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33" r:id="rId20"/>
    <p:sldId id="330" r:id="rId21"/>
    <p:sldId id="331" r:id="rId22"/>
    <p:sldId id="375" r:id="rId23"/>
    <p:sldId id="332" r:id="rId24"/>
    <p:sldId id="334" r:id="rId25"/>
    <p:sldId id="335" r:id="rId26"/>
    <p:sldId id="337" r:id="rId27"/>
    <p:sldId id="343" r:id="rId28"/>
    <p:sldId id="344" r:id="rId29"/>
    <p:sldId id="345" r:id="rId30"/>
    <p:sldId id="346" r:id="rId31"/>
    <p:sldId id="347" r:id="rId32"/>
    <p:sldId id="348" r:id="rId33"/>
    <p:sldId id="377"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 id="371" r:id="rId55"/>
    <p:sldId id="378" r:id="rId56"/>
    <p:sldId id="384" r:id="rId57"/>
    <p:sldId id="385" r:id="rId58"/>
    <p:sldId id="379" r:id="rId59"/>
    <p:sldId id="380" r:id="rId60"/>
    <p:sldId id="382" r:id="rId61"/>
    <p:sldId id="383" r:id="rId62"/>
    <p:sldId id="373" r:id="rId63"/>
    <p:sldId id="319" r:id="rId64"/>
    <p:sldId id="321" r:id="rId65"/>
    <p:sldId id="322" r:id="rId66"/>
    <p:sldId id="324" r:id="rId67"/>
    <p:sldId id="320" r:id="rId68"/>
  </p:sldIdLst>
  <p:sldSz cx="12192000" cy="6858000"/>
  <p:notesSz cx="6858000" cy="9144000"/>
  <p:embeddedFontLst>
    <p:embeddedFont>
      <p:font typeface="Calibri" panose="020F0502020204030204" pitchFamily="34" charset="0"/>
      <p:regular r:id="rId70"/>
      <p:bold r:id="rId71"/>
      <p:italic r:id="rId72"/>
      <p:boldItalic r:id="rId73"/>
    </p:embeddedFont>
    <p:embeddedFont>
      <p:font typeface="Tahoma" panose="020B0604030504040204" pitchFamily="34" charset="0"/>
      <p:regular r:id="rId74"/>
      <p:bold r:id="rId75"/>
    </p:embeddedFont>
    <p:embeddedFont>
      <p:font typeface="Helvetica Neue" panose="020B060402020202020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4" roundtripDataSignature="AMtx7mj1kxcK1c6l1x01OLC6BBVhRLBw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285EA1-A668-438B-8E57-788F1E850E59}">
  <a:tblStyle styleId="{3B285EA1-A668-438B-8E57-788F1E850E59}"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p:scale>
          <a:sx n="70" d="100"/>
          <a:sy n="70" d="100"/>
        </p:scale>
        <p:origin x="2118" y="93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tg.hfes.org/act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pxfuel.com/en/free-photo-jgfkb"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49e86e613_1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d49e86e613_1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https://pxhere.com/en/photo/1620437</a:t>
            </a:r>
            <a:endParaRPr/>
          </a:p>
        </p:txBody>
      </p:sp>
      <p:sp>
        <p:nvSpPr>
          <p:cNvPr id="220" name="Google Shape;220;gd49e86e613_1_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49e86e613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d49e86e613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d49e86e613_1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49e86e613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49e86e613_1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https://pixabay.com/illustrations/word-cloud-recruitment-process-1758159/</a:t>
            </a:r>
            <a:endParaRPr/>
          </a:p>
          <a:p>
            <a:pPr marL="0" lvl="0" indent="0" algn="l" rtl="0">
              <a:spcBef>
                <a:spcPts val="0"/>
              </a:spcBef>
              <a:spcAft>
                <a:spcPts val="0"/>
              </a:spcAft>
              <a:buNone/>
            </a:pPr>
            <a:r>
              <a:rPr lang="en-US"/>
              <a:t>https://pxhere.com/de/photo/1446003</a:t>
            </a:r>
            <a:endParaRPr/>
          </a:p>
          <a:p>
            <a:pPr marL="0" lvl="0" indent="0" algn="l" rtl="0">
              <a:spcBef>
                <a:spcPts val="0"/>
              </a:spcBef>
              <a:spcAft>
                <a:spcPts val="0"/>
              </a:spcAft>
              <a:buNone/>
            </a:pPr>
            <a:endParaRPr/>
          </a:p>
          <a:p>
            <a:pPr marL="0" lvl="0" indent="0" algn="l" rtl="0">
              <a:spcBef>
                <a:spcPts val="0"/>
              </a:spcBef>
              <a:spcAft>
                <a:spcPts val="0"/>
              </a:spcAft>
              <a:buNone/>
            </a:pPr>
            <a:r>
              <a:rPr lang="en-US"/>
              <a:t>Visualisation created ourselves using free-to-use images from Pexels and Unsplash</a:t>
            </a:r>
            <a:endParaRPr/>
          </a:p>
        </p:txBody>
      </p:sp>
      <p:sp>
        <p:nvSpPr>
          <p:cNvPr id="247" name="Google Shape;247;gd49e86e613_1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49e86e613_1_2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d49e86e613_1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49e86e613_1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d49e86e613_1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d49e86e613_1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49e86e613_1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49e86e613_1_3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d49e86e613_1_3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tasks are in an IQ test?</a:t>
            </a:r>
            <a:endParaRPr/>
          </a:p>
          <a:p>
            <a:pPr marL="0" lvl="0" indent="0" algn="l" rtl="0">
              <a:spcBef>
                <a:spcPts val="0"/>
              </a:spcBef>
              <a:spcAft>
                <a:spcPts val="0"/>
              </a:spcAft>
              <a:buNone/>
            </a:pPr>
            <a:r>
              <a:rPr lang="en-US"/>
              <a:t>Why are the solution requiring an intelligent person/actor?</a:t>
            </a:r>
            <a:endParaRPr/>
          </a:p>
          <a:p>
            <a:pPr marL="171450" lvl="0" indent="-171450" algn="l" rtl="0">
              <a:spcBef>
                <a:spcPts val="0"/>
              </a:spcBef>
              <a:spcAft>
                <a:spcPts val="0"/>
              </a:spcAft>
              <a:buClr>
                <a:schemeClr val="dk1"/>
              </a:buClr>
              <a:buSzPts val="1200"/>
              <a:buFont typeface="Noto Sans Symbols"/>
              <a:buChar char="🡪"/>
            </a:pPr>
            <a:r>
              <a:rPr lang="en-US"/>
              <a:t>Predict the future from know examples 🡪 regresion, prediction</a:t>
            </a:r>
            <a:endParaRPr/>
          </a:p>
          <a:p>
            <a:pPr marL="171450" lvl="0" indent="-171450" algn="l" rtl="0">
              <a:spcBef>
                <a:spcPts val="0"/>
              </a:spcBef>
              <a:spcAft>
                <a:spcPts val="0"/>
              </a:spcAft>
              <a:buClr>
                <a:schemeClr val="dk1"/>
              </a:buClr>
              <a:buSzPts val="1200"/>
              <a:buFont typeface="Noto Sans Symbols"/>
              <a:buChar char="🡪"/>
            </a:pPr>
            <a:r>
              <a:rPr lang="en-US"/>
              <a:t>Classify based on previous examples 🡪 NN, SVM</a:t>
            </a:r>
            <a:endParaRPr/>
          </a:p>
          <a:p>
            <a:pPr marL="0" lvl="0" indent="0" algn="l" rtl="0">
              <a:spcBef>
                <a:spcPts val="0"/>
              </a:spcBef>
              <a:spcAft>
                <a:spcPts val="0"/>
              </a:spcAft>
              <a:buClr>
                <a:schemeClr val="dk1"/>
              </a:buClr>
              <a:buSzPts val="1200"/>
              <a:buFont typeface="Noto Sans Symbols"/>
              <a:buNone/>
            </a:pPr>
            <a:endParaRPr/>
          </a:p>
          <a:p>
            <a:pPr marL="0" lvl="0" indent="0" algn="l" rtl="0">
              <a:spcBef>
                <a:spcPts val="0"/>
              </a:spcBef>
              <a:spcAft>
                <a:spcPts val="0"/>
              </a:spcAft>
              <a:buClr>
                <a:schemeClr val="dk1"/>
              </a:buClr>
              <a:buSzPts val="1200"/>
              <a:buFont typeface="Noto Sans Symbols"/>
              <a:buNone/>
            </a:pPr>
            <a:r>
              <a:rPr lang="en-US"/>
              <a:t>The odd</a:t>
            </a:r>
            <a:endParaRPr/>
          </a:p>
        </p:txBody>
      </p:sp>
      <p:sp>
        <p:nvSpPr>
          <p:cNvPr id="304" name="Google Shape;3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
            </a:r>
            <a:br>
              <a:rPr lang="en-US" dirty="0" smtClean="0"/>
            </a:br>
            <a:endParaRPr lang="en-US" dirty="0"/>
          </a:p>
        </p:txBody>
      </p:sp>
      <p:sp>
        <p:nvSpPr>
          <p:cNvPr id="4" name="Foliennummernplatzhalter 3"/>
          <p:cNvSpPr>
            <a:spLocks noGrp="1"/>
          </p:cNvSpPr>
          <p:nvPr>
            <p:ph type="sldNum" sz="quarter" idx="10"/>
          </p:nvPr>
        </p:nvSpPr>
        <p:spPr/>
        <p:txBody>
          <a:bodyPr/>
          <a:lstStyle/>
          <a:p>
            <a:fld id="{6B97A71C-6DE0-4785-BCFE-AF45A9B0FEC3}" type="slidenum">
              <a:rPr lang="en-US" smtClean="0"/>
              <a:t>19</a:t>
            </a:fld>
            <a:endParaRPr lang="en-US"/>
          </a:p>
        </p:txBody>
      </p:sp>
    </p:spTree>
    <p:extLst>
      <p:ext uri="{BB962C8B-B14F-4D97-AF65-F5344CB8AC3E}">
        <p14:creationId xmlns:p14="http://schemas.microsoft.com/office/powerpoint/2010/main" val="400031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49e86e61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49e86e613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d49e86e613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20</a:t>
            </a:fld>
            <a:endParaRPr lang="de-DE"/>
          </a:p>
        </p:txBody>
      </p:sp>
    </p:spTree>
    <p:extLst>
      <p:ext uri="{BB962C8B-B14F-4D97-AF65-F5344CB8AC3E}">
        <p14:creationId xmlns:p14="http://schemas.microsoft.com/office/powerpoint/2010/main" val="3798921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7CECBB2A-C239-4139-A671-C567D5C7407F}" type="slidenum">
              <a:rPr lang="en-US" smtClean="0"/>
              <a:pPr>
                <a:defRPr/>
              </a:pPr>
              <a:t>21</a:t>
            </a:fld>
            <a:endParaRPr lang="en-US"/>
          </a:p>
        </p:txBody>
      </p:sp>
    </p:spTree>
    <p:extLst>
      <p:ext uri="{BB962C8B-B14F-4D97-AF65-F5344CB8AC3E}">
        <p14:creationId xmlns:p14="http://schemas.microsoft.com/office/powerpoint/2010/main" val="3329998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49e86e613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d49e86e613_1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gd49e86e613_1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4262653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7CECBB2A-C239-4139-A671-C567D5C7407F}" type="slidenum">
              <a:rPr lang="en-US" smtClean="0"/>
              <a:pPr>
                <a:defRPr/>
              </a:pPr>
              <a:t>23</a:t>
            </a:fld>
            <a:endParaRPr lang="en-US"/>
          </a:p>
        </p:txBody>
      </p:sp>
    </p:spTree>
    <p:extLst>
      <p:ext uri="{BB962C8B-B14F-4D97-AF65-F5344CB8AC3E}">
        <p14:creationId xmlns:p14="http://schemas.microsoft.com/office/powerpoint/2010/main" val="3542044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300" dirty="0"/>
          </a:p>
          <a:p>
            <a:endParaRPr lang="en-GB" sz="1300" dirty="0"/>
          </a:p>
          <a:p>
            <a:endParaRPr lang="en-GB" sz="1300" dirty="0"/>
          </a:p>
          <a:p>
            <a:r>
              <a:rPr lang="en-GB" sz="1300" dirty="0"/>
              <a:t>Conceptually this work is strongly inspired by Joseph </a:t>
            </a:r>
            <a:r>
              <a:rPr lang="en-GB" sz="1300" dirty="0" err="1"/>
              <a:t>Lickider’s</a:t>
            </a:r>
            <a:r>
              <a:rPr lang="en-GB" sz="1300" dirty="0"/>
              <a:t> idea of a “Man-Computer Symbiosis” (</a:t>
            </a:r>
            <a:r>
              <a:rPr lang="en-GB" sz="1300" dirty="0" err="1"/>
              <a:t>Licklieder</a:t>
            </a:r>
            <a:r>
              <a:rPr lang="en-GB" sz="1300" dirty="0"/>
              <a:t>, 1960) and by Douglas </a:t>
            </a:r>
            <a:r>
              <a:rPr lang="en-GB" sz="1300" dirty="0" err="1"/>
              <a:t>Engelbart’s</a:t>
            </a:r>
            <a:r>
              <a:rPr lang="en-GB" sz="1300" dirty="0"/>
              <a:t> research on “Augmenting [the] Human Intellect” (</a:t>
            </a:r>
            <a:r>
              <a:rPr lang="en-GB" sz="1300" dirty="0" err="1"/>
              <a:t>Engelbart</a:t>
            </a:r>
            <a:r>
              <a:rPr lang="en-GB" sz="1300" dirty="0"/>
              <a:t>, 1962). These first and comprehensive explorations of how interactive computing technology can be used to amplify the human intellect have inspired many developments over the last 50 years. The idea of Ubiquitous Computing as described by Mark Weiser (Weiser, 1992) moved the vision forward to interactive computing technologies pervasively integrated with everyday environments. Our project aims to evaluate and update these concepts to create a new vision for the augmentation and amplification of human cognition and perception fitting technologies and information in the 21st century. </a:t>
            </a:r>
            <a:r>
              <a:rPr lang="en-GB" sz="1300" dirty="0" err="1"/>
              <a:t>Licklieder</a:t>
            </a:r>
            <a:r>
              <a:rPr lang="en-GB" sz="1300" dirty="0"/>
              <a:t>, </a:t>
            </a:r>
            <a:r>
              <a:rPr lang="en-GB" sz="1300" dirty="0" err="1"/>
              <a:t>Engelbart</a:t>
            </a:r>
            <a:r>
              <a:rPr lang="en-GB" sz="1300" dirty="0"/>
              <a:t>, and Weiser also inspired the methodology and in particular the experimental research approach to be taken, with a lab implementing the tools for everyday use of the researchers.</a:t>
            </a:r>
            <a:endParaRPr lang="en-US" sz="1300" dirty="0"/>
          </a:p>
          <a:p>
            <a:r>
              <a:rPr lang="en-GB" sz="1300" b="1" dirty="0"/>
              <a:t>Augmented Cognition</a:t>
            </a:r>
            <a:endParaRPr lang="en-US" sz="1300" b="1" dirty="0"/>
          </a:p>
          <a:p>
            <a:r>
              <a:rPr lang="en-GB" sz="1300" dirty="0"/>
              <a:t>DARPA has investigated the notion of augmented cognition from the perspective of cognition aware systems. In particular with an aim at military applications, they investigated how psychophysiological measurements can be used to assess the cognitive state of the user in real-time (John et al., 2004 and </a:t>
            </a:r>
            <a:r>
              <a:rPr lang="en-GB" sz="1300" dirty="0" err="1"/>
              <a:t>Schmorrow</a:t>
            </a:r>
            <a:r>
              <a:rPr lang="en-GB" sz="1300" dirty="0"/>
              <a:t> et al., 2006). The idea is to build cognitively aware systems that dynamically adapt to the human ability (</a:t>
            </a:r>
            <a:r>
              <a:rPr lang="en-GB" sz="1300" dirty="0" err="1"/>
              <a:t>Schmorrow</a:t>
            </a:r>
            <a:r>
              <a:rPr lang="en-GB" sz="1300" dirty="0"/>
              <a:t> et al., 2002). The term “augmented cognition” is also used by the Human Factors and Ergonomics Society (HFES, </a:t>
            </a:r>
            <a:r>
              <a:rPr lang="en-GB" sz="1300" u="sng" dirty="0">
                <a:hlinkClick r:id="rId3"/>
              </a:rPr>
              <a:t>http://tg.hfes.org/actg/</a:t>
            </a:r>
            <a:r>
              <a:rPr lang="en-GB" sz="1300" dirty="0"/>
              <a:t>) for a technical working group on this topic in a very broad sense. In contrast, we will investigate constructive means for creating tools that amplify cognition and perception rather than measuring cognitive load. We aim at measuring how cognitive tools increase the performance of an individual.</a:t>
            </a:r>
            <a:endParaRPr lang="en-US" sz="1300" dirty="0"/>
          </a:p>
        </p:txBody>
      </p:sp>
      <p:sp>
        <p:nvSpPr>
          <p:cNvPr id="4" name="Foliennummernplatzhalter 3"/>
          <p:cNvSpPr>
            <a:spLocks noGrp="1"/>
          </p:cNvSpPr>
          <p:nvPr>
            <p:ph type="sldNum" sz="quarter" idx="10"/>
          </p:nvPr>
        </p:nvSpPr>
        <p:spPr/>
        <p:txBody>
          <a:bodyPr/>
          <a:lstStyle/>
          <a:p>
            <a:fld id="{6B97A71C-6DE0-4785-BCFE-AF45A9B0FEC3}" type="slidenum">
              <a:rPr lang="en-US" smtClean="0"/>
              <a:t>24</a:t>
            </a:fld>
            <a:endParaRPr lang="en-US"/>
          </a:p>
        </p:txBody>
      </p:sp>
    </p:spTree>
    <p:extLst>
      <p:ext uri="{BB962C8B-B14F-4D97-AF65-F5344CB8AC3E}">
        <p14:creationId xmlns:p14="http://schemas.microsoft.com/office/powerpoint/2010/main" val="3802956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http://consc.net/papers/extended.html</a:t>
            </a:r>
            <a:endParaRPr lang="en-US" dirty="0"/>
          </a:p>
        </p:txBody>
      </p:sp>
      <p:sp>
        <p:nvSpPr>
          <p:cNvPr id="4" name="Foliennummernplatzhalter 3"/>
          <p:cNvSpPr>
            <a:spLocks noGrp="1"/>
          </p:cNvSpPr>
          <p:nvPr>
            <p:ph type="sldNum" sz="quarter" idx="10"/>
          </p:nvPr>
        </p:nvSpPr>
        <p:spPr/>
        <p:txBody>
          <a:bodyPr/>
          <a:lstStyle/>
          <a:p>
            <a:fld id="{6B97A71C-6DE0-4785-BCFE-AF45A9B0FEC3}" type="slidenum">
              <a:rPr lang="en-US" smtClean="0"/>
              <a:t>25</a:t>
            </a:fld>
            <a:endParaRPr lang="en-US"/>
          </a:p>
        </p:txBody>
      </p:sp>
    </p:spTree>
    <p:extLst>
      <p:ext uri="{BB962C8B-B14F-4D97-AF65-F5344CB8AC3E}">
        <p14:creationId xmlns:p14="http://schemas.microsoft.com/office/powerpoint/2010/main" val="334742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30</a:t>
            </a:fld>
            <a:endParaRPr lang="de-DE"/>
          </a:p>
        </p:txBody>
      </p:sp>
    </p:spTree>
    <p:extLst>
      <p:ext uri="{BB962C8B-B14F-4D97-AF65-F5344CB8AC3E}">
        <p14:creationId xmlns:p14="http://schemas.microsoft.com/office/powerpoint/2010/main" val="3450438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32</a:t>
            </a:fld>
            <a:endParaRPr lang="de-DE"/>
          </a:p>
        </p:txBody>
      </p:sp>
    </p:spTree>
    <p:extLst>
      <p:ext uri="{BB962C8B-B14F-4D97-AF65-F5344CB8AC3E}">
        <p14:creationId xmlns:p14="http://schemas.microsoft.com/office/powerpoint/2010/main" val="1601647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49e86e613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d49e86e613_1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gd49e86e613_1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2711771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Until now, many of our major decisions in life, such as the job we work, the people we live with, or whether and with whom we start a family, largely depend on chance and the choices we make. This may be history!</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34</a:t>
            </a:fld>
            <a:endParaRPr lang="de-DE"/>
          </a:p>
        </p:txBody>
      </p:sp>
    </p:spTree>
    <p:extLst>
      <p:ext uri="{BB962C8B-B14F-4D97-AF65-F5344CB8AC3E}">
        <p14:creationId xmlns:p14="http://schemas.microsoft.com/office/powerpoint/2010/main" val="306636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49e86e613_1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d49e86e613_1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d49e86e613_1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Foto:Historic</a:t>
            </a:r>
            <a:r>
              <a:rPr lang="de-DE" dirty="0" smtClean="0"/>
              <a:t> </a:t>
            </a:r>
            <a:r>
              <a:rPr lang="de-DE" dirty="0" err="1" smtClean="0"/>
              <a:t>village</a:t>
            </a:r>
            <a:endParaRPr lang="de-DE" dirty="0" smtClean="0"/>
          </a:p>
          <a:p>
            <a:r>
              <a:rPr lang="de-DE" dirty="0" smtClean="0"/>
              <a:t>Shop, </a:t>
            </a:r>
            <a:r>
              <a:rPr lang="de-DE" dirty="0" err="1" smtClean="0"/>
              <a:t>food</a:t>
            </a:r>
            <a:r>
              <a:rPr lang="de-DE" dirty="0" smtClean="0"/>
              <a:t>, School, </a:t>
            </a:r>
            <a:r>
              <a:rPr lang="de-DE" dirty="0" err="1" smtClean="0"/>
              <a:t>people</a:t>
            </a:r>
            <a:r>
              <a:rPr lang="de-DE" dirty="0" smtClean="0"/>
              <a:t>, </a:t>
            </a:r>
            <a:r>
              <a:rPr lang="de-DE" dirty="0" err="1" smtClean="0"/>
              <a:t>church</a:t>
            </a: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the pre-digital age, the choice was much smaller, since you were, in most cases, essentially limited to your community (local as well as societal). These limitations applied to mundane everyday tasks, such as what and where to buy an item, as well as to big life choices of what school to go to or whom to marry. As the choice was limited, no recommender systems were required. In many cases, chance played a major role as well as the social environment people were in. Decision support, if required, was provided by friends or even by playing a chance game, such as the daisy oracle, depicted in figure~\ref{</a:t>
            </a:r>
            <a:r>
              <a:rPr lang="en-US" dirty="0" err="1" smtClean="0"/>
              <a:t>fig:teaser</a:t>
            </a:r>
            <a:r>
              <a:rPr lang="en-US" dirty="0" smtClean="0"/>
              <a:t>}, where you alternate choices (e.g. yes, no, yes, no, etc.) while pulling off petals, till all are gone.</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35</a:t>
            </a:fld>
            <a:endParaRPr lang="de-DE"/>
          </a:p>
        </p:txBody>
      </p:sp>
    </p:spTree>
    <p:extLst>
      <p:ext uri="{BB962C8B-B14F-4D97-AF65-F5344CB8AC3E}">
        <p14:creationId xmlns:p14="http://schemas.microsoft.com/office/powerpoint/2010/main" val="709301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latin typeface="+mn-lt"/>
                <a:ea typeface="+mn-ea"/>
                <a:cs typeface="+mn-cs"/>
              </a:rPr>
              <a:t>We have gotten used to being supported in our decisions since the early days of the WWW. In the 1990s, there were still web directories (e.g. Yahoo!) that made an effort to create human-curated, hierarchically organized categories of links to websites. It was apparent that this could not scale to the content on a WWW scale. Directories and also search engines only provide access to a fraction of the available content.</a:t>
            </a:r>
          </a:p>
          <a:p>
            <a:r>
              <a:rPr lang="de-DE" sz="1200" kern="1200" dirty="0" smtClean="0">
                <a:solidFill>
                  <a:schemeClr val="tx1"/>
                </a:solidFill>
                <a:latin typeface="+mn-lt"/>
                <a:ea typeface="+mn-ea"/>
                <a:cs typeface="+mn-cs"/>
              </a:rPr>
              <a:t>In \</a:t>
            </a:r>
            <a:r>
              <a:rPr lang="de-DE" sz="1200" kern="1200" dirty="0" err="1" smtClean="0">
                <a:solidFill>
                  <a:schemeClr val="tx1"/>
                </a:solidFill>
                <a:latin typeface="+mn-lt"/>
                <a:ea typeface="+mn-ea"/>
                <a:cs typeface="+mn-cs"/>
              </a:rPr>
              <a:t>cite</a:t>
            </a:r>
            <a:r>
              <a:rPr lang="de-DE" sz="1200" kern="1200" dirty="0" smtClean="0">
                <a:solidFill>
                  <a:schemeClr val="tx1"/>
                </a:solidFill>
                <a:latin typeface="+mn-lt"/>
                <a:ea typeface="+mn-ea"/>
                <a:cs typeface="+mn-cs"/>
              </a:rPr>
              <a:t>{ilprints422} </a:t>
            </a:r>
          </a:p>
          <a:p>
            <a:r>
              <a:rPr lang="en-US" sz="1200" kern="1200" dirty="0" smtClean="0">
                <a:solidFill>
                  <a:schemeClr val="tx1"/>
                </a:solidFill>
                <a:latin typeface="+mn-lt"/>
                <a:ea typeface="+mn-ea"/>
                <a:cs typeface="+mn-cs"/>
              </a:rPr>
              <a:t>the PageRank algorithm is described (which was at the foundation of Google) as "a method for rating Web pages objectively and mechanically, effectively measuring the human interest" highlighting the challenge of finding what is important. </a:t>
            </a:r>
          </a:p>
          <a:p>
            <a:r>
              <a:rPr lang="en-US" sz="1200" kern="1200" dirty="0" smtClean="0">
                <a:solidFill>
                  <a:schemeClr val="tx1"/>
                </a:solidFill>
                <a:latin typeface="+mn-lt"/>
                <a:ea typeface="+mn-ea"/>
                <a:cs typeface="+mn-cs"/>
              </a:rPr>
              <a:t>Without algorithmic support for selecting the content that we focus on, most of the popular websites and social media applications would not work. </a:t>
            </a:r>
            <a:r>
              <a:rPr lang="en-US" sz="1200" kern="1200" dirty="0" err="1" smtClean="0">
                <a:solidFill>
                  <a:schemeClr val="tx1"/>
                </a:solidFill>
                <a:latin typeface="+mn-lt"/>
                <a:ea typeface="+mn-ea"/>
                <a:cs typeface="+mn-cs"/>
              </a:rPr>
              <a:t>Letâ</a:t>
            </a:r>
            <a:r>
              <a:rPr lang="en-US" sz="1200" kern="1200" dirty="0" smtClean="0">
                <a:solidFill>
                  <a:schemeClr val="tx1"/>
                </a:solidFill>
                <a:latin typeface="+mn-lt"/>
                <a:ea typeface="+mn-ea"/>
                <a:cs typeface="+mn-cs"/>
              </a:rPr>
              <a:t>€™s illustrate the scale of this challenge: The search query </a:t>
            </a:r>
            <a:r>
              <a:rPr lang="en-US" sz="1200" kern="1200" dirty="0" err="1" smtClean="0">
                <a:solidFill>
                  <a:schemeClr val="tx1"/>
                </a:solidFill>
                <a:latin typeface="+mn-lt"/>
                <a:ea typeface="+mn-ea"/>
                <a:cs typeface="+mn-cs"/>
              </a:rPr>
              <a:t>â€œBolzanoâ</a:t>
            </a:r>
            <a:r>
              <a:rPr lang="en-US" sz="1200" kern="1200" dirty="0" smtClean="0">
                <a:solidFill>
                  <a:schemeClr val="tx1"/>
                </a:solidFill>
                <a:latin typeface="+mn-lt"/>
                <a:ea typeface="+mn-ea"/>
                <a:cs typeface="+mn-cs"/>
              </a:rPr>
              <a:t>€ on Google lists 37 million hits. We know that users typically look at the first 10 hits on a search page and even the order on within the first hits significantly impacts the users' choice \cite{keane2008people}. There are no </a:t>
            </a:r>
            <a:r>
              <a:rPr lang="en-US" sz="1200" kern="1200" dirty="0" err="1" smtClean="0">
                <a:solidFill>
                  <a:schemeClr val="tx1"/>
                </a:solidFill>
                <a:latin typeface="+mn-lt"/>
                <a:ea typeface="+mn-ea"/>
                <a:cs typeface="+mn-cs"/>
              </a:rPr>
              <a:t>â€œrightâ</a:t>
            </a:r>
            <a:r>
              <a:rPr lang="en-US" sz="1200" kern="1200" dirty="0" smtClean="0">
                <a:solidFill>
                  <a:schemeClr val="tx1"/>
                </a:solidFill>
                <a:latin typeface="+mn-lt"/>
                <a:ea typeface="+mn-ea"/>
                <a:cs typeface="+mn-cs"/>
              </a:rPr>
              <a:t>€ 10 to select out of the 37 million. Nevertheless, what is put on the top of the first page will get the attention. </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37</a:t>
            </a:fld>
            <a:endParaRPr lang="de-DE"/>
          </a:p>
        </p:txBody>
      </p:sp>
    </p:spTree>
    <p:extLst>
      <p:ext uri="{BB962C8B-B14F-4D97-AF65-F5344CB8AC3E}">
        <p14:creationId xmlns:p14="http://schemas.microsoft.com/office/powerpoint/2010/main" val="566476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38</a:t>
            </a:fld>
            <a:endParaRPr lang="de-DE"/>
          </a:p>
        </p:txBody>
      </p:sp>
    </p:spTree>
    <p:extLst>
      <p:ext uri="{BB962C8B-B14F-4D97-AF65-F5344CB8AC3E}">
        <p14:creationId xmlns:p14="http://schemas.microsoft.com/office/powerpoint/2010/main" val="3945246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39</a:t>
            </a:fld>
            <a:endParaRPr lang="de-DE"/>
          </a:p>
        </p:txBody>
      </p:sp>
    </p:spTree>
    <p:extLst>
      <p:ext uri="{BB962C8B-B14F-4D97-AF65-F5344CB8AC3E}">
        <p14:creationId xmlns:p14="http://schemas.microsoft.com/office/powerpoint/2010/main" val="3063745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Such decision support systems may still have the human in the loop. They preselect and let us choose between options that are similarly optimal with regard to our preferences (or the cost function used for optimization). Pruning the search space will make it easier to find what we like, but at the same time, it limits our personal choice massively. Apparently, a good system will be designed to not offer inefficient or suboptimal solutions to the user. </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40</a:t>
            </a:fld>
            <a:endParaRPr lang="de-DE"/>
          </a:p>
        </p:txBody>
      </p:sp>
    </p:spTree>
    <p:extLst>
      <p:ext uri="{BB962C8B-B14F-4D97-AF65-F5344CB8AC3E}">
        <p14:creationId xmlns:p14="http://schemas.microsoft.com/office/powerpoint/2010/main" val="673333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41</a:t>
            </a:fld>
            <a:endParaRPr lang="de-DE"/>
          </a:p>
        </p:txBody>
      </p:sp>
    </p:spTree>
    <p:extLst>
      <p:ext uri="{BB962C8B-B14F-4D97-AF65-F5344CB8AC3E}">
        <p14:creationId xmlns:p14="http://schemas.microsoft.com/office/powerpoint/2010/main" val="259076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Such decision support systems may still have the human in the loop. They preselect and let us choose between options that are similarly optimal with regard to our preferences (or the cost function used for optimization). Pruning the search space will make it easier to find what we like, but at the same time, it limits our personal choice massively. Apparently, a good system will be designed to not offer inefficient or suboptimal solutions to the user. </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42</a:t>
            </a:fld>
            <a:endParaRPr lang="de-DE"/>
          </a:p>
        </p:txBody>
      </p:sp>
    </p:spTree>
    <p:extLst>
      <p:ext uri="{BB962C8B-B14F-4D97-AF65-F5344CB8AC3E}">
        <p14:creationId xmlns:p14="http://schemas.microsoft.com/office/powerpoint/2010/main" val="845864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43</a:t>
            </a:fld>
            <a:endParaRPr lang="de-DE"/>
          </a:p>
        </p:txBody>
      </p:sp>
    </p:spTree>
    <p:extLst>
      <p:ext uri="{BB962C8B-B14F-4D97-AF65-F5344CB8AC3E}">
        <p14:creationId xmlns:p14="http://schemas.microsoft.com/office/powerpoint/2010/main" val="2320787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https://pixnio.com/objects/guitar-shop-music-instrument-wire-acoustics</a:t>
            </a:r>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44</a:t>
            </a:fld>
            <a:endParaRPr lang="de-DE"/>
          </a:p>
        </p:txBody>
      </p:sp>
    </p:spTree>
    <p:extLst>
      <p:ext uri="{BB962C8B-B14F-4D97-AF65-F5344CB8AC3E}">
        <p14:creationId xmlns:p14="http://schemas.microsoft.com/office/powerpoint/2010/main" val="1265159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45</a:t>
            </a:fld>
            <a:endParaRPr lang="de-DE"/>
          </a:p>
        </p:txBody>
      </p:sp>
    </p:spTree>
    <p:extLst>
      <p:ext uri="{BB962C8B-B14F-4D97-AF65-F5344CB8AC3E}">
        <p14:creationId xmlns:p14="http://schemas.microsoft.com/office/powerpoint/2010/main" val="349260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49e86e613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d49e86e613_1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d49e86e613_1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Where to drive?} The navigation system impacts our actions and perception. It can pick routes that bring us close to certain locations (and stores) and keep us away from other parts of the town. Depending on the route, we may never see a homeless person, even though they are there. Who makes the decision on what you should be exposed to when you drive? With power over your route it is easy to manipulate where you shop and how safe you feel.</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46</a:t>
            </a:fld>
            <a:endParaRPr lang="de-DE"/>
          </a:p>
        </p:txBody>
      </p:sp>
    </p:spTree>
    <p:extLst>
      <p:ext uri="{BB962C8B-B14F-4D97-AF65-F5344CB8AC3E}">
        <p14:creationId xmlns:p14="http://schemas.microsoft.com/office/powerpoint/2010/main" val="803778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latin typeface="+mn-lt"/>
                <a:ea typeface="+mn-ea"/>
                <a:cs typeface="+mn-cs"/>
              </a:rPr>
              <a:t>{\it Where to eat?} Search sites (e.g. Yelp) can easily nudge you to visit some restaurants and avoid others. They can  increase the chance of people meeting in a restaurant, while  having the power to make sure they will never meet when going for dinner. Hence, further separating groups in society seems really easy to implement.</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47</a:t>
            </a:fld>
            <a:endParaRPr lang="de-DE"/>
          </a:p>
        </p:txBody>
      </p:sp>
    </p:spTree>
    <p:extLst>
      <p:ext uri="{BB962C8B-B14F-4D97-AF65-F5344CB8AC3E}">
        <p14:creationId xmlns:p14="http://schemas.microsoft.com/office/powerpoint/2010/main" val="3220577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Whom to marry?} Who will you have a relationship with? Who will choose the person you start a family with? In the digital age, your choice of potential partners for life is huge, even if you limit it to a geographical area. Dating sites use algorithms to reduce the choice from several thousand to 10 or maybe 50. The UI and the interaction design (in particular, how potential partners are presented, when you receive notifications, and communication channels provided) will further impact the user choice. Access to the algorithm and interface can become the basis for a new human breading experiment. Scary!</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48</a:t>
            </a:fld>
            <a:endParaRPr lang="de-DE"/>
          </a:p>
        </p:txBody>
      </p:sp>
    </p:spTree>
    <p:extLst>
      <p:ext uri="{BB962C8B-B14F-4D97-AF65-F5344CB8AC3E}">
        <p14:creationId xmlns:p14="http://schemas.microsoft.com/office/powerpoint/2010/main" val="1391748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 Abraham Lincoln</a:t>
            </a:r>
          </a:p>
          <a:p>
            <a:r>
              <a:rPr lang="de-DE" dirty="0" smtClean="0">
                <a:hlinkClick r:id="rId3"/>
              </a:rPr>
              <a:t>https://www.pxfuel.com/en/free-photo-jgfkb</a:t>
            </a:r>
            <a:endParaRPr lang="de-DE" dirty="0" smtClean="0"/>
          </a:p>
          <a:p>
            <a:pPr defTabSz="990478">
              <a:defRPr/>
            </a:pPr>
            <a:r>
              <a:rPr lang="de-DE" sz="1300" b="1" dirty="0"/>
              <a:t>CC0 1.0 Universal (CC0 1.0)</a:t>
            </a:r>
            <a:br>
              <a:rPr lang="de-DE" sz="1300" b="1" dirty="0"/>
            </a:br>
            <a:r>
              <a:rPr lang="de-DE" sz="1300" b="1" dirty="0"/>
              <a:t>Public Domain </a:t>
            </a:r>
            <a:r>
              <a:rPr lang="de-DE" sz="1300" b="1" dirty="0" err="1"/>
              <a:t>Dedication</a:t>
            </a:r>
            <a:endParaRPr lang="de-DE" sz="1300" b="1" dirty="0"/>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49</a:t>
            </a:fld>
            <a:endParaRPr lang="de-DE"/>
          </a:p>
        </p:txBody>
      </p:sp>
    </p:spTree>
    <p:extLst>
      <p:ext uri="{BB962C8B-B14F-4D97-AF65-F5344CB8AC3E}">
        <p14:creationId xmlns:p14="http://schemas.microsoft.com/office/powerpoint/2010/main" val="846735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50</a:t>
            </a:fld>
            <a:endParaRPr lang="de-DE"/>
          </a:p>
        </p:txBody>
      </p:sp>
    </p:spTree>
    <p:extLst>
      <p:ext uri="{BB962C8B-B14F-4D97-AF65-F5344CB8AC3E}">
        <p14:creationId xmlns:p14="http://schemas.microsoft.com/office/powerpoint/2010/main" val="3550950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51</a:t>
            </a:fld>
            <a:endParaRPr lang="de-DE"/>
          </a:p>
        </p:txBody>
      </p:sp>
    </p:spTree>
    <p:extLst>
      <p:ext uri="{BB962C8B-B14F-4D97-AF65-F5344CB8AC3E}">
        <p14:creationId xmlns:p14="http://schemas.microsoft.com/office/powerpoint/2010/main" val="967333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you put YouTube on </a:t>
            </a:r>
            <a:r>
              <a:rPr lang="en-US" sz="1200" kern="1200" dirty="0" err="1" smtClean="0">
                <a:solidFill>
                  <a:schemeClr val="tx1"/>
                </a:solidFill>
                <a:latin typeface="+mn-lt"/>
                <a:ea typeface="+mn-ea"/>
                <a:cs typeface="+mn-cs"/>
              </a:rPr>
              <a:t>autoplay</a:t>
            </a:r>
            <a:r>
              <a:rPr lang="en-US" sz="1200" kern="1200" dirty="0" smtClean="0">
                <a:solidFill>
                  <a:schemeClr val="tx1"/>
                </a:solidFill>
                <a:latin typeface="+mn-lt"/>
                <a:ea typeface="+mn-ea"/>
                <a:cs typeface="+mn-cs"/>
              </a:rPr>
              <a:t> you can comfortably watch all evening long, without making any decisions but at the cost of losing control! YouTube will guess what you like and after some time you will probably like it.</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53</a:t>
            </a:fld>
            <a:endParaRPr lang="de-DE"/>
          </a:p>
        </p:txBody>
      </p:sp>
    </p:spTree>
    <p:extLst>
      <p:ext uri="{BB962C8B-B14F-4D97-AF65-F5344CB8AC3E}">
        <p14:creationId xmlns:p14="http://schemas.microsoft.com/office/powerpoint/2010/main" val="2704855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49e86e613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d49e86e613_1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gd49e86e613_1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extLst>
      <p:ext uri="{BB962C8B-B14F-4D97-AF65-F5344CB8AC3E}">
        <p14:creationId xmlns:p14="http://schemas.microsoft.com/office/powerpoint/2010/main" val="4290163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8934EE8-1DD6-4929-B7B8-30F750D483F0}" type="slidenum">
              <a:rPr lang="en-US" smtClean="0"/>
              <a:t>55</a:t>
            </a:fld>
            <a:endParaRPr lang="en-US"/>
          </a:p>
        </p:txBody>
      </p:sp>
    </p:spTree>
    <p:extLst>
      <p:ext uri="{BB962C8B-B14F-4D97-AF65-F5344CB8AC3E}">
        <p14:creationId xmlns:p14="http://schemas.microsoft.com/office/powerpoint/2010/main" val="1028774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8934EE8-1DD6-4929-B7B8-30F750D483F0}" type="slidenum">
              <a:rPr lang="en-US" smtClean="0"/>
              <a:t>56</a:t>
            </a:fld>
            <a:endParaRPr lang="en-US"/>
          </a:p>
        </p:txBody>
      </p:sp>
    </p:spTree>
    <p:extLst>
      <p:ext uri="{BB962C8B-B14F-4D97-AF65-F5344CB8AC3E}">
        <p14:creationId xmlns:p14="http://schemas.microsoft.com/office/powerpoint/2010/main" val="89089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49e86e613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d49e86e613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d49e86e613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8934EE8-1DD6-4929-B7B8-30F750D483F0}" type="slidenum">
              <a:rPr lang="en-US" smtClean="0"/>
              <a:t>57</a:t>
            </a:fld>
            <a:endParaRPr lang="en-US"/>
          </a:p>
        </p:txBody>
      </p:sp>
    </p:spTree>
    <p:extLst>
      <p:ext uri="{BB962C8B-B14F-4D97-AF65-F5344CB8AC3E}">
        <p14:creationId xmlns:p14="http://schemas.microsoft.com/office/powerpoint/2010/main" val="4009917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8934EE8-1DD6-4929-B7B8-30F750D483F0}" type="slidenum">
              <a:rPr lang="en-US" smtClean="0"/>
              <a:t>58</a:t>
            </a:fld>
            <a:endParaRPr lang="en-US"/>
          </a:p>
        </p:txBody>
      </p:sp>
    </p:spTree>
    <p:extLst>
      <p:ext uri="{BB962C8B-B14F-4D97-AF65-F5344CB8AC3E}">
        <p14:creationId xmlns:p14="http://schemas.microsoft.com/office/powerpoint/2010/main" val="3036338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Introduced November 2014</a:t>
            </a:r>
          </a:p>
          <a:p>
            <a:r>
              <a:rPr lang="en-US" dirty="0" smtClean="0"/>
              <a:t>Siri: October 2011</a:t>
            </a:r>
            <a:endParaRPr lang="en-US" dirty="0"/>
          </a:p>
        </p:txBody>
      </p:sp>
      <p:sp>
        <p:nvSpPr>
          <p:cNvPr id="4" name="Foliennummernplatzhalter 3"/>
          <p:cNvSpPr>
            <a:spLocks noGrp="1"/>
          </p:cNvSpPr>
          <p:nvPr>
            <p:ph type="sldNum" sz="quarter" idx="10"/>
          </p:nvPr>
        </p:nvSpPr>
        <p:spPr/>
        <p:txBody>
          <a:bodyPr/>
          <a:lstStyle/>
          <a:p>
            <a:fld id="{38934EE8-1DD6-4929-B7B8-30F750D483F0}" type="slidenum">
              <a:rPr lang="en-US" smtClean="0"/>
              <a:t>59</a:t>
            </a:fld>
            <a:endParaRPr lang="en-US"/>
          </a:p>
        </p:txBody>
      </p:sp>
    </p:spTree>
    <p:extLst>
      <p:ext uri="{BB962C8B-B14F-4D97-AF65-F5344CB8AC3E}">
        <p14:creationId xmlns:p14="http://schemas.microsoft.com/office/powerpoint/2010/main" val="11787725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d49e86e61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3" name="Google Shape;903;gd49e86e61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221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49e86e613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6" name="Google Shape;916;gd49e86e613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d49e86e613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gd49e86e613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gd49e86e613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d49e86e613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gd49e86e613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49e86e613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d49e86e613_1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t>
            </a:r>
            <a:endParaRPr/>
          </a:p>
        </p:txBody>
      </p:sp>
      <p:sp>
        <p:nvSpPr>
          <p:cNvPr id="166" name="Google Shape;166;gd49e86e613_1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49e86e613_1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d49e86e613_1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http://www.medien.ifi.lmu.de/pubdb/publications/pub/mueller2010mm/mueller2010mm.pdf</a:t>
            </a:r>
            <a:endParaRPr/>
          </a:p>
        </p:txBody>
      </p:sp>
      <p:sp>
        <p:nvSpPr>
          <p:cNvPr id="183" name="Google Shape;183;gd49e86e613_1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49e86e613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d49e86e613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https://de.m.wikipedia.org/wiki/Datei:Amazon_Echo_Dot_-_June_2018_(1952).jpg</a:t>
            </a:r>
            <a:endParaRPr/>
          </a:p>
        </p:txBody>
      </p:sp>
      <p:sp>
        <p:nvSpPr>
          <p:cNvPr id="196" name="Google Shape;196;gd49e86e613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49e86e613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d49e86e613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40"/>
          <p:cNvSpPr>
            <a:spLocks noGrp="1"/>
          </p:cNvSpPr>
          <p:nvPr>
            <p:ph type="pic" idx="2"/>
          </p:nvPr>
        </p:nvSpPr>
        <p:spPr>
          <a:xfrm>
            <a:off x="0" y="1089025"/>
            <a:ext cx="12192000" cy="2879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40"/>
          <p:cNvSpPr txBox="1">
            <a:spLocks noGrp="1"/>
          </p:cNvSpPr>
          <p:nvPr>
            <p:ph type="ctrTitle"/>
          </p:nvPr>
        </p:nvSpPr>
        <p:spPr>
          <a:xfrm>
            <a:off x="695327" y="3968749"/>
            <a:ext cx="7956600" cy="11985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0"/>
          <p:cNvSpPr txBox="1">
            <a:spLocks noGrp="1"/>
          </p:cNvSpPr>
          <p:nvPr>
            <p:ph type="subTitle" idx="1"/>
          </p:nvPr>
        </p:nvSpPr>
        <p:spPr>
          <a:xfrm>
            <a:off x="695325" y="5202085"/>
            <a:ext cx="11496600" cy="927300"/>
          </a:xfrm>
          <a:prstGeom prst="rect">
            <a:avLst/>
          </a:prstGeom>
          <a:noFill/>
          <a:ln>
            <a:noFill/>
          </a:ln>
        </p:spPr>
        <p:txBody>
          <a:bodyPr spcFirstLastPara="1" wrap="square" lIns="0" tIns="0" rIns="0" bIns="0" anchor="t" anchorCtr="0">
            <a:normAutofit/>
          </a:bodyPr>
          <a:lstStyle>
            <a:lvl1pPr lvl="0" algn="l">
              <a:lnSpc>
                <a:spcPct val="100000"/>
              </a:lnSpc>
              <a:spcBef>
                <a:spcPts val="500"/>
              </a:spcBef>
              <a:spcAft>
                <a:spcPts val="0"/>
              </a:spcAft>
              <a:buSzPts val="2400"/>
              <a:buNone/>
              <a:defRPr sz="1800"/>
            </a:lvl1pPr>
            <a:lvl2pPr lvl="1" algn="ctr">
              <a:lnSpc>
                <a:spcPct val="90000"/>
              </a:lnSpc>
              <a:spcBef>
                <a:spcPts val="600"/>
              </a:spcBef>
              <a:spcAft>
                <a:spcPts val="0"/>
              </a:spcAft>
              <a:buSzPts val="2000"/>
              <a:buNone/>
              <a:defRPr sz="2000"/>
            </a:lvl2pPr>
            <a:lvl3pPr lvl="2" algn="ctr">
              <a:lnSpc>
                <a:spcPct val="90000"/>
              </a:lnSpc>
              <a:spcBef>
                <a:spcPts val="600"/>
              </a:spcBef>
              <a:spcAft>
                <a:spcPts val="0"/>
              </a:spcAft>
              <a:buSzPts val="1800"/>
              <a:buNone/>
              <a:defRPr sz="1800"/>
            </a:lvl3pPr>
            <a:lvl4pPr lvl="3" algn="ctr">
              <a:lnSpc>
                <a:spcPct val="90000"/>
              </a:lnSpc>
              <a:spcBef>
                <a:spcPts val="600"/>
              </a:spcBef>
              <a:spcAft>
                <a:spcPts val="0"/>
              </a:spcAft>
              <a:buSzPts val="1600"/>
              <a:buNone/>
              <a:defRPr sz="1600"/>
            </a:lvl4pPr>
            <a:lvl5pPr lvl="4" algn="ctr">
              <a:lnSpc>
                <a:spcPct val="9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40"/>
          <p:cNvSpPr/>
          <p:nvPr/>
        </p:nvSpPr>
        <p:spPr>
          <a:xfrm>
            <a:off x="0" y="3968750"/>
            <a:ext cx="12192000" cy="138000"/>
          </a:xfrm>
          <a:prstGeom prst="rect">
            <a:avLst/>
          </a:prstGeom>
          <a:solidFill>
            <a:srgbClr val="89BD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40"/>
          <p:cNvSpPr>
            <a:spLocks noGrp="1"/>
          </p:cNvSpPr>
          <p:nvPr>
            <p:ph type="pic" idx="3"/>
          </p:nvPr>
        </p:nvSpPr>
        <p:spPr>
          <a:xfrm>
            <a:off x="6213687" y="371953"/>
            <a:ext cx="2534400" cy="50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40"/>
          <p:cNvSpPr>
            <a:spLocks noGrp="1"/>
          </p:cNvSpPr>
          <p:nvPr>
            <p:ph type="pic" idx="4"/>
          </p:nvPr>
        </p:nvSpPr>
        <p:spPr>
          <a:xfrm>
            <a:off x="695325" y="371953"/>
            <a:ext cx="2748900" cy="50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0"/>
          <p:cNvSpPr>
            <a:spLocks noGrp="1"/>
          </p:cNvSpPr>
          <p:nvPr>
            <p:ph type="pic" idx="5"/>
          </p:nvPr>
        </p:nvSpPr>
        <p:spPr>
          <a:xfrm>
            <a:off x="3454506" y="371953"/>
            <a:ext cx="2748900" cy="50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40"/>
          <p:cNvSpPr txBox="1">
            <a:spLocks noGrp="1"/>
          </p:cNvSpPr>
          <p:nvPr>
            <p:ph type="body" idx="6"/>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0"/>
          <p:cNvSpPr>
            <a:spLocks noGrp="1"/>
          </p:cNvSpPr>
          <p:nvPr>
            <p:ph type="pic" idx="7"/>
          </p:nvPr>
        </p:nvSpPr>
        <p:spPr>
          <a:xfrm>
            <a:off x="8747657" y="371952"/>
            <a:ext cx="2534400" cy="50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40"/>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0"/>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29" name="Google Shape;29;p4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extLst mod="1">
    <p:ext uri="{DCECCB84-F9BA-43D5-87BE-67443E8EF086}">
      <p15:sldGuideLst xmlns:p15="http://schemas.microsoft.com/office/powerpoint/2012/main">
        <p15:guide id="1" pos="438">
          <p15:clr>
            <a:srgbClr val="FBAE40"/>
          </p15:clr>
        </p15:guide>
        <p15:guide id="2" pos="3840">
          <p15:clr>
            <a:srgbClr val="FBAE40"/>
          </p15:clr>
        </p15:guide>
        <p15:guide id="3" orient="horz" pos="39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smtClean="0"/>
              <a:t>Intelligent UIs 2021</a:t>
            </a:r>
            <a:endParaRPr lang="de-DE"/>
          </a:p>
        </p:txBody>
      </p:sp>
      <p:sp>
        <p:nvSpPr>
          <p:cNvPr id="6" name="Foliennummernplatzhalter 5"/>
          <p:cNvSpPr>
            <a:spLocks noGrp="1"/>
          </p:cNvSpPr>
          <p:nvPr>
            <p:ph type="sldNum" sz="quarter" idx="12"/>
          </p:nvPr>
        </p:nvSpPr>
        <p:spPr/>
        <p:txBody>
          <a:bodyPr/>
          <a:lstStyle/>
          <a:p>
            <a:fld id="{F0744B6E-D500-4ED5-A6E6-A04529B6A605}" type="slidenum">
              <a:rPr lang="de-DE" smtClean="0"/>
              <a:t>‹Nr.›</a:t>
            </a:fld>
            <a:endParaRPr lang="de-DE"/>
          </a:p>
        </p:txBody>
      </p:sp>
    </p:spTree>
    <p:extLst>
      <p:ext uri="{BB962C8B-B14F-4D97-AF65-F5344CB8AC3E}">
        <p14:creationId xmlns:p14="http://schemas.microsoft.com/office/powerpoint/2010/main" val="145828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ff-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a:xfrm>
            <a:off x="695325" y="-422031"/>
            <a:ext cx="10801349" cy="399705"/>
          </a:xfrm>
        </p:spPr>
        <p:txBody>
          <a:bodyPr/>
          <a:lstStyle>
            <a:lvl1pPr>
              <a:defRPr sz="2000"/>
            </a:lvl1p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560887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7" y="1268412"/>
            <a:ext cx="10801348" cy="4860926"/>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949015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1"/>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1"/>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8912100" y="6335609"/>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37" name="Google Shape;37;p4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2" name="Textfeld 1"/>
          <p:cNvSpPr txBox="1"/>
          <p:nvPr userDrawn="1"/>
        </p:nvSpPr>
        <p:spPr>
          <a:xfrm rot="16200000">
            <a:off x="10606274" y="1352646"/>
            <a:ext cx="2840842" cy="276999"/>
          </a:xfrm>
          <a:prstGeom prst="rect">
            <a:avLst/>
          </a:prstGeom>
          <a:noFill/>
        </p:spPr>
        <p:txBody>
          <a:bodyPr wrap="none" rtlCol="0">
            <a:spAutoFit/>
          </a:bodyPr>
          <a:lstStyle/>
          <a:p>
            <a:r>
              <a:rPr lang="de-DE" sz="1200" dirty="0" smtClean="0"/>
              <a:t>Schmidt,</a:t>
            </a:r>
            <a:r>
              <a:rPr lang="de-DE" sz="1200" baseline="0" dirty="0" smtClean="0"/>
              <a:t> Mayer, Buschek – ACAI 2021</a:t>
            </a:r>
            <a:endParaRPr lang="de-DE"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695325" y="1089026"/>
            <a:ext cx="10801200" cy="28797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695325" y="4089747"/>
            <a:ext cx="10801200" cy="20397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500"/>
              </a:spcBef>
              <a:spcAft>
                <a:spcPts val="0"/>
              </a:spcAft>
              <a:buSzPts val="2400"/>
              <a:buNone/>
              <a:defRPr sz="2400">
                <a:solidFill>
                  <a:schemeClr val="dk1"/>
                </a:solidFill>
              </a:defRPr>
            </a:lvl1pPr>
            <a:lvl2pPr marL="914400" lvl="1" indent="-228600" algn="l">
              <a:lnSpc>
                <a:spcPct val="90000"/>
              </a:lnSpc>
              <a:spcBef>
                <a:spcPts val="600"/>
              </a:spcBef>
              <a:spcAft>
                <a:spcPts val="0"/>
              </a:spcAft>
              <a:buSzPts val="2000"/>
              <a:buNone/>
              <a:defRPr sz="2000">
                <a:solidFill>
                  <a:srgbClr val="888888"/>
                </a:solidFill>
              </a:defRPr>
            </a:lvl2pPr>
            <a:lvl3pPr marL="1371600" lvl="2" indent="-228600" algn="l">
              <a:lnSpc>
                <a:spcPct val="90000"/>
              </a:lnSpc>
              <a:spcBef>
                <a:spcPts val="600"/>
              </a:spcBef>
              <a:spcAft>
                <a:spcPts val="0"/>
              </a:spcAft>
              <a:buSzPts val="1800"/>
              <a:buNone/>
              <a:defRPr sz="1800">
                <a:solidFill>
                  <a:srgbClr val="888888"/>
                </a:solidFill>
              </a:defRPr>
            </a:lvl3pPr>
            <a:lvl4pPr marL="1828800" lvl="3" indent="-228600" algn="l">
              <a:lnSpc>
                <a:spcPct val="90000"/>
              </a:lnSpc>
              <a:spcBef>
                <a:spcPts val="600"/>
              </a:spcBef>
              <a:spcAft>
                <a:spcPts val="0"/>
              </a:spcAft>
              <a:buSzPts val="1600"/>
              <a:buNone/>
              <a:defRPr sz="1600">
                <a:solidFill>
                  <a:srgbClr val="888888"/>
                </a:solidFill>
              </a:defRPr>
            </a:lvl4pPr>
            <a:lvl5pPr marL="2286000" lvl="4" indent="-228600" algn="l">
              <a:lnSpc>
                <a:spcPct val="90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42"/>
          <p:cNvSpPr txBox="1">
            <a:spLocks noGrp="1"/>
          </p:cNvSpPr>
          <p:nvPr>
            <p:ph type="body" idx="2"/>
          </p:nvPr>
        </p:nvSpPr>
        <p:spPr>
          <a:xfrm>
            <a:off x="695326" y="6356350"/>
            <a:ext cx="83064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2"/>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44" name="Google Shape;44;p4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5"/>
        <p:cNvGrpSpPr/>
        <p:nvPr/>
      </p:nvGrpSpPr>
      <p:grpSpPr>
        <a:xfrm>
          <a:off x="0" y="0"/>
          <a:ext cx="0" cy="0"/>
          <a:chOff x="0" y="0"/>
          <a:chExt cx="0" cy="0"/>
        </a:xfrm>
      </p:grpSpPr>
      <p:sp>
        <p:nvSpPr>
          <p:cNvPr id="46" name="Google Shape;46;p43"/>
          <p:cNvSpPr txBox="1">
            <a:spLocks noGrp="1"/>
          </p:cNvSpPr>
          <p:nvPr>
            <p:ph type="body" idx="1"/>
          </p:nvPr>
        </p:nvSpPr>
        <p:spPr>
          <a:xfrm>
            <a:off x="695325" y="1592264"/>
            <a:ext cx="38061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3"/>
          <p:cNvSpPr txBox="1">
            <a:spLocks noGrp="1"/>
          </p:cNvSpPr>
          <p:nvPr>
            <p:ph type="body" idx="2"/>
          </p:nvPr>
        </p:nvSpPr>
        <p:spPr>
          <a:xfrm>
            <a:off x="4767283" y="1592265"/>
            <a:ext cx="38847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Clr>
                <a:srgbClr val="8BC24A"/>
              </a:buClr>
              <a:buSzPts val="2400"/>
              <a:buChar char="▪"/>
              <a:defRPr/>
            </a:lvl1pPr>
            <a:lvl2pPr marL="914400" lvl="1" indent="-355600" algn="l">
              <a:lnSpc>
                <a:spcPct val="90000"/>
              </a:lnSpc>
              <a:spcBef>
                <a:spcPts val="600"/>
              </a:spcBef>
              <a:spcAft>
                <a:spcPts val="0"/>
              </a:spcAft>
              <a:buClr>
                <a:srgbClr val="8BC24A"/>
              </a:buClr>
              <a:buSzPts val="2000"/>
              <a:buChar char="▪"/>
              <a:defRPr/>
            </a:lvl2pPr>
            <a:lvl3pPr marL="1371600" lvl="2" indent="-342900" algn="l">
              <a:lnSpc>
                <a:spcPct val="90000"/>
              </a:lnSpc>
              <a:spcBef>
                <a:spcPts val="600"/>
              </a:spcBef>
              <a:spcAft>
                <a:spcPts val="0"/>
              </a:spcAft>
              <a:buClr>
                <a:srgbClr val="8BC24A"/>
              </a:buClr>
              <a:buSzPts val="1800"/>
              <a:buChar char="▪"/>
              <a:defRPr/>
            </a:lvl3pPr>
            <a:lvl4pPr marL="1828800" lvl="3" indent="-330200" algn="l">
              <a:lnSpc>
                <a:spcPct val="90000"/>
              </a:lnSpc>
              <a:spcBef>
                <a:spcPts val="600"/>
              </a:spcBef>
              <a:spcAft>
                <a:spcPts val="0"/>
              </a:spcAft>
              <a:buClr>
                <a:srgbClr val="8BC24A"/>
              </a:buClr>
              <a:buSzPts val="1600"/>
              <a:buChar char="▪"/>
              <a:defRPr/>
            </a:lvl4pPr>
            <a:lvl5pPr marL="2286000" lvl="4" indent="-330200" algn="l">
              <a:lnSpc>
                <a:spcPct val="90000"/>
              </a:lnSpc>
              <a:spcBef>
                <a:spcPts val="600"/>
              </a:spcBef>
              <a:spcAft>
                <a:spcPts val="0"/>
              </a:spcAft>
              <a:buClr>
                <a:srgbClr val="8BC24A"/>
              </a:buClr>
              <a:buSzPts val="16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3"/>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51" name="Google Shape;51;p4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52" name="Google Shape;52;p4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3"/>
          <p:cNvSpPr txBox="1">
            <a:spLocks noGrp="1"/>
          </p:cNvSpPr>
          <p:nvPr>
            <p:ph type="body" idx="4"/>
          </p:nvPr>
        </p:nvSpPr>
        <p:spPr>
          <a:xfrm>
            <a:off x="695326" y="1089025"/>
            <a:ext cx="79566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4"/>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4"/>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59" name="Google Shape;59;p4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60" name="Google Shape;60;p4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4"/>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2"/>
        <p:cNvGrpSpPr/>
        <p:nvPr/>
      </p:nvGrpSpPr>
      <p:grpSpPr>
        <a:xfrm>
          <a:off x="0" y="0"/>
          <a:ext cx="0" cy="0"/>
          <a:chOff x="0" y="0"/>
          <a:chExt cx="0" cy="0"/>
        </a:xfrm>
      </p:grpSpPr>
      <p:sp>
        <p:nvSpPr>
          <p:cNvPr id="63" name="Google Shape;63;p45"/>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65" name="Google Shape;65;p4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66" name="Google Shape;66;p45"/>
          <p:cNvSpPr txBox="1">
            <a:spLocks noGrp="1"/>
          </p:cNvSpPr>
          <p:nvPr>
            <p:ph type="body" idx="1"/>
          </p:nvPr>
        </p:nvSpPr>
        <p:spPr>
          <a:xfrm>
            <a:off x="695326"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5"/>
          <p:cNvSpPr>
            <a:spLocks noGrp="1"/>
          </p:cNvSpPr>
          <p:nvPr>
            <p:ph type="pic" idx="2"/>
          </p:nvPr>
        </p:nvSpPr>
        <p:spPr>
          <a:xfrm>
            <a:off x="0" y="0"/>
            <a:ext cx="12192000" cy="62373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45"/>
          <p:cNvSpPr txBox="1">
            <a:spLocks noGrp="1"/>
          </p:cNvSpPr>
          <p:nvPr>
            <p:ph type="body" idx="3"/>
          </p:nvPr>
        </p:nvSpPr>
        <p:spPr>
          <a:xfrm>
            <a:off x="695325" y="430236"/>
            <a:ext cx="10801500" cy="6588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9"/>
        <p:cNvGrpSpPr/>
        <p:nvPr/>
      </p:nvGrpSpPr>
      <p:grpSpPr>
        <a:xfrm>
          <a:off x="0" y="0"/>
          <a:ext cx="0" cy="0"/>
          <a:chOff x="0" y="0"/>
          <a:chExt cx="0" cy="0"/>
        </a:xfrm>
      </p:grpSpPr>
      <p:sp>
        <p:nvSpPr>
          <p:cNvPr id="70" name="Google Shape;70;p46"/>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72" name="Google Shape;72;p4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73" name="Google Shape;73;p46"/>
          <p:cNvSpPr txBox="1">
            <a:spLocks noGrp="1"/>
          </p:cNvSpPr>
          <p:nvPr>
            <p:ph type="body" idx="1"/>
          </p:nvPr>
        </p:nvSpPr>
        <p:spPr>
          <a:xfrm>
            <a:off x="695326"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6"/>
          <p:cNvSpPr>
            <a:spLocks noGrp="1"/>
          </p:cNvSpPr>
          <p:nvPr>
            <p:ph type="pic" idx="2"/>
          </p:nvPr>
        </p:nvSpPr>
        <p:spPr>
          <a:xfrm>
            <a:off x="0" y="0"/>
            <a:ext cx="12192000" cy="62373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46"/>
          <p:cNvSpPr txBox="1">
            <a:spLocks noGrp="1"/>
          </p:cNvSpPr>
          <p:nvPr>
            <p:ph type="body" idx="3"/>
          </p:nvPr>
        </p:nvSpPr>
        <p:spPr>
          <a:xfrm>
            <a:off x="695325" y="5448563"/>
            <a:ext cx="10801500" cy="6588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6"/>
        <p:cNvGrpSpPr/>
        <p:nvPr/>
      </p:nvGrpSpPr>
      <p:grpSpPr>
        <a:xfrm>
          <a:off x="0" y="0"/>
          <a:ext cx="0" cy="0"/>
          <a:chOff x="0" y="0"/>
          <a:chExt cx="0" cy="0"/>
        </a:xfrm>
      </p:grpSpPr>
      <p:sp>
        <p:nvSpPr>
          <p:cNvPr id="77" name="Google Shape;77;p47"/>
          <p:cNvSpPr>
            <a:spLocks noGrp="1"/>
          </p:cNvSpPr>
          <p:nvPr>
            <p:ph type="pic" idx="2"/>
          </p:nvPr>
        </p:nvSpPr>
        <p:spPr>
          <a:xfrm>
            <a:off x="0" y="1"/>
            <a:ext cx="3000900" cy="6233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None/>
              <a:defRPr sz="3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8" name="Google Shape;78;p47"/>
          <p:cNvSpPr/>
          <p:nvPr/>
        </p:nvSpPr>
        <p:spPr>
          <a:xfrm rot="5400000">
            <a:off x="-370283" y="3371399"/>
            <a:ext cx="6858000" cy="1152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79;p47"/>
          <p:cNvSpPr txBox="1">
            <a:spLocks noGrp="1"/>
          </p:cNvSpPr>
          <p:nvPr>
            <p:ph type="title"/>
          </p:nvPr>
        </p:nvSpPr>
        <p:spPr>
          <a:xfrm>
            <a:off x="3734790" y="365126"/>
            <a:ext cx="5341200" cy="723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a:off x="3734790" y="1592264"/>
            <a:ext cx="5341200" cy="44925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7"/>
          <p:cNvSpPr txBox="1">
            <a:spLocks noGrp="1"/>
          </p:cNvSpPr>
          <p:nvPr>
            <p:ph type="body" idx="3"/>
          </p:nvPr>
        </p:nvSpPr>
        <p:spPr>
          <a:xfrm>
            <a:off x="3734790" y="1089025"/>
            <a:ext cx="53412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7"/>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84" name="Google Shape;84;p4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85" name="Google Shape;85;p47"/>
          <p:cNvSpPr txBox="1">
            <a:spLocks noGrp="1"/>
          </p:cNvSpPr>
          <p:nvPr>
            <p:ph type="body" idx="4"/>
          </p:nvPr>
        </p:nvSpPr>
        <p:spPr>
          <a:xfrm>
            <a:off x="695326"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86"/>
        <p:cNvGrpSpPr/>
        <p:nvPr/>
      </p:nvGrpSpPr>
      <p:grpSpPr>
        <a:xfrm>
          <a:off x="0" y="0"/>
          <a:ext cx="0" cy="0"/>
          <a:chOff x="0" y="0"/>
          <a:chExt cx="0" cy="0"/>
        </a:xfrm>
      </p:grpSpPr>
      <p:sp>
        <p:nvSpPr>
          <p:cNvPr id="87" name="Google Shape;87;p48"/>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8"/>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8"/>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smtClean="0"/>
              <a:t>Intelligent UIs 2021</a:t>
            </a:r>
            <a:endParaRPr/>
          </a:p>
        </p:txBody>
      </p:sp>
      <p:sp>
        <p:nvSpPr>
          <p:cNvPr id="90" name="Google Shape;90;p4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p:nvPr/>
        </p:nvSpPr>
        <p:spPr>
          <a:xfrm>
            <a:off x="8668084" y="6237963"/>
            <a:ext cx="3523800" cy="6201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39"/>
          <p:cNvSpPr/>
          <p:nvPr/>
        </p:nvSpPr>
        <p:spPr>
          <a:xfrm>
            <a:off x="0" y="6237963"/>
            <a:ext cx="8652000" cy="6201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39"/>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3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39"/>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39"/>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e-DE" smtClean="0"/>
              <a:t>Intelligent UIs 2021</a:t>
            </a:r>
            <a:endParaRPr/>
          </a:p>
        </p:txBody>
      </p:sp>
      <p:sp>
        <p:nvSpPr>
          <p:cNvPr id="16" name="Google Shape;16;p3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Arial"/>
                <a:ea typeface="Arial"/>
                <a:cs typeface="Arial"/>
                <a:sym typeface="Arial"/>
              </a:defRPr>
            </a:lvl1pPr>
            <a:lvl2pPr marL="0" marR="0" lvl="1" indent="0" algn="r" rtl="0">
              <a:spcBef>
                <a:spcPts val="0"/>
              </a:spcBef>
              <a:buNone/>
              <a:defRPr sz="1600" b="0" i="0" u="none" strike="noStrike" cap="none">
                <a:solidFill>
                  <a:schemeClr val="lt1"/>
                </a:solidFill>
                <a:latin typeface="Arial"/>
                <a:ea typeface="Arial"/>
                <a:cs typeface="Arial"/>
                <a:sym typeface="Arial"/>
              </a:defRPr>
            </a:lvl2pPr>
            <a:lvl3pPr marL="0" marR="0" lvl="2" indent="0" algn="r" rtl="0">
              <a:spcBef>
                <a:spcPts val="0"/>
              </a:spcBef>
              <a:buNone/>
              <a:defRPr sz="1600" b="0" i="0" u="none" strike="noStrike" cap="none">
                <a:solidFill>
                  <a:schemeClr val="lt1"/>
                </a:solidFill>
                <a:latin typeface="Arial"/>
                <a:ea typeface="Arial"/>
                <a:cs typeface="Arial"/>
                <a:sym typeface="Arial"/>
              </a:defRPr>
            </a:lvl3pPr>
            <a:lvl4pPr marL="0" marR="0" lvl="3" indent="0" algn="r" rtl="0">
              <a:spcBef>
                <a:spcPts val="0"/>
              </a:spcBef>
              <a:buNone/>
              <a:defRPr sz="1600" b="0" i="0" u="none" strike="noStrike" cap="none">
                <a:solidFill>
                  <a:schemeClr val="lt1"/>
                </a:solidFill>
                <a:latin typeface="Arial"/>
                <a:ea typeface="Arial"/>
                <a:cs typeface="Arial"/>
                <a:sym typeface="Arial"/>
              </a:defRPr>
            </a:lvl4pPr>
            <a:lvl5pPr marL="0" marR="0" lvl="4" indent="0" algn="r" rtl="0">
              <a:spcBef>
                <a:spcPts val="0"/>
              </a:spcBef>
              <a:buNone/>
              <a:defRPr sz="1600" b="0" i="0" u="none" strike="noStrike" cap="none">
                <a:solidFill>
                  <a:schemeClr val="lt1"/>
                </a:solidFill>
                <a:latin typeface="Arial"/>
                <a:ea typeface="Arial"/>
                <a:cs typeface="Arial"/>
                <a:sym typeface="Arial"/>
              </a:defRPr>
            </a:lvl5pPr>
            <a:lvl6pPr marL="0" marR="0" lvl="5" indent="0" algn="r" rtl="0">
              <a:spcBef>
                <a:spcPts val="0"/>
              </a:spcBef>
              <a:buNone/>
              <a:defRPr sz="1600" b="0" i="0" u="none" strike="noStrike" cap="none">
                <a:solidFill>
                  <a:schemeClr val="lt1"/>
                </a:solidFill>
                <a:latin typeface="Arial"/>
                <a:ea typeface="Arial"/>
                <a:cs typeface="Arial"/>
                <a:sym typeface="Arial"/>
              </a:defRPr>
            </a:lvl6pPr>
            <a:lvl7pPr marL="0" marR="0" lvl="6" indent="0" algn="r" rtl="0">
              <a:spcBef>
                <a:spcPts val="0"/>
              </a:spcBef>
              <a:buNone/>
              <a:defRPr sz="1600" b="0" i="0" u="none" strike="noStrike" cap="none">
                <a:solidFill>
                  <a:schemeClr val="lt1"/>
                </a:solidFill>
                <a:latin typeface="Arial"/>
                <a:ea typeface="Arial"/>
                <a:cs typeface="Arial"/>
                <a:sym typeface="Arial"/>
              </a:defRPr>
            </a:lvl7pPr>
            <a:lvl8pPr marL="0" marR="0" lvl="7" indent="0" algn="r" rtl="0">
              <a:spcBef>
                <a:spcPts val="0"/>
              </a:spcBef>
              <a:buNone/>
              <a:defRPr sz="1600" b="0" i="0" u="none" strike="noStrike" cap="none">
                <a:solidFill>
                  <a:schemeClr val="lt1"/>
                </a:solidFill>
                <a:latin typeface="Arial"/>
                <a:ea typeface="Arial"/>
                <a:cs typeface="Arial"/>
                <a:sym typeface="Arial"/>
              </a:defRPr>
            </a:lvl8pPr>
            <a:lvl9pPr marL="0" marR="0" lvl="8" indent="0" algn="r" rtl="0">
              <a:spcBef>
                <a:spcPts val="0"/>
              </a:spcBef>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38">
          <p15:clr>
            <a:srgbClr val="F26B43"/>
          </p15:clr>
        </p15:guide>
        <p15:guide id="2" pos="7582">
          <p15:clr>
            <a:srgbClr val="F26B43"/>
          </p15:clr>
        </p15:guide>
        <p15:guide id="3" pos="2933">
          <p15:clr>
            <a:srgbClr val="F26B43"/>
          </p15:clr>
        </p15:guide>
        <p15:guide id="4" pos="5450">
          <p15:clr>
            <a:srgbClr val="F26B43"/>
          </p15:clr>
        </p15:guide>
        <p15:guide id="5" orient="horz" pos="2500">
          <p15:clr>
            <a:srgbClr val="F26B43"/>
          </p15:clr>
        </p15:guide>
        <p15:guide id="6" orient="horz" pos="3929">
          <p15:clr>
            <a:srgbClr val="F26B43"/>
          </p15:clr>
        </p15:guide>
        <p15:guide id="7" orient="horz" pos="3997">
          <p15:clr>
            <a:srgbClr val="F26B43"/>
          </p15:clr>
        </p15:guide>
        <p15:guide id="8" orient="horz" pos="73">
          <p15:clr>
            <a:srgbClr val="F26B43"/>
          </p15:clr>
        </p15:guide>
        <p15:guide id="9" orient="horz" pos="686">
          <p15:clr>
            <a:srgbClr val="F26B43"/>
          </p15:clr>
        </p15:guide>
        <p15:guide id="10" orient="horz" pos="1003">
          <p15:clr>
            <a:srgbClr val="F26B43"/>
          </p15:clr>
        </p15:guide>
        <p15:guide id="11" pos="7242">
          <p15:clr>
            <a:srgbClr val="F26B43"/>
          </p15:clr>
        </p15:guide>
        <p15:guide id="12" orient="horz" pos="799">
          <p15:clr>
            <a:srgbClr val="F26B43"/>
          </p15:clr>
        </p15:guide>
        <p15:guide id="13"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bbc.com/news/uk-51237665" TargetMode="External"/><Relationship Id="rId5" Type="http://schemas.openxmlformats.org/officeDocument/2006/relationships/hyperlink" Target="http://research.nii.ac.jp/~iechizen/official/research-e.html#research2c"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algorithmwatch.org/en/story/google-translate-gender-bia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translate.google.com/"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doi.org/10.1145/3098279.3122150" TargetMode="External"/><Relationship Id="rId5" Type="http://schemas.openxmlformats.org/officeDocument/2006/relationships/hyperlink" Target="https://www.youtube.com/watch?v=l6Nz8wVUU74" TargetMode="Externa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uni.ubicomp.net/as/iHCAI2020.pdf" TargetMode="External"/><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hyperlink" Target="https://uni.ubicomp.net/as/as-chocie.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i.googleblog.com/2018/05/smart-compose-using-neural-networks-to.html" TargetMode="External"/><Relationship Id="rId5" Type="http://schemas.openxmlformats.org/officeDocument/2006/relationships/hyperlink" Target="https://blog.google/products/gmail/save-time-with-smart-reply-in-gmail/"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blog.adobe.com/en/2020/10/20/photoshop-the-worlds-most-advanced-ai-application-for-creatives.html"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github.com/NVlabs/stylegan2" TargetMode="External"/><Relationship Id="rId4" Type="http://schemas.openxmlformats.org/officeDocument/2006/relationships/hyperlink" Target="https://blogs.nvidia.com/blog/2020/10/20/adobe-max-a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s://developers.google.com/ml-kit"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paperswithcode.com/" TargetMode="External"/><Relationship Id="rId4" Type="http://schemas.openxmlformats.org/officeDocument/2006/relationships/hyperlink" Target="https://www.tensorflow.org/resources/models-dataset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ocs.microsoft.com/en-us/azure/cognitive-service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hyperlink" Target="https://console.bluemix.net/apidocs/language-translator" TargetMode="External"/><Relationship Id="rId7"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pypi.org/project/langdetect/" TargetMode="External"/><Relationship Id="rId5" Type="http://schemas.openxmlformats.org/officeDocument/2006/relationships/hyperlink" Target="https://cloud.google.com/translate/docs/basic/detecting-language" TargetMode="External"/><Relationship Id="rId4" Type="http://schemas.openxmlformats.org/officeDocument/2006/relationships/hyperlink" Target="https://docs.microsoft.com/en-us/azure/cognitive-services/translator/"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s://docs.fast.ai/" TargetMode="External"/><Relationship Id="rId13" Type="http://schemas.openxmlformats.org/officeDocument/2006/relationships/hyperlink" Target="https://www.tensorflow.org/lite/" TargetMode="External"/><Relationship Id="rId3" Type="http://schemas.openxmlformats.org/officeDocument/2006/relationships/hyperlink" Target="https://www.tensorflow.org/resources/models-datasets" TargetMode="External"/><Relationship Id="rId7" Type="http://schemas.openxmlformats.org/officeDocument/2006/relationships/hyperlink" Target="https://pytorch.org/" TargetMode="External"/><Relationship Id="rId12" Type="http://schemas.openxmlformats.org/officeDocument/2006/relationships/hyperlink" Target="https://teachablemachine.withgoogle.com/" TargetMode="External"/><Relationship Id="rId2" Type="http://schemas.openxmlformats.org/officeDocument/2006/relationships/notesSlide" Target="../notesSlides/notesSlide58.xml"/><Relationship Id="rId16" Type="http://schemas.openxmlformats.org/officeDocument/2006/relationships/hyperlink" Target="https://developers.google.com/learn/pathways/chatbots-dialogflow" TargetMode="External"/><Relationship Id="rId1" Type="http://schemas.openxmlformats.org/officeDocument/2006/relationships/slideLayout" Target="../slideLayouts/slideLayout2.xml"/><Relationship Id="rId6" Type="http://schemas.openxmlformats.org/officeDocument/2006/relationships/hyperlink" Target="https://keras.io/" TargetMode="External"/><Relationship Id="rId11" Type="http://schemas.openxmlformats.org/officeDocument/2006/relationships/hyperlink" Target="https://huggingface.co/" TargetMode="External"/><Relationship Id="rId5" Type="http://schemas.openxmlformats.org/officeDocument/2006/relationships/hyperlink" Target="https://ml5js.org/" TargetMode="External"/><Relationship Id="rId15" Type="http://schemas.openxmlformats.org/officeDocument/2006/relationships/hyperlink" Target="https://rasa.com/docs/rasa/" TargetMode="External"/><Relationship Id="rId10" Type="http://schemas.openxmlformats.org/officeDocument/2006/relationships/hyperlink" Target="https://scikit-learn.org/stable/index.html" TargetMode="External"/><Relationship Id="rId4" Type="http://schemas.openxmlformats.org/officeDocument/2006/relationships/hyperlink" Target="https://p5js.org/" TargetMode="External"/><Relationship Id="rId9" Type="http://schemas.openxmlformats.org/officeDocument/2006/relationships/hyperlink" Target="https://developers.google.com/ml-kit" TargetMode="External"/><Relationship Id="rId14" Type="http://schemas.openxmlformats.org/officeDocument/2006/relationships/hyperlink" Target="https://www.tensorflow.org/j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medien.ifi.lmu.de/pubdb/publications/pub/mueller2010mm/mueller2010mm.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ieeexplore.ieee.org/abstract/document/861375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539825" y="3968750"/>
            <a:ext cx="9771000" cy="11985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ct val="100000"/>
              <a:buFont typeface="Arial"/>
              <a:buNone/>
            </a:pPr>
            <a:r>
              <a:rPr lang="en-US" dirty="0" smtClean="0"/>
              <a:t>ACAI </a:t>
            </a:r>
            <a:r>
              <a:rPr lang="en-US" dirty="0"/>
              <a:t>'21 Course:</a:t>
            </a:r>
            <a:endParaRPr dirty="0"/>
          </a:p>
          <a:p>
            <a:pPr marL="0" lvl="0" indent="0" algn="l" rtl="0">
              <a:lnSpc>
                <a:spcPct val="90000"/>
              </a:lnSpc>
              <a:spcBef>
                <a:spcPts val="0"/>
              </a:spcBef>
              <a:spcAft>
                <a:spcPts val="0"/>
              </a:spcAft>
              <a:buClr>
                <a:schemeClr val="dk1"/>
              </a:buClr>
              <a:buSzPct val="100000"/>
              <a:buFont typeface="Arial"/>
              <a:buNone/>
            </a:pPr>
            <a:r>
              <a:rPr lang="en-US" dirty="0"/>
              <a:t>An Introduction to Intelligent User Interfaces</a:t>
            </a:r>
            <a:endParaRPr dirty="0"/>
          </a:p>
        </p:txBody>
      </p:sp>
      <p:sp>
        <p:nvSpPr>
          <p:cNvPr id="97" name="Google Shape;97;p1"/>
          <p:cNvSpPr txBox="1">
            <a:spLocks noGrp="1"/>
          </p:cNvSpPr>
          <p:nvPr>
            <p:ph type="subTitle" idx="1"/>
          </p:nvPr>
        </p:nvSpPr>
        <p:spPr>
          <a:xfrm>
            <a:off x="539825" y="5167285"/>
            <a:ext cx="11496600" cy="9273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endParaRPr dirty="0"/>
          </a:p>
          <a:p>
            <a:pPr marL="0" lvl="0" indent="0" algn="l" rtl="0">
              <a:lnSpc>
                <a:spcPct val="100000"/>
              </a:lnSpc>
              <a:spcBef>
                <a:spcPts val="0"/>
              </a:spcBef>
              <a:spcAft>
                <a:spcPts val="0"/>
              </a:spcAft>
              <a:buSzPts val="2400"/>
              <a:buNone/>
            </a:pPr>
            <a:r>
              <a:rPr lang="en-US" dirty="0"/>
              <a:t>Albrecht Schmidt, Sven Mayer, Daniel Buschek</a:t>
            </a:r>
            <a:endParaRPr dirty="0"/>
          </a:p>
        </p:txBody>
      </p:sp>
      <p:pic>
        <p:nvPicPr>
          <p:cNvPr id="99" name="Google Shape;99;p1"/>
          <p:cNvPicPr preferRelativeResize="0"/>
          <p:nvPr/>
        </p:nvPicPr>
        <p:blipFill rotWithShape="1">
          <a:blip r:embed="rId3">
            <a:alphaModFix/>
          </a:blip>
          <a:srcRect/>
          <a:stretch/>
        </p:blipFill>
        <p:spPr>
          <a:xfrm>
            <a:off x="695327" y="6343404"/>
            <a:ext cx="1160554" cy="406194"/>
          </a:xfrm>
          <a:prstGeom prst="rect">
            <a:avLst/>
          </a:prstGeom>
          <a:noFill/>
          <a:ln>
            <a:noFill/>
          </a:ln>
        </p:spPr>
      </p:pic>
      <p:pic>
        <p:nvPicPr>
          <p:cNvPr id="100" name="Google Shape;100;p1"/>
          <p:cNvPicPr preferRelativeResize="0">
            <a:picLocks noGrp="1"/>
          </p:cNvPicPr>
          <p:nvPr>
            <p:ph type="pic" idx="2"/>
          </p:nvPr>
        </p:nvPicPr>
        <p:blipFill rotWithShape="1">
          <a:blip r:embed="rId4">
            <a:alphaModFix/>
          </a:blip>
          <a:srcRect t="19285" b="45276"/>
          <a:stretch/>
        </p:blipFill>
        <p:spPr>
          <a:xfrm>
            <a:off x="0" y="1089025"/>
            <a:ext cx="12192000" cy="2879700"/>
          </a:xfrm>
          <a:prstGeom prst="rect">
            <a:avLst/>
          </a:prstGeom>
          <a:noFill/>
          <a:ln>
            <a:noFill/>
          </a:ln>
        </p:spPr>
      </p:pic>
      <p:pic>
        <p:nvPicPr>
          <p:cNvPr id="101" name="Google Shape;101;p1"/>
          <p:cNvPicPr preferRelativeResize="0"/>
          <p:nvPr/>
        </p:nvPicPr>
        <p:blipFill>
          <a:blip r:embed="rId5">
            <a:alphaModFix/>
          </a:blip>
          <a:stretch>
            <a:fillRect/>
          </a:stretch>
        </p:blipFill>
        <p:spPr>
          <a:xfrm>
            <a:off x="301125" y="221586"/>
            <a:ext cx="3347100" cy="670375"/>
          </a:xfrm>
          <a:prstGeom prst="rect">
            <a:avLst/>
          </a:prstGeom>
          <a:noFill/>
          <a:ln>
            <a:noFill/>
          </a:ln>
        </p:spPr>
      </p:pic>
      <p:pic>
        <p:nvPicPr>
          <p:cNvPr id="102" name="Google Shape;102;p1"/>
          <p:cNvPicPr preferRelativeResize="0"/>
          <p:nvPr/>
        </p:nvPicPr>
        <p:blipFill rotWithShape="1">
          <a:blip r:embed="rId6">
            <a:alphaModFix/>
          </a:blip>
          <a:srcRect l="40029" t="30560" r="12883" b="27129"/>
          <a:stretch/>
        </p:blipFill>
        <p:spPr>
          <a:xfrm>
            <a:off x="3823650" y="171718"/>
            <a:ext cx="2272349" cy="844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d49e86e613_1_20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Facial Recognition</a:t>
            </a:r>
            <a:endParaRPr/>
          </a:p>
        </p:txBody>
      </p:sp>
      <p:sp>
        <p:nvSpPr>
          <p:cNvPr id="223" name="Google Shape;223;gd49e86e613_1_208"/>
          <p:cNvSpPr txBox="1">
            <a:spLocks noGrp="1"/>
          </p:cNvSpPr>
          <p:nvPr>
            <p:ph type="body" idx="1"/>
          </p:nvPr>
        </p:nvSpPr>
        <p:spPr>
          <a:xfrm>
            <a:off x="695325" y="1592264"/>
            <a:ext cx="54711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Unlock your phone</a:t>
            </a:r>
            <a:endParaRPr/>
          </a:p>
          <a:p>
            <a:pPr marL="538162" lvl="1" indent="-180975" algn="l" rtl="0">
              <a:lnSpc>
                <a:spcPct val="90000"/>
              </a:lnSpc>
              <a:spcBef>
                <a:spcPts val="1100"/>
              </a:spcBef>
              <a:spcAft>
                <a:spcPts val="0"/>
              </a:spcAft>
              <a:buSzPts val="2000"/>
              <a:buChar char="▪"/>
            </a:pPr>
            <a:r>
              <a:rPr lang="en-US"/>
              <a:t>Hands-free identification</a:t>
            </a:r>
            <a:endParaRPr/>
          </a:p>
          <a:p>
            <a:pPr marL="538162" lvl="1" indent="-180975" algn="l" rtl="0">
              <a:lnSpc>
                <a:spcPct val="90000"/>
              </a:lnSpc>
              <a:spcBef>
                <a:spcPts val="1100"/>
              </a:spcBef>
              <a:spcAft>
                <a:spcPts val="0"/>
              </a:spcAft>
              <a:buSzPts val="2000"/>
              <a:buChar char="▪"/>
            </a:pPr>
            <a:r>
              <a:rPr lang="en-US"/>
              <a:t>What are the major issues?</a:t>
            </a:r>
            <a:endParaRPr/>
          </a:p>
          <a:p>
            <a:pPr marL="357187" lvl="1" indent="0"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en-US"/>
              <a:t>Surveillance</a:t>
            </a:r>
            <a:endParaRPr/>
          </a:p>
          <a:p>
            <a:pPr marL="538162" lvl="1" indent="-180975" algn="l" rtl="0">
              <a:lnSpc>
                <a:spcPct val="90000"/>
              </a:lnSpc>
              <a:spcBef>
                <a:spcPts val="1100"/>
              </a:spcBef>
              <a:spcAft>
                <a:spcPts val="0"/>
              </a:spcAft>
              <a:buSzPts val="2000"/>
              <a:buChar char="▪"/>
            </a:pPr>
            <a:r>
              <a:rPr lang="en-US"/>
              <a:t>Privacy</a:t>
            </a:r>
            <a:endParaRPr/>
          </a:p>
          <a:p>
            <a:pPr marL="538162" lvl="1" indent="-180975" algn="l" rtl="0">
              <a:lnSpc>
                <a:spcPct val="90000"/>
              </a:lnSpc>
              <a:spcBef>
                <a:spcPts val="1100"/>
              </a:spcBef>
              <a:spcAft>
                <a:spcPts val="0"/>
              </a:spcAft>
              <a:buSzPts val="2000"/>
              <a:buChar char="▪"/>
            </a:pPr>
            <a:r>
              <a:rPr lang="en-US"/>
              <a:t>Tricks to „hide“ from facial recognition technology</a:t>
            </a:r>
            <a:endParaRPr/>
          </a:p>
          <a:p>
            <a:pPr marL="538162" lvl="1" indent="-53975" algn="l" rtl="0">
              <a:lnSpc>
                <a:spcPct val="90000"/>
              </a:lnSpc>
              <a:spcBef>
                <a:spcPts val="1100"/>
              </a:spcBef>
              <a:spcAft>
                <a:spcPts val="0"/>
              </a:spcAft>
              <a:buSzPts val="2000"/>
              <a:buNone/>
            </a:pPr>
            <a:endParaRPr/>
          </a:p>
        </p:txBody>
      </p:sp>
      <p:sp>
        <p:nvSpPr>
          <p:cNvPr id="224" name="Google Shape;224;gd49e86e613_1_20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Convenient biometric or overly powerful?</a:t>
            </a:r>
            <a:endParaRPr/>
          </a:p>
        </p:txBody>
      </p:sp>
      <p:sp>
        <p:nvSpPr>
          <p:cNvPr id="225" name="Google Shape;225;gd49e86e613_1_20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26" name="Google Shape;226;gd49e86e613_1_20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227" name="Google Shape;227;gd49e86e613_1_208"/>
          <p:cNvPicPr preferRelativeResize="0"/>
          <p:nvPr/>
        </p:nvPicPr>
        <p:blipFill rotWithShape="1">
          <a:blip r:embed="rId3">
            <a:alphaModFix/>
          </a:blip>
          <a:srcRect r="32129"/>
          <a:stretch/>
        </p:blipFill>
        <p:spPr>
          <a:xfrm>
            <a:off x="8837476" y="418934"/>
            <a:ext cx="2891367" cy="1664187"/>
          </a:xfrm>
          <a:prstGeom prst="rect">
            <a:avLst/>
          </a:prstGeom>
          <a:noFill/>
          <a:ln>
            <a:noFill/>
          </a:ln>
        </p:spPr>
      </p:pic>
      <p:pic>
        <p:nvPicPr>
          <p:cNvPr id="228" name="Google Shape;228;gd49e86e613_1_208"/>
          <p:cNvPicPr preferRelativeResize="0"/>
          <p:nvPr/>
        </p:nvPicPr>
        <p:blipFill rotWithShape="1">
          <a:blip r:embed="rId4">
            <a:alphaModFix/>
          </a:blip>
          <a:srcRect/>
          <a:stretch/>
        </p:blipFill>
        <p:spPr>
          <a:xfrm>
            <a:off x="6662374" y="2753212"/>
            <a:ext cx="3962070" cy="3291077"/>
          </a:xfrm>
          <a:prstGeom prst="rect">
            <a:avLst/>
          </a:prstGeom>
          <a:noFill/>
          <a:ln>
            <a:noFill/>
          </a:ln>
        </p:spPr>
      </p:pic>
      <p:sp>
        <p:nvSpPr>
          <p:cNvPr id="229" name="Google Shape;229;gd49e86e613_1_208"/>
          <p:cNvSpPr txBox="1"/>
          <p:nvPr/>
        </p:nvSpPr>
        <p:spPr>
          <a:xfrm>
            <a:off x="6662373" y="6006227"/>
            <a:ext cx="46674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http://research.nii.ac.jp/~iechizen/official/research-e.html#research2c</a:t>
            </a:r>
            <a:endParaRPr sz="1100">
              <a:solidFill>
                <a:schemeClr val="dk1"/>
              </a:solidFill>
              <a:latin typeface="Arial"/>
              <a:ea typeface="Arial"/>
              <a:cs typeface="Arial"/>
              <a:sym typeface="Arial"/>
            </a:endParaRPr>
          </a:p>
        </p:txBody>
      </p:sp>
      <p:sp>
        <p:nvSpPr>
          <p:cNvPr id="230" name="Google Shape;230;gd49e86e613_1_208"/>
          <p:cNvSpPr/>
          <p:nvPr/>
        </p:nvSpPr>
        <p:spPr>
          <a:xfrm>
            <a:off x="8791074" y="2100450"/>
            <a:ext cx="27528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https://www.bbc.com/news/uk-51237665</a:t>
            </a:r>
            <a:r>
              <a:rPr lang="en-US" sz="1100">
                <a:solidFill>
                  <a:schemeClr val="dk1"/>
                </a:solidFill>
                <a:latin typeface="Arial"/>
                <a:ea typeface="Arial"/>
                <a:cs typeface="Arial"/>
                <a:sym typeface="Arial"/>
              </a:rPr>
              <a:t> </a:t>
            </a:r>
            <a:endParaRPr/>
          </a:p>
        </p:txBody>
      </p:sp>
      <p:pic>
        <p:nvPicPr>
          <p:cNvPr id="231" name="Google Shape;231;gd49e86e613_1_208"/>
          <p:cNvPicPr preferRelativeResize="0"/>
          <p:nvPr/>
        </p:nvPicPr>
        <p:blipFill rotWithShape="1">
          <a:blip r:embed="rId7">
            <a:alphaModFix/>
          </a:blip>
          <a:srcRect/>
          <a:stretch/>
        </p:blipFill>
        <p:spPr>
          <a:xfrm>
            <a:off x="6305550" y="418934"/>
            <a:ext cx="2346327" cy="1924650"/>
          </a:xfrm>
          <a:prstGeom prst="rect">
            <a:avLst/>
          </a:prstGeom>
          <a:noFill/>
          <a:ln>
            <a:noFill/>
          </a:ln>
        </p:spPr>
      </p:pic>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d49e86e613_1_22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HCI Replacing HHI in Stores</a:t>
            </a:r>
            <a:endParaRPr/>
          </a:p>
        </p:txBody>
      </p:sp>
      <p:sp>
        <p:nvSpPr>
          <p:cNvPr id="238" name="Google Shape;238;gd49e86e613_1_223"/>
          <p:cNvSpPr txBox="1">
            <a:spLocks noGrp="1"/>
          </p:cNvSpPr>
          <p:nvPr>
            <p:ph type="body" idx="1"/>
          </p:nvPr>
        </p:nvSpPr>
        <p:spPr>
          <a:xfrm>
            <a:off x="695324" y="2185920"/>
            <a:ext cx="7956600" cy="39435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Surveillance-powered shopping</a:t>
            </a:r>
            <a:endParaRPr/>
          </a:p>
          <a:p>
            <a:pPr marL="538162" lvl="1" indent="-180975" algn="l" rtl="0">
              <a:lnSpc>
                <a:spcPct val="90000"/>
              </a:lnSpc>
              <a:spcBef>
                <a:spcPts val="1100"/>
              </a:spcBef>
              <a:spcAft>
                <a:spcPts val="0"/>
              </a:spcAft>
              <a:buSzPts val="2000"/>
              <a:buChar char="▪"/>
            </a:pPr>
            <a:r>
              <a:rPr lang="en-US"/>
              <a:t>Does </a:t>
            </a:r>
            <a:r>
              <a:rPr lang="en-US" u="sng"/>
              <a:t>not</a:t>
            </a:r>
            <a:r>
              <a:rPr lang="en-US"/>
              <a:t> use facial recognition</a:t>
            </a:r>
            <a:endParaRPr/>
          </a:p>
          <a:p>
            <a:pPr marL="285750" lvl="0" indent="-285750" algn="l" rtl="0">
              <a:lnSpc>
                <a:spcPct val="90000"/>
              </a:lnSpc>
              <a:spcBef>
                <a:spcPts val="1100"/>
              </a:spcBef>
              <a:spcAft>
                <a:spcPts val="0"/>
              </a:spcAft>
              <a:buSzPts val="2400"/>
              <a:buChar char="▪"/>
            </a:pPr>
            <a:r>
              <a:rPr lang="en-US"/>
              <a:t>How does it work?</a:t>
            </a:r>
            <a:endParaRPr/>
          </a:p>
          <a:p>
            <a:pPr marL="538162" lvl="1" indent="-180975" algn="l" rtl="0">
              <a:lnSpc>
                <a:spcPct val="90000"/>
              </a:lnSpc>
              <a:spcBef>
                <a:spcPts val="1100"/>
              </a:spcBef>
              <a:spcAft>
                <a:spcPts val="0"/>
              </a:spcAft>
              <a:buSzPts val="2000"/>
              <a:buChar char="▪"/>
            </a:pPr>
            <a:r>
              <a:rPr lang="en-US"/>
              <a:t>Is it „intelligent“? How so?</a:t>
            </a:r>
            <a:endParaRPr/>
          </a:p>
          <a:p>
            <a:pPr marL="285750" lvl="0" indent="-133350" algn="l" rtl="0">
              <a:lnSpc>
                <a:spcPct val="90000"/>
              </a:lnSpc>
              <a:spcBef>
                <a:spcPts val="1100"/>
              </a:spcBef>
              <a:spcAft>
                <a:spcPts val="0"/>
              </a:spcAft>
              <a:buSzPts val="2400"/>
              <a:buNone/>
            </a:pPr>
            <a:endParaRPr/>
          </a:p>
        </p:txBody>
      </p:sp>
      <p:sp>
        <p:nvSpPr>
          <p:cNvPr id="239" name="Google Shape;239;gd49e86e613_1_22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„Just Walk Out“ shopping experience </a:t>
            </a:r>
            <a:br>
              <a:rPr lang="en-US"/>
            </a:br>
            <a:r>
              <a:rPr lang="en-US"/>
              <a:t>at Amazon Go</a:t>
            </a:r>
            <a:endParaRPr/>
          </a:p>
        </p:txBody>
      </p:sp>
      <p:sp>
        <p:nvSpPr>
          <p:cNvPr id="240" name="Google Shape;240;gd49e86e613_1_22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41" name="Google Shape;241;gd49e86e613_1_22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242" name="Google Shape;242;gd49e86e613_1_223"/>
          <p:cNvSpPr/>
          <p:nvPr/>
        </p:nvSpPr>
        <p:spPr>
          <a:xfrm>
            <a:off x="6305550" y="5625284"/>
            <a:ext cx="73809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Image by SounderBruce, CC BY-SA 4.0 via Wikimedia Commons</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https://commons.wikimedia.org/wiki/File:Amazon_Go_in_Seattle,_December_2016.jpg</a:t>
            </a:r>
            <a:endParaRPr/>
          </a:p>
        </p:txBody>
      </p:sp>
      <p:pic>
        <p:nvPicPr>
          <p:cNvPr id="243" name="Google Shape;243;gd49e86e613_1_223"/>
          <p:cNvPicPr preferRelativeResize="0"/>
          <p:nvPr/>
        </p:nvPicPr>
        <p:blipFill rotWithShape="1">
          <a:blip r:embed="rId3">
            <a:alphaModFix/>
          </a:blip>
          <a:srcRect/>
          <a:stretch/>
        </p:blipFill>
        <p:spPr>
          <a:xfrm>
            <a:off x="6305550" y="1277502"/>
            <a:ext cx="6875362" cy="4347782"/>
          </a:xfrm>
          <a:prstGeom prst="rect">
            <a:avLst/>
          </a:prstGeom>
          <a:noFill/>
          <a:ln>
            <a:noFill/>
          </a:ln>
        </p:spPr>
      </p:pic>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49e86e613_1_23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AI Recruiting</a:t>
            </a:r>
            <a:endParaRPr/>
          </a:p>
        </p:txBody>
      </p:sp>
      <p:sp>
        <p:nvSpPr>
          <p:cNvPr id="250" name="Google Shape;250;gd49e86e613_1_23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Is an AI a “fairer“ recruiter? </a:t>
            </a:r>
            <a:endParaRPr/>
          </a:p>
        </p:txBody>
      </p:sp>
      <p:sp>
        <p:nvSpPr>
          <p:cNvPr id="251" name="Google Shape;251;gd49e86e613_1_23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52" name="Google Shape;252;gd49e86e613_1_23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253" name="Google Shape;253;gd49e86e613_1_235" descr="Word Cloud, Recruitment, Process, Candidate, Employment"/>
          <p:cNvPicPr preferRelativeResize="0"/>
          <p:nvPr/>
        </p:nvPicPr>
        <p:blipFill rotWithShape="1">
          <a:blip r:embed="rId3">
            <a:alphaModFix/>
          </a:blip>
          <a:srcRect/>
          <a:stretch/>
        </p:blipFill>
        <p:spPr>
          <a:xfrm>
            <a:off x="6670087" y="-2931667"/>
            <a:ext cx="4241974" cy="2717514"/>
          </a:xfrm>
          <a:prstGeom prst="rect">
            <a:avLst/>
          </a:prstGeom>
          <a:noFill/>
          <a:ln>
            <a:noFill/>
          </a:ln>
        </p:spPr>
      </p:pic>
      <p:pic>
        <p:nvPicPr>
          <p:cNvPr id="254" name="Google Shape;254;gd49e86e613_1_235"/>
          <p:cNvPicPr preferRelativeResize="0"/>
          <p:nvPr/>
        </p:nvPicPr>
        <p:blipFill rotWithShape="1">
          <a:blip r:embed="rId4">
            <a:alphaModFix/>
          </a:blip>
          <a:srcRect/>
          <a:stretch/>
        </p:blipFill>
        <p:spPr>
          <a:xfrm>
            <a:off x="0" y="-4570650"/>
            <a:ext cx="6639587" cy="4349591"/>
          </a:xfrm>
          <a:prstGeom prst="rect">
            <a:avLst/>
          </a:prstGeom>
          <a:noFill/>
          <a:ln>
            <a:noFill/>
          </a:ln>
        </p:spPr>
      </p:pic>
      <p:pic>
        <p:nvPicPr>
          <p:cNvPr id="255" name="Google Shape;255;gd49e86e613_1_235"/>
          <p:cNvPicPr preferRelativeResize="0"/>
          <p:nvPr/>
        </p:nvPicPr>
        <p:blipFill rotWithShape="1">
          <a:blip r:embed="rId5">
            <a:alphaModFix/>
          </a:blip>
          <a:srcRect t="25645"/>
          <a:stretch/>
        </p:blipFill>
        <p:spPr>
          <a:xfrm>
            <a:off x="695323" y="1515212"/>
            <a:ext cx="10801347" cy="4499678"/>
          </a:xfrm>
          <a:prstGeom prst="rect">
            <a:avLst/>
          </a:prstGeom>
          <a:noFill/>
          <a:ln>
            <a:noFill/>
          </a:ln>
        </p:spPr>
      </p:pic>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d49e86e613_1_247"/>
          <p:cNvPicPr preferRelativeResize="0"/>
          <p:nvPr/>
        </p:nvPicPr>
        <p:blipFill rotWithShape="1">
          <a:blip r:embed="rId3">
            <a:alphaModFix/>
          </a:blip>
          <a:srcRect/>
          <a:stretch/>
        </p:blipFill>
        <p:spPr>
          <a:xfrm>
            <a:off x="509152" y="1625762"/>
            <a:ext cx="9421092" cy="1692627"/>
          </a:xfrm>
          <a:prstGeom prst="rect">
            <a:avLst/>
          </a:prstGeom>
          <a:noFill/>
          <a:ln>
            <a:noFill/>
          </a:ln>
        </p:spPr>
      </p:pic>
      <p:sp>
        <p:nvSpPr>
          <p:cNvPr id="261" name="Google Shape;261;gd49e86e613_1_24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Natural Language Translation</a:t>
            </a:r>
            <a:endParaRPr/>
          </a:p>
        </p:txBody>
      </p:sp>
      <p:sp>
        <p:nvSpPr>
          <p:cNvPr id="262" name="Google Shape;262;gd49e86e613_1_24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Female historians and male nurses do not exist?</a:t>
            </a:r>
            <a:endParaRPr/>
          </a:p>
        </p:txBody>
      </p:sp>
      <p:sp>
        <p:nvSpPr>
          <p:cNvPr id="263" name="Google Shape;263;gd49e86e613_1_24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64" name="Google Shape;264;gd49e86e613_1_24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265" name="Google Shape;265;gd49e86e613_1_247"/>
          <p:cNvPicPr preferRelativeResize="0"/>
          <p:nvPr/>
        </p:nvPicPr>
        <p:blipFill rotWithShape="1">
          <a:blip r:embed="rId4">
            <a:alphaModFix/>
          </a:blip>
          <a:srcRect/>
          <a:stretch/>
        </p:blipFill>
        <p:spPr>
          <a:xfrm>
            <a:off x="509152" y="3855126"/>
            <a:ext cx="9421094" cy="1674057"/>
          </a:xfrm>
          <a:prstGeom prst="rect">
            <a:avLst/>
          </a:prstGeom>
          <a:noFill/>
          <a:ln>
            <a:noFill/>
          </a:ln>
        </p:spPr>
      </p:pic>
      <p:pic>
        <p:nvPicPr>
          <p:cNvPr id="266" name="Google Shape;266;gd49e86e613_1_247"/>
          <p:cNvPicPr preferRelativeResize="0"/>
          <p:nvPr/>
        </p:nvPicPr>
        <p:blipFill rotWithShape="1">
          <a:blip r:embed="rId5">
            <a:alphaModFix/>
          </a:blip>
          <a:srcRect/>
          <a:stretch/>
        </p:blipFill>
        <p:spPr>
          <a:xfrm>
            <a:off x="509152" y="3315349"/>
            <a:ext cx="2324100" cy="520700"/>
          </a:xfrm>
          <a:prstGeom prst="rect">
            <a:avLst/>
          </a:prstGeom>
          <a:noFill/>
          <a:ln>
            <a:noFill/>
          </a:ln>
        </p:spPr>
      </p:pic>
      <p:sp>
        <p:nvSpPr>
          <p:cNvPr id="267" name="Google Shape;267;gd49e86e613_1_247"/>
          <p:cNvSpPr txBox="1"/>
          <p:nvPr/>
        </p:nvSpPr>
        <p:spPr>
          <a:xfrm>
            <a:off x="509152" y="5635033"/>
            <a:ext cx="9421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https://translate.google.com</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100" u="sng">
                <a:solidFill>
                  <a:schemeClr val="dk1"/>
                </a:solidFill>
                <a:latin typeface="Arial"/>
                <a:ea typeface="Arial"/>
                <a:cs typeface="Arial"/>
                <a:sym typeface="Arial"/>
                <a:hlinkClick r:id="rId7">
                  <a:extLst>
                    <a:ext uri="{A12FA001-AC4F-418D-AE19-62706E023703}">
                      <ahyp:hlinkClr xmlns:ahyp="http://schemas.microsoft.com/office/drawing/2018/hyperlinkcolor" xmlns="" val="tx"/>
                    </a:ext>
                  </a:extLst>
                </a:hlinkClick>
              </a:rPr>
              <a:t>https://algorithmwatch.org/en/story/google-translate-gender-bias/</a:t>
            </a:r>
            <a:r>
              <a:rPr lang="en-US" sz="1100">
                <a:solidFill>
                  <a:schemeClr val="dk1"/>
                </a:solidFill>
                <a:latin typeface="Arial"/>
                <a:ea typeface="Arial"/>
                <a:cs typeface="Arial"/>
                <a:sym typeface="Arial"/>
              </a:rPr>
              <a:t>  </a:t>
            </a:r>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d49e86e613_1_259"/>
          <p:cNvPicPr preferRelativeResize="0"/>
          <p:nvPr/>
        </p:nvPicPr>
        <p:blipFill rotWithShape="1">
          <a:blip r:embed="rId3">
            <a:alphaModFix/>
          </a:blip>
          <a:srcRect l="24437"/>
          <a:stretch/>
        </p:blipFill>
        <p:spPr>
          <a:xfrm>
            <a:off x="1" y="1523750"/>
            <a:ext cx="5847926" cy="4353251"/>
          </a:xfrm>
          <a:prstGeom prst="rect">
            <a:avLst/>
          </a:prstGeom>
          <a:noFill/>
          <a:ln>
            <a:noFill/>
          </a:ln>
        </p:spPr>
      </p:pic>
      <p:sp>
        <p:nvSpPr>
          <p:cNvPr id="274" name="Google Shape;274;gd49e86e613_1_25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Intelligent Touch</a:t>
            </a:r>
            <a:endParaRPr/>
          </a:p>
        </p:txBody>
      </p:sp>
      <p:sp>
        <p:nvSpPr>
          <p:cNvPr id="275" name="Google Shape;275;gd49e86e613_1_25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Why are we so precise with our fingers on a screen?</a:t>
            </a:r>
            <a:endParaRPr/>
          </a:p>
        </p:txBody>
      </p:sp>
      <p:sp>
        <p:nvSpPr>
          <p:cNvPr id="276" name="Google Shape;276;gd49e86e613_1_25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77" name="Google Shape;277;gd49e86e613_1_25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278" name="Google Shape;278;gd49e86e613_1_259" descr="A screen shot of a computer&#10;&#10;Description automatically generated"/>
          <p:cNvPicPr preferRelativeResize="0"/>
          <p:nvPr/>
        </p:nvPicPr>
        <p:blipFill rotWithShape="1">
          <a:blip r:embed="rId4">
            <a:alphaModFix/>
          </a:blip>
          <a:srcRect l="50002" t="50510" r="6694" b="875"/>
          <a:stretch/>
        </p:blipFill>
        <p:spPr>
          <a:xfrm>
            <a:off x="5334898" y="1546825"/>
            <a:ext cx="6857101" cy="4330199"/>
          </a:xfrm>
          <a:prstGeom prst="rect">
            <a:avLst/>
          </a:prstGeom>
          <a:noFill/>
          <a:ln>
            <a:noFill/>
          </a:ln>
        </p:spPr>
      </p:pic>
      <p:sp>
        <p:nvSpPr>
          <p:cNvPr id="279" name="Google Shape;279;gd49e86e613_1_259"/>
          <p:cNvSpPr/>
          <p:nvPr/>
        </p:nvSpPr>
        <p:spPr>
          <a:xfrm>
            <a:off x="5354783" y="5829898"/>
            <a:ext cx="33555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https://www.youtube.com/watch?v=l6Nz8wVUU74</a:t>
            </a:r>
            <a:r>
              <a:rPr lang="en-US" sz="1100">
                <a:solidFill>
                  <a:schemeClr val="dk1"/>
                </a:solidFill>
                <a:latin typeface="Arial"/>
                <a:ea typeface="Arial"/>
                <a:cs typeface="Arial"/>
                <a:sym typeface="Arial"/>
              </a:rPr>
              <a:t> </a:t>
            </a:r>
            <a:endParaRPr/>
          </a:p>
        </p:txBody>
      </p:sp>
      <p:sp>
        <p:nvSpPr>
          <p:cNvPr id="280" name="Google Shape;280;gd49e86e613_1_259"/>
          <p:cNvSpPr/>
          <p:nvPr/>
        </p:nvSpPr>
        <p:spPr>
          <a:xfrm>
            <a:off x="160563" y="1752509"/>
            <a:ext cx="2137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Nexus 7 2013</a:t>
            </a:r>
            <a:endParaRPr/>
          </a:p>
        </p:txBody>
      </p:sp>
      <p:sp>
        <p:nvSpPr>
          <p:cNvPr id="281" name="Google Shape;281;gd49e86e613_1_259"/>
          <p:cNvSpPr/>
          <p:nvPr/>
        </p:nvSpPr>
        <p:spPr>
          <a:xfrm>
            <a:off x="-5363" y="5833691"/>
            <a:ext cx="53514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Henze, N., Mayer, S., Le, H.V. and Schwind, V. Improving software-reduced touchscreen latency. </a:t>
            </a:r>
            <a:r>
              <a:rPr lang="en-US" sz="1100" i="1">
                <a:solidFill>
                  <a:schemeClr val="dk1"/>
                </a:solidFill>
                <a:latin typeface="Arial"/>
                <a:ea typeface="Arial"/>
                <a:cs typeface="Arial"/>
                <a:sym typeface="Arial"/>
              </a:rPr>
              <a:t>Proc. MobileHCI ’17 </a:t>
            </a:r>
            <a:r>
              <a:rPr lang="en-US" sz="1100" i="1" u="sng">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https://doi.org/10.1145/3098279.3122150</a:t>
            </a:r>
            <a:r>
              <a:rPr lang="en-US" sz="1100" i="1">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49e86e613_1_372"/>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dirty="0" smtClean="0"/>
              <a:t>Intelligence and Artificial Intelligence</a:t>
            </a:r>
            <a:endParaRPr dirty="0"/>
          </a:p>
        </p:txBody>
      </p:sp>
      <p:sp>
        <p:nvSpPr>
          <p:cNvPr id="288" name="Google Shape;288;gd49e86e613_1_372"/>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a:t>HCI perspective</a:t>
            </a:r>
            <a:endParaRPr/>
          </a:p>
        </p:txBody>
      </p:sp>
      <p:sp>
        <p:nvSpPr>
          <p:cNvPr id="289" name="Google Shape;289;gd49e86e613_1_372"/>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290" name="Google Shape;290;gd49e86e613_1_372"/>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
          <p:cNvSpPr txBox="1">
            <a:spLocks noGrp="1"/>
          </p:cNvSpPr>
          <p:nvPr>
            <p:ph type="title"/>
          </p:nvPr>
        </p:nvSpPr>
        <p:spPr>
          <a:xfrm>
            <a:off x="695326" y="115888"/>
            <a:ext cx="80958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considered Artificial Intelligence?</a:t>
            </a:r>
            <a:endParaRPr/>
          </a:p>
        </p:txBody>
      </p:sp>
      <p:sp>
        <p:nvSpPr>
          <p:cNvPr id="297" name="Google Shape;297;p2"/>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298" name="Google Shape;298;p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299" name="Google Shape;299;p2"/>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00" name="Google Shape;300;p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considered Artifical Intelligence?</a:t>
            </a:r>
            <a:endParaRPr/>
          </a:p>
        </p:txBody>
      </p:sp>
      <p:sp>
        <p:nvSpPr>
          <p:cNvPr id="307" name="Google Shape;307;p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is Human Intelligence?</a:t>
            </a:r>
            <a:endParaRPr/>
          </a:p>
        </p:txBody>
      </p:sp>
      <p:sp>
        <p:nvSpPr>
          <p:cNvPr id="308" name="Google Shape;308;p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09" name="Google Shape;309;p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310" name="Google Shape;310;p3" descr="https://upload.wikimedia.org/wikipedia/commons/thumb/3/39/IQ_distribution.svg/1920px-IQ_distribution.svg.png"/>
          <p:cNvPicPr preferRelativeResize="0"/>
          <p:nvPr/>
        </p:nvPicPr>
        <p:blipFill rotWithShape="1">
          <a:blip r:embed="rId3">
            <a:alphaModFix/>
          </a:blip>
          <a:srcRect/>
          <a:stretch/>
        </p:blipFill>
        <p:spPr>
          <a:xfrm>
            <a:off x="153749" y="2730843"/>
            <a:ext cx="5836891" cy="3514295"/>
          </a:xfrm>
          <a:prstGeom prst="rect">
            <a:avLst/>
          </a:prstGeom>
          <a:noFill/>
          <a:ln>
            <a:noFill/>
          </a:ln>
        </p:spPr>
      </p:pic>
      <p:pic>
        <p:nvPicPr>
          <p:cNvPr id="311" name="Google Shape;311;p3" descr="https://image.winudf.com/v2/image/ZGUudG91Y2hwb3J0YWwuaW50ZWxsaWdlbnp0ZXN0X3NjcmVlbnNob3RzXzNfYTMyMDY2ZDM/screen-3.jpg?fakeurl=1&amp;type=.jpg"/>
          <p:cNvPicPr preferRelativeResize="0"/>
          <p:nvPr/>
        </p:nvPicPr>
        <p:blipFill rotWithShape="1">
          <a:blip r:embed="rId4">
            <a:alphaModFix/>
          </a:blip>
          <a:srcRect l="7901" t="11859" r="6188" b="2980"/>
          <a:stretch/>
        </p:blipFill>
        <p:spPr>
          <a:xfrm>
            <a:off x="6008283" y="1353001"/>
            <a:ext cx="2696292" cy="4751491"/>
          </a:xfrm>
          <a:prstGeom prst="rect">
            <a:avLst/>
          </a:prstGeom>
          <a:noFill/>
          <a:ln>
            <a:noFill/>
          </a:ln>
        </p:spPr>
      </p:pic>
      <p:sp>
        <p:nvSpPr>
          <p:cNvPr id="312" name="Google Shape;312;p3"/>
          <p:cNvSpPr/>
          <p:nvPr/>
        </p:nvSpPr>
        <p:spPr>
          <a:xfrm>
            <a:off x="6180641" y="3738907"/>
            <a:ext cx="2294100" cy="2526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Which figure fits?</a:t>
            </a:r>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in an IQ test?</a:t>
            </a:r>
            <a:endParaRPr/>
          </a:p>
        </p:txBody>
      </p:sp>
      <p:sp>
        <p:nvSpPr>
          <p:cNvPr id="319" name="Google Shape;319;p4"/>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Finding Analogies (math and verbal)</a:t>
            </a:r>
            <a:endParaRPr/>
          </a:p>
          <a:p>
            <a:pPr marL="538163" lvl="1" indent="-180975" algn="l" rtl="0">
              <a:lnSpc>
                <a:spcPct val="90000"/>
              </a:lnSpc>
              <a:spcBef>
                <a:spcPts val="1100"/>
              </a:spcBef>
              <a:spcAft>
                <a:spcPts val="0"/>
              </a:spcAft>
              <a:buSzPts val="2000"/>
              <a:buChar char="▪"/>
            </a:pPr>
            <a:r>
              <a:rPr lang="en-US" i="1"/>
              <a:t>Pen and writing, cup and ???</a:t>
            </a:r>
            <a:endParaRPr/>
          </a:p>
          <a:p>
            <a:pPr marL="285750" lvl="0" indent="-285750" algn="l" rtl="0">
              <a:lnSpc>
                <a:spcPct val="90000"/>
              </a:lnSpc>
              <a:spcBef>
                <a:spcPts val="1100"/>
              </a:spcBef>
              <a:spcAft>
                <a:spcPts val="0"/>
              </a:spcAft>
              <a:buSzPts val="2400"/>
              <a:buChar char="▪"/>
            </a:pPr>
            <a:r>
              <a:rPr lang="en-US"/>
              <a:t>Finding / extending Pattern (graphical and math)</a:t>
            </a:r>
            <a:endParaRPr/>
          </a:p>
          <a:p>
            <a:pPr marL="538163" lvl="1" indent="-180975" algn="l" rtl="0">
              <a:lnSpc>
                <a:spcPct val="90000"/>
              </a:lnSpc>
              <a:spcBef>
                <a:spcPts val="1100"/>
              </a:spcBef>
              <a:spcAft>
                <a:spcPts val="0"/>
              </a:spcAft>
              <a:buSzPts val="2000"/>
              <a:buChar char="▪"/>
            </a:pPr>
            <a:r>
              <a:rPr lang="en-US" i="1"/>
              <a:t>45 … 40 … 60 … 55 … 75 … 70 … ???</a:t>
            </a:r>
            <a:endParaRPr/>
          </a:p>
          <a:p>
            <a:pPr marL="285750" lvl="0" indent="-285750" algn="l" rtl="0">
              <a:lnSpc>
                <a:spcPct val="90000"/>
              </a:lnSpc>
              <a:spcBef>
                <a:spcPts val="1100"/>
              </a:spcBef>
              <a:spcAft>
                <a:spcPts val="0"/>
              </a:spcAft>
              <a:buSzPts val="2400"/>
              <a:buChar char="▪"/>
            </a:pPr>
            <a:r>
              <a:rPr lang="en-US"/>
              <a:t>Classification tasks </a:t>
            </a:r>
            <a:endParaRPr/>
          </a:p>
          <a:p>
            <a:pPr marL="538163" lvl="1" indent="-180975" algn="l" rtl="0">
              <a:lnSpc>
                <a:spcPct val="90000"/>
              </a:lnSpc>
              <a:spcBef>
                <a:spcPts val="1100"/>
              </a:spcBef>
              <a:spcAft>
                <a:spcPts val="0"/>
              </a:spcAft>
              <a:buSzPts val="2000"/>
              <a:buChar char="▪"/>
            </a:pPr>
            <a:r>
              <a:rPr lang="en-US" i="1"/>
              <a:t>Make two groups: apple, plate, grape, cake, spoon, knife</a:t>
            </a:r>
            <a:endParaRPr/>
          </a:p>
          <a:p>
            <a:pPr marL="285750" lvl="0" indent="-285750" algn="l" rtl="0">
              <a:lnSpc>
                <a:spcPct val="90000"/>
              </a:lnSpc>
              <a:spcBef>
                <a:spcPts val="1100"/>
              </a:spcBef>
              <a:spcAft>
                <a:spcPts val="0"/>
              </a:spcAft>
              <a:buSzPts val="2400"/>
              <a:buChar char="▪"/>
            </a:pPr>
            <a:r>
              <a:rPr lang="en-US"/>
              <a:t>Making sense spatial and visual representations</a:t>
            </a:r>
            <a:endParaRPr/>
          </a:p>
          <a:p>
            <a:pPr marL="285750" lvl="0" indent="-285750" algn="l" rtl="0">
              <a:lnSpc>
                <a:spcPct val="90000"/>
              </a:lnSpc>
              <a:spcBef>
                <a:spcPts val="1100"/>
              </a:spcBef>
              <a:spcAft>
                <a:spcPts val="0"/>
              </a:spcAft>
              <a:buSzPts val="2400"/>
              <a:buChar char="▪"/>
            </a:pPr>
            <a:r>
              <a:rPr lang="en-US"/>
              <a:t>Reasoning and logical</a:t>
            </a:r>
            <a:endParaRPr/>
          </a:p>
          <a:p>
            <a:pPr marL="285750" lvl="0" indent="-285750" algn="l" rtl="0">
              <a:lnSpc>
                <a:spcPct val="90000"/>
              </a:lnSpc>
              <a:spcBef>
                <a:spcPts val="1100"/>
              </a:spcBef>
              <a:spcAft>
                <a:spcPts val="0"/>
              </a:spcAft>
              <a:buSzPts val="2400"/>
              <a:buChar char="▪"/>
            </a:pPr>
            <a:r>
              <a:rPr lang="en-US"/>
              <a:t>General knowedge</a:t>
            </a:r>
            <a:endParaRPr/>
          </a:p>
          <a:p>
            <a:pPr marL="285750" lvl="0" indent="-133350" algn="l" rtl="0">
              <a:lnSpc>
                <a:spcPct val="90000"/>
              </a:lnSpc>
              <a:spcBef>
                <a:spcPts val="1100"/>
              </a:spcBef>
              <a:spcAft>
                <a:spcPts val="0"/>
              </a:spcAft>
              <a:buSzPts val="2400"/>
              <a:buNone/>
            </a:pPr>
            <a:endParaRPr/>
          </a:p>
        </p:txBody>
      </p:sp>
      <p:sp>
        <p:nvSpPr>
          <p:cNvPr id="320" name="Google Shape;320;p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Many different types… typical questions include:</a:t>
            </a:r>
            <a:endParaRPr/>
          </a:p>
          <a:p>
            <a:pPr marL="0" lvl="0" indent="0" algn="l" rtl="0">
              <a:lnSpc>
                <a:spcPct val="90000"/>
              </a:lnSpc>
              <a:spcBef>
                <a:spcPts val="1100"/>
              </a:spcBef>
              <a:spcAft>
                <a:spcPts val="0"/>
              </a:spcAft>
              <a:buSzPts val="2400"/>
              <a:buNone/>
            </a:pPr>
            <a:endParaRPr/>
          </a:p>
        </p:txBody>
      </p:sp>
      <p:sp>
        <p:nvSpPr>
          <p:cNvPr id="321" name="Google Shape;321;p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de-DE" dirty="0" err="1" smtClean="0"/>
              <a:t>What</a:t>
            </a:r>
            <a:r>
              <a:rPr lang="de-DE" dirty="0" smtClean="0"/>
              <a:t> </a:t>
            </a:r>
            <a:r>
              <a:rPr lang="de-DE" dirty="0" err="1" smtClean="0"/>
              <a:t>is</a:t>
            </a:r>
            <a:r>
              <a:rPr lang="de-DE" dirty="0" smtClean="0"/>
              <a:t> AI?</a:t>
            </a:r>
            <a:endParaRPr dirty="0"/>
          </a:p>
        </p:txBody>
      </p:sp>
      <p:sp>
        <p:nvSpPr>
          <p:cNvPr id="322" name="Google Shape;322;p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38200" y="365125"/>
            <a:ext cx="11092962" cy="1981033"/>
          </a:xfrm>
        </p:spPr>
        <p:txBody>
          <a:bodyPr>
            <a:noAutofit/>
          </a:bodyPr>
          <a:lstStyle/>
          <a:p>
            <a:r>
              <a:rPr lang="en-US" sz="4400" dirty="0" smtClean="0"/>
              <a:t>Goal: </a:t>
            </a:r>
            <a:br>
              <a:rPr lang="en-US" sz="4400" dirty="0" smtClean="0"/>
            </a:br>
            <a:r>
              <a:rPr lang="en-US" sz="4400" dirty="0" smtClean="0"/>
              <a:t>Design Human-machine systems outperform humans as well as machines</a:t>
            </a:r>
            <a:endParaRPr lang="en-US" sz="4400" dirty="0"/>
          </a:p>
        </p:txBody>
      </p:sp>
      <p:sp>
        <p:nvSpPr>
          <p:cNvPr id="9" name="Inhaltsplatzhalter 8"/>
          <p:cNvSpPr>
            <a:spLocks noGrp="1"/>
          </p:cNvSpPr>
          <p:nvPr>
            <p:ph idx="1"/>
          </p:nvPr>
        </p:nvSpPr>
        <p:spPr>
          <a:xfrm>
            <a:off x="838199" y="2454441"/>
            <a:ext cx="10804451" cy="3722521"/>
          </a:xfrm>
        </p:spPr>
        <p:txBody>
          <a:bodyPr/>
          <a:lstStyle/>
          <a:p>
            <a:endParaRPr lang="en-US" dirty="0" smtClean="0"/>
          </a:p>
          <a:p>
            <a:pPr marL="76200" indent="0">
              <a:buNone/>
            </a:pPr>
            <a:r>
              <a:rPr lang="en-US" sz="4400" dirty="0" smtClean="0"/>
              <a:t>Intuitive cooperation between humans and computers </a:t>
            </a:r>
            <a:r>
              <a:rPr lang="en-US" sz="4400" dirty="0" smtClean="0"/>
              <a:t>is the </a:t>
            </a:r>
            <a:r>
              <a:rPr lang="en-US" sz="4400" dirty="0" smtClean="0"/>
              <a:t>key challenge </a:t>
            </a:r>
            <a:endParaRPr lang="en-US" sz="4400" dirty="0" smtClean="0"/>
          </a:p>
          <a:p>
            <a:endParaRPr lang="de-DE" dirty="0"/>
          </a:p>
        </p:txBody>
      </p:sp>
      <p:sp>
        <p:nvSpPr>
          <p:cNvPr id="6" name="Fußzeilenplatzhalter 5"/>
          <p:cNvSpPr>
            <a:spLocks noGrp="1"/>
          </p:cNvSpPr>
          <p:nvPr>
            <p:ph type="ftr" sz="quarter" idx="11"/>
          </p:nvPr>
        </p:nvSpPr>
        <p:spPr/>
        <p:txBody>
          <a:bodyPr/>
          <a:lstStyle/>
          <a:p>
            <a:r>
              <a:rPr lang="de-DE" smtClean="0"/>
              <a:t>Intelligent UIs 2021</a:t>
            </a:r>
            <a:endParaRPr lang="en-US" dirty="0"/>
          </a:p>
        </p:txBody>
      </p:sp>
      <p:sp>
        <p:nvSpPr>
          <p:cNvPr id="2" name="Foliennummernplatzhalter 1"/>
          <p:cNvSpPr>
            <a:spLocks noGrp="1"/>
          </p:cNvSpPr>
          <p:nvPr>
            <p:ph type="sldNum" sz="quarter" idx="12"/>
          </p:nvPr>
        </p:nvSpPr>
        <p:spPr/>
        <p:txBody>
          <a:bodyPr/>
          <a:lstStyle/>
          <a:p>
            <a:fld id="{F0744B6E-D500-4ED5-A6E6-A04529B6A605}" type="slidenum">
              <a:rPr lang="de-DE" smtClean="0"/>
              <a:t>19</a:t>
            </a:fld>
            <a:endParaRPr lang="de-DE"/>
          </a:p>
        </p:txBody>
      </p:sp>
    </p:spTree>
    <p:extLst>
      <p:ext uri="{BB962C8B-B14F-4D97-AF65-F5344CB8AC3E}">
        <p14:creationId xmlns:p14="http://schemas.microsoft.com/office/powerpoint/2010/main" val="1078229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d49e86e613_0_14"/>
          <p:cNvSpPr txBox="1">
            <a:spLocks noGrp="1"/>
          </p:cNvSpPr>
          <p:nvPr>
            <p:ph type="body" idx="1"/>
          </p:nvPr>
        </p:nvSpPr>
        <p:spPr>
          <a:xfrm>
            <a:off x="695325" y="6356350"/>
            <a:ext cx="56103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109" name="Google Shape;109;gd49e86e613_0_14"/>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10" name="Google Shape;110;gd49e86e613_0_14"/>
          <p:cNvSpPr txBox="1">
            <a:spLocks noGrp="1"/>
          </p:cNvSpPr>
          <p:nvPr>
            <p:ph type="body" idx="2"/>
          </p:nvPr>
        </p:nvSpPr>
        <p:spPr>
          <a:xfrm>
            <a:off x="695326" y="1089025"/>
            <a:ext cx="10801200" cy="503100"/>
          </a:xfrm>
          <a:prstGeom prst="rect">
            <a:avLst/>
          </a:prstGeom>
        </p:spPr>
        <p:txBody>
          <a:bodyPr spcFirstLastPara="1" wrap="square" lIns="0" tIns="36000" rIns="0" bIns="0" anchor="t" anchorCtr="0">
            <a:noAutofit/>
          </a:bodyPr>
          <a:lstStyle/>
          <a:p>
            <a:pPr marL="0" lvl="0" indent="0" algn="l" rtl="0">
              <a:spcBef>
                <a:spcPts val="500"/>
              </a:spcBef>
              <a:spcAft>
                <a:spcPts val="600"/>
              </a:spcAft>
              <a:buNone/>
            </a:pPr>
            <a:endParaRPr/>
          </a:p>
        </p:txBody>
      </p:sp>
      <p:sp>
        <p:nvSpPr>
          <p:cNvPr id="111" name="Google Shape;111;gd49e86e613_0_14"/>
          <p:cNvSpPr txBox="1">
            <a:spLocks noGrp="1"/>
          </p:cNvSpPr>
          <p:nvPr>
            <p:ph type="title"/>
          </p:nvPr>
        </p:nvSpPr>
        <p:spPr>
          <a:xfrm>
            <a:off x="695327" y="115888"/>
            <a:ext cx="10801200" cy="9732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Introduction</a:t>
            </a:r>
            <a:endParaRPr/>
          </a:p>
        </p:txBody>
      </p:sp>
      <p:sp>
        <p:nvSpPr>
          <p:cNvPr id="112" name="Google Shape;112;gd49e86e613_0_14"/>
          <p:cNvSpPr txBox="1">
            <a:spLocks noGrp="1"/>
          </p:cNvSpPr>
          <p:nvPr>
            <p:ph type="body" idx="3"/>
          </p:nvPr>
        </p:nvSpPr>
        <p:spPr>
          <a:xfrm>
            <a:off x="695324" y="1592264"/>
            <a:ext cx="10801200" cy="4537200"/>
          </a:xfrm>
          <a:prstGeom prst="rect">
            <a:avLst/>
          </a:prstGeom>
        </p:spPr>
        <p:txBody>
          <a:bodyPr spcFirstLastPara="1" wrap="square" lIns="91425" tIns="45700" rIns="91425" bIns="45700" anchor="t" anchorCtr="0">
            <a:normAutofit/>
          </a:bodyPr>
          <a:lstStyle/>
          <a:p>
            <a:pPr marL="0" lvl="0" indent="0" algn="l" rtl="0">
              <a:spcBef>
                <a:spcPts val="500"/>
              </a:spcBef>
              <a:spcAft>
                <a:spcPts val="600"/>
              </a:spcAft>
              <a:buNone/>
            </a:pPr>
            <a:endParaRPr/>
          </a:p>
        </p:txBody>
      </p:sp>
      <p:pic>
        <p:nvPicPr>
          <p:cNvPr id="113" name="Google Shape;113;gd49e86e613_0_14"/>
          <p:cNvPicPr preferRelativeResize="0"/>
          <p:nvPr/>
        </p:nvPicPr>
        <p:blipFill>
          <a:blip r:embed="rId3">
            <a:alphaModFix/>
          </a:blip>
          <a:stretch>
            <a:fillRect/>
          </a:stretch>
        </p:blipFill>
        <p:spPr>
          <a:xfrm>
            <a:off x="1285025" y="2467863"/>
            <a:ext cx="2786000" cy="2786000"/>
          </a:xfrm>
          <a:prstGeom prst="rect">
            <a:avLst/>
          </a:prstGeom>
          <a:noFill/>
          <a:ln>
            <a:noFill/>
          </a:ln>
        </p:spPr>
      </p:pic>
      <p:pic>
        <p:nvPicPr>
          <p:cNvPr id="114" name="Google Shape;114;gd49e86e613_0_14"/>
          <p:cNvPicPr preferRelativeResize="0"/>
          <p:nvPr/>
        </p:nvPicPr>
        <p:blipFill>
          <a:blip r:embed="rId4">
            <a:alphaModFix/>
          </a:blip>
          <a:stretch>
            <a:fillRect/>
          </a:stretch>
        </p:blipFill>
        <p:spPr>
          <a:xfrm>
            <a:off x="4693400" y="2467875"/>
            <a:ext cx="2786001" cy="2785975"/>
          </a:xfrm>
          <a:prstGeom prst="rect">
            <a:avLst/>
          </a:prstGeom>
          <a:noFill/>
          <a:ln>
            <a:noFill/>
          </a:ln>
        </p:spPr>
      </p:pic>
      <p:pic>
        <p:nvPicPr>
          <p:cNvPr id="115" name="Google Shape;115;gd49e86e613_0_14"/>
          <p:cNvPicPr preferRelativeResize="0"/>
          <p:nvPr/>
        </p:nvPicPr>
        <p:blipFill>
          <a:blip r:embed="rId5">
            <a:alphaModFix/>
          </a:blip>
          <a:stretch>
            <a:fillRect/>
          </a:stretch>
        </p:blipFill>
        <p:spPr>
          <a:xfrm>
            <a:off x="7990775" y="2467863"/>
            <a:ext cx="2786000" cy="2786000"/>
          </a:xfrm>
          <a:prstGeom prst="rect">
            <a:avLst/>
          </a:prstGeom>
          <a:noFill/>
          <a:ln>
            <a:noFill/>
          </a:ln>
        </p:spPr>
      </p:pic>
      <p:sp>
        <p:nvSpPr>
          <p:cNvPr id="116" name="Google Shape;116;gd49e86e613_0_14"/>
          <p:cNvSpPr txBox="1"/>
          <p:nvPr/>
        </p:nvSpPr>
        <p:spPr>
          <a:xfrm>
            <a:off x="7883775" y="532660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dk1"/>
                </a:solidFill>
              </a:rPr>
              <a:t>Daniel Buschek</a:t>
            </a:r>
            <a:endParaRPr/>
          </a:p>
        </p:txBody>
      </p:sp>
      <p:sp>
        <p:nvSpPr>
          <p:cNvPr id="117" name="Google Shape;117;gd49e86e613_0_14"/>
          <p:cNvSpPr txBox="1"/>
          <p:nvPr/>
        </p:nvSpPr>
        <p:spPr>
          <a:xfrm>
            <a:off x="1688775" y="5326600"/>
            <a:ext cx="1978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dk1"/>
                </a:solidFill>
              </a:rPr>
              <a:t>Albrecht Schmidt</a:t>
            </a:r>
            <a:endParaRPr/>
          </a:p>
        </p:txBody>
      </p:sp>
      <p:sp>
        <p:nvSpPr>
          <p:cNvPr id="118" name="Google Shape;118;gd49e86e613_0_14"/>
          <p:cNvSpPr txBox="1"/>
          <p:nvPr/>
        </p:nvSpPr>
        <p:spPr>
          <a:xfrm>
            <a:off x="4595925" y="532660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dk1"/>
                </a:solidFill>
              </a:rPr>
              <a:t>Sven Mayer</a:t>
            </a:r>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77157"/>
            <a:ext cx="10515600" cy="1325563"/>
          </a:xfrm>
        </p:spPr>
        <p:txBody>
          <a:bodyPr>
            <a:normAutofit/>
          </a:bodyPr>
          <a:lstStyle/>
          <a:p>
            <a:r>
              <a:rPr lang="en-US" dirty="0"/>
              <a:t>C</a:t>
            </a:r>
            <a:r>
              <a:rPr lang="en-US" dirty="0" smtClean="0"/>
              <a:t>yborg chess - centaur chess' </a:t>
            </a:r>
            <a:br>
              <a:rPr lang="en-US" dirty="0" smtClean="0"/>
            </a:br>
            <a:r>
              <a:rPr lang="en-US" dirty="0" smtClean="0"/>
              <a:t>advanced chess - freestyle chess</a:t>
            </a:r>
            <a:endParaRPr lang="de-DE" dirty="0"/>
          </a:p>
        </p:txBody>
      </p:sp>
      <p:sp>
        <p:nvSpPr>
          <p:cNvPr id="3" name="Inhaltsplatzhalter 2"/>
          <p:cNvSpPr>
            <a:spLocks noGrp="1"/>
          </p:cNvSpPr>
          <p:nvPr>
            <p:ph idx="1"/>
          </p:nvPr>
        </p:nvSpPr>
        <p:spPr>
          <a:xfrm>
            <a:off x="838200" y="1956881"/>
            <a:ext cx="3996983" cy="4220082"/>
          </a:xfrm>
        </p:spPr>
        <p:txBody>
          <a:bodyPr/>
          <a:lstStyle/>
          <a:p>
            <a:r>
              <a:rPr lang="en-US" dirty="0" smtClean="0"/>
              <a:t>People play and use computer assistance</a:t>
            </a:r>
          </a:p>
          <a:p>
            <a:endParaRPr lang="en-US" dirty="0"/>
          </a:p>
          <a:p>
            <a:pPr marL="0" indent="0">
              <a:buNone/>
            </a:pPr>
            <a:endParaRPr lang="en-US" dirty="0"/>
          </a:p>
          <a:p>
            <a:pPr marL="0" indent="0">
              <a:buNone/>
            </a:pPr>
            <a:r>
              <a:rPr lang="en-US" dirty="0" smtClean="0"/>
              <a:t>… not sure about this in chess, however in open problems this is the way forward</a:t>
            </a:r>
          </a:p>
        </p:txBody>
      </p:sp>
      <p:sp>
        <p:nvSpPr>
          <p:cNvPr id="4" name="Fußzeilenplatzhalter 3"/>
          <p:cNvSpPr>
            <a:spLocks noGrp="1"/>
          </p:cNvSpPr>
          <p:nvPr>
            <p:ph type="ftr" sz="quarter" idx="11"/>
          </p:nvPr>
        </p:nvSpPr>
        <p:spPr/>
        <p:txBody>
          <a:bodyPr/>
          <a:lstStyle/>
          <a:p>
            <a:r>
              <a:rPr lang="de-DE" smtClean="0"/>
              <a:t>Intelligent UIs 2021</a:t>
            </a:r>
            <a:endParaRPr lang="de-DE" dirty="0"/>
          </a:p>
        </p:txBody>
      </p:sp>
      <p:pic>
        <p:nvPicPr>
          <p:cNvPr id="4098" name="Picture 2" descr="https://labs.sogeti.com/wp-content/uploads/2016/01/26thja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477" y="1956881"/>
            <a:ext cx="5669706" cy="375811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5257800" y="5730291"/>
            <a:ext cx="6096000" cy="307777"/>
          </a:xfrm>
          <a:prstGeom prst="rect">
            <a:avLst/>
          </a:prstGeom>
        </p:spPr>
        <p:txBody>
          <a:bodyPr>
            <a:spAutoFit/>
          </a:bodyPr>
          <a:lstStyle/>
          <a:p>
            <a:r>
              <a:rPr lang="de-DE" sz="1400" dirty="0" smtClean="0">
                <a:solidFill>
                  <a:schemeClr val="bg2">
                    <a:lumMod val="50000"/>
                  </a:schemeClr>
                </a:solidFill>
              </a:rPr>
              <a:t>https://labs.sogeti.com/decision-support-better-than-machine-intelligence/</a:t>
            </a:r>
            <a:endParaRPr lang="de-DE" sz="1400" dirty="0">
              <a:solidFill>
                <a:schemeClr val="bg2">
                  <a:lumMod val="50000"/>
                </a:schemeClr>
              </a:solidFill>
            </a:endParaRPr>
          </a:p>
        </p:txBody>
      </p:sp>
      <p:sp>
        <p:nvSpPr>
          <p:cNvPr id="6" name="Foliennummernplatzhalter 5"/>
          <p:cNvSpPr>
            <a:spLocks noGrp="1"/>
          </p:cNvSpPr>
          <p:nvPr>
            <p:ph type="sldNum" sz="quarter" idx="12"/>
          </p:nvPr>
        </p:nvSpPr>
        <p:spPr/>
        <p:txBody>
          <a:bodyPr/>
          <a:lstStyle/>
          <a:p>
            <a:fld id="{F0744B6E-D500-4ED5-A6E6-A04529B6A605}" type="slidenum">
              <a:rPr lang="de-DE" smtClean="0"/>
              <a:t>20</a:t>
            </a:fld>
            <a:endParaRPr lang="de-DE"/>
          </a:p>
        </p:txBody>
      </p:sp>
    </p:spTree>
    <p:extLst>
      <p:ext uri="{BB962C8B-B14F-4D97-AF65-F5344CB8AC3E}">
        <p14:creationId xmlns:p14="http://schemas.microsoft.com/office/powerpoint/2010/main" val="166498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Who is more intelligent?</a:t>
            </a:r>
            <a:br>
              <a:rPr lang="en-US" dirty="0" smtClean="0"/>
            </a:br>
            <a:r>
              <a:rPr lang="en-US" dirty="0" smtClean="0"/>
              <a:t>Who appears more intelligent?</a:t>
            </a:r>
            <a:endParaRPr lang="en-US" dirty="0"/>
          </a:p>
        </p:txBody>
      </p:sp>
      <p:sp>
        <p:nvSpPr>
          <p:cNvPr id="3" name="Inhaltsplatzhalter 2"/>
          <p:cNvSpPr>
            <a:spLocks noGrp="1"/>
          </p:cNvSpPr>
          <p:nvPr>
            <p:ph idx="1"/>
          </p:nvPr>
        </p:nvSpPr>
        <p:spPr/>
        <p:txBody>
          <a:bodyPr>
            <a:normAutofit/>
          </a:bodyPr>
          <a:lstStyle/>
          <a:p>
            <a:pPr marL="0" indent="0">
              <a:buNone/>
            </a:pPr>
            <a:r>
              <a:rPr lang="en-US" b="1" dirty="0" smtClean="0"/>
              <a:t>Technologies make us (observable) intelligent!</a:t>
            </a:r>
          </a:p>
          <a:p>
            <a:pPr marL="0" indent="0">
              <a:buNone/>
            </a:pP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Fußzeilenplatzhalter 3"/>
          <p:cNvSpPr>
            <a:spLocks noGrp="1"/>
          </p:cNvSpPr>
          <p:nvPr>
            <p:ph type="ftr" sz="quarter" idx="11"/>
          </p:nvPr>
        </p:nvSpPr>
        <p:spPr/>
        <p:txBody>
          <a:bodyPr/>
          <a:lstStyle/>
          <a:p>
            <a:r>
              <a:rPr lang="de-DE" smtClean="0"/>
              <a:t>Intelligent UIs 2021</a:t>
            </a:r>
            <a:endParaRPr lang="de-DE" dirty="0"/>
          </a:p>
        </p:txBody>
      </p:sp>
      <p:sp>
        <p:nvSpPr>
          <p:cNvPr id="5" name="Rechteck 4"/>
          <p:cNvSpPr/>
          <p:nvPr/>
        </p:nvSpPr>
        <p:spPr>
          <a:xfrm>
            <a:off x="5369866" y="3193140"/>
            <a:ext cx="1038105" cy="369332"/>
          </a:xfrm>
          <a:prstGeom prst="rect">
            <a:avLst/>
          </a:prstGeom>
        </p:spPr>
        <p:txBody>
          <a:bodyPr wrap="none">
            <a:spAutoFit/>
          </a:bodyPr>
          <a:lstStyle/>
          <a:p>
            <a:r>
              <a:rPr lang="en-US" dirty="0"/>
              <a:t>Question</a:t>
            </a:r>
          </a:p>
        </p:txBody>
      </p:sp>
      <p:cxnSp>
        <p:nvCxnSpPr>
          <p:cNvPr id="7" name="Gerade Verbindung mit Pfeil 6"/>
          <p:cNvCxnSpPr>
            <a:stCxn id="5" idx="1"/>
          </p:cNvCxnSpPr>
          <p:nvPr/>
        </p:nvCxnSpPr>
        <p:spPr>
          <a:xfrm flipH="1">
            <a:off x="3186139" y="3377806"/>
            <a:ext cx="2183726" cy="3531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stCxn id="5" idx="3"/>
          </p:cNvCxnSpPr>
          <p:nvPr/>
        </p:nvCxnSpPr>
        <p:spPr>
          <a:xfrm>
            <a:off x="6477861" y="3377806"/>
            <a:ext cx="2355726" cy="3531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3186139" y="4015841"/>
            <a:ext cx="2183726" cy="9553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5369866" y="4786517"/>
            <a:ext cx="886781" cy="369332"/>
          </a:xfrm>
          <a:prstGeom prst="rect">
            <a:avLst/>
          </a:prstGeom>
        </p:spPr>
        <p:txBody>
          <a:bodyPr wrap="none">
            <a:spAutoFit/>
          </a:bodyPr>
          <a:lstStyle/>
          <a:p>
            <a:r>
              <a:rPr lang="en-US" dirty="0"/>
              <a:t>Answer</a:t>
            </a:r>
          </a:p>
        </p:txBody>
      </p:sp>
      <p:cxnSp>
        <p:nvCxnSpPr>
          <p:cNvPr id="21" name="Gerade Verbindung mit Pfeil 20"/>
          <p:cNvCxnSpPr>
            <a:endCxn id="20" idx="3"/>
          </p:cNvCxnSpPr>
          <p:nvPr/>
        </p:nvCxnSpPr>
        <p:spPr>
          <a:xfrm flipH="1">
            <a:off x="6323972" y="4015841"/>
            <a:ext cx="2744352" cy="9553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4769281" y="2869428"/>
            <a:ext cx="13647" cy="24838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H="1">
            <a:off x="7105323" y="2924019"/>
            <a:ext cx="13647" cy="2483892"/>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351985" y="3486489"/>
            <a:ext cx="2904962" cy="954107"/>
          </a:xfrm>
          <a:prstGeom prst="rect">
            <a:avLst/>
          </a:prstGeom>
          <a:noFill/>
        </p:spPr>
        <p:txBody>
          <a:bodyPr wrap="none" rtlCol="0">
            <a:spAutoFit/>
          </a:bodyPr>
          <a:lstStyle/>
          <a:p>
            <a:r>
              <a:rPr lang="en-US" sz="2800" dirty="0" smtClean="0"/>
              <a:t>Human with </a:t>
            </a:r>
            <a:br>
              <a:rPr lang="en-US" sz="2800" dirty="0" smtClean="0"/>
            </a:br>
            <a:r>
              <a:rPr lang="en-US" sz="2800" dirty="0" smtClean="0"/>
              <a:t>no Augmentation</a:t>
            </a:r>
            <a:endParaRPr lang="en-US" sz="2800" dirty="0"/>
          </a:p>
        </p:txBody>
      </p:sp>
      <p:sp>
        <p:nvSpPr>
          <p:cNvPr id="17" name="Textfeld 16"/>
          <p:cNvSpPr txBox="1"/>
          <p:nvPr/>
        </p:nvSpPr>
        <p:spPr>
          <a:xfrm>
            <a:off x="9048937" y="3486488"/>
            <a:ext cx="2404826" cy="954107"/>
          </a:xfrm>
          <a:prstGeom prst="rect">
            <a:avLst/>
          </a:prstGeom>
          <a:noFill/>
        </p:spPr>
        <p:txBody>
          <a:bodyPr wrap="none" rtlCol="0">
            <a:spAutoFit/>
          </a:bodyPr>
          <a:lstStyle/>
          <a:p>
            <a:r>
              <a:rPr lang="en-US" sz="2800" dirty="0" smtClean="0"/>
              <a:t>Human with </a:t>
            </a:r>
            <a:br>
              <a:rPr lang="en-US" sz="2800" dirty="0" smtClean="0"/>
            </a:br>
            <a:r>
              <a:rPr lang="en-US" sz="2800" dirty="0" smtClean="0"/>
              <a:t>Augmentation</a:t>
            </a:r>
            <a:endParaRPr lang="en-US" sz="2800" dirty="0"/>
          </a:p>
        </p:txBody>
      </p:sp>
      <p:pic>
        <p:nvPicPr>
          <p:cNvPr id="15" name="Inhaltsplatzhalt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949846" y="59259"/>
            <a:ext cx="2934235" cy="215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eck 17"/>
          <p:cNvSpPr/>
          <p:nvPr/>
        </p:nvSpPr>
        <p:spPr>
          <a:xfrm>
            <a:off x="8949846" y="2195688"/>
            <a:ext cx="2861579" cy="323165"/>
          </a:xfrm>
          <a:prstGeom prst="rect">
            <a:avLst/>
          </a:prstGeom>
        </p:spPr>
        <p:txBody>
          <a:bodyPr wrap="square">
            <a:spAutoFit/>
          </a:bodyPr>
          <a:lstStyle/>
          <a:p>
            <a:r>
              <a:rPr lang="en-US" sz="700" dirty="0"/>
              <a:t>https://www.flickr.com/photos/tenspeedphotography/3536942268 </a:t>
            </a:r>
            <a:br>
              <a:rPr lang="en-US" sz="700" dirty="0"/>
            </a:br>
            <a:r>
              <a:rPr lang="en-US" sz="700" dirty="0"/>
              <a:t>by Richard Heaven [CC BY 2.0</a:t>
            </a:r>
            <a:r>
              <a:rPr lang="en-US" sz="800" dirty="0"/>
              <a:t>]</a:t>
            </a:r>
          </a:p>
        </p:txBody>
      </p:sp>
      <p:sp>
        <p:nvSpPr>
          <p:cNvPr id="19" name="Rechteck 18"/>
          <p:cNvSpPr/>
          <p:nvPr/>
        </p:nvSpPr>
        <p:spPr>
          <a:xfrm>
            <a:off x="11971866" y="-167952"/>
            <a:ext cx="615130" cy="719390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oliennummernplatzhalter 7"/>
          <p:cNvSpPr>
            <a:spLocks noGrp="1"/>
          </p:cNvSpPr>
          <p:nvPr>
            <p:ph type="sldNum" sz="quarter" idx="12"/>
          </p:nvPr>
        </p:nvSpPr>
        <p:spPr/>
        <p:txBody>
          <a:bodyPr/>
          <a:lstStyle/>
          <a:p>
            <a:fld id="{F0744B6E-D500-4ED5-A6E6-A04529B6A605}" type="slidenum">
              <a:rPr lang="de-DE" smtClean="0"/>
              <a:t>21</a:t>
            </a:fld>
            <a:endParaRPr lang="de-DE"/>
          </a:p>
        </p:txBody>
      </p:sp>
    </p:spTree>
    <p:extLst>
      <p:ext uri="{BB962C8B-B14F-4D97-AF65-F5344CB8AC3E}">
        <p14:creationId xmlns:p14="http://schemas.microsoft.com/office/powerpoint/2010/main" val="118168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49e86e613_1_380"/>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dirty="0" smtClean="0"/>
              <a:t>Automation or Augmentation?</a:t>
            </a:r>
            <a:endParaRPr dirty="0"/>
          </a:p>
        </p:txBody>
      </p:sp>
      <p:sp>
        <p:nvSpPr>
          <p:cNvPr id="898" name="Google Shape;898;gd49e86e613_1_380"/>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dirty="0" smtClean="0"/>
              <a:t>Who is in Control?</a:t>
            </a:r>
            <a:endParaRPr dirty="0"/>
          </a:p>
        </p:txBody>
      </p:sp>
      <p:sp>
        <p:nvSpPr>
          <p:cNvPr id="899" name="Google Shape;899;gd49e86e613_1_380"/>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900" name="Google Shape;900;gd49e86e613_1_380"/>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extLst>
      <p:ext uri="{BB962C8B-B14F-4D97-AF65-F5344CB8AC3E}">
        <p14:creationId xmlns:p14="http://schemas.microsoft.com/office/powerpoint/2010/main" val="64607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Augmenting – Amplifying Human Cognition</a:t>
            </a:r>
            <a:endParaRPr lang="en-US" dirty="0"/>
          </a:p>
        </p:txBody>
      </p:sp>
      <p:sp>
        <p:nvSpPr>
          <p:cNvPr id="3" name="Inhaltsplatzhalter 2"/>
          <p:cNvSpPr>
            <a:spLocks noGrp="1"/>
          </p:cNvSpPr>
          <p:nvPr>
            <p:ph idx="1"/>
          </p:nvPr>
        </p:nvSpPr>
        <p:spPr/>
        <p:txBody>
          <a:bodyPr>
            <a:normAutofit/>
          </a:bodyPr>
          <a:lstStyle/>
          <a:p>
            <a:r>
              <a:rPr lang="en-US" sz="2800" dirty="0" smtClean="0"/>
              <a:t>What cognitive and perceptual abilities can we enhance?</a:t>
            </a:r>
          </a:p>
          <a:p>
            <a:r>
              <a:rPr lang="en-US" sz="2800" dirty="0" smtClean="0"/>
              <a:t>Where will cognitive and perceptual enhancement be hard?</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Fußzeilenplatzhalter 3"/>
          <p:cNvSpPr>
            <a:spLocks noGrp="1"/>
          </p:cNvSpPr>
          <p:nvPr>
            <p:ph type="ftr" sz="quarter" idx="11"/>
          </p:nvPr>
        </p:nvSpPr>
        <p:spPr/>
        <p:txBody>
          <a:bodyPr/>
          <a:lstStyle/>
          <a:p>
            <a:r>
              <a:rPr lang="de-DE" smtClean="0"/>
              <a:t>Intelligent UIs 2021</a:t>
            </a:r>
            <a:endParaRPr lang="de-DE" dirty="0"/>
          </a:p>
        </p:txBody>
      </p:sp>
      <p:sp>
        <p:nvSpPr>
          <p:cNvPr id="5" name="Rechteck 4"/>
          <p:cNvSpPr/>
          <p:nvPr/>
        </p:nvSpPr>
        <p:spPr>
          <a:xfrm>
            <a:off x="11576870" y="-167952"/>
            <a:ext cx="615130" cy="719390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p:cNvSpPr>
            <a:spLocks noGrp="1"/>
          </p:cNvSpPr>
          <p:nvPr>
            <p:ph type="sldNum" sz="quarter" idx="12"/>
          </p:nvPr>
        </p:nvSpPr>
        <p:spPr/>
        <p:txBody>
          <a:bodyPr/>
          <a:lstStyle/>
          <a:p>
            <a:fld id="{F0744B6E-D500-4ED5-A6E6-A04529B6A605}" type="slidenum">
              <a:rPr lang="de-DE" smtClean="0"/>
              <a:t>23</a:t>
            </a:fld>
            <a:endParaRPr lang="de-DE"/>
          </a:p>
        </p:txBody>
      </p:sp>
    </p:spTree>
    <p:extLst>
      <p:ext uri="{BB962C8B-B14F-4D97-AF65-F5344CB8AC3E}">
        <p14:creationId xmlns:p14="http://schemas.microsoft.com/office/powerpoint/2010/main" val="2680106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Augmentation not automation… or towards amplification?</a:t>
            </a:r>
            <a:endParaRPr lang="en-US" dirty="0"/>
          </a:p>
        </p:txBody>
      </p:sp>
      <p:sp>
        <p:nvSpPr>
          <p:cNvPr id="3" name="Inhaltsplatzhalter 2"/>
          <p:cNvSpPr>
            <a:spLocks noGrp="1"/>
          </p:cNvSpPr>
          <p:nvPr>
            <p:ph idx="1"/>
          </p:nvPr>
        </p:nvSpPr>
        <p:spPr/>
        <p:txBody>
          <a:bodyPr/>
          <a:lstStyle/>
          <a:p>
            <a:r>
              <a:rPr lang="en-US" dirty="0" smtClean="0"/>
              <a:t>As We May Think by </a:t>
            </a:r>
            <a:r>
              <a:rPr lang="en-US" dirty="0" err="1" smtClean="0"/>
              <a:t>Vannevar</a:t>
            </a:r>
            <a:r>
              <a:rPr lang="en-US" dirty="0" smtClean="0"/>
              <a:t> Bush (Bush, 1945)</a:t>
            </a:r>
            <a:endParaRPr lang="en-GB" dirty="0" smtClean="0"/>
          </a:p>
          <a:p>
            <a:r>
              <a:rPr lang="en-GB" dirty="0" smtClean="0"/>
              <a:t>Joseph </a:t>
            </a:r>
            <a:r>
              <a:rPr lang="en-GB" dirty="0" err="1" smtClean="0"/>
              <a:t>Lickider’s</a:t>
            </a:r>
            <a:r>
              <a:rPr lang="en-GB" dirty="0" smtClean="0"/>
              <a:t> idea of a “Man-Computer Symbiosis” (</a:t>
            </a:r>
            <a:r>
              <a:rPr lang="en-GB" dirty="0" err="1" smtClean="0"/>
              <a:t>Licklieder</a:t>
            </a:r>
            <a:r>
              <a:rPr lang="en-GB" dirty="0" smtClean="0"/>
              <a:t>, 1960) </a:t>
            </a:r>
            <a:endParaRPr lang="en-US" dirty="0" smtClean="0"/>
          </a:p>
          <a:p>
            <a:r>
              <a:rPr lang="en-GB" dirty="0" smtClean="0"/>
              <a:t>Douglas </a:t>
            </a:r>
            <a:r>
              <a:rPr lang="en-GB" dirty="0" err="1" smtClean="0"/>
              <a:t>Engelbart’s</a:t>
            </a:r>
            <a:r>
              <a:rPr lang="en-GB" dirty="0" smtClean="0"/>
              <a:t> research on “Augmenting [the] Human Intellect” (</a:t>
            </a:r>
            <a:r>
              <a:rPr lang="en-GB" dirty="0" err="1" smtClean="0"/>
              <a:t>Engelbart</a:t>
            </a:r>
            <a:r>
              <a:rPr lang="en-GB" dirty="0" smtClean="0"/>
              <a:t>, 1962)</a:t>
            </a:r>
          </a:p>
          <a:p>
            <a:r>
              <a:rPr lang="en-GB" dirty="0" smtClean="0"/>
              <a:t>Ubiquitous Computing as described by Mark Weiser (Weiser, 1992)</a:t>
            </a:r>
          </a:p>
          <a:p>
            <a:r>
              <a:rPr lang="en-GB" dirty="0" smtClean="0"/>
              <a:t>Augmented Cognition (DARPA) </a:t>
            </a:r>
          </a:p>
        </p:txBody>
      </p:sp>
      <p:sp>
        <p:nvSpPr>
          <p:cNvPr id="6" name="Fußzeilenplatzhalter 5"/>
          <p:cNvSpPr>
            <a:spLocks noGrp="1"/>
          </p:cNvSpPr>
          <p:nvPr>
            <p:ph type="ftr" sz="quarter" idx="11"/>
          </p:nvPr>
        </p:nvSpPr>
        <p:spPr/>
        <p:txBody>
          <a:bodyPr/>
          <a:lstStyle/>
          <a:p>
            <a:r>
              <a:rPr lang="de-DE" smtClean="0"/>
              <a:t>Intelligent UIs 2021</a:t>
            </a:r>
            <a:endParaRPr lang="de-DE"/>
          </a:p>
        </p:txBody>
      </p:sp>
      <p:sp>
        <p:nvSpPr>
          <p:cNvPr id="4" name="Rechteck 3"/>
          <p:cNvSpPr/>
          <p:nvPr/>
        </p:nvSpPr>
        <p:spPr>
          <a:xfrm>
            <a:off x="922920" y="5184383"/>
            <a:ext cx="9490854" cy="1015663"/>
          </a:xfrm>
          <a:prstGeom prst="rect">
            <a:avLst/>
          </a:prstGeom>
        </p:spPr>
        <p:txBody>
          <a:bodyPr wrap="square">
            <a:spAutoFit/>
          </a:bodyPr>
          <a:lstStyle/>
          <a:p>
            <a:r>
              <a:rPr lang="en-US" sz="1200" dirty="0"/>
              <a:t>Bush, V.,1945. As we may think. </a:t>
            </a:r>
            <a:r>
              <a:rPr lang="en-US" sz="1200" i="1" dirty="0"/>
              <a:t>The Atlantic</a:t>
            </a:r>
            <a:r>
              <a:rPr lang="en-US" sz="1200" dirty="0"/>
              <a:t>, July 1945, pp.101-108.</a:t>
            </a:r>
          </a:p>
          <a:p>
            <a:r>
              <a:rPr lang="en-US" sz="1200" dirty="0" err="1"/>
              <a:t>Licklider</a:t>
            </a:r>
            <a:r>
              <a:rPr lang="en-US" sz="1200" dirty="0"/>
              <a:t>, J. C. R., 1960.  Man-Computer Symbiosis. </a:t>
            </a:r>
            <a:r>
              <a:rPr lang="en-GB" sz="1200" i="1" dirty="0"/>
              <a:t>IRE Transactions on Human Factors in Electronics</a:t>
            </a:r>
            <a:r>
              <a:rPr lang="en-GB" sz="1200" dirty="0"/>
              <a:t>, HFE-1, March 1960, pp 4-11</a:t>
            </a:r>
            <a:endParaRPr lang="en-US" sz="1200" dirty="0"/>
          </a:p>
          <a:p>
            <a:r>
              <a:rPr lang="en-GB" sz="1200" dirty="0" err="1"/>
              <a:t>Engelbart</a:t>
            </a:r>
            <a:r>
              <a:rPr lang="en-GB" sz="1200" dirty="0"/>
              <a:t>, D. C. 1962. Augmenting Human Intellect: A Conceptual Framework. </a:t>
            </a:r>
            <a:r>
              <a:rPr lang="en-GB" sz="1200" i="1" dirty="0"/>
              <a:t>SRI Summary Report AFOSR-3223</a:t>
            </a:r>
            <a:r>
              <a:rPr lang="en-GB" sz="1200" dirty="0"/>
              <a:t>. October 1962.</a:t>
            </a:r>
          </a:p>
          <a:p>
            <a:pPr>
              <a:defRPr/>
            </a:pPr>
            <a:r>
              <a:rPr lang="en-GB" sz="1200" dirty="0"/>
              <a:t>Weiser, M., 1991. The computer for the 21st century.  </a:t>
            </a:r>
            <a:r>
              <a:rPr lang="en-GB" sz="1200" i="1" dirty="0"/>
              <a:t>Scientific American </a:t>
            </a:r>
            <a:r>
              <a:rPr lang="en-GB" sz="1200" dirty="0"/>
              <a:t>265.3,  pp94-104, 1991.</a:t>
            </a:r>
          </a:p>
          <a:p>
            <a:pPr>
              <a:defRPr/>
            </a:pPr>
            <a:endParaRPr lang="en-US" sz="1200" dirty="0"/>
          </a:p>
        </p:txBody>
      </p:sp>
      <p:sp>
        <p:nvSpPr>
          <p:cNvPr id="5" name="Foliennummernplatzhalter 4"/>
          <p:cNvSpPr>
            <a:spLocks noGrp="1"/>
          </p:cNvSpPr>
          <p:nvPr>
            <p:ph type="sldNum" sz="quarter" idx="12"/>
          </p:nvPr>
        </p:nvSpPr>
        <p:spPr/>
        <p:txBody>
          <a:bodyPr/>
          <a:lstStyle/>
          <a:p>
            <a:fld id="{F0744B6E-D500-4ED5-A6E6-A04529B6A605}" type="slidenum">
              <a:rPr lang="de-DE" smtClean="0"/>
              <a:t>24</a:t>
            </a:fld>
            <a:endParaRPr lang="de-DE"/>
          </a:p>
        </p:txBody>
      </p:sp>
    </p:spTree>
    <p:extLst>
      <p:ext uri="{BB962C8B-B14F-4D97-AF65-F5344CB8AC3E}">
        <p14:creationId xmlns:p14="http://schemas.microsoft.com/office/powerpoint/2010/main" val="64627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838200" y="52294"/>
            <a:ext cx="10515600" cy="1325563"/>
          </a:xfrm>
        </p:spPr>
        <p:txBody>
          <a:bodyPr/>
          <a:lstStyle/>
          <a:p>
            <a:r>
              <a:rPr lang="en-US" smtClean="0"/>
              <a:t>Enhancing and amplifying</a:t>
            </a:r>
            <a:br>
              <a:rPr lang="en-US" smtClean="0"/>
            </a:br>
            <a:r>
              <a:rPr lang="en-US" smtClean="0"/>
              <a:t>perception and cognition</a:t>
            </a:r>
            <a:endParaRPr lang="en-US" dirty="0"/>
          </a:p>
        </p:txBody>
      </p:sp>
      <p:sp>
        <p:nvSpPr>
          <p:cNvPr id="8" name="Inhaltsplatzhalter 7"/>
          <p:cNvSpPr>
            <a:spLocks noGrp="1"/>
          </p:cNvSpPr>
          <p:nvPr>
            <p:ph idx="1"/>
          </p:nvPr>
        </p:nvSpPr>
        <p:spPr>
          <a:xfrm>
            <a:off x="838200" y="1512794"/>
            <a:ext cx="10515600" cy="4351338"/>
          </a:xfrm>
        </p:spPr>
        <p:txBody>
          <a:bodyPr/>
          <a:lstStyle/>
          <a:p>
            <a:r>
              <a:rPr lang="en-US" dirty="0" smtClean="0"/>
              <a:t>Theoretical motivation </a:t>
            </a:r>
          </a:p>
          <a:p>
            <a:pPr lvl="1"/>
            <a:r>
              <a:rPr lang="en-US" dirty="0" smtClean="0"/>
              <a:t>Extended mind and active externalization </a:t>
            </a:r>
          </a:p>
          <a:p>
            <a:pPr lvl="1"/>
            <a:r>
              <a:rPr lang="en-US" dirty="0" smtClean="0"/>
              <a:t>Distributed cognition </a:t>
            </a:r>
          </a:p>
          <a:p>
            <a:pPr lvl="1"/>
            <a:r>
              <a:rPr lang="en-US" dirty="0" smtClean="0"/>
              <a:t>Collaborative knowledge and group cognition</a:t>
            </a:r>
          </a:p>
          <a:p>
            <a:pPr lvl="1"/>
            <a:r>
              <a:rPr lang="en-US" dirty="0" smtClean="0"/>
              <a:t>Use of space and external representations</a:t>
            </a:r>
          </a:p>
          <a:p>
            <a:r>
              <a:rPr lang="en-US" dirty="0" smtClean="0"/>
              <a:t>Technology push</a:t>
            </a:r>
          </a:p>
          <a:p>
            <a:pPr lvl="1"/>
            <a:r>
              <a:rPr lang="en-US" dirty="0" smtClean="0"/>
              <a:t>Superior sensing and capture systems</a:t>
            </a:r>
          </a:p>
          <a:p>
            <a:pPr lvl="1"/>
            <a:r>
              <a:rPr lang="en-US" dirty="0" smtClean="0"/>
              <a:t>Advances in AI, processing, and communication</a:t>
            </a:r>
          </a:p>
          <a:p>
            <a:pPr lvl="1"/>
            <a:r>
              <a:rPr lang="en-US" dirty="0" smtClean="0"/>
              <a:t>Devices for embedded presentation and augmented reality</a:t>
            </a:r>
          </a:p>
          <a:p>
            <a:endParaRPr lang="en-US" dirty="0"/>
          </a:p>
        </p:txBody>
      </p:sp>
      <p:sp>
        <p:nvSpPr>
          <p:cNvPr id="2" name="Fußzeilenplatzhalter 1"/>
          <p:cNvSpPr>
            <a:spLocks noGrp="1"/>
          </p:cNvSpPr>
          <p:nvPr>
            <p:ph type="ftr" sz="quarter" idx="11"/>
          </p:nvPr>
        </p:nvSpPr>
        <p:spPr/>
        <p:txBody>
          <a:bodyPr/>
          <a:lstStyle/>
          <a:p>
            <a:r>
              <a:rPr lang="de-DE" smtClean="0"/>
              <a:t>Intelligent UIs 2021</a:t>
            </a:r>
            <a:endParaRPr lang="de-DE"/>
          </a:p>
        </p:txBody>
      </p:sp>
      <p:sp>
        <p:nvSpPr>
          <p:cNvPr id="11" name="Rechteck 10"/>
          <p:cNvSpPr/>
          <p:nvPr/>
        </p:nvSpPr>
        <p:spPr>
          <a:xfrm>
            <a:off x="838200" y="4938814"/>
            <a:ext cx="9847997" cy="1169551"/>
          </a:xfrm>
          <a:prstGeom prst="rect">
            <a:avLst/>
          </a:prstGeom>
        </p:spPr>
        <p:txBody>
          <a:bodyPr wrap="square">
            <a:spAutoFit/>
          </a:bodyPr>
          <a:lstStyle/>
          <a:p>
            <a:r>
              <a:rPr lang="en-US" sz="1400" dirty="0" err="1"/>
              <a:t>Hollan</a:t>
            </a:r>
            <a:r>
              <a:rPr lang="en-US" sz="1400" dirty="0"/>
              <a:t>, J., Hutchins, E. and </a:t>
            </a:r>
            <a:r>
              <a:rPr lang="en-US" sz="1400" dirty="0" err="1"/>
              <a:t>Kirsh</a:t>
            </a:r>
            <a:r>
              <a:rPr lang="en-US" sz="1400" dirty="0"/>
              <a:t>, D., 2000. Distributed cognition: toward a new foundation for human-computer interaction research. </a:t>
            </a:r>
            <a:r>
              <a:rPr lang="en-US" sz="1400" i="1" dirty="0"/>
              <a:t>ACM Transactions on Computer-Human Interaction (TOCHI)</a:t>
            </a:r>
            <a:r>
              <a:rPr lang="en-US" sz="1400" dirty="0"/>
              <a:t>, </a:t>
            </a:r>
            <a:r>
              <a:rPr lang="en-US" sz="1400" i="1" dirty="0"/>
              <a:t>7</a:t>
            </a:r>
            <a:r>
              <a:rPr lang="en-US" sz="1400" dirty="0"/>
              <a:t>(2), pp.174-196.</a:t>
            </a:r>
          </a:p>
          <a:p>
            <a:r>
              <a:rPr lang="en-US" sz="1400" dirty="0"/>
              <a:t>Clark, A. and Chalmers, D., 1998. The extended mind. analysis, 58(1), pp.7-19.</a:t>
            </a:r>
          </a:p>
          <a:p>
            <a:r>
              <a:rPr lang="en-US" sz="1400" dirty="0" err="1"/>
              <a:t>Kirsh</a:t>
            </a:r>
            <a:r>
              <a:rPr lang="en-US" sz="1400" dirty="0"/>
              <a:t>, D., 2010. Thinking with external representations. </a:t>
            </a:r>
            <a:r>
              <a:rPr lang="en-US" sz="1400" i="1" dirty="0"/>
              <a:t>Ai &amp; Society</a:t>
            </a:r>
            <a:r>
              <a:rPr lang="en-US" sz="1400" dirty="0"/>
              <a:t>, </a:t>
            </a:r>
            <a:r>
              <a:rPr lang="en-US" sz="1400" i="1" dirty="0"/>
              <a:t>25</a:t>
            </a:r>
            <a:r>
              <a:rPr lang="en-US" sz="1400" dirty="0"/>
              <a:t>(4), pp.441-454.</a:t>
            </a:r>
          </a:p>
          <a:p>
            <a:r>
              <a:rPr lang="en-US" sz="1400" dirty="0"/>
              <a:t>Stahl, G., 2006. Group Cognition: Computer Support for Building Collaborative Knowledge (Acting with Technology).</a:t>
            </a:r>
          </a:p>
        </p:txBody>
      </p:sp>
      <p:sp>
        <p:nvSpPr>
          <p:cNvPr id="3" name="Foliennummernplatzhalter 2"/>
          <p:cNvSpPr>
            <a:spLocks noGrp="1"/>
          </p:cNvSpPr>
          <p:nvPr>
            <p:ph type="sldNum" sz="quarter" idx="12"/>
          </p:nvPr>
        </p:nvSpPr>
        <p:spPr/>
        <p:txBody>
          <a:bodyPr/>
          <a:lstStyle/>
          <a:p>
            <a:fld id="{F0744B6E-D500-4ED5-A6E6-A04529B6A605}" type="slidenum">
              <a:rPr lang="de-DE" smtClean="0"/>
              <a:t>25</a:t>
            </a:fld>
            <a:endParaRPr lang="de-DE"/>
          </a:p>
        </p:txBody>
      </p:sp>
    </p:spTree>
    <p:extLst>
      <p:ext uri="{BB962C8B-B14F-4D97-AF65-F5344CB8AC3E}">
        <p14:creationId xmlns:p14="http://schemas.microsoft.com/office/powerpoint/2010/main" val="25858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272828"/>
          </a:xfrm>
        </p:spPr>
        <p:txBody>
          <a:bodyPr>
            <a:normAutofit fontScale="90000"/>
          </a:bodyPr>
          <a:lstStyle/>
          <a:p>
            <a:r>
              <a:rPr lang="de-DE" b="1" dirty="0" smtClean="0"/>
              <a:t>Definition</a:t>
            </a:r>
            <a:endParaRPr lang="de-DE" b="1" dirty="0"/>
          </a:p>
        </p:txBody>
      </p:sp>
      <p:sp>
        <p:nvSpPr>
          <p:cNvPr id="3" name="Inhaltsplatzhalter 2"/>
          <p:cNvSpPr>
            <a:spLocks noGrp="1"/>
          </p:cNvSpPr>
          <p:nvPr>
            <p:ph idx="1"/>
          </p:nvPr>
        </p:nvSpPr>
        <p:spPr>
          <a:xfrm>
            <a:off x="838200" y="637954"/>
            <a:ext cx="8683869" cy="5805376"/>
          </a:xfrm>
        </p:spPr>
        <p:txBody>
          <a:bodyPr>
            <a:normAutofit/>
          </a:bodyPr>
          <a:lstStyle/>
          <a:p>
            <a:endParaRPr lang="en-US" dirty="0" smtClean="0"/>
          </a:p>
          <a:p>
            <a:pPr marL="0" indent="0">
              <a:buNone/>
            </a:pPr>
            <a:r>
              <a:rPr lang="en-US" sz="4000" dirty="0" smtClean="0"/>
              <a:t>An Interactive Human Centered Artificial Intelligence is an Artificial Intelligence that enables interactive exploration and manipulation in real time and is designed with a clear purpose for human benefit while being transparent about who has control over data and algorithms.</a:t>
            </a:r>
            <a:endParaRPr lang="en-US" sz="4000" dirty="0"/>
          </a:p>
        </p:txBody>
      </p:sp>
      <p:sp>
        <p:nvSpPr>
          <p:cNvPr id="4" name="Fußzeilenplatzhalter 3"/>
          <p:cNvSpPr>
            <a:spLocks noGrp="1"/>
          </p:cNvSpPr>
          <p:nvPr>
            <p:ph type="ftr" sz="quarter" idx="11"/>
          </p:nvPr>
        </p:nvSpPr>
        <p:spPr/>
        <p:txBody>
          <a:bodyPr/>
          <a:lstStyle/>
          <a:p>
            <a:r>
              <a:rPr lang="de-DE" smtClean="0"/>
              <a:t>Intelligent UIs 2021</a:t>
            </a:r>
            <a:endParaRPr lang="de-DE"/>
          </a:p>
        </p:txBody>
      </p:sp>
      <p:pic>
        <p:nvPicPr>
          <p:cNvPr id="5" name="Grafik 4"/>
          <p:cNvPicPr>
            <a:picLocks noChangeAspect="1"/>
          </p:cNvPicPr>
          <p:nvPr/>
        </p:nvPicPr>
        <p:blipFill>
          <a:blip r:embed="rId2"/>
          <a:stretch>
            <a:fillRect/>
          </a:stretch>
        </p:blipFill>
        <p:spPr>
          <a:xfrm>
            <a:off x="9168179" y="363586"/>
            <a:ext cx="2796452" cy="3638916"/>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9168179" y="4136830"/>
            <a:ext cx="3018775" cy="276999"/>
          </a:xfrm>
          <a:prstGeom prst="rect">
            <a:avLst/>
          </a:prstGeom>
        </p:spPr>
        <p:txBody>
          <a:bodyPr wrap="none">
            <a:spAutoFit/>
          </a:bodyPr>
          <a:lstStyle/>
          <a:p>
            <a:r>
              <a:rPr lang="de-DE" sz="1200" dirty="0">
                <a:hlinkClick r:id="rId3"/>
              </a:rPr>
              <a:t>https://</a:t>
            </a:r>
            <a:r>
              <a:rPr lang="de-DE" sz="1200" dirty="0" smtClean="0">
                <a:hlinkClick r:id="rId3"/>
              </a:rPr>
              <a:t>uni.ubicomp.net/as/iHCAI2020.pdf</a:t>
            </a:r>
            <a:r>
              <a:rPr lang="de-DE" sz="1200" dirty="0" smtClean="0"/>
              <a:t> </a:t>
            </a:r>
            <a:endParaRPr lang="de-DE" sz="1200" dirty="0"/>
          </a:p>
        </p:txBody>
      </p:sp>
      <p:sp>
        <p:nvSpPr>
          <p:cNvPr id="7" name="Foliennummernplatzhalter 6"/>
          <p:cNvSpPr>
            <a:spLocks noGrp="1"/>
          </p:cNvSpPr>
          <p:nvPr>
            <p:ph type="sldNum" sz="quarter" idx="12"/>
          </p:nvPr>
        </p:nvSpPr>
        <p:spPr/>
        <p:txBody>
          <a:bodyPr/>
          <a:lstStyle/>
          <a:p>
            <a:fld id="{F0744B6E-D500-4ED5-A6E6-A04529B6A605}" type="slidenum">
              <a:rPr lang="de-DE" smtClean="0"/>
              <a:t>26</a:t>
            </a:fld>
            <a:endParaRPr lang="de-DE"/>
          </a:p>
        </p:txBody>
      </p:sp>
    </p:spTree>
    <p:extLst>
      <p:ext uri="{BB962C8B-B14F-4D97-AF65-F5344CB8AC3E}">
        <p14:creationId xmlns:p14="http://schemas.microsoft.com/office/powerpoint/2010/main" val="740506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Properties (1/2)</a:t>
            </a:r>
            <a:br>
              <a:rPr lang="de-DE" dirty="0" smtClean="0"/>
            </a:br>
            <a:r>
              <a:rPr lang="en-US" b="1" dirty="0"/>
              <a:t>Interactive Human Centered Artificial Intelligence</a:t>
            </a:r>
            <a:endParaRPr lang="de-DE" dirty="0"/>
          </a:p>
        </p:txBody>
      </p:sp>
      <p:sp>
        <p:nvSpPr>
          <p:cNvPr id="3" name="Inhaltsplatzhalter 2"/>
          <p:cNvSpPr>
            <a:spLocks noGrp="1"/>
          </p:cNvSpPr>
          <p:nvPr>
            <p:ph idx="1"/>
          </p:nvPr>
        </p:nvSpPr>
        <p:spPr/>
        <p:txBody>
          <a:bodyPr>
            <a:normAutofit/>
          </a:bodyPr>
          <a:lstStyle/>
          <a:p>
            <a:pPr marL="514350" indent="-514350">
              <a:buFont typeface="+mj-lt"/>
              <a:buAutoNum type="arabicPeriod"/>
            </a:pPr>
            <a:r>
              <a:rPr lang="en-US" dirty="0" smtClean="0"/>
              <a:t>Individuals can </a:t>
            </a:r>
            <a:r>
              <a:rPr lang="en-US" b="1" dirty="0" smtClean="0"/>
              <a:t>interact in real time </a:t>
            </a:r>
            <a:r>
              <a:rPr lang="en-US" dirty="0" smtClean="0"/>
              <a:t>with the </a:t>
            </a:r>
            <a:r>
              <a:rPr lang="en-US" b="1" dirty="0" smtClean="0"/>
              <a:t>algorithms</a:t>
            </a:r>
            <a:r>
              <a:rPr lang="en-US" dirty="0" smtClean="0"/>
              <a:t>, </a:t>
            </a:r>
            <a:r>
              <a:rPr lang="en-US" b="1" dirty="0" smtClean="0"/>
              <a:t>models</a:t>
            </a:r>
            <a:r>
              <a:rPr lang="en-US" dirty="0" smtClean="0"/>
              <a:t>, and </a:t>
            </a:r>
            <a:r>
              <a:rPr lang="en-US" b="1" dirty="0" smtClean="0"/>
              <a:t>data</a:t>
            </a:r>
            <a:r>
              <a:rPr lang="en-US" dirty="0" smtClean="0"/>
              <a:t> and can manipulate and control all relevant parameters.</a:t>
            </a:r>
          </a:p>
          <a:p>
            <a:pPr marL="514350" indent="-514350">
              <a:buFont typeface="+mj-lt"/>
              <a:buAutoNum type="arabicPeriod"/>
            </a:pPr>
            <a:r>
              <a:rPr lang="en-US" dirty="0" smtClean="0"/>
              <a:t>The impact of changes and </a:t>
            </a:r>
            <a:r>
              <a:rPr lang="en-US" b="1" dirty="0" smtClean="0"/>
              <a:t>manipulations</a:t>
            </a:r>
            <a:r>
              <a:rPr lang="en-US" dirty="0" smtClean="0"/>
              <a:t> made by the user can be </a:t>
            </a:r>
            <a:r>
              <a:rPr lang="en-US" b="1" dirty="0" smtClean="0"/>
              <a:t>observed in real time</a:t>
            </a:r>
            <a:r>
              <a:rPr lang="en-US" dirty="0" smtClean="0"/>
              <a:t>.</a:t>
            </a:r>
          </a:p>
          <a:p>
            <a:pPr marL="514350" indent="-514350">
              <a:buFont typeface="+mj-lt"/>
              <a:buAutoNum type="arabicPeriod"/>
            </a:pPr>
            <a:r>
              <a:rPr lang="en-US" dirty="0" smtClean="0"/>
              <a:t>In fast processes the speed </a:t>
            </a:r>
            <a:r>
              <a:rPr lang="en-US" b="1" dirty="0" smtClean="0"/>
              <a:t>can be reduced to allow interactions</a:t>
            </a:r>
            <a:r>
              <a:rPr lang="en-US" dirty="0" smtClean="0"/>
              <a:t>, interventions, and manipulation.</a:t>
            </a:r>
          </a:p>
          <a:p>
            <a:pPr marL="514350" indent="-514350">
              <a:buFont typeface="+mj-lt"/>
              <a:buAutoNum type="arabicPeriod"/>
            </a:pPr>
            <a:r>
              <a:rPr lang="en-US" dirty="0" smtClean="0"/>
              <a:t>Individuals can </a:t>
            </a:r>
            <a:r>
              <a:rPr lang="en-US" b="1" dirty="0" smtClean="0"/>
              <a:t>interactively explore </a:t>
            </a:r>
            <a:r>
              <a:rPr lang="en-US" dirty="0" smtClean="0"/>
              <a:t>why and </a:t>
            </a:r>
            <a:r>
              <a:rPr lang="en-US" b="1" dirty="0" smtClean="0"/>
              <a:t>how specific decisions </a:t>
            </a:r>
            <a:r>
              <a:rPr lang="en-US" dirty="0" smtClean="0"/>
              <a:t>are made and find out how changes in the parameters, data, and models impact outcomes.</a:t>
            </a:r>
          </a:p>
        </p:txBody>
      </p:sp>
      <p:sp>
        <p:nvSpPr>
          <p:cNvPr id="4" name="Fußzeilenplatzhalter 3"/>
          <p:cNvSpPr>
            <a:spLocks noGrp="1"/>
          </p:cNvSpPr>
          <p:nvPr>
            <p:ph type="ftr" sz="quarter" idx="11"/>
          </p:nvPr>
        </p:nvSpPr>
        <p:spPr/>
        <p:txBody>
          <a:bodyPr/>
          <a:lstStyle/>
          <a:p>
            <a:r>
              <a:rPr lang="de-DE" smtClean="0"/>
              <a:t>Intelligent UIs 2021</a:t>
            </a:r>
            <a:endParaRPr lang="de-DE" dirty="0"/>
          </a:p>
        </p:txBody>
      </p:sp>
      <p:sp>
        <p:nvSpPr>
          <p:cNvPr id="5" name="Foliennummernplatzhalter 4"/>
          <p:cNvSpPr>
            <a:spLocks noGrp="1"/>
          </p:cNvSpPr>
          <p:nvPr>
            <p:ph type="sldNum" sz="quarter" idx="12"/>
          </p:nvPr>
        </p:nvSpPr>
        <p:spPr/>
        <p:txBody>
          <a:bodyPr/>
          <a:lstStyle/>
          <a:p>
            <a:fld id="{F0744B6E-D500-4ED5-A6E6-A04529B6A605}" type="slidenum">
              <a:rPr lang="de-DE" smtClean="0"/>
              <a:t>27</a:t>
            </a:fld>
            <a:endParaRPr lang="de-DE"/>
          </a:p>
        </p:txBody>
      </p:sp>
    </p:spTree>
    <p:extLst>
      <p:ext uri="{BB962C8B-B14F-4D97-AF65-F5344CB8AC3E}">
        <p14:creationId xmlns:p14="http://schemas.microsoft.com/office/powerpoint/2010/main" val="2315939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Properties (2/2)</a:t>
            </a:r>
            <a:br>
              <a:rPr lang="de-DE" dirty="0" smtClean="0"/>
            </a:br>
            <a:r>
              <a:rPr lang="en-US" b="1" dirty="0"/>
              <a:t>Interactive Human Centered Artificial Intelligence</a:t>
            </a:r>
            <a:endParaRPr lang="de-DE" dirty="0"/>
          </a:p>
        </p:txBody>
      </p:sp>
      <p:sp>
        <p:nvSpPr>
          <p:cNvPr id="3" name="Inhaltsplatzhalter 2"/>
          <p:cNvSpPr>
            <a:spLocks noGrp="1"/>
          </p:cNvSpPr>
          <p:nvPr>
            <p:ph idx="1"/>
          </p:nvPr>
        </p:nvSpPr>
        <p:spPr/>
        <p:txBody>
          <a:bodyPr>
            <a:normAutofit/>
          </a:bodyPr>
          <a:lstStyle/>
          <a:p>
            <a:pPr marL="514350" indent="-514350">
              <a:buFont typeface="+mj-lt"/>
              <a:buAutoNum type="arabicPeriod" startAt="5"/>
            </a:pPr>
            <a:r>
              <a:rPr lang="en-US" dirty="0" smtClean="0"/>
              <a:t>It states </a:t>
            </a:r>
            <a:r>
              <a:rPr lang="en-US" b="1" dirty="0" smtClean="0"/>
              <a:t>how humans can benefit </a:t>
            </a:r>
            <a:r>
              <a:rPr lang="en-US" dirty="0" smtClean="0"/>
              <a:t>from the artificial intelligence.</a:t>
            </a:r>
          </a:p>
          <a:p>
            <a:pPr marL="514350" indent="-514350">
              <a:buFont typeface="+mj-lt"/>
              <a:buAutoNum type="arabicPeriod" startAt="5"/>
            </a:pPr>
            <a:r>
              <a:rPr lang="en-US" dirty="0" smtClean="0"/>
              <a:t>It explains </a:t>
            </a:r>
            <a:r>
              <a:rPr lang="en-US" b="1" dirty="0" smtClean="0"/>
              <a:t>what risks the artificial intelligence </a:t>
            </a:r>
            <a:r>
              <a:rPr lang="en-US" dirty="0" smtClean="0"/>
              <a:t>poses for individuals as well as on societal level.</a:t>
            </a:r>
          </a:p>
          <a:p>
            <a:pPr marL="514350" indent="-514350">
              <a:buFont typeface="+mj-lt"/>
              <a:buAutoNum type="arabicPeriod" startAt="5"/>
            </a:pPr>
            <a:r>
              <a:rPr lang="en-US" dirty="0" smtClean="0"/>
              <a:t>It is visible </a:t>
            </a:r>
            <a:r>
              <a:rPr lang="en-US" b="1" dirty="0" smtClean="0"/>
              <a:t>who has control </a:t>
            </a:r>
            <a:r>
              <a:rPr lang="en-US" dirty="0" smtClean="0"/>
              <a:t>of the artificial intelligence, in particular who has the </a:t>
            </a:r>
            <a:r>
              <a:rPr lang="en-US" b="1" dirty="0" smtClean="0"/>
              <a:t>power over data, models, and algorithms</a:t>
            </a:r>
            <a:r>
              <a:rPr lang="en-US" dirty="0" smtClean="0"/>
              <a:t>.</a:t>
            </a:r>
          </a:p>
          <a:p>
            <a:pPr marL="514350" indent="-514350">
              <a:buFont typeface="+mj-lt"/>
              <a:buAutoNum type="arabicPeriod" startAt="5"/>
            </a:pPr>
            <a:r>
              <a:rPr lang="en-US" dirty="0" smtClean="0"/>
              <a:t>It is visible </a:t>
            </a:r>
            <a:r>
              <a:rPr lang="en-US" b="1" dirty="0" smtClean="0"/>
              <a:t>what data, knowledge base, and information </a:t>
            </a:r>
            <a:r>
              <a:rPr lang="en-US" dirty="0" smtClean="0"/>
              <a:t>is used or has been used </a:t>
            </a:r>
            <a:r>
              <a:rPr lang="en-US" b="1" dirty="0" smtClean="0"/>
              <a:t>to create and inform </a:t>
            </a:r>
            <a:r>
              <a:rPr lang="en-US" dirty="0" smtClean="0"/>
              <a:t>the artificial intelligence.</a:t>
            </a:r>
            <a:endParaRPr lang="en-US" dirty="0"/>
          </a:p>
        </p:txBody>
      </p:sp>
      <p:sp>
        <p:nvSpPr>
          <p:cNvPr id="4" name="Fußzeilenplatzhalter 3"/>
          <p:cNvSpPr>
            <a:spLocks noGrp="1"/>
          </p:cNvSpPr>
          <p:nvPr>
            <p:ph type="ftr" sz="quarter" idx="11"/>
          </p:nvPr>
        </p:nvSpPr>
        <p:spPr/>
        <p:txBody>
          <a:bodyPr/>
          <a:lstStyle/>
          <a:p>
            <a:r>
              <a:rPr lang="de-DE" smtClean="0"/>
              <a:t>Intelligent UIs 2021</a:t>
            </a:r>
            <a:endParaRPr lang="de-DE" dirty="0"/>
          </a:p>
        </p:txBody>
      </p:sp>
      <p:sp>
        <p:nvSpPr>
          <p:cNvPr id="5" name="Foliennummernplatzhalter 4"/>
          <p:cNvSpPr>
            <a:spLocks noGrp="1"/>
          </p:cNvSpPr>
          <p:nvPr>
            <p:ph type="sldNum" sz="quarter" idx="12"/>
          </p:nvPr>
        </p:nvSpPr>
        <p:spPr/>
        <p:txBody>
          <a:bodyPr/>
          <a:lstStyle/>
          <a:p>
            <a:fld id="{F0744B6E-D500-4ED5-A6E6-A04529B6A605}" type="slidenum">
              <a:rPr lang="de-DE" smtClean="0"/>
              <a:t>28</a:t>
            </a:fld>
            <a:endParaRPr lang="de-DE"/>
          </a:p>
        </p:txBody>
      </p:sp>
    </p:spTree>
    <p:extLst>
      <p:ext uri="{BB962C8B-B14F-4D97-AF65-F5344CB8AC3E}">
        <p14:creationId xmlns:p14="http://schemas.microsoft.com/office/powerpoint/2010/main" val="748292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698565"/>
          </a:xfrm>
        </p:spPr>
        <p:txBody>
          <a:bodyPr/>
          <a:lstStyle/>
          <a:p>
            <a:r>
              <a:rPr lang="de-DE" dirty="0" err="1" smtClean="0"/>
              <a:t>Is</a:t>
            </a:r>
            <a:r>
              <a:rPr lang="de-DE" dirty="0" smtClean="0"/>
              <a:t> </a:t>
            </a:r>
            <a:r>
              <a:rPr lang="de-DE" dirty="0" err="1" smtClean="0"/>
              <a:t>the</a:t>
            </a:r>
            <a:r>
              <a:rPr lang="de-DE" dirty="0" smtClean="0"/>
              <a:t> Twitter-</a:t>
            </a:r>
            <a:r>
              <a:rPr lang="de-DE" dirty="0" err="1" smtClean="0"/>
              <a:t>Algorithm</a:t>
            </a:r>
            <a:r>
              <a:rPr lang="de-DE" dirty="0" smtClean="0"/>
              <a:t> a </a:t>
            </a:r>
            <a:r>
              <a:rPr lang="de-DE" dirty="0" err="1" smtClean="0"/>
              <a:t>iHCAI</a:t>
            </a:r>
            <a:r>
              <a:rPr lang="de-DE" dirty="0" smtClean="0"/>
              <a:t>?</a:t>
            </a:r>
            <a:endParaRPr lang="de-DE" dirty="0"/>
          </a:p>
        </p:txBody>
      </p:sp>
      <p:sp>
        <p:nvSpPr>
          <p:cNvPr id="3" name="Inhaltsplatzhalter 2"/>
          <p:cNvSpPr>
            <a:spLocks noGrp="1"/>
          </p:cNvSpPr>
          <p:nvPr>
            <p:ph idx="1"/>
          </p:nvPr>
        </p:nvSpPr>
        <p:spPr>
          <a:xfrm>
            <a:off x="838200" y="1203648"/>
            <a:ext cx="8100527" cy="5152701"/>
          </a:xfrm>
        </p:spPr>
        <p:txBody>
          <a:bodyPr>
            <a:normAutofit fontScale="92500" lnSpcReduction="20000"/>
          </a:bodyPr>
          <a:lstStyle/>
          <a:p>
            <a:pPr marL="514350" indent="-514350">
              <a:buFont typeface="+mj-lt"/>
              <a:buAutoNum type="arabicPeriod"/>
            </a:pPr>
            <a:r>
              <a:rPr lang="en-US" dirty="0"/>
              <a:t>Individuals can </a:t>
            </a:r>
            <a:r>
              <a:rPr lang="en-US" b="1" dirty="0"/>
              <a:t>interact in real time </a:t>
            </a:r>
            <a:r>
              <a:rPr lang="en-US" dirty="0"/>
              <a:t>with the </a:t>
            </a:r>
            <a:r>
              <a:rPr lang="en-US" b="1" dirty="0"/>
              <a:t>algorithms</a:t>
            </a:r>
            <a:r>
              <a:rPr lang="en-US" dirty="0"/>
              <a:t>, </a:t>
            </a:r>
            <a:r>
              <a:rPr lang="en-US" b="1" dirty="0"/>
              <a:t>models</a:t>
            </a:r>
            <a:r>
              <a:rPr lang="en-US" dirty="0"/>
              <a:t>, and </a:t>
            </a:r>
            <a:r>
              <a:rPr lang="en-US" b="1" dirty="0"/>
              <a:t>data</a:t>
            </a:r>
            <a:r>
              <a:rPr lang="en-US" dirty="0"/>
              <a:t> and can manipulate and control all relevant parameters.</a:t>
            </a:r>
          </a:p>
          <a:p>
            <a:pPr marL="514350" indent="-514350">
              <a:buFont typeface="+mj-lt"/>
              <a:buAutoNum type="arabicPeriod"/>
            </a:pPr>
            <a:r>
              <a:rPr lang="en-US" dirty="0"/>
              <a:t>The impact of changes and </a:t>
            </a:r>
            <a:r>
              <a:rPr lang="en-US" b="1" dirty="0"/>
              <a:t>manipulations</a:t>
            </a:r>
            <a:r>
              <a:rPr lang="en-US" dirty="0"/>
              <a:t> made by the user can be </a:t>
            </a:r>
            <a:r>
              <a:rPr lang="en-US" b="1" dirty="0"/>
              <a:t>observed in real time</a:t>
            </a:r>
            <a:r>
              <a:rPr lang="en-US" dirty="0"/>
              <a:t>.</a:t>
            </a:r>
          </a:p>
          <a:p>
            <a:pPr marL="514350" indent="-514350">
              <a:buFont typeface="+mj-lt"/>
              <a:buAutoNum type="arabicPeriod"/>
            </a:pPr>
            <a:r>
              <a:rPr lang="en-US" dirty="0"/>
              <a:t>In fast processes the speed </a:t>
            </a:r>
            <a:r>
              <a:rPr lang="en-US" b="1" dirty="0"/>
              <a:t>can be reduced to allow interactions</a:t>
            </a:r>
            <a:r>
              <a:rPr lang="en-US" dirty="0"/>
              <a:t>, interventions, and manipulation.</a:t>
            </a:r>
          </a:p>
          <a:p>
            <a:pPr marL="514350" indent="-514350">
              <a:buFont typeface="+mj-lt"/>
              <a:buAutoNum type="arabicPeriod"/>
            </a:pPr>
            <a:r>
              <a:rPr lang="en-US" dirty="0"/>
              <a:t>Individuals can </a:t>
            </a:r>
            <a:r>
              <a:rPr lang="en-US" b="1" dirty="0"/>
              <a:t>interactively explore </a:t>
            </a:r>
            <a:r>
              <a:rPr lang="en-US" dirty="0"/>
              <a:t>why and </a:t>
            </a:r>
            <a:r>
              <a:rPr lang="en-US" b="1" dirty="0"/>
              <a:t>how specific decisions </a:t>
            </a:r>
            <a:r>
              <a:rPr lang="en-US" dirty="0"/>
              <a:t>are made and find out how changes in the parameters, data, and models impact outcomes</a:t>
            </a:r>
            <a:r>
              <a:rPr lang="en-US" dirty="0" smtClean="0"/>
              <a:t>.</a:t>
            </a:r>
          </a:p>
          <a:p>
            <a:pPr marL="514350" indent="-514350">
              <a:buFont typeface="+mj-lt"/>
              <a:buAutoNum type="arabicPeriod" startAt="5"/>
            </a:pPr>
            <a:r>
              <a:rPr lang="en-US" dirty="0"/>
              <a:t>It states </a:t>
            </a:r>
            <a:r>
              <a:rPr lang="en-US" b="1" dirty="0"/>
              <a:t>how humans can benefit </a:t>
            </a:r>
            <a:r>
              <a:rPr lang="en-US" dirty="0"/>
              <a:t>from the artificial intelligence.</a:t>
            </a:r>
          </a:p>
          <a:p>
            <a:pPr marL="514350" indent="-514350">
              <a:buFont typeface="+mj-lt"/>
              <a:buAutoNum type="arabicPeriod" startAt="5"/>
            </a:pPr>
            <a:r>
              <a:rPr lang="en-US" dirty="0"/>
              <a:t>It explains </a:t>
            </a:r>
            <a:r>
              <a:rPr lang="en-US" b="1" dirty="0"/>
              <a:t>what risks the artificial intelligence </a:t>
            </a:r>
            <a:r>
              <a:rPr lang="en-US" dirty="0"/>
              <a:t>poses for individuals as well as on societal level.</a:t>
            </a:r>
          </a:p>
          <a:p>
            <a:pPr marL="514350" indent="-514350">
              <a:buFont typeface="+mj-lt"/>
              <a:buAutoNum type="arabicPeriod" startAt="5"/>
            </a:pPr>
            <a:r>
              <a:rPr lang="en-US" dirty="0"/>
              <a:t>It is visible </a:t>
            </a:r>
            <a:r>
              <a:rPr lang="en-US" b="1" dirty="0"/>
              <a:t>who has control </a:t>
            </a:r>
            <a:r>
              <a:rPr lang="en-US" dirty="0"/>
              <a:t>of the artificial intelligence, in particular who has the </a:t>
            </a:r>
            <a:r>
              <a:rPr lang="en-US" b="1" dirty="0"/>
              <a:t>power over data, models, and algorithms</a:t>
            </a:r>
            <a:r>
              <a:rPr lang="en-US" dirty="0"/>
              <a:t>.</a:t>
            </a:r>
          </a:p>
          <a:p>
            <a:pPr marL="514350" indent="-514350">
              <a:buFont typeface="+mj-lt"/>
              <a:buAutoNum type="arabicPeriod" startAt="5"/>
            </a:pPr>
            <a:r>
              <a:rPr lang="en-US" dirty="0"/>
              <a:t>It is visible </a:t>
            </a:r>
            <a:r>
              <a:rPr lang="en-US" b="1" dirty="0"/>
              <a:t>what data, knowledge base, and information </a:t>
            </a:r>
            <a:r>
              <a:rPr lang="en-US" dirty="0"/>
              <a:t>is used or has been used </a:t>
            </a:r>
            <a:r>
              <a:rPr lang="en-US" b="1" dirty="0"/>
              <a:t>to create and inform </a:t>
            </a:r>
            <a:r>
              <a:rPr lang="en-US" dirty="0"/>
              <a:t>the artificial intelligence.</a:t>
            </a:r>
          </a:p>
          <a:p>
            <a:pPr marL="514350" indent="-514350">
              <a:buFont typeface="+mj-lt"/>
              <a:buAutoNum type="arabicPeriod"/>
            </a:pPr>
            <a:endParaRPr lang="en-US" dirty="0"/>
          </a:p>
          <a:p>
            <a:endParaRPr lang="de-DE" dirty="0"/>
          </a:p>
        </p:txBody>
      </p:sp>
      <p:sp>
        <p:nvSpPr>
          <p:cNvPr id="4" name="Fußzeilenplatzhalter 3"/>
          <p:cNvSpPr>
            <a:spLocks noGrp="1"/>
          </p:cNvSpPr>
          <p:nvPr>
            <p:ph type="ftr" sz="quarter" idx="11"/>
          </p:nvPr>
        </p:nvSpPr>
        <p:spPr/>
        <p:txBody>
          <a:bodyPr/>
          <a:lstStyle/>
          <a:p>
            <a:r>
              <a:rPr lang="de-DE" smtClean="0"/>
              <a:t>Intelligent UIs 2021</a:t>
            </a:r>
            <a:endParaRPr lang="de-DE"/>
          </a:p>
        </p:txBody>
      </p:sp>
      <p:pic>
        <p:nvPicPr>
          <p:cNvPr id="5" name="Grafik 4"/>
          <p:cNvPicPr>
            <a:picLocks noChangeAspect="1"/>
          </p:cNvPicPr>
          <p:nvPr/>
        </p:nvPicPr>
        <p:blipFill>
          <a:blip r:embed="rId2"/>
          <a:stretch>
            <a:fillRect/>
          </a:stretch>
        </p:blipFill>
        <p:spPr>
          <a:xfrm>
            <a:off x="8952057" y="105508"/>
            <a:ext cx="3084417" cy="6040315"/>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8057" y="-335903"/>
            <a:ext cx="615130" cy="719390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6"/>
          <p:cNvSpPr>
            <a:spLocks noGrp="1"/>
          </p:cNvSpPr>
          <p:nvPr>
            <p:ph type="sldNum" sz="quarter" idx="12"/>
          </p:nvPr>
        </p:nvSpPr>
        <p:spPr/>
        <p:txBody>
          <a:bodyPr/>
          <a:lstStyle/>
          <a:p>
            <a:fld id="{F0744B6E-D500-4ED5-A6E6-A04529B6A605}" type="slidenum">
              <a:rPr lang="de-DE" smtClean="0"/>
              <a:t>29</a:t>
            </a:fld>
            <a:endParaRPr lang="de-DE"/>
          </a:p>
        </p:txBody>
      </p:sp>
    </p:spTree>
    <p:extLst>
      <p:ext uri="{BB962C8B-B14F-4D97-AF65-F5344CB8AC3E}">
        <p14:creationId xmlns:p14="http://schemas.microsoft.com/office/powerpoint/2010/main" val="1567689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d49e86e613_1_355"/>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Examples &amp; Motivation</a:t>
            </a:r>
            <a:endParaRPr/>
          </a:p>
        </p:txBody>
      </p:sp>
      <p:sp>
        <p:nvSpPr>
          <p:cNvPr id="125" name="Google Shape;125;gd49e86e613_1_355"/>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126" name="Google Shape;126;gd49e86e613_1_355"/>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127" name="Google Shape;127;gd49e86e613_1_355"/>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en-US" sz="5400" dirty="0"/>
              <a:t>How can humans stay in control?</a:t>
            </a:r>
            <a:endParaRPr lang="de-DE" sz="5400" dirty="0"/>
          </a:p>
        </p:txBody>
      </p:sp>
      <p:sp>
        <p:nvSpPr>
          <p:cNvPr id="3" name="Inhaltsplatzhalter 2"/>
          <p:cNvSpPr>
            <a:spLocks noGrp="1"/>
          </p:cNvSpPr>
          <p:nvPr>
            <p:ph idx="1"/>
          </p:nvPr>
        </p:nvSpPr>
        <p:spPr>
          <a:xfrm>
            <a:off x="838200" y="1825625"/>
            <a:ext cx="7077501" cy="4351338"/>
          </a:xfrm>
        </p:spPr>
        <p:txBody>
          <a:bodyPr>
            <a:normAutofit/>
          </a:bodyPr>
          <a:lstStyle/>
          <a:p>
            <a:pPr marL="0" indent="0">
              <a:buNone/>
            </a:pPr>
            <a:r>
              <a:rPr lang="en-US" sz="4000" dirty="0" smtClean="0"/>
              <a:t>In the future, we </a:t>
            </a:r>
            <a:r>
              <a:rPr lang="en-US" sz="4000" dirty="0"/>
              <a:t>believe that a large class of automated and </a:t>
            </a:r>
            <a:r>
              <a:rPr lang="en-US" sz="4000" b="1" dirty="0"/>
              <a:t>autonomous systems </a:t>
            </a:r>
            <a:r>
              <a:rPr lang="en-US" sz="4000" dirty="0"/>
              <a:t>allow for </a:t>
            </a:r>
            <a:r>
              <a:rPr lang="en-US" sz="4000" b="1" dirty="0"/>
              <a:t>joint control</a:t>
            </a:r>
            <a:r>
              <a:rPr lang="en-US" sz="4000" dirty="0"/>
              <a:t>, where the majority of </a:t>
            </a:r>
            <a:r>
              <a:rPr lang="en-US" sz="4000" b="1" dirty="0"/>
              <a:t>decisions are automated </a:t>
            </a:r>
            <a:r>
              <a:rPr lang="en-US" sz="4000" dirty="0"/>
              <a:t>but where users can </a:t>
            </a:r>
            <a:r>
              <a:rPr lang="en-US" sz="4000" b="1" dirty="0"/>
              <a:t>intervene</a:t>
            </a:r>
            <a:r>
              <a:rPr lang="en-US" sz="4000" dirty="0"/>
              <a:t>.</a:t>
            </a:r>
          </a:p>
        </p:txBody>
      </p:sp>
      <p:sp>
        <p:nvSpPr>
          <p:cNvPr id="4" name="Fußzeilenplatzhalter 3"/>
          <p:cNvSpPr>
            <a:spLocks noGrp="1"/>
          </p:cNvSpPr>
          <p:nvPr>
            <p:ph type="ftr" sz="quarter" idx="4294967295"/>
          </p:nvPr>
        </p:nvSpPr>
        <p:spPr>
          <a:xfrm>
            <a:off x="9448800" y="6356350"/>
            <a:ext cx="2743200" cy="365125"/>
          </a:xfrm>
        </p:spPr>
        <p:txBody>
          <a:bodyPr/>
          <a:lstStyle/>
          <a:p>
            <a:pPr>
              <a:defRPr/>
            </a:pPr>
            <a:r>
              <a:rPr lang="de-DE" altLang="de-DE" smtClean="0"/>
              <a:t>Intelligent UIs 2021</a:t>
            </a:r>
            <a:endParaRPr lang="de-DE" altLang="de-DE"/>
          </a:p>
        </p:txBody>
      </p:sp>
      <p:pic>
        <p:nvPicPr>
          <p:cNvPr id="6" name="Grafik 5"/>
          <p:cNvPicPr>
            <a:picLocks noChangeAspect="1"/>
          </p:cNvPicPr>
          <p:nvPr/>
        </p:nvPicPr>
        <p:blipFill>
          <a:blip r:embed="rId3"/>
          <a:stretch>
            <a:fillRect/>
          </a:stretch>
        </p:blipFill>
        <p:spPr>
          <a:xfrm>
            <a:off x="8670837" y="1390304"/>
            <a:ext cx="3251572" cy="4434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oliennummernplatzhalter 1"/>
          <p:cNvSpPr>
            <a:spLocks noGrp="1"/>
          </p:cNvSpPr>
          <p:nvPr>
            <p:ph type="sldNum" sz="quarter" idx="12"/>
          </p:nvPr>
        </p:nvSpPr>
        <p:spPr/>
        <p:txBody>
          <a:bodyPr/>
          <a:lstStyle/>
          <a:p>
            <a:fld id="{F0744B6E-D500-4ED5-A6E6-A04529B6A605}" type="slidenum">
              <a:rPr lang="de-DE" smtClean="0"/>
              <a:t>30</a:t>
            </a:fld>
            <a:endParaRPr lang="de-DE"/>
          </a:p>
        </p:txBody>
      </p:sp>
    </p:spTree>
    <p:extLst>
      <p:ext uri="{BB962C8B-B14F-4D97-AF65-F5344CB8AC3E}">
        <p14:creationId xmlns:p14="http://schemas.microsoft.com/office/powerpoint/2010/main" val="285452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01202"/>
          </a:xfrm>
        </p:spPr>
        <p:txBody>
          <a:bodyPr/>
          <a:lstStyle/>
          <a:p>
            <a:r>
              <a:rPr lang="de-DE" dirty="0" smtClean="0"/>
              <a:t>Interaction </a:t>
            </a:r>
            <a:r>
              <a:rPr lang="de-DE" dirty="0" err="1" smtClean="0"/>
              <a:t>with</a:t>
            </a:r>
            <a:r>
              <a:rPr lang="de-DE" dirty="0" smtClean="0"/>
              <a:t> Intervention User Interfaces</a:t>
            </a:r>
            <a:endParaRPr lang="de-DE" dirty="0"/>
          </a:p>
        </p:txBody>
      </p:sp>
      <p:sp>
        <p:nvSpPr>
          <p:cNvPr id="3" name="Inhaltsplatzhalter 2"/>
          <p:cNvSpPr>
            <a:spLocks noGrp="1"/>
          </p:cNvSpPr>
          <p:nvPr>
            <p:ph idx="1"/>
          </p:nvPr>
        </p:nvSpPr>
        <p:spPr/>
        <p:txBody>
          <a:bodyPr/>
          <a:lstStyle/>
          <a:p>
            <a:endParaRPr lang="de-DE"/>
          </a:p>
        </p:txBody>
      </p:sp>
      <p:sp>
        <p:nvSpPr>
          <p:cNvPr id="4" name="Fußzeilenplatzhalter 3"/>
          <p:cNvSpPr>
            <a:spLocks noGrp="1"/>
          </p:cNvSpPr>
          <p:nvPr>
            <p:ph type="ftr" sz="quarter" idx="11"/>
          </p:nvPr>
        </p:nvSpPr>
        <p:spPr/>
        <p:txBody>
          <a:bodyPr/>
          <a:lstStyle/>
          <a:p>
            <a:r>
              <a:rPr lang="de-DE" smtClean="0"/>
              <a:t>Intelligent UIs 2021</a:t>
            </a:r>
            <a:endParaRPr lang="de-DE"/>
          </a:p>
        </p:txBody>
      </p:sp>
      <p:pic>
        <p:nvPicPr>
          <p:cNvPr id="5" name="Grafik 4"/>
          <p:cNvPicPr>
            <a:picLocks noChangeAspect="1"/>
          </p:cNvPicPr>
          <p:nvPr/>
        </p:nvPicPr>
        <p:blipFill>
          <a:blip r:embed="rId2"/>
          <a:stretch>
            <a:fillRect/>
          </a:stretch>
        </p:blipFill>
        <p:spPr>
          <a:xfrm>
            <a:off x="695326" y="1228852"/>
            <a:ext cx="7060637" cy="4900611"/>
          </a:xfrm>
          <a:prstGeom prst="rect">
            <a:avLst/>
          </a:prstGeom>
        </p:spPr>
      </p:pic>
      <p:sp>
        <p:nvSpPr>
          <p:cNvPr id="6" name="Foliennummernplatzhalter 5"/>
          <p:cNvSpPr>
            <a:spLocks noGrp="1"/>
          </p:cNvSpPr>
          <p:nvPr>
            <p:ph type="sldNum" sz="quarter" idx="12"/>
          </p:nvPr>
        </p:nvSpPr>
        <p:spPr/>
        <p:txBody>
          <a:bodyPr/>
          <a:lstStyle/>
          <a:p>
            <a:fld id="{F0744B6E-D500-4ED5-A6E6-A04529B6A605}" type="slidenum">
              <a:rPr lang="de-DE" smtClean="0"/>
              <a:t>31</a:t>
            </a:fld>
            <a:endParaRPr lang="de-DE"/>
          </a:p>
        </p:txBody>
      </p:sp>
    </p:spTree>
    <p:extLst>
      <p:ext uri="{BB962C8B-B14F-4D97-AF65-F5344CB8AC3E}">
        <p14:creationId xmlns:p14="http://schemas.microsoft.com/office/powerpoint/2010/main" val="81448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Design Principles for Intervention user interfaces</a:t>
            </a:r>
            <a:endParaRPr lang="en-US" dirty="0"/>
          </a:p>
        </p:txBody>
      </p:sp>
      <p:sp>
        <p:nvSpPr>
          <p:cNvPr id="3" name="Inhaltsplatzhalter 2"/>
          <p:cNvSpPr>
            <a:spLocks noGrp="1"/>
          </p:cNvSpPr>
          <p:nvPr>
            <p:ph idx="1"/>
          </p:nvPr>
        </p:nvSpPr>
        <p:spPr/>
        <p:txBody>
          <a:bodyPr/>
          <a:lstStyle/>
          <a:p>
            <a:r>
              <a:rPr lang="en-US" dirty="0" smtClean="0"/>
              <a:t>Ensure </a:t>
            </a:r>
            <a:r>
              <a:rPr lang="en-US" dirty="0" err="1" smtClean="0"/>
              <a:t>expectability</a:t>
            </a:r>
            <a:r>
              <a:rPr lang="en-US" dirty="0" smtClean="0"/>
              <a:t> and predictability.</a:t>
            </a:r>
          </a:p>
          <a:p>
            <a:r>
              <a:rPr lang="en-US" dirty="0" smtClean="0"/>
              <a:t>Communicate options for interventions. </a:t>
            </a:r>
          </a:p>
          <a:p>
            <a:r>
              <a:rPr lang="en-US" dirty="0" smtClean="0"/>
              <a:t>Allow easy exploration of interventions. </a:t>
            </a:r>
          </a:p>
          <a:p>
            <a:r>
              <a:rPr lang="en-US" dirty="0" smtClean="0"/>
              <a:t>Easy reversal of automated and intervention actions.</a:t>
            </a:r>
          </a:p>
          <a:p>
            <a:r>
              <a:rPr lang="en-US" dirty="0" smtClean="0"/>
              <a:t>Minimize required attention.</a:t>
            </a:r>
          </a:p>
          <a:p>
            <a:r>
              <a:rPr lang="en-US" dirty="0" smtClean="0"/>
              <a:t>Communicate how control is shared.</a:t>
            </a:r>
          </a:p>
          <a:p>
            <a:endParaRPr lang="en-US" dirty="0"/>
          </a:p>
        </p:txBody>
      </p:sp>
      <p:sp>
        <p:nvSpPr>
          <p:cNvPr id="4" name="Fußzeilenplatzhalter 3"/>
          <p:cNvSpPr>
            <a:spLocks noGrp="1"/>
          </p:cNvSpPr>
          <p:nvPr>
            <p:ph type="ftr" sz="quarter" idx="12"/>
          </p:nvPr>
        </p:nvSpPr>
        <p:spPr>
          <a:xfrm>
            <a:off x="7686675" y="6359905"/>
            <a:ext cx="4182940" cy="365100"/>
          </a:xfrm>
        </p:spPr>
        <p:txBody>
          <a:bodyPr/>
          <a:lstStyle/>
          <a:p>
            <a:r>
              <a:rPr lang="de-DE" altLang="de-DE" dirty="0" smtClean="0"/>
              <a:t>Intelligent UIs 2021</a:t>
            </a:r>
            <a:endParaRPr lang="de-DE" altLang="de-DE" dirty="0"/>
          </a:p>
        </p:txBody>
      </p:sp>
      <p:pic>
        <p:nvPicPr>
          <p:cNvPr id="10" name="Grafik 9"/>
          <p:cNvPicPr>
            <a:picLocks noChangeAspect="1"/>
          </p:cNvPicPr>
          <p:nvPr/>
        </p:nvPicPr>
        <p:blipFill>
          <a:blip r:embed="rId3"/>
          <a:stretch>
            <a:fillRect/>
          </a:stretch>
        </p:blipFill>
        <p:spPr>
          <a:xfrm>
            <a:off x="9767254" y="2743336"/>
            <a:ext cx="1962476" cy="2676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hteck 10"/>
          <p:cNvSpPr/>
          <p:nvPr/>
        </p:nvSpPr>
        <p:spPr>
          <a:xfrm>
            <a:off x="9612419" y="1940821"/>
            <a:ext cx="2117311" cy="646331"/>
          </a:xfrm>
          <a:prstGeom prst="rect">
            <a:avLst/>
          </a:prstGeom>
        </p:spPr>
        <p:txBody>
          <a:bodyPr wrap="none">
            <a:spAutoFit/>
          </a:bodyPr>
          <a:lstStyle/>
          <a:p>
            <a:r>
              <a:rPr lang="en-US" dirty="0"/>
              <a:t>For more details </a:t>
            </a:r>
            <a:r>
              <a:rPr lang="en-US" dirty="0" smtClean="0"/>
              <a:t>and</a:t>
            </a:r>
            <a:br>
              <a:rPr lang="en-US" dirty="0" smtClean="0"/>
            </a:br>
            <a:r>
              <a:rPr lang="en-US" dirty="0" smtClean="0"/>
              <a:t> </a:t>
            </a:r>
            <a:r>
              <a:rPr lang="en-US" dirty="0"/>
              <a:t>a set of rules see: </a:t>
            </a:r>
          </a:p>
        </p:txBody>
      </p:sp>
      <p:sp>
        <p:nvSpPr>
          <p:cNvPr id="5" name="Foliennummernplatzhalter 4"/>
          <p:cNvSpPr>
            <a:spLocks noGrp="1"/>
          </p:cNvSpPr>
          <p:nvPr>
            <p:ph type="sldNum" sz="quarter" idx="12"/>
          </p:nvPr>
        </p:nvSpPr>
        <p:spPr/>
        <p:txBody>
          <a:bodyPr/>
          <a:lstStyle/>
          <a:p>
            <a:fld id="{F0744B6E-D500-4ED5-A6E6-A04529B6A605}" type="slidenum">
              <a:rPr lang="de-DE" smtClean="0"/>
              <a:t>32</a:t>
            </a:fld>
            <a:endParaRPr lang="de-DE"/>
          </a:p>
        </p:txBody>
      </p:sp>
    </p:spTree>
    <p:extLst>
      <p:ext uri="{BB962C8B-B14F-4D97-AF65-F5344CB8AC3E}">
        <p14:creationId xmlns:p14="http://schemas.microsoft.com/office/powerpoint/2010/main" val="1799520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49e86e613_1_380"/>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dirty="0" smtClean="0"/>
              <a:t>The End of Serendipity? </a:t>
            </a:r>
            <a:endParaRPr dirty="0"/>
          </a:p>
        </p:txBody>
      </p:sp>
      <p:sp>
        <p:nvSpPr>
          <p:cNvPr id="898" name="Google Shape;898;gd49e86e613_1_380"/>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dirty="0" smtClean="0"/>
              <a:t>Optimal Solutions for Everything?</a:t>
            </a:r>
            <a:endParaRPr dirty="0"/>
          </a:p>
        </p:txBody>
      </p:sp>
      <p:sp>
        <p:nvSpPr>
          <p:cNvPr id="899" name="Google Shape;899;gd49e86e613_1_380"/>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900" name="Google Shape;900;gd49e86e613_1_380"/>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extLst>
      <p:ext uri="{BB962C8B-B14F-4D97-AF65-F5344CB8AC3E}">
        <p14:creationId xmlns:p14="http://schemas.microsoft.com/office/powerpoint/2010/main" val="3154920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 some things just happen</a:t>
            </a:r>
            <a:endParaRPr lang="en-US" dirty="0"/>
          </a:p>
        </p:txBody>
      </p:sp>
      <p:sp>
        <p:nvSpPr>
          <p:cNvPr id="3" name="Inhaltsplatzhalter 2"/>
          <p:cNvSpPr>
            <a:spLocks noGrp="1"/>
          </p:cNvSpPr>
          <p:nvPr>
            <p:ph idx="1"/>
          </p:nvPr>
        </p:nvSpPr>
        <p:spPr>
          <a:xfrm>
            <a:off x="838200" y="1825625"/>
            <a:ext cx="8679024" cy="4351338"/>
          </a:xfrm>
        </p:spPr>
        <p:txBody>
          <a:bodyPr>
            <a:normAutofit fontScale="92500" lnSpcReduction="10000"/>
          </a:bodyPr>
          <a:lstStyle/>
          <a:p>
            <a:pPr marL="0" indent="0">
              <a:buNone/>
            </a:pPr>
            <a:r>
              <a:rPr lang="en-US" sz="3600" i="1" dirty="0" smtClean="0"/>
              <a:t>I met </a:t>
            </a:r>
            <a:r>
              <a:rPr lang="en-US" sz="3600" i="1" dirty="0"/>
              <a:t>her accidentally and we get on well </a:t>
            </a:r>
            <a:r>
              <a:rPr lang="en-US" sz="3600" i="1" dirty="0" smtClean="0"/>
              <a:t>together</a:t>
            </a:r>
          </a:p>
          <a:p>
            <a:pPr marL="0" indent="0">
              <a:buNone/>
            </a:pPr>
            <a:endParaRPr lang="en-US" sz="3600" i="1" dirty="0" smtClean="0"/>
          </a:p>
          <a:p>
            <a:pPr marL="0" indent="0">
              <a:buNone/>
            </a:pPr>
            <a:r>
              <a:rPr lang="en-US" sz="3600" i="1" dirty="0" smtClean="0"/>
              <a:t>it </a:t>
            </a:r>
            <a:r>
              <a:rPr lang="en-US" sz="3600" i="1" dirty="0"/>
              <a:t>was pure chance that we were there at the same </a:t>
            </a:r>
            <a:r>
              <a:rPr lang="en-US" sz="3600" i="1" dirty="0" smtClean="0"/>
              <a:t>time</a:t>
            </a:r>
          </a:p>
          <a:p>
            <a:pPr marL="0" indent="0">
              <a:buNone/>
            </a:pPr>
            <a:endParaRPr lang="en-US" sz="3600" i="1" dirty="0" smtClean="0"/>
          </a:p>
          <a:p>
            <a:pPr marL="0" indent="0">
              <a:buNone/>
            </a:pPr>
            <a:r>
              <a:rPr lang="en-US" sz="3600" i="1" dirty="0" smtClean="0"/>
              <a:t>we </a:t>
            </a:r>
            <a:r>
              <a:rPr lang="en-US" sz="3600" i="1" dirty="0"/>
              <a:t>sat next to each other </a:t>
            </a:r>
            <a:r>
              <a:rPr lang="en-US" sz="3600" i="1" dirty="0" smtClean="0"/>
              <a:t>and </a:t>
            </a:r>
            <a:r>
              <a:rPr lang="en-US" sz="3600" i="1" dirty="0"/>
              <a:t>realized we work </a:t>
            </a:r>
            <a:r>
              <a:rPr lang="en-US" sz="3600" i="1" dirty="0" smtClean="0"/>
              <a:t/>
            </a:r>
            <a:br>
              <a:rPr lang="en-US" sz="3600" i="1" dirty="0" smtClean="0"/>
            </a:br>
            <a:r>
              <a:rPr lang="en-US" sz="3600" i="1" dirty="0" smtClean="0"/>
              <a:t>on </a:t>
            </a:r>
            <a:r>
              <a:rPr lang="en-US" sz="3600" i="1" dirty="0"/>
              <a:t>the same </a:t>
            </a:r>
            <a:r>
              <a:rPr lang="en-US" sz="3600" i="1" dirty="0" smtClean="0"/>
              <a:t>thing</a:t>
            </a:r>
          </a:p>
          <a:p>
            <a:endParaRPr lang="de-DE" dirty="0"/>
          </a:p>
        </p:txBody>
      </p:sp>
      <p:pic>
        <p:nvPicPr>
          <p:cNvPr id="5" name="881830A0-8A05-4016-9BF7-1E726E7458A2" descr="881830A0-8A05-4016-9BF7-1E726E7458A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60" t="20117" r="24412" b="21684"/>
          <a:stretch/>
        </p:blipFill>
        <p:spPr bwMode="auto">
          <a:xfrm>
            <a:off x="9799093" y="4490113"/>
            <a:ext cx="2439537" cy="23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F7090414-6955-4BD8-9D9F-EF6C71F3EF6D" descr="F7090414-6955-4BD8-9D9F-EF6C71F3EF6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88" t="47276" r="28543" b="1"/>
          <a:stretch/>
        </p:blipFill>
        <p:spPr bwMode="auto">
          <a:xfrm>
            <a:off x="9789857" y="2426488"/>
            <a:ext cx="2392907" cy="19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F32D0F9-8D25-4E83-86EE-00F0A55FB86D" descr="2F32D0F9-8D25-4E83-86EE-00F0A55FB86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88" t="17943" r="17648" b="21684"/>
          <a:stretch/>
        </p:blipFill>
        <p:spPr bwMode="auto">
          <a:xfrm>
            <a:off x="9789857" y="0"/>
            <a:ext cx="2411376" cy="231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liennummernplatzhalter 7"/>
          <p:cNvSpPr>
            <a:spLocks noGrp="1"/>
          </p:cNvSpPr>
          <p:nvPr>
            <p:ph type="sldNum" sz="quarter" idx="12"/>
          </p:nvPr>
        </p:nvSpPr>
        <p:spPr/>
        <p:txBody>
          <a:bodyPr/>
          <a:lstStyle/>
          <a:p>
            <a:fld id="{F0744B6E-D500-4ED5-A6E6-A04529B6A605}" type="slidenum">
              <a:rPr lang="de-DE" smtClean="0"/>
              <a:t>34</a:t>
            </a:fld>
            <a:endParaRPr lang="de-DE"/>
          </a:p>
        </p:txBody>
      </p:sp>
    </p:spTree>
    <p:extLst>
      <p:ext uri="{BB962C8B-B14F-4D97-AF65-F5344CB8AC3E}">
        <p14:creationId xmlns:p14="http://schemas.microsoft.com/office/powerpoint/2010/main" val="325663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Wackershofen Freilandmuseum Blick von oben 200705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2292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dirty="0" smtClean="0"/>
              <a:t>Boundaries are gone</a:t>
            </a:r>
            <a:endParaRPr lang="en-US" dirty="0"/>
          </a:p>
        </p:txBody>
      </p:sp>
      <p:sp>
        <p:nvSpPr>
          <p:cNvPr id="6" name="Rechteck 5"/>
          <p:cNvSpPr/>
          <p:nvPr/>
        </p:nvSpPr>
        <p:spPr>
          <a:xfrm>
            <a:off x="947382" y="6595944"/>
            <a:ext cx="11353800" cy="369332"/>
          </a:xfrm>
          <a:prstGeom prst="rect">
            <a:avLst/>
          </a:prstGeom>
        </p:spPr>
        <p:txBody>
          <a:bodyPr wrap="square">
            <a:spAutoFit/>
          </a:bodyPr>
          <a:lstStyle/>
          <a:p>
            <a:r>
              <a:rPr lang="de-DE" dirty="0"/>
              <a:t>Rosenzweig, CC BY-SA 3.0, https://</a:t>
            </a:r>
            <a:r>
              <a:rPr lang="de-DE" sz="1200" dirty="0"/>
              <a:t>commons.wikimedia.org/wiki/File:Wackershofen_Freilandmuseum_Blick_von_oben_20070530.jpg</a:t>
            </a:r>
            <a:endParaRPr lang="de-DE" dirty="0"/>
          </a:p>
        </p:txBody>
      </p:sp>
      <p:sp>
        <p:nvSpPr>
          <p:cNvPr id="3" name="Fußzeilenplatzhalter 2"/>
          <p:cNvSpPr>
            <a:spLocks noGrp="1"/>
          </p:cNvSpPr>
          <p:nvPr>
            <p:ph type="ftr" sz="quarter" idx="11"/>
          </p:nvPr>
        </p:nvSpPr>
        <p:spPr/>
        <p:txBody>
          <a:bodyPr/>
          <a:lstStyle/>
          <a:p>
            <a:r>
              <a:rPr lang="de-DE" smtClean="0"/>
              <a:t>Intelligent UIs 2021</a:t>
            </a:r>
            <a:endParaRPr lang="de-DE"/>
          </a:p>
        </p:txBody>
      </p:sp>
      <p:sp>
        <p:nvSpPr>
          <p:cNvPr id="4" name="Foliennummernplatzhalter 3"/>
          <p:cNvSpPr>
            <a:spLocks noGrp="1"/>
          </p:cNvSpPr>
          <p:nvPr>
            <p:ph type="sldNum" sz="quarter" idx="12"/>
          </p:nvPr>
        </p:nvSpPr>
        <p:spPr/>
        <p:txBody>
          <a:bodyPr/>
          <a:lstStyle/>
          <a:p>
            <a:fld id="{F0744B6E-D500-4ED5-A6E6-A04529B6A605}" type="slidenum">
              <a:rPr lang="de-DE" smtClean="0"/>
              <a:t>35</a:t>
            </a:fld>
            <a:endParaRPr lang="de-DE"/>
          </a:p>
        </p:txBody>
      </p:sp>
    </p:spTree>
    <p:extLst>
      <p:ext uri="{BB962C8B-B14F-4D97-AF65-F5344CB8AC3E}">
        <p14:creationId xmlns:p14="http://schemas.microsoft.com/office/powerpoint/2010/main" val="3674028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Cochran's Dry Good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182"/>
            <a:ext cx="12192000" cy="787908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093795" y="95534"/>
            <a:ext cx="10515600" cy="1325563"/>
          </a:xfrm>
        </p:spPr>
        <p:txBody>
          <a:bodyPr/>
          <a:lstStyle/>
          <a:p>
            <a:r>
              <a:rPr lang="en-US" dirty="0" smtClean="0">
                <a:solidFill>
                  <a:schemeClr val="bg1"/>
                </a:solidFill>
              </a:rPr>
              <a:t>Choice </a:t>
            </a:r>
            <a:br>
              <a:rPr lang="en-US" dirty="0" smtClean="0">
                <a:solidFill>
                  <a:schemeClr val="bg1"/>
                </a:solidFill>
              </a:rPr>
            </a:br>
            <a:r>
              <a:rPr lang="en-US" dirty="0" smtClean="0">
                <a:solidFill>
                  <a:schemeClr val="bg1"/>
                </a:solidFill>
              </a:rPr>
              <a:t>has increased</a:t>
            </a:r>
            <a:endParaRPr lang="en-US" dirty="0">
              <a:solidFill>
                <a:schemeClr val="bg1"/>
              </a:solidFill>
            </a:endParaRPr>
          </a:p>
        </p:txBody>
      </p:sp>
      <p:sp>
        <p:nvSpPr>
          <p:cNvPr id="5" name="Rechteck 4"/>
          <p:cNvSpPr/>
          <p:nvPr/>
        </p:nvSpPr>
        <p:spPr>
          <a:xfrm>
            <a:off x="284289" y="6488668"/>
            <a:ext cx="7180555" cy="307777"/>
          </a:xfrm>
          <a:prstGeom prst="rect">
            <a:avLst/>
          </a:prstGeom>
        </p:spPr>
        <p:txBody>
          <a:bodyPr wrap="none">
            <a:spAutoFit/>
          </a:bodyPr>
          <a:lstStyle/>
          <a:p>
            <a:r>
              <a:rPr lang="de-DE" sz="1400" dirty="0">
                <a:solidFill>
                  <a:schemeClr val="bg1"/>
                </a:solidFill>
              </a:rPr>
              <a:t>Jim Evans, CC BY-SA 4.0, https://commons.wikimedia.org/wiki/File:Cochran%27s_Dry_Goods.tif </a:t>
            </a:r>
          </a:p>
        </p:txBody>
      </p:sp>
      <p:sp>
        <p:nvSpPr>
          <p:cNvPr id="3" name="Fußzeilenplatzhalter 2"/>
          <p:cNvSpPr>
            <a:spLocks noGrp="1"/>
          </p:cNvSpPr>
          <p:nvPr>
            <p:ph type="ftr" sz="quarter" idx="11"/>
          </p:nvPr>
        </p:nvSpPr>
        <p:spPr/>
        <p:txBody>
          <a:bodyPr/>
          <a:lstStyle/>
          <a:p>
            <a:r>
              <a:rPr lang="de-DE" smtClean="0"/>
              <a:t>Intelligent UIs 2021</a:t>
            </a:r>
            <a:endParaRPr lang="de-DE"/>
          </a:p>
        </p:txBody>
      </p:sp>
      <p:sp>
        <p:nvSpPr>
          <p:cNvPr id="4" name="Foliennummernplatzhalter 3"/>
          <p:cNvSpPr>
            <a:spLocks noGrp="1"/>
          </p:cNvSpPr>
          <p:nvPr>
            <p:ph type="sldNum" sz="quarter" idx="12"/>
          </p:nvPr>
        </p:nvSpPr>
        <p:spPr/>
        <p:txBody>
          <a:bodyPr/>
          <a:lstStyle/>
          <a:p>
            <a:fld id="{F0744B6E-D500-4ED5-A6E6-A04529B6A605}" type="slidenum">
              <a:rPr lang="de-DE" smtClean="0"/>
              <a:t>36</a:t>
            </a:fld>
            <a:endParaRPr lang="de-DE"/>
          </a:p>
        </p:txBody>
      </p:sp>
    </p:spTree>
    <p:extLst>
      <p:ext uri="{BB962C8B-B14F-4D97-AF65-F5344CB8AC3E}">
        <p14:creationId xmlns:p14="http://schemas.microsoft.com/office/powerpoint/2010/main" val="950565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528638" y="-914400"/>
            <a:ext cx="13249275" cy="8686800"/>
          </a:xfrm>
          <a:prstGeom prst="rect">
            <a:avLst/>
          </a:prstGeom>
        </p:spPr>
      </p:pic>
      <p:sp>
        <p:nvSpPr>
          <p:cNvPr id="2" name="Titel 1"/>
          <p:cNvSpPr>
            <a:spLocks noGrp="1"/>
          </p:cNvSpPr>
          <p:nvPr>
            <p:ph type="title"/>
          </p:nvPr>
        </p:nvSpPr>
        <p:spPr>
          <a:xfrm rot="16200000">
            <a:off x="-2672118" y="3386573"/>
            <a:ext cx="5344236" cy="1325563"/>
          </a:xfrm>
        </p:spPr>
        <p:txBody>
          <a:bodyPr/>
          <a:lstStyle/>
          <a:p>
            <a:r>
              <a:rPr lang="en-US" dirty="0" smtClean="0"/>
              <a:t>Unlimited content, impossible choice</a:t>
            </a:r>
            <a:endParaRPr lang="en-US" dirty="0"/>
          </a:p>
        </p:txBody>
      </p:sp>
      <p:sp>
        <p:nvSpPr>
          <p:cNvPr id="4" name="Fußzeilenplatzhalter 3"/>
          <p:cNvSpPr>
            <a:spLocks noGrp="1"/>
          </p:cNvSpPr>
          <p:nvPr>
            <p:ph type="ftr" sz="quarter" idx="11"/>
          </p:nvPr>
        </p:nvSpPr>
        <p:spPr/>
        <p:txBody>
          <a:bodyPr/>
          <a:lstStyle/>
          <a:p>
            <a:r>
              <a:rPr lang="de-DE" smtClean="0"/>
              <a:t>Intelligent UIs 2021</a:t>
            </a:r>
            <a:endParaRPr lang="en-US" dirty="0"/>
          </a:p>
        </p:txBody>
      </p:sp>
      <p:sp>
        <p:nvSpPr>
          <p:cNvPr id="7" name="Ellipse 6"/>
          <p:cNvSpPr/>
          <p:nvPr/>
        </p:nvSpPr>
        <p:spPr>
          <a:xfrm>
            <a:off x="2561180" y="940508"/>
            <a:ext cx="3821373" cy="436729"/>
          </a:xfrm>
          <a:prstGeom prst="ellipse">
            <a:avLst/>
          </a:prstGeom>
          <a:noFill/>
          <a:ln w="1111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4"/>
          <p:cNvSpPr>
            <a:spLocks noGrp="1"/>
          </p:cNvSpPr>
          <p:nvPr>
            <p:ph type="sldNum" sz="quarter" idx="12"/>
          </p:nvPr>
        </p:nvSpPr>
        <p:spPr/>
        <p:txBody>
          <a:bodyPr/>
          <a:lstStyle/>
          <a:p>
            <a:fld id="{F0744B6E-D500-4ED5-A6E6-A04529B6A605}" type="slidenum">
              <a:rPr lang="de-DE" smtClean="0"/>
              <a:t>37</a:t>
            </a:fld>
            <a:endParaRPr lang="de-DE"/>
          </a:p>
        </p:txBody>
      </p:sp>
    </p:spTree>
    <p:extLst>
      <p:ext uri="{BB962C8B-B14F-4D97-AF65-F5344CB8AC3E}">
        <p14:creationId xmlns:p14="http://schemas.microsoft.com/office/powerpoint/2010/main" val="2675998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Content </a:t>
            </a:r>
            <a:r>
              <a:rPr lang="en-US" dirty="0"/>
              <a:t>Selection Dilemma</a:t>
            </a:r>
            <a:r>
              <a:rPr lang="en-US" dirty="0" smtClean="0"/>
              <a:t/>
            </a:r>
            <a:br>
              <a:rPr lang="en-US" dirty="0" smtClean="0"/>
            </a:br>
            <a:r>
              <a:rPr lang="en-US" dirty="0" smtClean="0"/>
              <a:t>… </a:t>
            </a:r>
            <a:r>
              <a:rPr lang="en-US" dirty="0"/>
              <a:t>random selection of content would not work </a:t>
            </a:r>
          </a:p>
        </p:txBody>
      </p:sp>
      <p:sp>
        <p:nvSpPr>
          <p:cNvPr id="3" name="Inhaltsplatzhalter 2"/>
          <p:cNvSpPr>
            <a:spLocks noGrp="1"/>
          </p:cNvSpPr>
          <p:nvPr>
            <p:ph idx="1"/>
          </p:nvPr>
        </p:nvSpPr>
        <p:spPr>
          <a:xfrm>
            <a:off x="776654" y="1182442"/>
            <a:ext cx="7013331" cy="4530725"/>
          </a:xfrm>
        </p:spPr>
        <p:txBody>
          <a:bodyPr>
            <a:normAutofit/>
          </a:bodyPr>
          <a:lstStyle/>
          <a:p>
            <a:pPr marL="0" indent="0">
              <a:buNone/>
            </a:pPr>
            <a:endParaRPr lang="en-US" dirty="0" smtClean="0"/>
          </a:p>
          <a:p>
            <a:pPr marL="0" indent="0">
              <a:buNone/>
            </a:pPr>
            <a:r>
              <a:rPr lang="en-US" sz="4000" dirty="0" smtClean="0"/>
              <a:t>We need algorithms, which will </a:t>
            </a:r>
            <a:r>
              <a:rPr lang="en-US" sz="4000" dirty="0"/>
              <a:t>inevitably introduce bias, manipulate us, and reduce choice </a:t>
            </a:r>
            <a:r>
              <a:rPr lang="en-US" sz="4000" dirty="0" smtClean="0"/>
              <a:t>and serendipity</a:t>
            </a:r>
            <a:r>
              <a:rPr lang="en-US" sz="4000" dirty="0"/>
              <a:t>. </a:t>
            </a:r>
            <a:endParaRPr lang="en-US" sz="4000" dirty="0" smtClean="0"/>
          </a:p>
          <a:p>
            <a:pPr marL="0" indent="0">
              <a:buNone/>
            </a:pPr>
            <a:r>
              <a:rPr lang="en-US" sz="4000" dirty="0" smtClean="0"/>
              <a:t>This </a:t>
            </a:r>
            <a:r>
              <a:rPr lang="en-US" sz="4000" dirty="0"/>
              <a:t>also leads to the question of </a:t>
            </a:r>
            <a:r>
              <a:rPr lang="en-US" sz="4000" dirty="0" smtClean="0"/>
              <a:t>who </a:t>
            </a:r>
            <a:r>
              <a:rPr lang="en-US" sz="4000" dirty="0"/>
              <a:t>has control over algorithms?</a:t>
            </a:r>
            <a:endParaRPr lang="de-DE" sz="4000" dirty="0"/>
          </a:p>
        </p:txBody>
      </p:sp>
      <p:sp>
        <p:nvSpPr>
          <p:cNvPr id="4" name="Fußzeilenplatzhalter 3"/>
          <p:cNvSpPr>
            <a:spLocks noGrp="1"/>
          </p:cNvSpPr>
          <p:nvPr>
            <p:ph type="ftr" sz="quarter" idx="11"/>
          </p:nvPr>
        </p:nvSpPr>
        <p:spPr/>
        <p:txBody>
          <a:bodyPr/>
          <a:lstStyle/>
          <a:p>
            <a:r>
              <a:rPr lang="de-DE" smtClean="0"/>
              <a:t>Intelligent UIs 2021</a:t>
            </a:r>
            <a:endParaRPr lang="de-DE"/>
          </a:p>
        </p:txBody>
      </p:sp>
      <p:pic>
        <p:nvPicPr>
          <p:cNvPr id="5" name="Grafik 4"/>
          <p:cNvPicPr>
            <a:picLocks noChangeAspect="1"/>
          </p:cNvPicPr>
          <p:nvPr/>
        </p:nvPicPr>
        <p:blipFill>
          <a:blip r:embed="rId3"/>
          <a:stretch>
            <a:fillRect/>
          </a:stretch>
        </p:blipFill>
        <p:spPr>
          <a:xfrm>
            <a:off x="8348169" y="1182442"/>
            <a:ext cx="3581871" cy="4664475"/>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8348169" y="5846917"/>
            <a:ext cx="3387466" cy="307777"/>
          </a:xfrm>
          <a:prstGeom prst="rect">
            <a:avLst/>
          </a:prstGeom>
        </p:spPr>
        <p:txBody>
          <a:bodyPr wrap="none">
            <a:spAutoFit/>
          </a:bodyPr>
          <a:lstStyle/>
          <a:p>
            <a:r>
              <a:rPr lang="de-DE" dirty="0">
                <a:hlinkClick r:id="rId4"/>
              </a:rPr>
              <a:t>https://</a:t>
            </a:r>
            <a:r>
              <a:rPr lang="de-DE" dirty="0" smtClean="0">
                <a:hlinkClick r:id="rId4"/>
              </a:rPr>
              <a:t>uni.ubicomp.net/as/as-chocie.pdf</a:t>
            </a:r>
            <a:r>
              <a:rPr lang="de-DE" dirty="0" smtClean="0"/>
              <a:t> </a:t>
            </a:r>
            <a:endParaRPr lang="de-DE" dirty="0"/>
          </a:p>
        </p:txBody>
      </p:sp>
      <p:sp>
        <p:nvSpPr>
          <p:cNvPr id="7" name="Foliennummernplatzhalter 6"/>
          <p:cNvSpPr>
            <a:spLocks noGrp="1"/>
          </p:cNvSpPr>
          <p:nvPr>
            <p:ph type="sldNum" sz="quarter" idx="12"/>
          </p:nvPr>
        </p:nvSpPr>
        <p:spPr/>
        <p:txBody>
          <a:bodyPr/>
          <a:lstStyle/>
          <a:p>
            <a:fld id="{F0744B6E-D500-4ED5-A6E6-A04529B6A605}" type="slidenum">
              <a:rPr lang="de-DE" smtClean="0"/>
              <a:t>38</a:t>
            </a:fld>
            <a:endParaRPr lang="de-DE"/>
          </a:p>
        </p:txBody>
      </p:sp>
    </p:spTree>
    <p:extLst>
      <p:ext uri="{BB962C8B-B14F-4D97-AF65-F5344CB8AC3E}">
        <p14:creationId xmlns:p14="http://schemas.microsoft.com/office/powerpoint/2010/main" val="2036796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1685764" y="-125796"/>
            <a:ext cx="8945842" cy="5093450"/>
          </a:xfrm>
        </p:spPr>
        <p:txBody>
          <a:bodyPr>
            <a:normAutofit/>
          </a:bodyPr>
          <a:lstStyle/>
          <a:p>
            <a:r>
              <a:rPr lang="en-US" sz="7200" b="1" dirty="0">
                <a:solidFill>
                  <a:schemeClr val="bg1"/>
                </a:solidFill>
              </a:rPr>
              <a:t>There is a dilemma: We cannot </a:t>
            </a:r>
            <a:r>
              <a:rPr lang="en-US" sz="7200" b="1" dirty="0" smtClean="0">
                <a:solidFill>
                  <a:schemeClr val="bg1"/>
                </a:solidFill>
              </a:rPr>
              <a:t>consider </a:t>
            </a:r>
            <a:r>
              <a:rPr lang="en-US" sz="7200" b="1" dirty="0">
                <a:solidFill>
                  <a:schemeClr val="bg1"/>
                </a:solidFill>
              </a:rPr>
              <a:t>all options as this would take forever</a:t>
            </a:r>
            <a:r>
              <a:rPr lang="en-US" sz="7200" b="1" dirty="0" smtClean="0">
                <a:solidFill>
                  <a:schemeClr val="bg1"/>
                </a:solidFill>
              </a:rPr>
              <a:t>. </a:t>
            </a:r>
            <a:endParaRPr lang="en-US" sz="7200" b="1" dirty="0">
              <a:solidFill>
                <a:schemeClr val="bg1"/>
              </a:solidFill>
            </a:endParaRPr>
          </a:p>
        </p:txBody>
      </p:sp>
      <p:sp>
        <p:nvSpPr>
          <p:cNvPr id="3" name="Fußzeilenplatzhalter 2"/>
          <p:cNvSpPr>
            <a:spLocks noGrp="1"/>
          </p:cNvSpPr>
          <p:nvPr>
            <p:ph type="ftr" sz="quarter" idx="11"/>
          </p:nvPr>
        </p:nvSpPr>
        <p:spPr/>
        <p:txBody>
          <a:bodyPr/>
          <a:lstStyle/>
          <a:p>
            <a:pPr>
              <a:defRPr/>
            </a:pPr>
            <a:r>
              <a:rPr lang="de-DE" smtClean="0"/>
              <a:t>Intelligent UIs 2021</a:t>
            </a:r>
            <a:endParaRPr lang="en-US"/>
          </a:p>
        </p:txBody>
      </p:sp>
      <p:sp>
        <p:nvSpPr>
          <p:cNvPr id="4" name="Foliennummernplatzhalter 3"/>
          <p:cNvSpPr>
            <a:spLocks noGrp="1"/>
          </p:cNvSpPr>
          <p:nvPr>
            <p:ph type="sldNum" sz="quarter" idx="12"/>
          </p:nvPr>
        </p:nvSpPr>
        <p:spPr/>
        <p:txBody>
          <a:bodyPr/>
          <a:lstStyle/>
          <a:p>
            <a:fld id="{F0744B6E-D500-4ED5-A6E6-A04529B6A605}" type="slidenum">
              <a:rPr lang="de-DE" smtClean="0"/>
              <a:t>39</a:t>
            </a:fld>
            <a:endParaRPr lang="de-DE"/>
          </a:p>
        </p:txBody>
      </p:sp>
    </p:spTree>
    <p:extLst>
      <p:ext uri="{BB962C8B-B14F-4D97-AF65-F5344CB8AC3E}">
        <p14:creationId xmlns:p14="http://schemas.microsoft.com/office/powerpoint/2010/main" val="599841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d49e86e613_1_11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Text Suggestions</a:t>
            </a:r>
            <a:endParaRPr/>
          </a:p>
        </p:txBody>
      </p:sp>
      <p:sp>
        <p:nvSpPr>
          <p:cNvPr id="134" name="Google Shape;134;gd49e86e613_1_11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Google‘s Smart Reply &amp; Smart Compose</a:t>
            </a:r>
            <a:endParaRPr/>
          </a:p>
        </p:txBody>
      </p:sp>
      <p:sp>
        <p:nvSpPr>
          <p:cNvPr id="135" name="Google Shape;135;gd49e86e613_1_11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36" name="Google Shape;136;gd49e86e613_1_11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grpSp>
        <p:nvGrpSpPr>
          <p:cNvPr id="137" name="Google Shape;137;gd49e86e613_1_119"/>
          <p:cNvGrpSpPr/>
          <p:nvPr/>
        </p:nvGrpSpPr>
        <p:grpSpPr>
          <a:xfrm>
            <a:off x="1727765" y="1493293"/>
            <a:ext cx="3256631" cy="4265759"/>
            <a:chOff x="124262" y="1592266"/>
            <a:chExt cx="3463764" cy="4537076"/>
          </a:xfrm>
        </p:grpSpPr>
        <p:pic>
          <p:nvPicPr>
            <p:cNvPr id="138" name="Google Shape;138;gd49e86e613_1_119" descr="Smart_Reply_in_Gmail_on_iOS_static_for_blog.width-1000_ue7xiKi.png"/>
            <p:cNvPicPr preferRelativeResize="0"/>
            <p:nvPr/>
          </p:nvPicPr>
          <p:blipFill rotWithShape="1">
            <a:blip r:embed="rId3">
              <a:alphaModFix/>
            </a:blip>
            <a:srcRect l="33999" t="5198" r="33861" b="5484"/>
            <a:stretch/>
          </p:blipFill>
          <p:spPr>
            <a:xfrm>
              <a:off x="690920" y="1592266"/>
              <a:ext cx="2305973" cy="4537076"/>
            </a:xfrm>
            <a:prstGeom prst="rect">
              <a:avLst/>
            </a:prstGeom>
            <a:noFill/>
            <a:ln>
              <a:noFill/>
            </a:ln>
          </p:spPr>
        </p:pic>
        <p:pic>
          <p:nvPicPr>
            <p:cNvPr id="139" name="Google Shape;139;gd49e86e613_1_119" descr="Smart_Reply_in_Gmail_on_iOS_static_for_blog.width-1000_ue7xiKi.png"/>
            <p:cNvPicPr preferRelativeResize="0"/>
            <p:nvPr/>
          </p:nvPicPr>
          <p:blipFill rotWithShape="1">
            <a:blip r:embed="rId4">
              <a:alphaModFix/>
            </a:blip>
            <a:srcRect l="37303" t="68062" r="37364" b="25547"/>
            <a:stretch/>
          </p:blipFill>
          <p:spPr>
            <a:xfrm>
              <a:off x="124262" y="4246074"/>
              <a:ext cx="3439288" cy="614158"/>
            </a:xfrm>
            <a:prstGeom prst="rect">
              <a:avLst/>
            </a:prstGeom>
            <a:noFill/>
            <a:ln w="2857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cxnSp>
          <p:nvCxnSpPr>
            <p:cNvPr id="140" name="Google Shape;140;gd49e86e613_1_119"/>
            <p:cNvCxnSpPr/>
            <p:nvPr/>
          </p:nvCxnSpPr>
          <p:spPr>
            <a:xfrm>
              <a:off x="129209" y="4870176"/>
              <a:ext cx="805200" cy="298200"/>
            </a:xfrm>
            <a:prstGeom prst="straightConnector1">
              <a:avLst/>
            </a:prstGeom>
            <a:noFill/>
            <a:ln w="19050" cap="flat" cmpd="sng">
              <a:solidFill>
                <a:srgbClr val="3F3F3F"/>
              </a:solidFill>
              <a:prstDash val="solid"/>
              <a:miter lim="800000"/>
              <a:headEnd type="none" w="sm" len="sm"/>
              <a:tailEnd type="none" w="sm" len="sm"/>
            </a:ln>
          </p:spPr>
        </p:cxnSp>
        <p:cxnSp>
          <p:nvCxnSpPr>
            <p:cNvPr id="141" name="Google Shape;141;gd49e86e613_1_119"/>
            <p:cNvCxnSpPr/>
            <p:nvPr/>
          </p:nvCxnSpPr>
          <p:spPr>
            <a:xfrm flipH="1">
              <a:off x="2812826" y="4870174"/>
              <a:ext cx="775200" cy="298200"/>
            </a:xfrm>
            <a:prstGeom prst="straightConnector1">
              <a:avLst/>
            </a:prstGeom>
            <a:noFill/>
            <a:ln w="19050" cap="flat" cmpd="sng">
              <a:solidFill>
                <a:srgbClr val="3F3F3F"/>
              </a:solidFill>
              <a:prstDash val="solid"/>
              <a:miter lim="800000"/>
              <a:headEnd type="none" w="sm" len="sm"/>
              <a:tailEnd type="none" w="sm" len="sm"/>
            </a:ln>
          </p:spPr>
        </p:cxnSp>
      </p:grpSp>
      <p:sp>
        <p:nvSpPr>
          <p:cNvPr id="142" name="Google Shape;142;gd49e86e613_1_119"/>
          <p:cNvSpPr/>
          <p:nvPr/>
        </p:nvSpPr>
        <p:spPr>
          <a:xfrm>
            <a:off x="0" y="5690515"/>
            <a:ext cx="12192000" cy="556800"/>
          </a:xfrm>
          <a:prstGeom prst="rect">
            <a:avLst/>
          </a:prstGeom>
          <a:noFill/>
          <a:ln>
            <a:noFill/>
          </a:ln>
        </p:spPr>
        <p:txBody>
          <a:bodyPr spcFirstLastPara="1" wrap="square" lIns="720000" tIns="108000" rIns="3600000" bIns="108000" anchor="b"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https://blog.google/products/gmail/save-time-with-smart-reply-in-gmail/</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https://ai.googleblog.com/2018/05/smart-compose-using-neural-networks-to.html</a:t>
            </a:r>
            <a:r>
              <a:rPr lang="en-US" sz="1100">
                <a:solidFill>
                  <a:schemeClr val="dk1"/>
                </a:solidFill>
                <a:latin typeface="Arial"/>
                <a:ea typeface="Arial"/>
                <a:cs typeface="Arial"/>
                <a:sym typeface="Arial"/>
              </a:rPr>
              <a:t> </a:t>
            </a:r>
            <a:endParaRPr/>
          </a:p>
        </p:txBody>
      </p:sp>
      <p:pic>
        <p:nvPicPr>
          <p:cNvPr id="143" name="Google Shape;143;gd49e86e613_1_119"/>
          <p:cNvPicPr preferRelativeResize="0"/>
          <p:nvPr/>
        </p:nvPicPr>
        <p:blipFill rotWithShape="1">
          <a:blip r:embed="rId7">
            <a:alphaModFix/>
          </a:blip>
          <a:srcRect/>
          <a:stretch/>
        </p:blipFill>
        <p:spPr>
          <a:xfrm>
            <a:off x="6958209" y="1538284"/>
            <a:ext cx="3387331" cy="2146083"/>
          </a:xfrm>
          <a:prstGeom prst="rect">
            <a:avLst/>
          </a:prstGeom>
          <a:noFill/>
          <a:ln w="952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cxnSp>
        <p:nvCxnSpPr>
          <p:cNvPr id="144" name="Google Shape;144;gd49e86e613_1_119"/>
          <p:cNvCxnSpPr/>
          <p:nvPr/>
        </p:nvCxnSpPr>
        <p:spPr>
          <a:xfrm rot="10800000">
            <a:off x="8373574" y="3556254"/>
            <a:ext cx="0" cy="781500"/>
          </a:xfrm>
          <a:prstGeom prst="straightConnector1">
            <a:avLst/>
          </a:prstGeom>
          <a:noFill/>
          <a:ln w="57150" cap="flat" cmpd="sng">
            <a:solidFill>
              <a:schemeClr val="accent1"/>
            </a:solidFill>
            <a:prstDash val="solid"/>
            <a:miter lim="800000"/>
            <a:headEnd type="none" w="sm" len="sm"/>
            <a:tailEnd type="triangle" w="med" len="med"/>
          </a:ln>
        </p:spPr>
      </p:cxnSp>
      <p:cxnSp>
        <p:nvCxnSpPr>
          <p:cNvPr id="145" name="Google Shape;145;gd49e86e613_1_119"/>
          <p:cNvCxnSpPr/>
          <p:nvPr/>
        </p:nvCxnSpPr>
        <p:spPr>
          <a:xfrm rot="10800000">
            <a:off x="5047898" y="4559765"/>
            <a:ext cx="1887300" cy="0"/>
          </a:xfrm>
          <a:prstGeom prst="straightConnector1">
            <a:avLst/>
          </a:prstGeom>
          <a:noFill/>
          <a:ln w="57150" cap="flat" cmpd="sng">
            <a:solidFill>
              <a:schemeClr val="accent1"/>
            </a:solidFill>
            <a:prstDash val="solid"/>
            <a:miter lim="800000"/>
            <a:headEnd type="none" w="sm" len="sm"/>
            <a:tailEnd type="triangle" w="med" len="med"/>
          </a:ln>
        </p:spPr>
      </p:cxnSp>
      <p:sp>
        <p:nvSpPr>
          <p:cNvPr id="146" name="Google Shape;146;gd49e86e613_1_119"/>
          <p:cNvSpPr txBox="1">
            <a:spLocks noGrp="1"/>
          </p:cNvSpPr>
          <p:nvPr>
            <p:ph type="body" idx="1"/>
          </p:nvPr>
        </p:nvSpPr>
        <p:spPr>
          <a:xfrm>
            <a:off x="6958209" y="4369485"/>
            <a:ext cx="3444300" cy="84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a:t>Language model, </a:t>
            </a:r>
            <a:br>
              <a:rPr lang="en-US" sz="2400"/>
            </a:br>
            <a:r>
              <a:rPr lang="en-US" sz="2400"/>
              <a:t>given email text</a:t>
            </a:r>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 Human in the Loop the Solution?</a:t>
            </a:r>
            <a:br>
              <a:rPr lang="en-US" dirty="0" smtClean="0"/>
            </a:br>
            <a:r>
              <a:rPr lang="en-US" dirty="0" smtClean="0"/>
              <a:t>Who makes the real decisions?</a:t>
            </a:r>
            <a:endParaRPr lang="en-US" dirty="0"/>
          </a:p>
        </p:txBody>
      </p:sp>
      <p:sp>
        <p:nvSpPr>
          <p:cNvPr id="3" name="Inhaltsplatzhalter 2"/>
          <p:cNvSpPr>
            <a:spLocks noGrp="1"/>
          </p:cNvSpPr>
          <p:nvPr>
            <p:ph idx="1"/>
          </p:nvPr>
        </p:nvSpPr>
        <p:spPr>
          <a:xfrm>
            <a:off x="9689910" y="5691115"/>
            <a:ext cx="1663890" cy="485847"/>
          </a:xfrm>
        </p:spPr>
        <p:txBody>
          <a:bodyPr/>
          <a:lstStyle/>
          <a:p>
            <a:endParaRPr lang="en-US" dirty="0"/>
          </a:p>
        </p:txBody>
      </p:sp>
      <p:sp>
        <p:nvSpPr>
          <p:cNvPr id="4" name="Fußzeilenplatzhalter 3"/>
          <p:cNvSpPr>
            <a:spLocks noGrp="1"/>
          </p:cNvSpPr>
          <p:nvPr>
            <p:ph type="ftr" sz="quarter" idx="11"/>
          </p:nvPr>
        </p:nvSpPr>
        <p:spPr/>
        <p:txBody>
          <a:bodyPr/>
          <a:lstStyle/>
          <a:p>
            <a:r>
              <a:rPr lang="de-DE" smtClean="0"/>
              <a:t>Intelligent UIs 2021</a:t>
            </a:r>
            <a:endParaRPr lang="en-US" dirty="0"/>
          </a:p>
        </p:txBody>
      </p:sp>
      <p:sp>
        <p:nvSpPr>
          <p:cNvPr id="5" name="Rechteck 4"/>
          <p:cNvSpPr/>
          <p:nvPr/>
        </p:nvSpPr>
        <p:spPr>
          <a:xfrm>
            <a:off x="838200" y="2017299"/>
            <a:ext cx="2014182" cy="386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1.000.000</a:t>
            </a:r>
            <a:br>
              <a:rPr lang="en-US" sz="3200" dirty="0" smtClean="0"/>
            </a:br>
            <a:r>
              <a:rPr lang="en-US" sz="3200" dirty="0" smtClean="0"/>
              <a:t>Options</a:t>
            </a:r>
            <a:endParaRPr lang="en-US" sz="3200" dirty="0"/>
          </a:p>
        </p:txBody>
      </p:sp>
      <p:sp>
        <p:nvSpPr>
          <p:cNvPr id="6" name="Rechteck 5"/>
          <p:cNvSpPr/>
          <p:nvPr/>
        </p:nvSpPr>
        <p:spPr>
          <a:xfrm>
            <a:off x="5071849" y="2950363"/>
            <a:ext cx="2014182" cy="1998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100</a:t>
            </a:r>
            <a:br>
              <a:rPr lang="en-US" sz="3200" dirty="0" smtClean="0"/>
            </a:br>
            <a:r>
              <a:rPr lang="en-US" sz="3200" dirty="0" smtClean="0"/>
              <a:t>Options</a:t>
            </a:r>
          </a:p>
          <a:p>
            <a:pPr algn="ctr"/>
            <a:r>
              <a:rPr lang="en-US" sz="3200" dirty="0" smtClean="0"/>
              <a:t>In a sorted list</a:t>
            </a:r>
            <a:endParaRPr lang="en-US" sz="3200" dirty="0"/>
          </a:p>
        </p:txBody>
      </p:sp>
      <p:sp>
        <p:nvSpPr>
          <p:cNvPr id="7" name="Pfeil nach rechts 6"/>
          <p:cNvSpPr/>
          <p:nvPr/>
        </p:nvSpPr>
        <p:spPr>
          <a:xfrm>
            <a:off x="3029803" y="3389541"/>
            <a:ext cx="2042046" cy="112040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AI / Algorithm</a:t>
            </a:r>
            <a:endParaRPr lang="en-US" sz="2000" dirty="0"/>
          </a:p>
        </p:txBody>
      </p:sp>
      <p:sp>
        <p:nvSpPr>
          <p:cNvPr id="8" name="Smiley 7"/>
          <p:cNvSpPr/>
          <p:nvPr/>
        </p:nvSpPr>
        <p:spPr>
          <a:xfrm>
            <a:off x="9689910" y="1420997"/>
            <a:ext cx="1542197" cy="152936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9220768" y="3076282"/>
            <a:ext cx="2492991" cy="1746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 Item –</a:t>
            </a:r>
            <a:br>
              <a:rPr lang="en-US" sz="3200" dirty="0" smtClean="0"/>
            </a:br>
            <a:r>
              <a:rPr lang="en-US" sz="3200" u="sng" dirty="0" smtClean="0"/>
              <a:t>My</a:t>
            </a:r>
            <a:r>
              <a:rPr lang="en-US" sz="3200" dirty="0" smtClean="0"/>
              <a:t> selection</a:t>
            </a:r>
            <a:endParaRPr lang="en-US" sz="3200" dirty="0"/>
          </a:p>
        </p:txBody>
      </p:sp>
      <p:sp>
        <p:nvSpPr>
          <p:cNvPr id="10" name="Pfeil nach rechts 9"/>
          <p:cNvSpPr/>
          <p:nvPr/>
        </p:nvSpPr>
        <p:spPr>
          <a:xfrm>
            <a:off x="7204880" y="3389540"/>
            <a:ext cx="1923197" cy="112040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Human</a:t>
            </a:r>
            <a:endParaRPr lang="en-US" sz="2000" dirty="0"/>
          </a:p>
        </p:txBody>
      </p:sp>
      <p:sp>
        <p:nvSpPr>
          <p:cNvPr id="11" name="Foliennummernplatzhalter 10"/>
          <p:cNvSpPr>
            <a:spLocks noGrp="1"/>
          </p:cNvSpPr>
          <p:nvPr>
            <p:ph type="sldNum" sz="quarter" idx="12"/>
          </p:nvPr>
        </p:nvSpPr>
        <p:spPr/>
        <p:txBody>
          <a:bodyPr/>
          <a:lstStyle/>
          <a:p>
            <a:fld id="{F0744B6E-D500-4ED5-A6E6-A04529B6A605}" type="slidenum">
              <a:rPr lang="de-DE" smtClean="0"/>
              <a:t>40</a:t>
            </a:fld>
            <a:endParaRPr lang="de-DE"/>
          </a:p>
        </p:txBody>
      </p:sp>
    </p:spTree>
    <p:extLst>
      <p:ext uri="{BB962C8B-B14F-4D97-AF65-F5344CB8AC3E}">
        <p14:creationId xmlns:p14="http://schemas.microsoft.com/office/powerpoint/2010/main" val="8847868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46161" y="0"/>
            <a:ext cx="11190313" cy="4353636"/>
          </a:xfrm>
        </p:spPr>
        <p:txBody>
          <a:bodyPr>
            <a:normAutofit/>
          </a:bodyPr>
          <a:lstStyle/>
          <a:p>
            <a:r>
              <a:rPr lang="en-US" sz="9600" b="1" dirty="0">
                <a:solidFill>
                  <a:schemeClr val="bg1"/>
                </a:solidFill>
              </a:rPr>
              <a:t>But it feels all real</a:t>
            </a:r>
            <a:r>
              <a:rPr lang="en-US" sz="9600" b="1" dirty="0" smtClean="0">
                <a:solidFill>
                  <a:schemeClr val="bg1"/>
                </a:solidFill>
              </a:rPr>
              <a:t>,</a:t>
            </a:r>
            <a:br>
              <a:rPr lang="en-US" sz="9600" b="1" dirty="0" smtClean="0">
                <a:solidFill>
                  <a:schemeClr val="bg1"/>
                </a:solidFill>
              </a:rPr>
            </a:br>
            <a:r>
              <a:rPr lang="en-US" sz="9600" b="1" dirty="0" smtClean="0">
                <a:solidFill>
                  <a:schemeClr val="bg1"/>
                </a:solidFill>
              </a:rPr>
              <a:t>I </a:t>
            </a:r>
            <a:r>
              <a:rPr lang="en-US" sz="9600" b="1" dirty="0">
                <a:solidFill>
                  <a:schemeClr val="bg1"/>
                </a:solidFill>
              </a:rPr>
              <a:t>am in control!</a:t>
            </a:r>
          </a:p>
        </p:txBody>
      </p:sp>
      <p:sp>
        <p:nvSpPr>
          <p:cNvPr id="3" name="Fußzeilenplatzhalter 2"/>
          <p:cNvSpPr>
            <a:spLocks noGrp="1"/>
          </p:cNvSpPr>
          <p:nvPr>
            <p:ph type="ftr" sz="quarter" idx="11"/>
          </p:nvPr>
        </p:nvSpPr>
        <p:spPr/>
        <p:txBody>
          <a:bodyPr/>
          <a:lstStyle/>
          <a:p>
            <a:pPr>
              <a:defRPr/>
            </a:pPr>
            <a:r>
              <a:rPr lang="de-DE" smtClean="0"/>
              <a:t>Intelligent UIs 2021</a:t>
            </a:r>
            <a:endParaRPr lang="en-US"/>
          </a:p>
        </p:txBody>
      </p:sp>
      <p:sp>
        <p:nvSpPr>
          <p:cNvPr id="4" name="Foliennummernplatzhalter 3"/>
          <p:cNvSpPr>
            <a:spLocks noGrp="1"/>
          </p:cNvSpPr>
          <p:nvPr>
            <p:ph type="sldNum" sz="quarter" idx="12"/>
          </p:nvPr>
        </p:nvSpPr>
        <p:spPr/>
        <p:txBody>
          <a:bodyPr/>
          <a:lstStyle/>
          <a:p>
            <a:fld id="{F0744B6E-D500-4ED5-A6E6-A04529B6A605}" type="slidenum">
              <a:rPr lang="de-DE" smtClean="0"/>
              <a:t>41</a:t>
            </a:fld>
            <a:endParaRPr lang="de-DE"/>
          </a:p>
        </p:txBody>
      </p:sp>
    </p:spTree>
    <p:extLst>
      <p:ext uri="{BB962C8B-B14F-4D97-AF65-F5344CB8AC3E}">
        <p14:creationId xmlns:p14="http://schemas.microsoft.com/office/powerpoint/2010/main" val="2829384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 Human in the Loop the Solution?</a:t>
            </a:r>
            <a:br>
              <a:rPr lang="en-US" dirty="0" smtClean="0"/>
            </a:br>
            <a:r>
              <a:rPr lang="en-US" dirty="0" smtClean="0"/>
              <a:t>How makes the real decisions?</a:t>
            </a:r>
            <a:endParaRPr lang="en-US" dirty="0"/>
          </a:p>
        </p:txBody>
      </p:sp>
      <p:sp>
        <p:nvSpPr>
          <p:cNvPr id="3" name="Inhaltsplatzhalter 2"/>
          <p:cNvSpPr>
            <a:spLocks noGrp="1"/>
          </p:cNvSpPr>
          <p:nvPr>
            <p:ph idx="1"/>
          </p:nvPr>
        </p:nvSpPr>
        <p:spPr>
          <a:xfrm>
            <a:off x="9689910" y="5691115"/>
            <a:ext cx="1663890" cy="485847"/>
          </a:xfrm>
        </p:spPr>
        <p:txBody>
          <a:bodyPr/>
          <a:lstStyle/>
          <a:p>
            <a:endParaRPr lang="en-US" dirty="0"/>
          </a:p>
        </p:txBody>
      </p:sp>
      <p:sp>
        <p:nvSpPr>
          <p:cNvPr id="4" name="Fußzeilenplatzhalter 3"/>
          <p:cNvSpPr>
            <a:spLocks noGrp="1"/>
          </p:cNvSpPr>
          <p:nvPr>
            <p:ph type="ftr" sz="quarter" idx="11"/>
          </p:nvPr>
        </p:nvSpPr>
        <p:spPr/>
        <p:txBody>
          <a:bodyPr/>
          <a:lstStyle/>
          <a:p>
            <a:r>
              <a:rPr lang="de-DE" smtClean="0"/>
              <a:t>Intelligent UIs 2021</a:t>
            </a:r>
            <a:endParaRPr lang="en-US" dirty="0"/>
          </a:p>
        </p:txBody>
      </p:sp>
      <p:sp>
        <p:nvSpPr>
          <p:cNvPr id="5" name="Rechteck 4"/>
          <p:cNvSpPr/>
          <p:nvPr/>
        </p:nvSpPr>
        <p:spPr>
          <a:xfrm>
            <a:off x="838200" y="2017299"/>
            <a:ext cx="2014182" cy="386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1.000.000</a:t>
            </a:r>
            <a:br>
              <a:rPr lang="en-US" sz="3200" dirty="0" smtClean="0"/>
            </a:br>
            <a:r>
              <a:rPr lang="en-US" sz="3200" dirty="0" smtClean="0"/>
              <a:t>Options</a:t>
            </a:r>
            <a:endParaRPr lang="en-US" sz="3200" dirty="0"/>
          </a:p>
        </p:txBody>
      </p:sp>
      <p:sp>
        <p:nvSpPr>
          <p:cNvPr id="6" name="Rechteck 5"/>
          <p:cNvSpPr/>
          <p:nvPr/>
        </p:nvSpPr>
        <p:spPr>
          <a:xfrm>
            <a:off x="5071849" y="2950363"/>
            <a:ext cx="2014182" cy="1998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100</a:t>
            </a:r>
            <a:br>
              <a:rPr lang="en-US" sz="3200" dirty="0" smtClean="0"/>
            </a:br>
            <a:r>
              <a:rPr lang="en-US" sz="3200" dirty="0" smtClean="0"/>
              <a:t>Options</a:t>
            </a:r>
          </a:p>
          <a:p>
            <a:pPr algn="ctr"/>
            <a:r>
              <a:rPr lang="en-US" sz="3200" dirty="0" smtClean="0"/>
              <a:t>In a sorted list</a:t>
            </a:r>
            <a:endParaRPr lang="en-US" sz="3200" dirty="0"/>
          </a:p>
        </p:txBody>
      </p:sp>
      <p:sp>
        <p:nvSpPr>
          <p:cNvPr id="7" name="Pfeil nach rechts 6"/>
          <p:cNvSpPr/>
          <p:nvPr/>
        </p:nvSpPr>
        <p:spPr>
          <a:xfrm>
            <a:off x="3029803" y="3389541"/>
            <a:ext cx="2042046" cy="112040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AI / Algorithm</a:t>
            </a:r>
            <a:endParaRPr lang="en-US" sz="2000" dirty="0"/>
          </a:p>
        </p:txBody>
      </p:sp>
      <p:sp>
        <p:nvSpPr>
          <p:cNvPr id="8" name="Smiley 7"/>
          <p:cNvSpPr/>
          <p:nvPr/>
        </p:nvSpPr>
        <p:spPr>
          <a:xfrm>
            <a:off x="9689910" y="1420997"/>
            <a:ext cx="1542197" cy="152936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9220768" y="3076282"/>
            <a:ext cx="2492991" cy="1746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 Item –</a:t>
            </a:r>
            <a:br>
              <a:rPr lang="en-US" sz="3200" dirty="0" smtClean="0"/>
            </a:br>
            <a:r>
              <a:rPr lang="en-US" sz="3200" u="sng" dirty="0" smtClean="0"/>
              <a:t>My</a:t>
            </a:r>
            <a:r>
              <a:rPr lang="en-US" sz="3200" dirty="0" smtClean="0"/>
              <a:t> selection</a:t>
            </a:r>
            <a:endParaRPr lang="en-US" sz="3200" dirty="0"/>
          </a:p>
        </p:txBody>
      </p:sp>
      <p:sp>
        <p:nvSpPr>
          <p:cNvPr id="10" name="Pfeil nach rechts 9"/>
          <p:cNvSpPr/>
          <p:nvPr/>
        </p:nvSpPr>
        <p:spPr>
          <a:xfrm>
            <a:off x="7204880" y="3389540"/>
            <a:ext cx="1923197" cy="112040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Human</a:t>
            </a:r>
            <a:endParaRPr lang="en-US" sz="2000" dirty="0"/>
          </a:p>
        </p:txBody>
      </p:sp>
      <p:sp>
        <p:nvSpPr>
          <p:cNvPr id="11" name="Foliennummernplatzhalter 10"/>
          <p:cNvSpPr>
            <a:spLocks noGrp="1"/>
          </p:cNvSpPr>
          <p:nvPr>
            <p:ph type="sldNum" sz="quarter" idx="12"/>
          </p:nvPr>
        </p:nvSpPr>
        <p:spPr/>
        <p:txBody>
          <a:bodyPr/>
          <a:lstStyle/>
          <a:p>
            <a:fld id="{F0744B6E-D500-4ED5-A6E6-A04529B6A605}" type="slidenum">
              <a:rPr lang="de-DE" smtClean="0"/>
              <a:t>42</a:t>
            </a:fld>
            <a:endParaRPr lang="de-DE"/>
          </a:p>
        </p:txBody>
      </p:sp>
    </p:spTree>
    <p:extLst>
      <p:ext uri="{BB962C8B-B14F-4D97-AF65-F5344CB8AC3E}">
        <p14:creationId xmlns:p14="http://schemas.microsoft.com/office/powerpoint/2010/main" val="6012414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14670" y="0"/>
            <a:ext cx="11121656" cy="4353636"/>
          </a:xfrm>
        </p:spPr>
        <p:txBody>
          <a:bodyPr>
            <a:normAutofit/>
          </a:bodyPr>
          <a:lstStyle/>
          <a:p>
            <a:r>
              <a:rPr lang="en-US" sz="9600" b="1" dirty="0" smtClean="0">
                <a:solidFill>
                  <a:schemeClr val="bg1"/>
                </a:solidFill>
              </a:rPr>
              <a:t>Manipulate vs. Intelligent Assistance</a:t>
            </a:r>
            <a:endParaRPr lang="en-US" sz="9600" b="1" dirty="0">
              <a:solidFill>
                <a:schemeClr val="bg1"/>
              </a:solidFill>
            </a:endParaRPr>
          </a:p>
        </p:txBody>
      </p:sp>
      <p:sp>
        <p:nvSpPr>
          <p:cNvPr id="3" name="Fußzeilenplatzhalter 2"/>
          <p:cNvSpPr>
            <a:spLocks noGrp="1"/>
          </p:cNvSpPr>
          <p:nvPr>
            <p:ph type="ftr" sz="quarter" idx="11"/>
          </p:nvPr>
        </p:nvSpPr>
        <p:spPr/>
        <p:txBody>
          <a:bodyPr/>
          <a:lstStyle/>
          <a:p>
            <a:pPr>
              <a:defRPr/>
            </a:pPr>
            <a:r>
              <a:rPr lang="de-DE" smtClean="0"/>
              <a:t>Intelligent UIs 2021</a:t>
            </a:r>
            <a:endParaRPr lang="en-US"/>
          </a:p>
        </p:txBody>
      </p:sp>
      <p:sp>
        <p:nvSpPr>
          <p:cNvPr id="4" name="Foliennummernplatzhalter 3"/>
          <p:cNvSpPr>
            <a:spLocks noGrp="1"/>
          </p:cNvSpPr>
          <p:nvPr>
            <p:ph type="sldNum" sz="quarter" idx="12"/>
          </p:nvPr>
        </p:nvSpPr>
        <p:spPr/>
        <p:txBody>
          <a:bodyPr/>
          <a:lstStyle/>
          <a:p>
            <a:fld id="{F0744B6E-D500-4ED5-A6E6-A04529B6A605}" type="slidenum">
              <a:rPr lang="de-DE" smtClean="0"/>
              <a:t>43</a:t>
            </a:fld>
            <a:endParaRPr lang="de-DE"/>
          </a:p>
        </p:txBody>
      </p:sp>
    </p:spTree>
    <p:extLst>
      <p:ext uri="{BB962C8B-B14F-4D97-AF65-F5344CB8AC3E}">
        <p14:creationId xmlns:p14="http://schemas.microsoft.com/office/powerpoint/2010/main" val="2390264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Manipulation is Easy</a:t>
            </a:r>
            <a:br>
              <a:rPr lang="en-US" dirty="0" smtClean="0"/>
            </a:br>
            <a:r>
              <a:rPr lang="en-US" dirty="0" smtClean="0"/>
              <a:t>(and it is not new)</a:t>
            </a:r>
            <a:endParaRPr lang="en-US" dirty="0"/>
          </a:p>
        </p:txBody>
      </p:sp>
      <p:sp>
        <p:nvSpPr>
          <p:cNvPr id="3" name="Inhaltsplatzhalter 2"/>
          <p:cNvSpPr>
            <a:spLocks noGrp="1"/>
          </p:cNvSpPr>
          <p:nvPr>
            <p:ph idx="1"/>
          </p:nvPr>
        </p:nvSpPr>
        <p:spPr/>
        <p:txBody>
          <a:bodyPr/>
          <a:lstStyle/>
          <a:p>
            <a:r>
              <a:rPr lang="en-US" dirty="0" smtClean="0"/>
              <a:t>Your get 4 items presented:</a:t>
            </a:r>
          </a:p>
          <a:p>
            <a:pPr lvl="1"/>
            <a:r>
              <a:rPr lang="en-US" dirty="0" smtClean="0"/>
              <a:t>one </a:t>
            </a:r>
            <a:r>
              <a:rPr lang="en-US" dirty="0"/>
              <a:t>that is out of </a:t>
            </a:r>
            <a:r>
              <a:rPr lang="en-US" dirty="0" smtClean="0"/>
              <a:t>your budget </a:t>
            </a:r>
          </a:p>
          <a:p>
            <a:pPr lvl="1"/>
            <a:r>
              <a:rPr lang="en-US" dirty="0" smtClean="0"/>
              <a:t>one </a:t>
            </a:r>
            <a:r>
              <a:rPr lang="en-US" dirty="0"/>
              <a:t>that has low user </a:t>
            </a:r>
            <a:r>
              <a:rPr lang="en-US" dirty="0" smtClean="0"/>
              <a:t>ratings</a:t>
            </a:r>
          </a:p>
          <a:p>
            <a:pPr lvl="1"/>
            <a:r>
              <a:rPr lang="en-US" dirty="0" smtClean="0"/>
              <a:t>one </a:t>
            </a:r>
            <a:r>
              <a:rPr lang="en-US" dirty="0"/>
              <a:t>that is not available until next </a:t>
            </a:r>
            <a:r>
              <a:rPr lang="en-US" dirty="0" smtClean="0"/>
              <a:t>week</a:t>
            </a:r>
          </a:p>
          <a:p>
            <a:pPr lvl="1"/>
            <a:r>
              <a:rPr lang="en-US" dirty="0"/>
              <a:t>o</a:t>
            </a:r>
            <a:r>
              <a:rPr lang="en-US" dirty="0" smtClean="0"/>
              <a:t>ne we want to sell you</a:t>
            </a:r>
          </a:p>
          <a:p>
            <a:r>
              <a:rPr lang="en-US" dirty="0" smtClean="0"/>
              <a:t>It is your choice! </a:t>
            </a:r>
            <a:br>
              <a:rPr lang="en-US" dirty="0" smtClean="0"/>
            </a:br>
            <a:r>
              <a:rPr lang="en-US" dirty="0" smtClean="0"/>
              <a:t>You will believe, that you made your choice</a:t>
            </a:r>
          </a:p>
          <a:p>
            <a:r>
              <a:rPr lang="en-US" dirty="0" smtClean="0"/>
              <a:t>However the </a:t>
            </a:r>
            <a:r>
              <a:rPr lang="en-US" dirty="0"/>
              <a:t>system </a:t>
            </a:r>
            <a:r>
              <a:rPr lang="en-US" dirty="0" smtClean="0"/>
              <a:t>“manipulated” </a:t>
            </a:r>
            <a:r>
              <a:rPr lang="en-US" dirty="0"/>
              <a:t>the </a:t>
            </a:r>
            <a:r>
              <a:rPr lang="en-US" dirty="0" smtClean="0"/>
              <a:t>decision</a:t>
            </a:r>
            <a:endParaRPr lang="de-DE" dirty="0" smtClean="0"/>
          </a:p>
          <a:p>
            <a:pPr lvl="1"/>
            <a:r>
              <a:rPr lang="en-US" dirty="0" smtClean="0"/>
              <a:t>Pre-selection</a:t>
            </a:r>
          </a:p>
          <a:p>
            <a:pPr lvl="1"/>
            <a:r>
              <a:rPr lang="en-US" dirty="0" smtClean="0"/>
              <a:t>presentation</a:t>
            </a:r>
          </a:p>
          <a:p>
            <a:endParaRPr lang="en-US" dirty="0" smtClean="0"/>
          </a:p>
          <a:p>
            <a:endParaRPr lang="en-US" dirty="0"/>
          </a:p>
        </p:txBody>
      </p:sp>
      <p:sp>
        <p:nvSpPr>
          <p:cNvPr id="4" name="Fußzeilenplatzhalter 3"/>
          <p:cNvSpPr>
            <a:spLocks noGrp="1"/>
          </p:cNvSpPr>
          <p:nvPr>
            <p:ph type="ftr" sz="quarter" idx="11"/>
          </p:nvPr>
        </p:nvSpPr>
        <p:spPr/>
        <p:txBody>
          <a:bodyPr/>
          <a:lstStyle/>
          <a:p>
            <a:r>
              <a:rPr lang="de-DE" smtClean="0"/>
              <a:t>Intelligent UIs 2021</a:t>
            </a:r>
            <a:endParaRPr lang="en-US" dirty="0"/>
          </a:p>
        </p:txBody>
      </p:sp>
      <p:pic>
        <p:nvPicPr>
          <p:cNvPr id="9218" name="Picture 2" descr="guitar, shop, music, instrument, wire, acoustics"/>
          <p:cNvPicPr>
            <a:picLocks noChangeAspect="1" noChangeArrowheads="1"/>
          </p:cNvPicPr>
          <p:nvPr/>
        </p:nvPicPr>
        <p:blipFill rotWithShape="1">
          <a:blip r:embed="rId3">
            <a:extLst>
              <a:ext uri="{28A0092B-C50C-407E-A947-70E740481C1C}">
                <a14:useLocalDpi xmlns:a14="http://schemas.microsoft.com/office/drawing/2010/main" val="0"/>
              </a:ext>
            </a:extLst>
          </a:blip>
          <a:srcRect r="62783"/>
          <a:stretch/>
        </p:blipFill>
        <p:spPr bwMode="auto">
          <a:xfrm>
            <a:off x="8345464" y="0"/>
            <a:ext cx="45347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F0744B6E-D500-4ED5-A6E6-A04529B6A605}" type="slidenum">
              <a:rPr lang="de-DE" smtClean="0"/>
              <a:t>44</a:t>
            </a:fld>
            <a:endParaRPr lang="de-DE"/>
          </a:p>
        </p:txBody>
      </p:sp>
    </p:spTree>
    <p:extLst>
      <p:ext uri="{BB962C8B-B14F-4D97-AF65-F5344CB8AC3E}">
        <p14:creationId xmlns:p14="http://schemas.microsoft.com/office/powerpoint/2010/main" val="3070516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8490" y="548680"/>
            <a:ext cx="11041038" cy="457200"/>
          </a:xfrm>
        </p:spPr>
        <p:txBody>
          <a:bodyPr>
            <a:normAutofit/>
          </a:bodyPr>
          <a:lstStyle/>
          <a:p>
            <a:r>
              <a:rPr lang="en-US" dirty="0" smtClean="0"/>
              <a:t>Manipulation or Intelligent Assistance?</a:t>
            </a:r>
            <a:endParaRPr lang="en-US" dirty="0"/>
          </a:p>
        </p:txBody>
      </p:sp>
      <p:sp>
        <p:nvSpPr>
          <p:cNvPr id="3" name="Inhaltsplatzhalter 2"/>
          <p:cNvSpPr>
            <a:spLocks noGrp="1"/>
          </p:cNvSpPr>
          <p:nvPr>
            <p:ph idx="1"/>
          </p:nvPr>
        </p:nvSpPr>
        <p:spPr>
          <a:xfrm>
            <a:off x="368490" y="1403444"/>
            <a:ext cx="11122926" cy="5225956"/>
          </a:xfrm>
        </p:spPr>
        <p:txBody>
          <a:bodyPr>
            <a:normAutofit lnSpcReduction="10000"/>
          </a:bodyPr>
          <a:lstStyle/>
          <a:p>
            <a:r>
              <a:rPr lang="en-US" sz="3200" dirty="0" smtClean="0"/>
              <a:t>The interface of </a:t>
            </a:r>
            <a:r>
              <a:rPr lang="en-US" sz="3200" b="1" dirty="0" smtClean="0"/>
              <a:t>how to present intelligent assistance </a:t>
            </a:r>
            <a:r>
              <a:rPr lang="en-US" sz="3200" dirty="0" smtClean="0"/>
              <a:t>to the user is critical for success</a:t>
            </a:r>
          </a:p>
          <a:p>
            <a:r>
              <a:rPr lang="en-US" sz="3200" dirty="0" smtClean="0"/>
              <a:t>“Users don’t want to be told what to do, they want to choose” </a:t>
            </a:r>
          </a:p>
          <a:p>
            <a:pPr lvl="1"/>
            <a:r>
              <a:rPr lang="en-US" sz="2000" dirty="0"/>
              <a:t>Version 1: </a:t>
            </a:r>
          </a:p>
          <a:p>
            <a:pPr lvl="2"/>
            <a:r>
              <a:rPr lang="en-US" dirty="0"/>
              <a:t>“take the train at 12:17 from platform 6”</a:t>
            </a:r>
          </a:p>
          <a:p>
            <a:pPr lvl="1"/>
            <a:r>
              <a:rPr lang="en-US" sz="2000" dirty="0"/>
              <a:t>Version 2: </a:t>
            </a:r>
          </a:p>
          <a:p>
            <a:pPr lvl="2"/>
            <a:r>
              <a:rPr lang="en-US" dirty="0"/>
              <a:t>“which do you want to take? train at 12:17 from platform 6 (takes 45 minutes) or bus at 12:15 from platform 3 (takes 50 minutes, is unreliable)”</a:t>
            </a:r>
            <a:br>
              <a:rPr lang="en-US" dirty="0"/>
            </a:br>
            <a:endParaRPr lang="en-US" sz="2400" dirty="0" smtClean="0"/>
          </a:p>
          <a:p>
            <a:endParaRPr lang="en-US" sz="3200" dirty="0" smtClean="0"/>
          </a:p>
          <a:p>
            <a:r>
              <a:rPr lang="en-US" sz="3200" dirty="0" smtClean="0"/>
              <a:t>Intelligent assistance is </a:t>
            </a:r>
            <a:r>
              <a:rPr lang="en-US" sz="3200" b="1" dirty="0" smtClean="0"/>
              <a:t>not perfect </a:t>
            </a:r>
            <a:r>
              <a:rPr lang="en-US" sz="3200" dirty="0" smtClean="0"/>
              <a:t>(and will not be for a long time), and </a:t>
            </a:r>
            <a:r>
              <a:rPr lang="en-US" sz="3200" b="1" dirty="0" smtClean="0"/>
              <a:t>this can be hidden in the user interface</a:t>
            </a:r>
          </a:p>
          <a:p>
            <a:endParaRPr lang="en-US" dirty="0"/>
          </a:p>
        </p:txBody>
      </p:sp>
      <p:sp>
        <p:nvSpPr>
          <p:cNvPr id="4" name="Fußzeilenplatzhalter 3"/>
          <p:cNvSpPr>
            <a:spLocks noGrp="1"/>
          </p:cNvSpPr>
          <p:nvPr>
            <p:ph type="ftr" sz="quarter" idx="11"/>
          </p:nvPr>
        </p:nvSpPr>
        <p:spPr>
          <a:xfrm>
            <a:off x="9456207" y="6442965"/>
            <a:ext cx="2916436" cy="304800"/>
          </a:xfrm>
        </p:spPr>
        <p:txBody>
          <a:bodyPr/>
          <a:lstStyle/>
          <a:p>
            <a:r>
              <a:rPr lang="de-DE" dirty="0" smtClean="0"/>
              <a:t>Intelligent UIs 2021</a:t>
            </a:r>
            <a:endParaRPr lang="en-US" dirty="0"/>
          </a:p>
        </p:txBody>
      </p:sp>
      <p:sp>
        <p:nvSpPr>
          <p:cNvPr id="5" name="Foliennummernplatzhalter 4"/>
          <p:cNvSpPr>
            <a:spLocks noGrp="1"/>
          </p:cNvSpPr>
          <p:nvPr>
            <p:ph type="sldNum" sz="quarter" idx="12"/>
          </p:nvPr>
        </p:nvSpPr>
        <p:spPr/>
        <p:txBody>
          <a:bodyPr/>
          <a:lstStyle/>
          <a:p>
            <a:fld id="{F0744B6E-D500-4ED5-A6E6-A04529B6A605}" type="slidenum">
              <a:rPr lang="de-DE" smtClean="0"/>
              <a:t>45</a:t>
            </a:fld>
            <a:endParaRPr lang="de-DE"/>
          </a:p>
        </p:txBody>
      </p:sp>
    </p:spTree>
    <p:extLst>
      <p:ext uri="{BB962C8B-B14F-4D97-AF65-F5344CB8AC3E}">
        <p14:creationId xmlns:p14="http://schemas.microsoft.com/office/powerpoint/2010/main" val="383733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 Dystopian vision: </a:t>
            </a:r>
            <a:r>
              <a:rPr lang="en-US" dirty="0" smtClean="0"/>
              <a:t>The route you drive</a:t>
            </a:r>
            <a:endParaRPr lang="de-DE" dirty="0"/>
          </a:p>
        </p:txBody>
      </p:sp>
      <p:sp>
        <p:nvSpPr>
          <p:cNvPr id="3" name="Inhaltsplatzhalter 2"/>
          <p:cNvSpPr>
            <a:spLocks noGrp="1"/>
          </p:cNvSpPr>
          <p:nvPr>
            <p:ph idx="1"/>
          </p:nvPr>
        </p:nvSpPr>
        <p:spPr/>
        <p:txBody>
          <a:bodyPr/>
          <a:lstStyle/>
          <a:p>
            <a:endParaRPr lang="de-DE"/>
          </a:p>
        </p:txBody>
      </p:sp>
      <p:sp>
        <p:nvSpPr>
          <p:cNvPr id="4" name="Fußzeilenplatzhalter 3"/>
          <p:cNvSpPr>
            <a:spLocks noGrp="1"/>
          </p:cNvSpPr>
          <p:nvPr>
            <p:ph type="ftr" sz="quarter" idx="11"/>
          </p:nvPr>
        </p:nvSpPr>
        <p:spPr/>
        <p:txBody>
          <a:bodyPr/>
          <a:lstStyle/>
          <a:p>
            <a:r>
              <a:rPr lang="de-DE" smtClean="0"/>
              <a:t>Intelligent UIs 2021</a:t>
            </a:r>
            <a:endParaRPr lang="de-DE"/>
          </a:p>
        </p:txBody>
      </p:sp>
      <p:pic>
        <p:nvPicPr>
          <p:cNvPr id="5" name="Inhaltsplatzhalter 6"/>
          <p:cNvPicPr>
            <a:picLocks noChangeAspect="1"/>
          </p:cNvPicPr>
          <p:nvPr/>
        </p:nvPicPr>
        <p:blipFill rotWithShape="1">
          <a:blip r:embed="rId3">
            <a:extLst>
              <a:ext uri="{28A0092B-C50C-407E-A947-70E740481C1C}">
                <a14:useLocalDpi xmlns:a14="http://schemas.microsoft.com/office/drawing/2010/main" val="0"/>
              </a:ext>
            </a:extLst>
          </a:blip>
          <a:srcRect l="12399"/>
          <a:stretch/>
        </p:blipFill>
        <p:spPr>
          <a:xfrm>
            <a:off x="776655" y="1268942"/>
            <a:ext cx="3075575" cy="4806062"/>
          </a:xfrm>
          <a:prstGeom prst="rect">
            <a:avLst/>
          </a:prstGeom>
        </p:spPr>
      </p:pic>
      <p:pic>
        <p:nvPicPr>
          <p:cNvPr id="6" name="Grafik 5"/>
          <p:cNvPicPr>
            <a:picLocks noChangeAspect="1"/>
          </p:cNvPicPr>
          <p:nvPr/>
        </p:nvPicPr>
        <p:blipFill rotWithShape="1">
          <a:blip r:embed="rId4">
            <a:extLst>
              <a:ext uri="{28A0092B-C50C-407E-A947-70E740481C1C}">
                <a14:useLocalDpi xmlns:a14="http://schemas.microsoft.com/office/drawing/2010/main" val="0"/>
              </a:ext>
            </a:extLst>
          </a:blip>
          <a:srcRect l="12350"/>
          <a:stretch/>
        </p:blipFill>
        <p:spPr>
          <a:xfrm>
            <a:off x="4010770" y="1268942"/>
            <a:ext cx="3053093" cy="4806061"/>
          </a:xfrm>
          <a:prstGeom prst="rect">
            <a:avLst/>
          </a:prstGeom>
        </p:spPr>
      </p:pic>
      <p:pic>
        <p:nvPicPr>
          <p:cNvPr id="7" name="Grafik 6"/>
          <p:cNvPicPr>
            <a:picLocks noChangeAspect="1"/>
          </p:cNvPicPr>
          <p:nvPr/>
        </p:nvPicPr>
        <p:blipFill rotWithShape="1">
          <a:blip r:embed="rId5">
            <a:extLst>
              <a:ext uri="{28A0092B-C50C-407E-A947-70E740481C1C}">
                <a14:useLocalDpi xmlns:a14="http://schemas.microsoft.com/office/drawing/2010/main" val="0"/>
              </a:ext>
            </a:extLst>
          </a:blip>
          <a:srcRect l="9256"/>
          <a:stretch/>
        </p:blipFill>
        <p:spPr>
          <a:xfrm>
            <a:off x="7222403" y="1268942"/>
            <a:ext cx="3209828" cy="4806061"/>
          </a:xfrm>
          <a:prstGeom prst="rect">
            <a:avLst/>
          </a:prstGeom>
        </p:spPr>
      </p:pic>
      <p:sp>
        <p:nvSpPr>
          <p:cNvPr id="9" name="Rechteck 8"/>
          <p:cNvSpPr/>
          <p:nvPr/>
        </p:nvSpPr>
        <p:spPr>
          <a:xfrm>
            <a:off x="11971866" y="-149290"/>
            <a:ext cx="615130" cy="719390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oliennummernplatzhalter 7"/>
          <p:cNvSpPr>
            <a:spLocks noGrp="1"/>
          </p:cNvSpPr>
          <p:nvPr>
            <p:ph type="sldNum" sz="quarter" idx="12"/>
          </p:nvPr>
        </p:nvSpPr>
        <p:spPr/>
        <p:txBody>
          <a:bodyPr/>
          <a:lstStyle/>
          <a:p>
            <a:fld id="{F0744B6E-D500-4ED5-A6E6-A04529B6A605}" type="slidenum">
              <a:rPr lang="de-DE" smtClean="0"/>
              <a:t>46</a:t>
            </a:fld>
            <a:endParaRPr lang="de-DE"/>
          </a:p>
        </p:txBody>
      </p:sp>
    </p:spTree>
    <p:extLst>
      <p:ext uri="{BB962C8B-B14F-4D97-AF65-F5344CB8AC3E}">
        <p14:creationId xmlns:p14="http://schemas.microsoft.com/office/powerpoint/2010/main" val="18554079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 Dystopian vision: </a:t>
            </a:r>
            <a:r>
              <a:rPr lang="en-US" dirty="0" smtClean="0"/>
              <a:t>What to eat?</a:t>
            </a:r>
            <a:endParaRPr lang="de-DE" dirty="0"/>
          </a:p>
        </p:txBody>
      </p:sp>
      <p:sp>
        <p:nvSpPr>
          <p:cNvPr id="3" name="Inhaltsplatzhalter 2"/>
          <p:cNvSpPr>
            <a:spLocks noGrp="1"/>
          </p:cNvSpPr>
          <p:nvPr>
            <p:ph idx="1"/>
          </p:nvPr>
        </p:nvSpPr>
        <p:spPr/>
        <p:txBody>
          <a:bodyPr/>
          <a:lstStyle/>
          <a:p>
            <a:endParaRPr lang="de-DE" dirty="0"/>
          </a:p>
        </p:txBody>
      </p:sp>
      <p:sp>
        <p:nvSpPr>
          <p:cNvPr id="4" name="Fußzeilenplatzhalter 3"/>
          <p:cNvSpPr>
            <a:spLocks noGrp="1"/>
          </p:cNvSpPr>
          <p:nvPr>
            <p:ph type="ftr" sz="quarter" idx="11"/>
          </p:nvPr>
        </p:nvSpPr>
        <p:spPr/>
        <p:txBody>
          <a:bodyPr/>
          <a:lstStyle/>
          <a:p>
            <a:r>
              <a:rPr lang="de-DE" smtClean="0"/>
              <a:t>Intelligent UIs 2021</a:t>
            </a:r>
            <a:endParaRPr lang="de-DE"/>
          </a:p>
        </p:txBody>
      </p:sp>
      <p:pic>
        <p:nvPicPr>
          <p:cNvPr id="8" name="Grafik 7"/>
          <p:cNvPicPr>
            <a:picLocks noChangeAspect="1"/>
          </p:cNvPicPr>
          <p:nvPr/>
        </p:nvPicPr>
        <p:blipFill>
          <a:blip r:embed="rId3"/>
          <a:stretch>
            <a:fillRect/>
          </a:stretch>
        </p:blipFill>
        <p:spPr>
          <a:xfrm>
            <a:off x="3718994" y="1870076"/>
            <a:ext cx="8247036" cy="3771900"/>
          </a:xfrm>
          <a:prstGeom prst="rect">
            <a:avLst/>
          </a:prstGeom>
        </p:spPr>
      </p:pic>
      <p:pic>
        <p:nvPicPr>
          <p:cNvPr id="9" name="Grafik 8"/>
          <p:cNvPicPr>
            <a:picLocks noChangeAspect="1"/>
          </p:cNvPicPr>
          <p:nvPr/>
        </p:nvPicPr>
        <p:blipFill>
          <a:blip r:embed="rId4"/>
          <a:stretch>
            <a:fillRect/>
          </a:stretch>
        </p:blipFill>
        <p:spPr>
          <a:xfrm>
            <a:off x="225970" y="1870076"/>
            <a:ext cx="3400425" cy="3771900"/>
          </a:xfrm>
          <a:prstGeom prst="rect">
            <a:avLst/>
          </a:prstGeom>
        </p:spPr>
      </p:pic>
      <p:sp>
        <p:nvSpPr>
          <p:cNvPr id="5" name="Foliennummernplatzhalter 4"/>
          <p:cNvSpPr>
            <a:spLocks noGrp="1"/>
          </p:cNvSpPr>
          <p:nvPr>
            <p:ph type="sldNum" sz="quarter" idx="12"/>
          </p:nvPr>
        </p:nvSpPr>
        <p:spPr/>
        <p:txBody>
          <a:bodyPr/>
          <a:lstStyle/>
          <a:p>
            <a:fld id="{F0744B6E-D500-4ED5-A6E6-A04529B6A605}" type="slidenum">
              <a:rPr lang="de-DE" smtClean="0"/>
              <a:t>47</a:t>
            </a:fld>
            <a:endParaRPr lang="de-DE"/>
          </a:p>
        </p:txBody>
      </p:sp>
    </p:spTree>
    <p:extLst>
      <p:ext uri="{BB962C8B-B14F-4D97-AF65-F5344CB8AC3E}">
        <p14:creationId xmlns:p14="http://schemas.microsoft.com/office/powerpoint/2010/main" val="32545306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 Dystopian vision: </a:t>
            </a:r>
            <a:r>
              <a:rPr lang="en-US" dirty="0" smtClean="0"/>
              <a:t>Fundamental life choices</a:t>
            </a:r>
            <a:endParaRPr lang="de-DE" dirty="0"/>
          </a:p>
        </p:txBody>
      </p:sp>
      <p:sp>
        <p:nvSpPr>
          <p:cNvPr id="3" name="Inhaltsplatzhalter 2"/>
          <p:cNvSpPr>
            <a:spLocks noGrp="1"/>
          </p:cNvSpPr>
          <p:nvPr>
            <p:ph idx="1"/>
          </p:nvPr>
        </p:nvSpPr>
        <p:spPr>
          <a:xfrm>
            <a:off x="7206018" y="1847850"/>
            <a:ext cx="4147782" cy="4351338"/>
          </a:xfrm>
        </p:spPr>
        <p:txBody>
          <a:bodyPr/>
          <a:lstStyle/>
          <a:p>
            <a:r>
              <a:rPr lang="de-DE" dirty="0" err="1" smtClean="0"/>
              <a:t>Whom</a:t>
            </a:r>
            <a:r>
              <a:rPr lang="de-DE" dirty="0" smtClean="0"/>
              <a:t> </a:t>
            </a:r>
            <a:r>
              <a:rPr lang="de-DE" dirty="0" err="1" smtClean="0"/>
              <a:t>to</a:t>
            </a:r>
            <a:r>
              <a:rPr lang="de-DE" dirty="0" smtClean="0"/>
              <a:t> </a:t>
            </a:r>
            <a:r>
              <a:rPr lang="de-DE" dirty="0" err="1" smtClean="0"/>
              <a:t>marry</a:t>
            </a:r>
            <a:r>
              <a:rPr lang="de-DE" dirty="0" smtClean="0"/>
              <a:t>?</a:t>
            </a:r>
            <a:endParaRPr lang="de-DE" dirty="0"/>
          </a:p>
        </p:txBody>
      </p:sp>
      <p:sp>
        <p:nvSpPr>
          <p:cNvPr id="4" name="Fußzeilenplatzhalter 3"/>
          <p:cNvSpPr>
            <a:spLocks noGrp="1"/>
          </p:cNvSpPr>
          <p:nvPr>
            <p:ph type="ftr" sz="quarter" idx="11"/>
          </p:nvPr>
        </p:nvSpPr>
        <p:spPr/>
        <p:txBody>
          <a:bodyPr/>
          <a:lstStyle/>
          <a:p>
            <a:r>
              <a:rPr lang="de-DE" smtClean="0"/>
              <a:t>Intelligent UIs 2021</a:t>
            </a:r>
            <a:endParaRPr lang="de-DE"/>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6190160" cy="4508500"/>
          </a:xfrm>
          <a:prstGeom prst="rect">
            <a:avLst/>
          </a:prstGeom>
        </p:spPr>
      </p:pic>
      <p:sp>
        <p:nvSpPr>
          <p:cNvPr id="6" name="Rechteck 5"/>
          <p:cNvSpPr/>
          <p:nvPr/>
        </p:nvSpPr>
        <p:spPr>
          <a:xfrm>
            <a:off x="11971866" y="-149290"/>
            <a:ext cx="615130" cy="719390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4"/>
          <p:cNvSpPr>
            <a:spLocks noGrp="1"/>
          </p:cNvSpPr>
          <p:nvPr>
            <p:ph type="sldNum" sz="quarter" idx="12"/>
          </p:nvPr>
        </p:nvSpPr>
        <p:spPr/>
        <p:txBody>
          <a:bodyPr/>
          <a:lstStyle/>
          <a:p>
            <a:fld id="{F0744B6E-D500-4ED5-A6E6-A04529B6A605}" type="slidenum">
              <a:rPr lang="de-DE" smtClean="0"/>
              <a:t>48</a:t>
            </a:fld>
            <a:endParaRPr lang="de-DE"/>
          </a:p>
        </p:txBody>
      </p:sp>
    </p:spTree>
    <p:extLst>
      <p:ext uri="{BB962C8B-B14F-4D97-AF65-F5344CB8AC3E}">
        <p14:creationId xmlns:p14="http://schemas.microsoft.com/office/powerpoint/2010/main" val="3573754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The (predictive) power of computing</a:t>
            </a:r>
            <a:br>
              <a:rPr lang="de-DE" smtClean="0"/>
            </a:br>
            <a:r>
              <a:rPr lang="de-DE" smtClean="0"/>
              <a:t>Can we predict your future?</a:t>
            </a:r>
            <a:endParaRPr lang="de-DE" dirty="0"/>
          </a:p>
        </p:txBody>
      </p:sp>
      <p:sp>
        <p:nvSpPr>
          <p:cNvPr id="3" name="Inhaltsplatzhalter 2"/>
          <p:cNvSpPr>
            <a:spLocks noGrp="1"/>
          </p:cNvSpPr>
          <p:nvPr>
            <p:ph idx="1"/>
          </p:nvPr>
        </p:nvSpPr>
        <p:spPr>
          <a:xfrm>
            <a:off x="838200" y="1805045"/>
            <a:ext cx="10515600" cy="4351338"/>
          </a:xfrm>
        </p:spPr>
        <p:txBody>
          <a:bodyPr/>
          <a:lstStyle/>
          <a:p>
            <a:r>
              <a:rPr lang="en-US" dirty="0" smtClean="0"/>
              <a:t>Where you go next?</a:t>
            </a:r>
          </a:p>
          <a:p>
            <a:r>
              <a:rPr lang="en-US" dirty="0" smtClean="0"/>
              <a:t>What you will order?</a:t>
            </a:r>
          </a:p>
          <a:p>
            <a:r>
              <a:rPr lang="en-US" dirty="0" smtClean="0"/>
              <a:t>What you will watch?</a:t>
            </a:r>
          </a:p>
          <a:p>
            <a:r>
              <a:rPr lang="en-US" dirty="0" smtClean="0"/>
              <a:t>…</a:t>
            </a:r>
          </a:p>
          <a:p>
            <a:r>
              <a:rPr lang="en-US" dirty="0" smtClean="0"/>
              <a:t>The (life-)partner you choose?</a:t>
            </a:r>
          </a:p>
          <a:p>
            <a:r>
              <a:rPr lang="en-US" dirty="0" smtClean="0"/>
              <a:t>…</a:t>
            </a:r>
          </a:p>
          <a:p>
            <a:endParaRPr lang="en-US" dirty="0"/>
          </a:p>
        </p:txBody>
      </p:sp>
      <p:sp>
        <p:nvSpPr>
          <p:cNvPr id="4" name="Fußzeilenplatzhalter 3"/>
          <p:cNvSpPr>
            <a:spLocks noGrp="1"/>
          </p:cNvSpPr>
          <p:nvPr>
            <p:ph type="ftr" sz="quarter" idx="12"/>
          </p:nvPr>
        </p:nvSpPr>
        <p:spPr>
          <a:xfrm>
            <a:off x="7454294" y="6359905"/>
            <a:ext cx="4457700" cy="365125"/>
          </a:xfrm>
        </p:spPr>
        <p:txBody>
          <a:bodyPr/>
          <a:lstStyle/>
          <a:p>
            <a:r>
              <a:rPr lang="de-DE" altLang="de-DE" smtClean="0"/>
              <a:t>Intelligent UIs 2021</a:t>
            </a:r>
            <a:endParaRPr lang="de-DE" altLang="de-DE" dirty="0"/>
          </a:p>
        </p:txBody>
      </p:sp>
      <p:pic>
        <p:nvPicPr>
          <p:cNvPr id="8" name="Grafik 7"/>
          <p:cNvPicPr>
            <a:picLocks noChangeAspect="1"/>
          </p:cNvPicPr>
          <p:nvPr/>
        </p:nvPicPr>
        <p:blipFill rotWithShape="1">
          <a:blip r:embed="rId3"/>
          <a:srcRect l="12439" r="13399" b="5585"/>
          <a:stretch/>
        </p:blipFill>
        <p:spPr>
          <a:xfrm>
            <a:off x="6183915" y="1805045"/>
            <a:ext cx="6008085" cy="4338715"/>
          </a:xfrm>
          <a:prstGeom prst="rect">
            <a:avLst/>
          </a:prstGeom>
        </p:spPr>
      </p:pic>
      <p:sp>
        <p:nvSpPr>
          <p:cNvPr id="5" name="Foliennummernplatzhalter 4"/>
          <p:cNvSpPr>
            <a:spLocks noGrp="1"/>
          </p:cNvSpPr>
          <p:nvPr>
            <p:ph type="sldNum" sz="quarter" idx="12"/>
          </p:nvPr>
        </p:nvSpPr>
        <p:spPr/>
        <p:txBody>
          <a:bodyPr/>
          <a:lstStyle/>
          <a:p>
            <a:fld id="{F0744B6E-D500-4ED5-A6E6-A04529B6A605}" type="slidenum">
              <a:rPr lang="de-DE" smtClean="0"/>
              <a:t>49</a:t>
            </a:fld>
            <a:endParaRPr lang="de-DE"/>
          </a:p>
        </p:txBody>
      </p:sp>
    </p:spTree>
    <p:extLst>
      <p:ext uri="{BB962C8B-B14F-4D97-AF65-F5344CB8AC3E}">
        <p14:creationId xmlns:p14="http://schemas.microsoft.com/office/powerpoint/2010/main" val="2537389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d49e86e613_1_13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Semantic Image Manipulation</a:t>
            </a:r>
            <a:endParaRPr/>
          </a:p>
        </p:txBody>
      </p:sp>
      <p:sp>
        <p:nvSpPr>
          <p:cNvPr id="153" name="Google Shape;153;gd49e86e613_1_13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„Smart Portrait Filters“ in Adobe‘s Photoshop</a:t>
            </a:r>
            <a:endParaRPr/>
          </a:p>
        </p:txBody>
      </p:sp>
      <p:sp>
        <p:nvSpPr>
          <p:cNvPr id="154" name="Google Shape;154;gd49e86e613_1_13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55" name="Google Shape;155;gd49e86e613_1_13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156" name="Google Shape;156;gd49e86e613_1_138"/>
          <p:cNvSpPr/>
          <p:nvPr/>
        </p:nvSpPr>
        <p:spPr>
          <a:xfrm>
            <a:off x="0" y="5690515"/>
            <a:ext cx="12192000" cy="556800"/>
          </a:xfrm>
          <a:prstGeom prst="rect">
            <a:avLst/>
          </a:prstGeom>
          <a:noFill/>
          <a:ln>
            <a:noFill/>
          </a:ln>
        </p:spPr>
        <p:txBody>
          <a:bodyPr spcFirstLastPara="1" wrap="square" lIns="720000" tIns="108000" rIns="3600000" bIns="108000" anchor="b"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xmlns="" val="tx"/>
                    </a:ext>
                  </a:extLst>
                </a:hlinkClick>
              </a:rPr>
              <a:t>https://blog.adobe.com/en/2020/10/20/photoshop-the-worlds-most-advanced-ai-application-for-creatives.html</a:t>
            </a:r>
            <a:r>
              <a:rPr lang="en-US" sz="1100">
                <a:solidFill>
                  <a:schemeClr val="dk1"/>
                </a:solidFill>
                <a:latin typeface="Arial"/>
                <a:ea typeface="Arial"/>
                <a:cs typeface="Arial"/>
                <a:sym typeface="Arial"/>
              </a:rPr>
              <a:t>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xmlns="" val="tx"/>
                    </a:ext>
                  </a:extLst>
                </a:hlinkClick>
              </a:rPr>
              <a:t>https://blogs.nvidia.com/blog/2020/10/20/adobe-max-ai/</a:t>
            </a:r>
            <a:r>
              <a:rPr lang="en-US" sz="1100">
                <a:solidFill>
                  <a:schemeClr val="dk1"/>
                </a:solidFill>
                <a:latin typeface="Arial"/>
                <a:ea typeface="Arial"/>
                <a:cs typeface="Arial"/>
                <a:sym typeface="Arial"/>
              </a:rPr>
              <a:t>,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https://github.com/NVlabs/stylegan2</a:t>
            </a:r>
            <a:r>
              <a:rPr lang="en-US" sz="1100">
                <a:solidFill>
                  <a:schemeClr val="dk1"/>
                </a:solidFill>
                <a:latin typeface="Arial"/>
                <a:ea typeface="Arial"/>
                <a:cs typeface="Arial"/>
                <a:sym typeface="Arial"/>
              </a:rPr>
              <a:t> </a:t>
            </a:r>
            <a:endParaRPr/>
          </a:p>
        </p:txBody>
      </p:sp>
      <p:pic>
        <p:nvPicPr>
          <p:cNvPr id="157" name="Google Shape;157;gd49e86e613_1_138"/>
          <p:cNvPicPr preferRelativeResize="0"/>
          <p:nvPr/>
        </p:nvPicPr>
        <p:blipFill rotWithShape="1">
          <a:blip r:embed="rId6">
            <a:alphaModFix/>
          </a:blip>
          <a:srcRect t="19179" b="11153"/>
          <a:stretch/>
        </p:blipFill>
        <p:spPr>
          <a:xfrm>
            <a:off x="1549566" y="1481309"/>
            <a:ext cx="3535721" cy="4122066"/>
          </a:xfrm>
          <a:prstGeom prst="rect">
            <a:avLst/>
          </a:prstGeom>
          <a:noFill/>
          <a:ln>
            <a:noFill/>
          </a:ln>
        </p:spPr>
      </p:pic>
      <p:pic>
        <p:nvPicPr>
          <p:cNvPr id="158" name="Google Shape;158;gd49e86e613_1_138"/>
          <p:cNvPicPr preferRelativeResize="0"/>
          <p:nvPr/>
        </p:nvPicPr>
        <p:blipFill rotWithShape="1">
          <a:blip r:embed="rId7">
            <a:alphaModFix/>
          </a:blip>
          <a:srcRect/>
          <a:stretch/>
        </p:blipFill>
        <p:spPr>
          <a:xfrm>
            <a:off x="6542387" y="1481309"/>
            <a:ext cx="2002932" cy="2676648"/>
          </a:xfrm>
          <a:prstGeom prst="rect">
            <a:avLst/>
          </a:prstGeom>
          <a:noFill/>
          <a:ln>
            <a:noFill/>
          </a:ln>
        </p:spPr>
      </p:pic>
      <p:pic>
        <p:nvPicPr>
          <p:cNvPr id="159" name="Google Shape;159;gd49e86e613_1_138"/>
          <p:cNvPicPr preferRelativeResize="0"/>
          <p:nvPr/>
        </p:nvPicPr>
        <p:blipFill rotWithShape="1">
          <a:blip r:embed="rId8">
            <a:alphaModFix/>
          </a:blip>
          <a:srcRect/>
          <a:stretch/>
        </p:blipFill>
        <p:spPr>
          <a:xfrm>
            <a:off x="8606682" y="1481308"/>
            <a:ext cx="2133351" cy="2676647"/>
          </a:xfrm>
          <a:prstGeom prst="rect">
            <a:avLst/>
          </a:prstGeom>
          <a:noFill/>
          <a:ln>
            <a:noFill/>
          </a:ln>
        </p:spPr>
      </p:pic>
      <p:cxnSp>
        <p:nvCxnSpPr>
          <p:cNvPr id="160" name="Google Shape;160;gd49e86e613_1_138"/>
          <p:cNvCxnSpPr/>
          <p:nvPr/>
        </p:nvCxnSpPr>
        <p:spPr>
          <a:xfrm rot="10800000">
            <a:off x="9605593" y="4111828"/>
            <a:ext cx="0" cy="498600"/>
          </a:xfrm>
          <a:prstGeom prst="straightConnector1">
            <a:avLst/>
          </a:prstGeom>
          <a:noFill/>
          <a:ln w="57150" cap="flat" cmpd="sng">
            <a:solidFill>
              <a:schemeClr val="accent1"/>
            </a:solidFill>
            <a:prstDash val="solid"/>
            <a:miter lim="800000"/>
            <a:headEnd type="none" w="sm" len="sm"/>
            <a:tailEnd type="triangle" w="med" len="med"/>
          </a:ln>
        </p:spPr>
      </p:cxnSp>
      <p:sp>
        <p:nvSpPr>
          <p:cNvPr id="161" name="Google Shape;161;gd49e86e613_1_138"/>
          <p:cNvSpPr txBox="1">
            <a:spLocks noGrp="1"/>
          </p:cNvSpPr>
          <p:nvPr>
            <p:ph type="body" idx="1"/>
          </p:nvPr>
        </p:nvSpPr>
        <p:spPr>
          <a:xfrm>
            <a:off x="7127301" y="4654289"/>
            <a:ext cx="3612600" cy="8409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ct val="108107"/>
              <a:buNone/>
            </a:pPr>
            <a:r>
              <a:rPr lang="en-US" sz="2400"/>
              <a:t>Generative model, </a:t>
            </a:r>
            <a:br>
              <a:rPr lang="en-US" sz="2400"/>
            </a:br>
            <a:r>
              <a:rPr lang="en-US" sz="2400"/>
              <a:t>learned from many portraits</a:t>
            </a:r>
            <a:endParaRPr/>
          </a:p>
        </p:txBody>
      </p:sp>
      <p:cxnSp>
        <p:nvCxnSpPr>
          <p:cNvPr id="162" name="Google Shape;162;gd49e86e613_1_138"/>
          <p:cNvCxnSpPr/>
          <p:nvPr/>
        </p:nvCxnSpPr>
        <p:spPr>
          <a:xfrm>
            <a:off x="5141505" y="4829343"/>
            <a:ext cx="2022600" cy="0"/>
          </a:xfrm>
          <a:prstGeom prst="straightConnector1">
            <a:avLst/>
          </a:prstGeom>
          <a:noFill/>
          <a:ln w="57150" cap="flat" cmpd="sng">
            <a:solidFill>
              <a:schemeClr val="accent1"/>
            </a:solidFill>
            <a:prstDash val="solid"/>
            <a:miter lim="800000"/>
            <a:headEnd type="none" w="sm" len="sm"/>
            <a:tailEnd type="triangle" w="med" len="med"/>
          </a:ln>
        </p:spPr>
      </p:cxn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lum bright="70000" contrast="-70000"/>
          </a:blip>
          <a:stretch>
            <a:fillRect/>
          </a:stretch>
        </p:blipFill>
        <p:spPr>
          <a:xfrm>
            <a:off x="219074" y="438150"/>
            <a:ext cx="11972925" cy="5981700"/>
          </a:xfrm>
          <a:prstGeom prst="rect">
            <a:avLst/>
          </a:prstGeom>
        </p:spPr>
      </p:pic>
      <p:sp>
        <p:nvSpPr>
          <p:cNvPr id="4" name="Fußzeilenplatzhalter 3"/>
          <p:cNvSpPr>
            <a:spLocks noGrp="1"/>
          </p:cNvSpPr>
          <p:nvPr>
            <p:ph type="ftr" sz="quarter" idx="11"/>
          </p:nvPr>
        </p:nvSpPr>
        <p:spPr/>
        <p:txBody>
          <a:bodyPr/>
          <a:lstStyle/>
          <a:p>
            <a:r>
              <a:rPr lang="de-DE" smtClean="0"/>
              <a:t>Intelligent UIs 2021</a:t>
            </a:r>
            <a:endParaRPr lang="de-DE"/>
          </a:p>
        </p:txBody>
      </p:sp>
      <p:sp>
        <p:nvSpPr>
          <p:cNvPr id="6" name="Rechteck 5"/>
          <p:cNvSpPr/>
          <p:nvPr/>
        </p:nvSpPr>
        <p:spPr>
          <a:xfrm>
            <a:off x="5940683" y="3345025"/>
            <a:ext cx="6251317" cy="1323439"/>
          </a:xfrm>
          <a:prstGeom prst="rect">
            <a:avLst/>
          </a:prstGeom>
          <a:noFill/>
        </p:spPr>
        <p:txBody>
          <a:bodyPr wrap="square">
            <a:spAutoFit/>
          </a:bodyPr>
          <a:lstStyle/>
          <a:p>
            <a:pPr algn="ctr"/>
            <a:r>
              <a:rPr lang="en-US" sz="4000" b="1" i="0" dirty="0" smtClean="0">
                <a:solidFill>
                  <a:srgbClr val="000000"/>
                </a:solidFill>
                <a:effectLst/>
                <a:latin typeface="Open Sans"/>
              </a:rPr>
              <a:t>The </a:t>
            </a:r>
            <a:r>
              <a:rPr lang="en-US" sz="4000" b="1" dirty="0">
                <a:solidFill>
                  <a:srgbClr val="000000"/>
                </a:solidFill>
                <a:latin typeface="Open Sans"/>
              </a:rPr>
              <a:t>b</a:t>
            </a:r>
            <a:r>
              <a:rPr lang="en-US" sz="4000" b="1" i="0" dirty="0" smtClean="0">
                <a:solidFill>
                  <a:srgbClr val="000000"/>
                </a:solidFill>
                <a:effectLst/>
                <a:latin typeface="Open Sans"/>
              </a:rPr>
              <a:t>est way to predict </a:t>
            </a:r>
            <a:br>
              <a:rPr lang="en-US" sz="4000" b="1" i="0" dirty="0" smtClean="0">
                <a:solidFill>
                  <a:srgbClr val="000000"/>
                </a:solidFill>
                <a:effectLst/>
                <a:latin typeface="Open Sans"/>
              </a:rPr>
            </a:br>
            <a:r>
              <a:rPr lang="en-US" sz="4000" b="1" i="0" dirty="0" smtClean="0">
                <a:solidFill>
                  <a:srgbClr val="000000"/>
                </a:solidFill>
                <a:effectLst/>
                <a:latin typeface="Open Sans"/>
              </a:rPr>
              <a:t>the future is to create it</a:t>
            </a:r>
          </a:p>
        </p:txBody>
      </p:sp>
      <p:sp>
        <p:nvSpPr>
          <p:cNvPr id="2" name="Foliennummernplatzhalter 1"/>
          <p:cNvSpPr>
            <a:spLocks noGrp="1"/>
          </p:cNvSpPr>
          <p:nvPr>
            <p:ph type="sldNum" sz="quarter" idx="12"/>
          </p:nvPr>
        </p:nvSpPr>
        <p:spPr/>
        <p:txBody>
          <a:bodyPr/>
          <a:lstStyle/>
          <a:p>
            <a:fld id="{F0744B6E-D500-4ED5-A6E6-A04529B6A605}" type="slidenum">
              <a:rPr lang="de-DE" smtClean="0"/>
              <a:t>50</a:t>
            </a:fld>
            <a:endParaRPr lang="de-DE"/>
          </a:p>
        </p:txBody>
      </p:sp>
    </p:spTree>
    <p:extLst>
      <p:ext uri="{BB962C8B-B14F-4D97-AF65-F5344CB8AC3E}">
        <p14:creationId xmlns:p14="http://schemas.microsoft.com/office/powerpoint/2010/main" val="16258296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lum bright="70000" contrast="-70000"/>
          </a:blip>
          <a:stretch>
            <a:fillRect/>
          </a:stretch>
        </p:blipFill>
        <p:spPr>
          <a:xfrm>
            <a:off x="219074" y="438150"/>
            <a:ext cx="11972925" cy="5981700"/>
          </a:xfrm>
          <a:prstGeom prst="rect">
            <a:avLst/>
          </a:prstGeom>
        </p:spPr>
      </p:pic>
      <p:sp>
        <p:nvSpPr>
          <p:cNvPr id="4" name="Fußzeilenplatzhalter 3"/>
          <p:cNvSpPr>
            <a:spLocks noGrp="1"/>
          </p:cNvSpPr>
          <p:nvPr>
            <p:ph type="ftr" sz="quarter" idx="11"/>
          </p:nvPr>
        </p:nvSpPr>
        <p:spPr/>
        <p:txBody>
          <a:bodyPr/>
          <a:lstStyle/>
          <a:p>
            <a:r>
              <a:rPr lang="de-DE" smtClean="0"/>
              <a:t>Intelligent UIs 2021</a:t>
            </a:r>
            <a:endParaRPr lang="de-DE"/>
          </a:p>
        </p:txBody>
      </p:sp>
      <p:sp>
        <p:nvSpPr>
          <p:cNvPr id="6" name="Rechteck 5"/>
          <p:cNvSpPr/>
          <p:nvPr/>
        </p:nvSpPr>
        <p:spPr>
          <a:xfrm>
            <a:off x="5940683" y="3345025"/>
            <a:ext cx="6251317" cy="1323439"/>
          </a:xfrm>
          <a:prstGeom prst="rect">
            <a:avLst/>
          </a:prstGeom>
          <a:noFill/>
        </p:spPr>
        <p:txBody>
          <a:bodyPr wrap="square">
            <a:spAutoFit/>
          </a:bodyPr>
          <a:lstStyle/>
          <a:p>
            <a:pPr algn="ctr"/>
            <a:r>
              <a:rPr lang="en-US" sz="4000" b="1" i="0" dirty="0" smtClean="0">
                <a:solidFill>
                  <a:srgbClr val="000000"/>
                </a:solidFill>
                <a:effectLst/>
                <a:latin typeface="Open Sans"/>
              </a:rPr>
              <a:t>The </a:t>
            </a:r>
            <a:r>
              <a:rPr lang="en-US" sz="4000" b="1" dirty="0">
                <a:solidFill>
                  <a:srgbClr val="000000"/>
                </a:solidFill>
                <a:latin typeface="Open Sans"/>
              </a:rPr>
              <a:t>b</a:t>
            </a:r>
            <a:r>
              <a:rPr lang="en-US" sz="4000" b="1" i="0" dirty="0" smtClean="0">
                <a:solidFill>
                  <a:srgbClr val="000000"/>
                </a:solidFill>
                <a:effectLst/>
                <a:latin typeface="Open Sans"/>
              </a:rPr>
              <a:t>est way to predict </a:t>
            </a:r>
            <a:br>
              <a:rPr lang="en-US" sz="4000" b="1" i="0" dirty="0" smtClean="0">
                <a:solidFill>
                  <a:srgbClr val="000000"/>
                </a:solidFill>
                <a:effectLst/>
                <a:latin typeface="Open Sans"/>
              </a:rPr>
            </a:br>
            <a:r>
              <a:rPr lang="en-US" sz="4000" b="1" i="0" dirty="0" smtClean="0">
                <a:solidFill>
                  <a:srgbClr val="000000"/>
                </a:solidFill>
                <a:effectLst/>
                <a:latin typeface="Open Sans"/>
              </a:rPr>
              <a:t>the future is to create it</a:t>
            </a:r>
          </a:p>
        </p:txBody>
      </p:sp>
      <p:sp>
        <p:nvSpPr>
          <p:cNvPr id="5" name="Rechteck 4"/>
          <p:cNvSpPr/>
          <p:nvPr/>
        </p:nvSpPr>
        <p:spPr>
          <a:xfrm>
            <a:off x="0" y="5411450"/>
            <a:ext cx="12192000" cy="1446550"/>
          </a:xfrm>
          <a:prstGeom prst="rect">
            <a:avLst/>
          </a:prstGeom>
          <a:solidFill>
            <a:schemeClr val="tx1"/>
          </a:solidFill>
        </p:spPr>
        <p:txBody>
          <a:bodyPr wrap="square">
            <a:spAutoFit/>
          </a:bodyPr>
          <a:lstStyle/>
          <a:p>
            <a:pPr algn="ctr"/>
            <a:r>
              <a:rPr lang="en-US" sz="4400" b="1" dirty="0" smtClean="0">
                <a:solidFill>
                  <a:schemeClr val="bg1"/>
                </a:solidFill>
                <a:latin typeface="Open Sans"/>
              </a:rPr>
              <a:t>… for them - or at least nudge people to go into the right direction (the future you want)</a:t>
            </a:r>
            <a:endParaRPr lang="en-US" sz="4400" b="1" i="0" dirty="0">
              <a:solidFill>
                <a:schemeClr val="bg1"/>
              </a:solidFill>
              <a:effectLst/>
              <a:latin typeface="Open Sans"/>
            </a:endParaRPr>
          </a:p>
        </p:txBody>
      </p:sp>
      <p:sp>
        <p:nvSpPr>
          <p:cNvPr id="2" name="Foliennummernplatzhalter 1"/>
          <p:cNvSpPr>
            <a:spLocks noGrp="1"/>
          </p:cNvSpPr>
          <p:nvPr>
            <p:ph type="sldNum" sz="quarter" idx="12"/>
          </p:nvPr>
        </p:nvSpPr>
        <p:spPr/>
        <p:txBody>
          <a:bodyPr/>
          <a:lstStyle/>
          <a:p>
            <a:fld id="{F0744B6E-D500-4ED5-A6E6-A04529B6A605}" type="slidenum">
              <a:rPr lang="de-DE" smtClean="0"/>
              <a:t>51</a:t>
            </a:fld>
            <a:endParaRPr lang="de-DE"/>
          </a:p>
        </p:txBody>
      </p:sp>
    </p:spTree>
    <p:extLst>
      <p:ext uri="{BB962C8B-B14F-4D97-AF65-F5344CB8AC3E}">
        <p14:creationId xmlns:p14="http://schemas.microsoft.com/office/powerpoint/2010/main" val="16848222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1353800" cy="1325563"/>
          </a:xfrm>
        </p:spPr>
        <p:txBody>
          <a:bodyPr>
            <a:normAutofit/>
          </a:bodyPr>
          <a:lstStyle/>
          <a:p>
            <a:r>
              <a:rPr lang="en-US" b="1" dirty="0" smtClean="0"/>
              <a:t>Then End of Serendipity?</a:t>
            </a:r>
            <a:r>
              <a:rPr lang="en-US" dirty="0" smtClean="0"/>
              <a:t/>
            </a:r>
            <a:br>
              <a:rPr lang="en-US" dirty="0" smtClean="0"/>
            </a:br>
            <a:r>
              <a:rPr lang="en-US" dirty="0" smtClean="0"/>
              <a:t>No Randomness anymore?</a:t>
            </a:r>
            <a:endParaRPr lang="en-US" dirty="0"/>
          </a:p>
        </p:txBody>
      </p:sp>
      <p:sp>
        <p:nvSpPr>
          <p:cNvPr id="3" name="Inhaltsplatzhalter 2"/>
          <p:cNvSpPr>
            <a:spLocks noGrp="1"/>
          </p:cNvSpPr>
          <p:nvPr>
            <p:ph idx="1"/>
          </p:nvPr>
        </p:nvSpPr>
        <p:spPr>
          <a:xfrm>
            <a:off x="838200" y="2094613"/>
            <a:ext cx="10515600" cy="4082349"/>
          </a:xfrm>
        </p:spPr>
        <p:txBody>
          <a:bodyPr>
            <a:normAutofit/>
          </a:bodyPr>
          <a:lstStyle/>
          <a:p>
            <a:pPr marL="0" indent="0">
              <a:buNone/>
            </a:pPr>
            <a:r>
              <a:rPr lang="en-US" sz="4000" dirty="0"/>
              <a:t>Who do you trust to decide </a:t>
            </a:r>
            <a:r>
              <a:rPr lang="en-US" sz="4000" dirty="0" smtClean="0"/>
              <a:t>…</a:t>
            </a:r>
          </a:p>
          <a:p>
            <a:r>
              <a:rPr lang="en-US" dirty="0" smtClean="0"/>
              <a:t>…what movies you watch? (and eventually like)</a:t>
            </a:r>
          </a:p>
          <a:p>
            <a:r>
              <a:rPr lang="en-US" dirty="0" smtClean="0"/>
              <a:t>…who you are sitting next to on the plane?</a:t>
            </a:r>
          </a:p>
          <a:p>
            <a:r>
              <a:rPr lang="en-US" dirty="0" smtClean="0"/>
              <a:t>…which way you walk?</a:t>
            </a:r>
          </a:p>
          <a:p>
            <a:r>
              <a:rPr lang="en-US" dirty="0" smtClean="0"/>
              <a:t>…who is in the same restaurant as you?</a:t>
            </a:r>
          </a:p>
          <a:p>
            <a:r>
              <a:rPr lang="en-US" dirty="0" smtClean="0"/>
              <a:t>…which flat you buy?</a:t>
            </a:r>
          </a:p>
          <a:p>
            <a:r>
              <a:rPr lang="en-US" dirty="0" smtClean="0"/>
              <a:t>…</a:t>
            </a:r>
          </a:p>
          <a:p>
            <a:r>
              <a:rPr lang="en-US" dirty="0" smtClean="0"/>
              <a:t>…whom you marry?</a:t>
            </a:r>
            <a:endParaRPr lang="en-US" dirty="0"/>
          </a:p>
        </p:txBody>
      </p:sp>
      <p:sp>
        <p:nvSpPr>
          <p:cNvPr id="4" name="Fußzeilenplatzhalter 3"/>
          <p:cNvSpPr>
            <a:spLocks noGrp="1"/>
          </p:cNvSpPr>
          <p:nvPr>
            <p:ph type="ftr" sz="quarter" idx="11"/>
          </p:nvPr>
        </p:nvSpPr>
        <p:spPr/>
        <p:txBody>
          <a:bodyPr/>
          <a:lstStyle/>
          <a:p>
            <a:r>
              <a:rPr lang="de-DE" smtClean="0"/>
              <a:t>Intelligent UIs 2021</a:t>
            </a:r>
            <a:endParaRPr lang="en-US" dirty="0"/>
          </a:p>
        </p:txBody>
      </p:sp>
      <p:sp>
        <p:nvSpPr>
          <p:cNvPr id="5" name="Foliennummernplatzhalter 4"/>
          <p:cNvSpPr>
            <a:spLocks noGrp="1"/>
          </p:cNvSpPr>
          <p:nvPr>
            <p:ph type="sldNum" sz="quarter" idx="12"/>
          </p:nvPr>
        </p:nvSpPr>
        <p:spPr/>
        <p:txBody>
          <a:bodyPr/>
          <a:lstStyle/>
          <a:p>
            <a:fld id="{F0744B6E-D500-4ED5-A6E6-A04529B6A605}" type="slidenum">
              <a:rPr lang="de-DE" smtClean="0"/>
              <a:t>52</a:t>
            </a:fld>
            <a:endParaRPr lang="de-DE"/>
          </a:p>
        </p:txBody>
      </p:sp>
    </p:spTree>
    <p:extLst>
      <p:ext uri="{BB962C8B-B14F-4D97-AF65-F5344CB8AC3E}">
        <p14:creationId xmlns:p14="http://schemas.microsoft.com/office/powerpoint/2010/main" val="3539904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14670" y="0"/>
            <a:ext cx="11121656" cy="5595582"/>
          </a:xfrm>
        </p:spPr>
        <p:txBody>
          <a:bodyPr>
            <a:normAutofit/>
          </a:bodyPr>
          <a:lstStyle/>
          <a:p>
            <a:r>
              <a:rPr lang="en-US" sz="11500" b="1" dirty="0">
                <a:solidFill>
                  <a:schemeClr val="bg1"/>
                </a:solidFill>
              </a:rPr>
              <a:t>Don’t </a:t>
            </a:r>
            <a:r>
              <a:rPr lang="en-US" sz="11500" b="1" dirty="0" smtClean="0">
                <a:solidFill>
                  <a:schemeClr val="bg1"/>
                </a:solidFill>
              </a:rPr>
              <a:t/>
            </a:r>
            <a:br>
              <a:rPr lang="en-US" sz="11500" b="1" dirty="0" smtClean="0">
                <a:solidFill>
                  <a:schemeClr val="bg1"/>
                </a:solidFill>
              </a:rPr>
            </a:br>
            <a:r>
              <a:rPr lang="en-US" sz="11500" b="1" dirty="0" err="1" smtClean="0">
                <a:solidFill>
                  <a:schemeClr val="bg1"/>
                </a:solidFill>
              </a:rPr>
              <a:t>Autoplay</a:t>
            </a:r>
            <a:r>
              <a:rPr lang="en-US" sz="11500" b="1" dirty="0" smtClean="0">
                <a:solidFill>
                  <a:schemeClr val="bg1"/>
                </a:solidFill>
              </a:rPr>
              <a:t> </a:t>
            </a:r>
            <a:br>
              <a:rPr lang="en-US" sz="11500" b="1" dirty="0" smtClean="0">
                <a:solidFill>
                  <a:schemeClr val="bg1"/>
                </a:solidFill>
              </a:rPr>
            </a:br>
            <a:r>
              <a:rPr lang="en-US" sz="11500" b="1" dirty="0" smtClean="0">
                <a:solidFill>
                  <a:schemeClr val="bg1"/>
                </a:solidFill>
              </a:rPr>
              <a:t>your </a:t>
            </a:r>
            <a:r>
              <a:rPr lang="en-US" sz="11500" b="1" dirty="0">
                <a:solidFill>
                  <a:schemeClr val="bg1"/>
                </a:solidFill>
              </a:rPr>
              <a:t>Life</a:t>
            </a:r>
          </a:p>
        </p:txBody>
      </p:sp>
      <p:sp>
        <p:nvSpPr>
          <p:cNvPr id="3" name="Fußzeilenplatzhalter 2"/>
          <p:cNvSpPr>
            <a:spLocks noGrp="1"/>
          </p:cNvSpPr>
          <p:nvPr>
            <p:ph type="ftr" sz="quarter" idx="11"/>
          </p:nvPr>
        </p:nvSpPr>
        <p:spPr/>
        <p:txBody>
          <a:bodyPr/>
          <a:lstStyle/>
          <a:p>
            <a:pPr>
              <a:defRPr/>
            </a:pPr>
            <a:r>
              <a:rPr lang="de-DE" smtClean="0"/>
              <a:t>Intelligent UIs 2021</a:t>
            </a:r>
            <a:endParaRPr lang="en-US"/>
          </a:p>
        </p:txBody>
      </p:sp>
      <p:pic>
        <p:nvPicPr>
          <p:cNvPr id="10242" name="Picture 2" descr="Schalter, Knebel, Kontrolle, Ui, Schnittstelle"/>
          <p:cNvPicPr>
            <a:picLocks noChangeAspect="1" noChangeArrowheads="1"/>
          </p:cNvPicPr>
          <p:nvPr/>
        </p:nvPicPr>
        <p:blipFill rotWithShape="1">
          <a:blip r:embed="rId3">
            <a:extLst>
              <a:ext uri="{28A0092B-C50C-407E-A947-70E740481C1C}">
                <a14:useLocalDpi xmlns:a14="http://schemas.microsoft.com/office/drawing/2010/main" val="0"/>
              </a:ext>
            </a:extLst>
          </a:blip>
          <a:srcRect l="55463"/>
          <a:stretch/>
        </p:blipFill>
        <p:spPr bwMode="auto">
          <a:xfrm>
            <a:off x="7574907" y="1196412"/>
            <a:ext cx="2796309" cy="3721374"/>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0414562" y="259308"/>
            <a:ext cx="2243527" cy="5595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dirty="0" smtClean="0">
                <a:solidFill>
                  <a:schemeClr val="bg1"/>
                </a:solidFill>
              </a:rPr>
              <a:t>Off</a:t>
            </a:r>
          </a:p>
          <a:p>
            <a:endParaRPr lang="en-US" sz="8800" b="1" dirty="0" smtClean="0">
              <a:solidFill>
                <a:schemeClr val="bg1"/>
              </a:solidFill>
            </a:endParaRPr>
          </a:p>
          <a:p>
            <a:r>
              <a:rPr lang="en-US" sz="8800" b="1" dirty="0" smtClean="0">
                <a:solidFill>
                  <a:schemeClr val="bg1"/>
                </a:solidFill>
              </a:rPr>
              <a:t>On</a:t>
            </a:r>
            <a:endParaRPr lang="en-US" sz="8800" b="1" dirty="0">
              <a:solidFill>
                <a:schemeClr val="bg1"/>
              </a:solidFill>
            </a:endParaRPr>
          </a:p>
        </p:txBody>
      </p:sp>
      <p:sp>
        <p:nvSpPr>
          <p:cNvPr id="4" name="Foliennummernplatzhalter 3"/>
          <p:cNvSpPr>
            <a:spLocks noGrp="1"/>
          </p:cNvSpPr>
          <p:nvPr>
            <p:ph type="sldNum" sz="quarter" idx="12"/>
          </p:nvPr>
        </p:nvSpPr>
        <p:spPr/>
        <p:txBody>
          <a:bodyPr/>
          <a:lstStyle/>
          <a:p>
            <a:fld id="{F0744B6E-D500-4ED5-A6E6-A04529B6A605}" type="slidenum">
              <a:rPr lang="de-DE" smtClean="0"/>
              <a:t>53</a:t>
            </a:fld>
            <a:endParaRPr lang="de-DE"/>
          </a:p>
        </p:txBody>
      </p:sp>
    </p:spTree>
    <p:extLst>
      <p:ext uri="{BB962C8B-B14F-4D97-AF65-F5344CB8AC3E}">
        <p14:creationId xmlns:p14="http://schemas.microsoft.com/office/powerpoint/2010/main" val="28120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49e86e613_1_380"/>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Implementing IUIs</a:t>
            </a:r>
            <a:endParaRPr/>
          </a:p>
        </p:txBody>
      </p:sp>
      <p:sp>
        <p:nvSpPr>
          <p:cNvPr id="898" name="Google Shape;898;gd49e86e613_1_380"/>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a:t>Practical advice</a:t>
            </a:r>
            <a:endParaRPr/>
          </a:p>
        </p:txBody>
      </p:sp>
      <p:sp>
        <p:nvSpPr>
          <p:cNvPr id="899" name="Google Shape;899;gd49e86e613_1_380"/>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900" name="Google Shape;900;gd49e86e613_1_380"/>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extLst>
      <p:ext uri="{BB962C8B-B14F-4D97-AF65-F5344CB8AC3E}">
        <p14:creationId xmlns:p14="http://schemas.microsoft.com/office/powerpoint/2010/main" val="3320787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1367630" y="636974"/>
            <a:ext cx="7206097" cy="4724809"/>
          </a:xfrm>
          <a:prstGeom prst="rect">
            <a:avLst/>
          </a:prstGeom>
        </p:spPr>
      </p:pic>
      <p:sp>
        <p:nvSpPr>
          <p:cNvPr id="3" name="Fußzeilenplatzhalter 2"/>
          <p:cNvSpPr>
            <a:spLocks noGrp="1"/>
          </p:cNvSpPr>
          <p:nvPr>
            <p:ph type="ftr" sz="quarter" idx="11"/>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platzhalter 4"/>
          <p:cNvSpPr>
            <a:spLocks noGrp="1"/>
          </p:cNvSpPr>
          <p:nvPr>
            <p:ph type="body" sz="quarter" idx="21"/>
          </p:nvPr>
        </p:nvSpPr>
        <p:spPr>
          <a:xfrm>
            <a:off x="695325" y="6356350"/>
            <a:ext cx="5610225" cy="365125"/>
          </a:xfrm>
        </p:spPr>
        <p:txBody>
          <a:bodyPr/>
          <a:lstStyle/>
          <a:p>
            <a:r>
              <a:rPr lang="en-US" dirty="0" smtClean="0"/>
              <a:t>Introduction </a:t>
            </a:r>
            <a:r>
              <a:rPr lang="en-US" dirty="0"/>
              <a:t>to </a:t>
            </a:r>
            <a:r>
              <a:rPr lang="en-US" dirty="0" smtClean="0"/>
              <a:t>Prototyping</a:t>
            </a:r>
            <a:endParaRPr lang="en-US" dirty="0"/>
          </a:p>
        </p:txBody>
      </p:sp>
      <p:cxnSp>
        <p:nvCxnSpPr>
          <p:cNvPr id="7" name="Gerade Verbindung mit Pfeil 6"/>
          <p:cNvCxnSpPr/>
          <p:nvPr/>
        </p:nvCxnSpPr>
        <p:spPr>
          <a:xfrm>
            <a:off x="1150671" y="5585133"/>
            <a:ext cx="7408800" cy="0"/>
          </a:xfrm>
          <a:prstGeom prst="straightConnector1">
            <a:avLst/>
          </a:prstGeom>
          <a:ln w="76200" cap="rnd">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1150671" y="646592"/>
            <a:ext cx="0" cy="4938542"/>
          </a:xfrm>
          <a:prstGeom prst="straightConnector1">
            <a:avLst/>
          </a:prstGeom>
          <a:ln w="76200" cap="rnd">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rot="16200000">
            <a:off x="495343" y="2900420"/>
            <a:ext cx="812658" cy="430887"/>
          </a:xfrm>
          <a:prstGeom prst="rect">
            <a:avLst/>
          </a:prstGeom>
          <a:noFill/>
        </p:spPr>
        <p:txBody>
          <a:bodyPr wrap="none" lIns="0" tIns="0" rIns="0" bIns="0" rtlCol="0">
            <a:spAutoFit/>
          </a:bodyPr>
          <a:lstStyle/>
          <a:p>
            <a:r>
              <a:rPr lang="en-US" sz="2800" dirty="0" smtClean="0">
                <a:solidFill>
                  <a:schemeClr val="tx1">
                    <a:lumMod val="75000"/>
                    <a:lumOff val="25000"/>
                  </a:schemeClr>
                </a:solidFill>
              </a:rPr>
              <a:t>effort</a:t>
            </a:r>
            <a:endParaRPr lang="en-US" sz="2800" dirty="0">
              <a:solidFill>
                <a:schemeClr val="tx1">
                  <a:lumMod val="75000"/>
                  <a:lumOff val="25000"/>
                </a:schemeClr>
              </a:solidFill>
            </a:endParaRPr>
          </a:p>
        </p:txBody>
      </p:sp>
      <p:sp>
        <p:nvSpPr>
          <p:cNvPr id="18" name="Textfeld 17"/>
          <p:cNvSpPr txBox="1"/>
          <p:nvPr/>
        </p:nvSpPr>
        <p:spPr>
          <a:xfrm>
            <a:off x="4345316" y="5585133"/>
            <a:ext cx="1019510" cy="430887"/>
          </a:xfrm>
          <a:prstGeom prst="rect">
            <a:avLst/>
          </a:prstGeom>
          <a:noFill/>
        </p:spPr>
        <p:txBody>
          <a:bodyPr wrap="none" lIns="0" tIns="0" rIns="0" bIns="0" rtlCol="0">
            <a:spAutoFit/>
          </a:bodyPr>
          <a:lstStyle/>
          <a:p>
            <a:r>
              <a:rPr lang="en-US" sz="2800" dirty="0" smtClean="0">
                <a:solidFill>
                  <a:schemeClr val="tx1">
                    <a:lumMod val="75000"/>
                    <a:lumOff val="25000"/>
                  </a:schemeClr>
                </a:solidFill>
              </a:rPr>
              <a:t>fidelity</a:t>
            </a:r>
            <a:endParaRPr lang="en-US" sz="2800" dirty="0">
              <a:solidFill>
                <a:schemeClr val="tx1">
                  <a:lumMod val="75000"/>
                  <a:lumOff val="25000"/>
                </a:schemeClr>
              </a:solidFill>
            </a:endParaRPr>
          </a:p>
        </p:txBody>
      </p:sp>
      <p:cxnSp>
        <p:nvCxnSpPr>
          <p:cNvPr id="8" name="Gerade Verbindung mit Pfeil 7"/>
          <p:cNvCxnSpPr/>
          <p:nvPr/>
        </p:nvCxnSpPr>
        <p:spPr>
          <a:xfrm flipV="1">
            <a:off x="2892669" y="1644162"/>
            <a:ext cx="4062046" cy="2672862"/>
          </a:xfrm>
          <a:prstGeom prst="straightConnector1">
            <a:avLst/>
          </a:prstGeom>
          <a:ln w="88900" cap="rnd">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rot="19593047">
            <a:off x="3150511" y="2793633"/>
            <a:ext cx="2626040" cy="523220"/>
          </a:xfrm>
          <a:prstGeom prst="rect">
            <a:avLst/>
          </a:prstGeom>
          <a:noFill/>
        </p:spPr>
        <p:txBody>
          <a:bodyPr wrap="none" rtlCol="0">
            <a:spAutoFit/>
          </a:bodyPr>
          <a:lstStyle/>
          <a:p>
            <a:r>
              <a:rPr lang="en-US" sz="2800" dirty="0" smtClean="0">
                <a:solidFill>
                  <a:srgbClr val="00B0F0"/>
                </a:solidFill>
              </a:rPr>
              <a:t>design iteration</a:t>
            </a:r>
            <a:endParaRPr lang="en-US" sz="2800" dirty="0">
              <a:solidFill>
                <a:srgbClr val="00B0F0"/>
              </a:solidFill>
            </a:endParaRPr>
          </a:p>
        </p:txBody>
      </p:sp>
      <p:sp>
        <p:nvSpPr>
          <p:cNvPr id="6" name="Titel 5"/>
          <p:cNvSpPr>
            <a:spLocks noGrp="1"/>
          </p:cNvSpPr>
          <p:nvPr>
            <p:ph type="title"/>
          </p:nvPr>
        </p:nvSpPr>
        <p:spPr/>
        <p:txBody>
          <a:bodyPr/>
          <a:lstStyle/>
          <a:p>
            <a:endParaRPr lang="de-DE"/>
          </a:p>
        </p:txBody>
      </p:sp>
    </p:spTree>
    <p:extLst>
      <p:ext uri="{BB962C8B-B14F-4D97-AF65-F5344CB8AC3E}">
        <p14:creationId xmlns:p14="http://schemas.microsoft.com/office/powerpoint/2010/main" val="278427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604075"/>
            <a:ext cx="9656005" cy="4946400"/>
          </a:xfrm>
          <a:prstGeom prst="rect">
            <a:avLst/>
          </a:prstGeom>
        </p:spPr>
      </p:pic>
      <p:sp>
        <p:nvSpPr>
          <p:cNvPr id="2" name="Titel 1"/>
          <p:cNvSpPr>
            <a:spLocks noGrp="1"/>
          </p:cNvSpPr>
          <p:nvPr>
            <p:ph type="title"/>
          </p:nvPr>
        </p:nvSpPr>
        <p:spPr>
          <a:xfrm>
            <a:off x="695325" y="204370"/>
            <a:ext cx="10801349" cy="399705"/>
          </a:xfrm>
        </p:spPr>
        <p:txBody>
          <a:bodyPr/>
          <a:lstStyle/>
          <a:p>
            <a:r>
              <a:rPr lang="en-US" dirty="0" smtClean="0"/>
              <a:t>Sketches</a:t>
            </a:r>
            <a:endParaRPr lang="en-US" dirty="0"/>
          </a:p>
        </p:txBody>
      </p:sp>
      <p:sp>
        <p:nvSpPr>
          <p:cNvPr id="3" name="Fußzeilenplatzhalter 2"/>
          <p:cNvSpPr>
            <a:spLocks noGrp="1"/>
          </p:cNvSpPr>
          <p:nvPr>
            <p:ph type="ftr" sz="quarter" idx="11"/>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platzhalter 4"/>
          <p:cNvSpPr>
            <a:spLocks noGrp="1"/>
          </p:cNvSpPr>
          <p:nvPr>
            <p:ph type="body" sz="quarter" idx="21"/>
          </p:nvPr>
        </p:nvSpPr>
        <p:spPr/>
        <p:txBody>
          <a:bodyPr/>
          <a:lstStyle/>
          <a:p>
            <a:r>
              <a:rPr lang="en-GB" dirty="0"/>
              <a:t>Low-Functional Prototypes</a:t>
            </a:r>
            <a:endParaRPr lang="en-US"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604075"/>
            <a:ext cx="9656005" cy="4946400"/>
          </a:xfrm>
          <a:prstGeom prst="rect">
            <a:avLst/>
          </a:prstGeom>
        </p:spPr>
      </p:pic>
    </p:spTree>
    <p:extLst>
      <p:ext uri="{BB962C8B-B14F-4D97-AF65-F5344CB8AC3E}">
        <p14:creationId xmlns:p14="http://schemas.microsoft.com/office/powerpoint/2010/main" val="184457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
        <p:nvSpPr>
          <p:cNvPr id="3" name="Fußzeilenplatzhalter 2"/>
          <p:cNvSpPr>
            <a:spLocks noGrp="1"/>
          </p:cNvSpPr>
          <p:nvPr>
            <p:ph type="ftr" sz="quarter" idx="11"/>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platzhalter 4"/>
          <p:cNvSpPr>
            <a:spLocks noGrp="1"/>
          </p:cNvSpPr>
          <p:nvPr>
            <p:ph type="body" sz="quarter" idx="21"/>
          </p:nvPr>
        </p:nvSpPr>
        <p:spPr/>
        <p:txBody>
          <a:bodyPr/>
          <a:lstStyle/>
          <a:p>
            <a:r>
              <a:rPr lang="en-GB" dirty="0"/>
              <a:t>Low-Functional Prototypes</a:t>
            </a:r>
            <a:endParaRPr lang="en-US"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0"/>
            <a:ext cx="8471535" cy="6252800"/>
          </a:xfrm>
          <a:prstGeom prst="rect">
            <a:avLst/>
          </a:prstGeom>
        </p:spPr>
      </p:pic>
      <p:sp>
        <p:nvSpPr>
          <p:cNvPr id="7" name="Rechteck 6"/>
          <p:cNvSpPr/>
          <p:nvPr/>
        </p:nvSpPr>
        <p:spPr>
          <a:xfrm>
            <a:off x="695325" y="1"/>
            <a:ext cx="8471535" cy="266262"/>
          </a:xfrm>
          <a:prstGeom prst="rect">
            <a:avLst/>
          </a:prstGeom>
          <a:solidFill>
            <a:srgbClr val="FFFFFF">
              <a:alpha val="69804"/>
            </a:srgbClr>
          </a:solidFill>
        </p:spPr>
        <p:txBody>
          <a:bodyPr wrap="none" lIns="90000" anchor="ctr">
            <a:noAutofit/>
          </a:bodyPr>
          <a:lstStyle/>
          <a:p>
            <a:r>
              <a:rPr lang="en-US" sz="1400" dirty="0">
                <a:solidFill>
                  <a:schemeClr val="tx1">
                    <a:lumMod val="85000"/>
                    <a:lumOff val="15000"/>
                  </a:schemeClr>
                </a:solidFill>
              </a:rPr>
              <a:t>Image by Rosenfeld </a:t>
            </a:r>
            <a:r>
              <a:rPr lang="en-US" sz="1400" dirty="0" smtClean="0">
                <a:solidFill>
                  <a:schemeClr val="tx1">
                    <a:lumMod val="85000"/>
                    <a:lumOff val="15000"/>
                  </a:schemeClr>
                </a:solidFill>
              </a:rPr>
              <a:t>Media from https</a:t>
            </a:r>
            <a:r>
              <a:rPr lang="en-US" sz="1400" dirty="0">
                <a:solidFill>
                  <a:schemeClr val="tx1">
                    <a:lumMod val="85000"/>
                    <a:lumOff val="15000"/>
                  </a:schemeClr>
                </a:solidFill>
              </a:rPr>
              <a:t>://</a:t>
            </a:r>
            <a:r>
              <a:rPr lang="en-US" sz="1400" dirty="0" smtClean="0">
                <a:solidFill>
                  <a:schemeClr val="tx1">
                    <a:lumMod val="85000"/>
                    <a:lumOff val="15000"/>
                  </a:schemeClr>
                </a:solidFill>
              </a:rPr>
              <a:t>www.flickr.com/photos/rosenfeldmedia/3978127831 (CC-BY 2.0)</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22297314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568623" y="167735"/>
            <a:ext cx="10801349" cy="399705"/>
          </a:xfrm>
        </p:spPr>
        <p:txBody>
          <a:bodyPr/>
          <a:lstStyle/>
          <a:p>
            <a:r>
              <a:rPr lang="en-US" dirty="0"/>
              <a:t>ISO 9241-210 </a:t>
            </a:r>
            <a:r>
              <a:rPr lang="en-US" dirty="0" smtClean="0"/>
              <a:t>Human-Centered Design Process</a:t>
            </a:r>
            <a:endParaRPr lang="en-US" dirty="0"/>
          </a:p>
        </p:txBody>
      </p:sp>
      <p:sp>
        <p:nvSpPr>
          <p:cNvPr id="6" name="Fußzeilenplatzhalter 5"/>
          <p:cNvSpPr>
            <a:spLocks noGrp="1"/>
          </p:cNvSpPr>
          <p:nvPr>
            <p:ph type="ftr" sz="quarter" idx="11"/>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extplatzhalter 8"/>
          <p:cNvSpPr>
            <a:spLocks noGrp="1"/>
          </p:cNvSpPr>
          <p:nvPr>
            <p:ph type="body" sz="quarter" idx="21"/>
          </p:nvPr>
        </p:nvSpPr>
        <p:spPr>
          <a:xfrm>
            <a:off x="695325" y="6356350"/>
            <a:ext cx="5610225" cy="365125"/>
          </a:xfrm>
        </p:spPr>
        <p:txBody>
          <a:bodyPr>
            <a:normAutofit/>
          </a:bodyPr>
          <a:lstStyle/>
          <a:p>
            <a:r>
              <a:rPr lang="en-GB" dirty="0"/>
              <a:t>Systemizing Prototypes</a:t>
            </a:r>
            <a:endParaRPr lang="en-US" dirty="0"/>
          </a:p>
        </p:txBody>
      </p:sp>
      <p:sp>
        <p:nvSpPr>
          <p:cNvPr id="11" name="Rectangle 6"/>
          <p:cNvSpPr/>
          <p:nvPr/>
        </p:nvSpPr>
        <p:spPr>
          <a:xfrm>
            <a:off x="1683981" y="3236859"/>
            <a:ext cx="1785798" cy="905082"/>
          </a:xfrm>
          <a:prstGeom prst="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Evaluate designs against requirements</a:t>
            </a:r>
            <a:endParaRPr lang="en-US" sz="1400" dirty="0">
              <a:solidFill>
                <a:schemeClr val="tx1"/>
              </a:solidFill>
            </a:endParaRPr>
          </a:p>
        </p:txBody>
      </p:sp>
      <p:sp>
        <p:nvSpPr>
          <p:cNvPr id="12" name="Rectangle 7"/>
          <p:cNvSpPr/>
          <p:nvPr/>
        </p:nvSpPr>
        <p:spPr>
          <a:xfrm>
            <a:off x="4255171" y="4629410"/>
            <a:ext cx="1785798" cy="906634"/>
          </a:xfrm>
          <a:prstGeom prst="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Product design solutions to meet the user requirements</a:t>
            </a:r>
            <a:endParaRPr lang="en-US" sz="1400" dirty="0">
              <a:solidFill>
                <a:schemeClr val="tx1"/>
              </a:solidFill>
            </a:endParaRPr>
          </a:p>
        </p:txBody>
      </p:sp>
      <p:sp>
        <p:nvSpPr>
          <p:cNvPr id="13" name="Rectangle 8"/>
          <p:cNvSpPr/>
          <p:nvPr/>
        </p:nvSpPr>
        <p:spPr>
          <a:xfrm>
            <a:off x="6826361" y="3236859"/>
            <a:ext cx="1785798" cy="905082"/>
          </a:xfrm>
          <a:prstGeom prst="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Specify the user and organizational requirements</a:t>
            </a:r>
            <a:endParaRPr lang="en-US" sz="1400" dirty="0">
              <a:solidFill>
                <a:schemeClr val="tx1"/>
              </a:solidFill>
            </a:endParaRPr>
          </a:p>
        </p:txBody>
      </p:sp>
      <p:sp>
        <p:nvSpPr>
          <p:cNvPr id="14" name="Rectangle 9"/>
          <p:cNvSpPr/>
          <p:nvPr/>
        </p:nvSpPr>
        <p:spPr>
          <a:xfrm>
            <a:off x="4183500" y="1912616"/>
            <a:ext cx="1785798" cy="905081"/>
          </a:xfrm>
          <a:prstGeom prst="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Understand and specify the context of use</a:t>
            </a:r>
            <a:endParaRPr lang="en-US" sz="1400" dirty="0">
              <a:solidFill>
                <a:schemeClr val="tx1"/>
              </a:solidFill>
            </a:endParaRPr>
          </a:p>
        </p:txBody>
      </p:sp>
      <p:sp>
        <p:nvSpPr>
          <p:cNvPr id="15" name="Oval 10"/>
          <p:cNvSpPr/>
          <p:nvPr/>
        </p:nvSpPr>
        <p:spPr>
          <a:xfrm>
            <a:off x="695325" y="1284072"/>
            <a:ext cx="2332419" cy="1044801"/>
          </a:xfrm>
          <a:prstGeom prst="ellipse">
            <a:avLst/>
          </a:prstGeom>
          <a:solidFill>
            <a:schemeClr val="accent1">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Design solution meets the user requirements</a:t>
            </a:r>
            <a:endParaRPr lang="en-US" sz="1400" dirty="0">
              <a:solidFill>
                <a:schemeClr val="tx1"/>
              </a:solidFill>
            </a:endParaRPr>
          </a:p>
        </p:txBody>
      </p:sp>
      <p:cxnSp>
        <p:nvCxnSpPr>
          <p:cNvPr id="16" name="Shape 21"/>
          <p:cNvCxnSpPr>
            <a:stCxn id="22" idx="1"/>
            <a:endCxn id="14" idx="0"/>
          </p:cNvCxnSpPr>
          <p:nvPr/>
        </p:nvCxnSpPr>
        <p:spPr>
          <a:xfrm rot="10800000" flipV="1">
            <a:off x="5076399" y="1225886"/>
            <a:ext cx="509882" cy="686730"/>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hape 23"/>
          <p:cNvCxnSpPr>
            <a:stCxn id="14" idx="3"/>
            <a:endCxn id="13" idx="0"/>
          </p:cNvCxnSpPr>
          <p:nvPr/>
        </p:nvCxnSpPr>
        <p:spPr>
          <a:xfrm>
            <a:off x="5969298" y="2365933"/>
            <a:ext cx="1749962" cy="870926"/>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hape 25"/>
          <p:cNvCxnSpPr/>
          <p:nvPr/>
        </p:nvCxnSpPr>
        <p:spPr>
          <a:xfrm rot="5400000">
            <a:off x="6441519" y="3795869"/>
            <a:ext cx="940787" cy="1678291"/>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27"/>
          <p:cNvCxnSpPr>
            <a:stCxn id="12" idx="1"/>
            <a:endCxn id="11" idx="2"/>
          </p:cNvCxnSpPr>
          <p:nvPr/>
        </p:nvCxnSpPr>
        <p:spPr>
          <a:xfrm rot="10800000">
            <a:off x="2576880" y="4141940"/>
            <a:ext cx="1678291" cy="940787"/>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hape 29"/>
          <p:cNvCxnSpPr>
            <a:stCxn id="11" idx="0"/>
            <a:endCxn id="14" idx="1"/>
          </p:cNvCxnSpPr>
          <p:nvPr/>
        </p:nvCxnSpPr>
        <p:spPr>
          <a:xfrm rot="5400000" flipH="1" flipV="1">
            <a:off x="2944727" y="1998086"/>
            <a:ext cx="870926" cy="1606621"/>
          </a:xfrm>
          <a:prstGeom prst="curvedConnector2">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37"/>
          <p:cNvCxnSpPr>
            <a:stCxn id="11" idx="1"/>
            <a:endCxn id="15" idx="3"/>
          </p:cNvCxnSpPr>
          <p:nvPr/>
        </p:nvCxnSpPr>
        <p:spPr>
          <a:xfrm rot="10800000">
            <a:off x="1036901" y="2175866"/>
            <a:ext cx="647081" cy="1513535"/>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5586281" y="786922"/>
            <a:ext cx="2046740" cy="877927"/>
          </a:xfrm>
          <a:prstGeom prst="rect">
            <a:avLst/>
          </a:prstGeom>
          <a:solidFill>
            <a:schemeClr val="accent1">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tx1"/>
                </a:solidFill>
              </a:rPr>
              <a:t>Plan the human-centered design process</a:t>
            </a:r>
          </a:p>
        </p:txBody>
      </p:sp>
      <p:cxnSp>
        <p:nvCxnSpPr>
          <p:cNvPr id="23" name="Shape 29"/>
          <p:cNvCxnSpPr>
            <a:stCxn id="11" idx="0"/>
            <a:endCxn id="12" idx="0"/>
          </p:cNvCxnSpPr>
          <p:nvPr/>
        </p:nvCxnSpPr>
        <p:spPr>
          <a:xfrm rot="16200000" flipH="1">
            <a:off x="3166199" y="2647539"/>
            <a:ext cx="1392551" cy="2571190"/>
          </a:xfrm>
          <a:prstGeom prst="curvedConnector3">
            <a:avLst>
              <a:gd name="adj1" fmla="val -11193"/>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hape 29"/>
          <p:cNvCxnSpPr>
            <a:stCxn id="11" idx="0"/>
            <a:endCxn id="13" idx="0"/>
          </p:cNvCxnSpPr>
          <p:nvPr/>
        </p:nvCxnSpPr>
        <p:spPr>
          <a:xfrm rot="5400000" flipH="1" flipV="1">
            <a:off x="5148070" y="665669"/>
            <a:ext cx="12700" cy="5142380"/>
          </a:xfrm>
          <a:prstGeom prst="curvedConnector3">
            <a:avLst>
              <a:gd name="adj1" fmla="val 261818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695325" y="5974751"/>
            <a:ext cx="5133136" cy="276999"/>
          </a:xfrm>
          <a:prstGeom prst="rect">
            <a:avLst/>
          </a:prstGeom>
        </p:spPr>
        <p:txBody>
          <a:bodyPr wrap="none" lIns="0">
            <a:spAutoFit/>
          </a:bodyPr>
          <a:lstStyle/>
          <a:p>
            <a:r>
              <a:rPr lang="de-DE" sz="1200" cap="all" dirty="0">
                <a:solidFill>
                  <a:schemeClr val="bg1">
                    <a:lumMod val="50000"/>
                  </a:schemeClr>
                </a:solidFill>
              </a:rPr>
              <a:t>ISO </a:t>
            </a:r>
            <a:r>
              <a:rPr lang="de-DE" sz="1200" cap="all" dirty="0" smtClean="0">
                <a:solidFill>
                  <a:schemeClr val="bg1">
                    <a:lumMod val="50000"/>
                  </a:schemeClr>
                </a:solidFill>
              </a:rPr>
              <a:t>9241-210:2019 (en) </a:t>
            </a:r>
            <a:r>
              <a:rPr lang="en-US" sz="1200" dirty="0">
                <a:solidFill>
                  <a:schemeClr val="bg1">
                    <a:lumMod val="50000"/>
                  </a:schemeClr>
                </a:solidFill>
              </a:rPr>
              <a:t>Human-centered design for interactive systems</a:t>
            </a:r>
            <a:r>
              <a:rPr lang="de-DE" sz="1200" cap="all" dirty="0" smtClean="0">
                <a:solidFill>
                  <a:schemeClr val="bg1">
                    <a:lumMod val="50000"/>
                  </a:schemeClr>
                </a:solidFill>
              </a:rPr>
              <a:t> </a:t>
            </a:r>
            <a:endParaRPr lang="de-DE" sz="1200" i="0" cap="all" dirty="0">
              <a:solidFill>
                <a:schemeClr val="bg1">
                  <a:lumMod val="50000"/>
                </a:schemeClr>
              </a:solidFill>
              <a:effectLst/>
            </a:endParaRPr>
          </a:p>
        </p:txBody>
      </p:sp>
    </p:spTree>
    <p:extLst>
      <p:ext uri="{BB962C8B-B14F-4D97-AF65-F5344CB8AC3E}">
        <p14:creationId xmlns:p14="http://schemas.microsoft.com/office/powerpoint/2010/main" val="413192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childTnLst>
                          </p:cTn>
                        </p:par>
                        <p:par>
                          <p:cTn id="53" fill="hold">
                            <p:stCondLst>
                              <p:cond delay="10000"/>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7559" r="7860"/>
          <a:stretch/>
        </p:blipFill>
        <p:spPr>
          <a:xfrm>
            <a:off x="730120" y="0"/>
            <a:ext cx="7924483" cy="6246254"/>
          </a:xfrm>
          <a:prstGeom prst="rect">
            <a:avLst/>
          </a:prstGeom>
        </p:spPr>
      </p:pic>
      <p:sp>
        <p:nvSpPr>
          <p:cNvPr id="2" name="Titel 1"/>
          <p:cNvSpPr>
            <a:spLocks noGrp="1"/>
          </p:cNvSpPr>
          <p:nvPr>
            <p:ph type="title"/>
          </p:nvPr>
        </p:nvSpPr>
        <p:spPr>
          <a:xfrm>
            <a:off x="829492" y="113233"/>
            <a:ext cx="10801349" cy="399705"/>
          </a:xfrm>
        </p:spPr>
        <p:txBody>
          <a:bodyPr/>
          <a:lstStyle/>
          <a:p>
            <a:r>
              <a:rPr lang="en-US" dirty="0" smtClean="0"/>
              <a:t>Prototyping </a:t>
            </a:r>
            <a:r>
              <a:rPr lang="en-US" dirty="0" err="1" smtClean="0"/>
              <a:t>IoT</a:t>
            </a:r>
            <a:r>
              <a:rPr lang="en-US" dirty="0" smtClean="0"/>
              <a:t> devices</a:t>
            </a:r>
            <a:endParaRPr lang="en-US" dirty="0"/>
          </a:p>
        </p:txBody>
      </p:sp>
      <p:sp>
        <p:nvSpPr>
          <p:cNvPr id="3" name="Fußzeilenplatzhalter 2"/>
          <p:cNvSpPr>
            <a:spLocks noGrp="1"/>
          </p:cNvSpPr>
          <p:nvPr>
            <p:ph type="ftr" sz="quarter" idx="11"/>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platzhalter 4"/>
          <p:cNvSpPr>
            <a:spLocks noGrp="1"/>
          </p:cNvSpPr>
          <p:nvPr>
            <p:ph type="body" sz="quarter" idx="21"/>
          </p:nvPr>
        </p:nvSpPr>
        <p:spPr>
          <a:xfrm>
            <a:off x="695325" y="6356350"/>
            <a:ext cx="5610225" cy="365125"/>
          </a:xfrm>
        </p:spPr>
        <p:txBody>
          <a:bodyPr/>
          <a:lstStyle/>
          <a:p>
            <a:r>
              <a:rPr lang="en-GB" dirty="0"/>
              <a:t>Wizard of Oz Prototypes</a:t>
            </a:r>
            <a:endParaRPr lang="en-US" dirty="0"/>
          </a:p>
        </p:txBody>
      </p:sp>
      <p:sp>
        <p:nvSpPr>
          <p:cNvPr id="16" name="Textfeld 15"/>
          <p:cNvSpPr txBox="1"/>
          <p:nvPr/>
        </p:nvSpPr>
        <p:spPr>
          <a:xfrm>
            <a:off x="829492" y="1025877"/>
            <a:ext cx="2508068" cy="800219"/>
          </a:xfrm>
          <a:prstGeom prst="rect">
            <a:avLst/>
          </a:prstGeom>
          <a:solidFill>
            <a:srgbClr val="FFFFFF">
              <a:alpha val="80000"/>
            </a:srgbClr>
          </a:solidFill>
        </p:spPr>
        <p:txBody>
          <a:bodyPr wrap="square" rtlCol="0">
            <a:spAutoFit/>
          </a:bodyPr>
          <a:lstStyle/>
          <a:p>
            <a:r>
              <a:rPr lang="en-US" sz="2300" dirty="0" smtClean="0">
                <a:solidFill>
                  <a:schemeClr val="accent1">
                    <a:lumMod val="50000"/>
                  </a:schemeClr>
                </a:solidFill>
              </a:rPr>
              <a:t>How would you build a prototype?</a:t>
            </a:r>
            <a:endParaRPr lang="en-US" sz="2300" dirty="0">
              <a:solidFill>
                <a:schemeClr val="accent1">
                  <a:lumMod val="50000"/>
                </a:schemeClr>
              </a:solidFill>
            </a:endParaRPr>
          </a:p>
        </p:txBody>
      </p:sp>
      <p:sp>
        <p:nvSpPr>
          <p:cNvPr id="19" name="Textfeld 18"/>
          <p:cNvSpPr txBox="1"/>
          <p:nvPr/>
        </p:nvSpPr>
        <p:spPr>
          <a:xfrm>
            <a:off x="6559985" y="2676851"/>
            <a:ext cx="1683049" cy="446276"/>
          </a:xfrm>
          <a:prstGeom prst="rect">
            <a:avLst/>
          </a:prstGeom>
          <a:solidFill>
            <a:srgbClr val="FFFFFF">
              <a:alpha val="80000"/>
            </a:srgbClr>
          </a:solidFill>
        </p:spPr>
        <p:txBody>
          <a:bodyPr wrap="square" rtlCol="0">
            <a:spAutoFit/>
          </a:bodyPr>
          <a:lstStyle/>
          <a:p>
            <a:r>
              <a:rPr lang="en-US" sz="2300" dirty="0" smtClean="0">
                <a:solidFill>
                  <a:schemeClr val="accent1">
                    <a:lumMod val="50000"/>
                  </a:schemeClr>
                </a:solidFill>
              </a:rPr>
              <a:t>In an hour?</a:t>
            </a:r>
            <a:endParaRPr lang="en-US" sz="2300" dirty="0">
              <a:solidFill>
                <a:schemeClr val="accent1">
                  <a:lumMod val="50000"/>
                </a:schemeClr>
              </a:solidFill>
            </a:endParaRPr>
          </a:p>
        </p:txBody>
      </p:sp>
      <p:sp>
        <p:nvSpPr>
          <p:cNvPr id="26" name="Textfeld 25"/>
          <p:cNvSpPr txBox="1"/>
          <p:nvPr/>
        </p:nvSpPr>
        <p:spPr>
          <a:xfrm>
            <a:off x="1312885" y="3836028"/>
            <a:ext cx="1427366" cy="446276"/>
          </a:xfrm>
          <a:prstGeom prst="rect">
            <a:avLst/>
          </a:prstGeom>
          <a:solidFill>
            <a:srgbClr val="FFFFFF">
              <a:alpha val="80000"/>
            </a:srgbClr>
          </a:solidFill>
        </p:spPr>
        <p:txBody>
          <a:bodyPr wrap="square" rtlCol="0">
            <a:spAutoFit/>
          </a:bodyPr>
          <a:lstStyle/>
          <a:p>
            <a:r>
              <a:rPr lang="en-US" sz="2300" dirty="0" smtClean="0">
                <a:solidFill>
                  <a:schemeClr val="accent1">
                    <a:lumMod val="50000"/>
                  </a:schemeClr>
                </a:solidFill>
              </a:rPr>
              <a:t>In a day?</a:t>
            </a:r>
            <a:endParaRPr lang="en-US" sz="2300" dirty="0">
              <a:solidFill>
                <a:schemeClr val="accent1">
                  <a:lumMod val="50000"/>
                </a:schemeClr>
              </a:solidFill>
            </a:endParaRPr>
          </a:p>
        </p:txBody>
      </p:sp>
      <p:sp>
        <p:nvSpPr>
          <p:cNvPr id="27" name="Textfeld 26"/>
          <p:cNvSpPr txBox="1"/>
          <p:nvPr/>
        </p:nvSpPr>
        <p:spPr>
          <a:xfrm>
            <a:off x="6877587" y="4970768"/>
            <a:ext cx="1606733" cy="446276"/>
          </a:xfrm>
          <a:prstGeom prst="rect">
            <a:avLst/>
          </a:prstGeom>
          <a:solidFill>
            <a:srgbClr val="FFFFFF">
              <a:alpha val="80000"/>
            </a:srgbClr>
          </a:solidFill>
        </p:spPr>
        <p:txBody>
          <a:bodyPr wrap="square" rtlCol="0">
            <a:spAutoFit/>
          </a:bodyPr>
          <a:lstStyle/>
          <a:p>
            <a:r>
              <a:rPr lang="en-US" sz="2300" dirty="0" smtClean="0">
                <a:solidFill>
                  <a:schemeClr val="accent1">
                    <a:lumMod val="50000"/>
                  </a:schemeClr>
                </a:solidFill>
              </a:rPr>
              <a:t>In a week?</a:t>
            </a:r>
            <a:endParaRPr lang="en-US" sz="2300" dirty="0">
              <a:solidFill>
                <a:schemeClr val="accent1">
                  <a:lumMod val="50000"/>
                </a:schemeClr>
              </a:solidFill>
            </a:endParaRPr>
          </a:p>
        </p:txBody>
      </p:sp>
    </p:spTree>
    <p:extLst>
      <p:ext uri="{BB962C8B-B14F-4D97-AF65-F5344CB8AC3E}">
        <p14:creationId xmlns:p14="http://schemas.microsoft.com/office/powerpoint/2010/main" val="418133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d49e86e613_1_15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Recommender Systems</a:t>
            </a:r>
            <a:endParaRPr/>
          </a:p>
        </p:txBody>
      </p:sp>
      <p:sp>
        <p:nvSpPr>
          <p:cNvPr id="169" name="Google Shape;169;gd49e86e613_1_154"/>
          <p:cNvSpPr txBox="1">
            <a:spLocks noGrp="1"/>
          </p:cNvSpPr>
          <p:nvPr>
            <p:ph type="body" idx="1"/>
          </p:nvPr>
        </p:nvSpPr>
        <p:spPr>
          <a:xfrm>
            <a:off x="695325" y="4509180"/>
            <a:ext cx="6429000" cy="1505700"/>
          </a:xfrm>
          <a:prstGeom prst="rect">
            <a:avLst/>
          </a:prstGeom>
          <a:noFill/>
          <a:ln>
            <a:noFill/>
          </a:ln>
        </p:spPr>
        <p:txBody>
          <a:bodyPr spcFirstLastPara="1" wrap="square" lIns="91425" tIns="45700" rIns="91425" bIns="45700" anchor="t" anchorCtr="0">
            <a:normAutofit/>
          </a:bodyPr>
          <a:lstStyle/>
          <a:p>
            <a:pPr marL="285750" lvl="0" indent="-274320" algn="l" rtl="0">
              <a:lnSpc>
                <a:spcPct val="90000"/>
              </a:lnSpc>
              <a:spcBef>
                <a:spcPts val="0"/>
              </a:spcBef>
              <a:spcAft>
                <a:spcPts val="0"/>
              </a:spcAft>
              <a:buSzPct val="126315"/>
              <a:buChar char="▪"/>
            </a:pPr>
            <a:r>
              <a:rPr lang="en-US" sz="1900"/>
              <a:t>Why are recommender systems used?</a:t>
            </a:r>
            <a:endParaRPr/>
          </a:p>
          <a:p>
            <a:pPr marL="285750" lvl="0" indent="-274320" algn="l" rtl="0">
              <a:lnSpc>
                <a:spcPct val="90000"/>
              </a:lnSpc>
              <a:spcBef>
                <a:spcPts val="1100"/>
              </a:spcBef>
              <a:spcAft>
                <a:spcPts val="0"/>
              </a:spcAft>
              <a:buSzPct val="126315"/>
              <a:buChar char="▪"/>
            </a:pPr>
            <a:r>
              <a:rPr lang="en-US" sz="1900"/>
              <a:t>How do recommender work? </a:t>
            </a:r>
            <a:endParaRPr/>
          </a:p>
          <a:p>
            <a:pPr marL="285750" lvl="0" indent="-274320" algn="l" rtl="0">
              <a:lnSpc>
                <a:spcPct val="90000"/>
              </a:lnSpc>
              <a:spcBef>
                <a:spcPts val="1100"/>
              </a:spcBef>
              <a:spcAft>
                <a:spcPts val="0"/>
              </a:spcAft>
              <a:buSzPct val="126315"/>
              <a:buChar char="▪"/>
            </a:pPr>
            <a:r>
              <a:rPr lang="en-US" sz="1900"/>
              <a:t>What data do recommender systems require?</a:t>
            </a:r>
            <a:endParaRPr/>
          </a:p>
          <a:p>
            <a:pPr marL="285750" lvl="0" indent="-133350" algn="l" rtl="0">
              <a:lnSpc>
                <a:spcPct val="90000"/>
              </a:lnSpc>
              <a:spcBef>
                <a:spcPts val="1100"/>
              </a:spcBef>
              <a:spcAft>
                <a:spcPts val="0"/>
              </a:spcAft>
              <a:buSzPct val="109090"/>
              <a:buNone/>
            </a:pPr>
            <a:endParaRPr/>
          </a:p>
        </p:txBody>
      </p:sp>
      <p:sp>
        <p:nvSpPr>
          <p:cNvPr id="170" name="Google Shape;170;gd49e86e613_1_15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do recommender systems impact the user experience?</a:t>
            </a:r>
            <a:endParaRPr/>
          </a:p>
          <a:p>
            <a:pPr marL="0" lvl="0" indent="0" algn="l" rtl="0">
              <a:lnSpc>
                <a:spcPct val="90000"/>
              </a:lnSpc>
              <a:spcBef>
                <a:spcPts val="1100"/>
              </a:spcBef>
              <a:spcAft>
                <a:spcPts val="0"/>
              </a:spcAft>
              <a:buSzPts val="2400"/>
              <a:buNone/>
            </a:pPr>
            <a:endParaRPr/>
          </a:p>
        </p:txBody>
      </p:sp>
      <p:sp>
        <p:nvSpPr>
          <p:cNvPr id="171" name="Google Shape;171;gd49e86e613_1_15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72" name="Google Shape;172;gd49e86e613_1_15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173" name="Google Shape;173;gd49e86e613_1_154"/>
          <p:cNvPicPr preferRelativeResize="0"/>
          <p:nvPr/>
        </p:nvPicPr>
        <p:blipFill rotWithShape="1">
          <a:blip r:embed="rId3">
            <a:alphaModFix/>
          </a:blip>
          <a:srcRect/>
          <a:stretch/>
        </p:blipFill>
        <p:spPr>
          <a:xfrm>
            <a:off x="1881756" y="1736933"/>
            <a:ext cx="8088037" cy="2357563"/>
          </a:xfrm>
          <a:prstGeom prst="rect">
            <a:avLst/>
          </a:prstGeom>
          <a:noFill/>
          <a:ln>
            <a:noFill/>
          </a:ln>
        </p:spPr>
      </p:pic>
      <p:sp>
        <p:nvSpPr>
          <p:cNvPr id="174" name="Google Shape;174;gd49e86e613_1_154"/>
          <p:cNvSpPr/>
          <p:nvPr/>
        </p:nvSpPr>
        <p:spPr>
          <a:xfrm>
            <a:off x="1945373" y="3952176"/>
            <a:ext cx="6990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Tahoma"/>
                <a:ea typeface="Tahoma"/>
                <a:cs typeface="Tahoma"/>
                <a:sym typeface="Tahoma"/>
              </a:rPr>
              <a:t>Carlos A. Gomez-Uribe and Neil Hunt. 2015. The Netflix Recommender System: Algorithms, Business Value, and Innovation. ACM Trans. Manage. Inf. Syst. 6, 4, Article 13 (December 2015), 19 pages. DOI: https://doi.org/10.1145/2843948</a:t>
            </a:r>
            <a:endParaRPr sz="900">
              <a:solidFill>
                <a:schemeClr val="dk1"/>
              </a:solidFill>
              <a:latin typeface="Arial"/>
              <a:ea typeface="Arial"/>
              <a:cs typeface="Arial"/>
              <a:sym typeface="Arial"/>
            </a:endParaRPr>
          </a:p>
        </p:txBody>
      </p:sp>
      <p:pic>
        <p:nvPicPr>
          <p:cNvPr id="175" name="Google Shape;175;gd49e86e613_1_154"/>
          <p:cNvPicPr preferRelativeResize="0"/>
          <p:nvPr/>
        </p:nvPicPr>
        <p:blipFill rotWithShape="1">
          <a:blip r:embed="rId4">
            <a:alphaModFix/>
          </a:blip>
          <a:srcRect r="4534"/>
          <a:stretch/>
        </p:blipFill>
        <p:spPr>
          <a:xfrm>
            <a:off x="7650483" y="4325857"/>
            <a:ext cx="1902759" cy="571500"/>
          </a:xfrm>
          <a:prstGeom prst="rect">
            <a:avLst/>
          </a:prstGeom>
          <a:noFill/>
          <a:ln>
            <a:noFill/>
          </a:ln>
        </p:spPr>
      </p:pic>
      <p:pic>
        <p:nvPicPr>
          <p:cNvPr id="176" name="Google Shape;176;gd49e86e613_1_154"/>
          <p:cNvPicPr preferRelativeResize="0"/>
          <p:nvPr/>
        </p:nvPicPr>
        <p:blipFill rotWithShape="1">
          <a:blip r:embed="rId5">
            <a:alphaModFix/>
          </a:blip>
          <a:srcRect/>
          <a:stretch/>
        </p:blipFill>
        <p:spPr>
          <a:xfrm>
            <a:off x="9746675" y="4297511"/>
            <a:ext cx="1057275" cy="642938"/>
          </a:xfrm>
          <a:prstGeom prst="rect">
            <a:avLst/>
          </a:prstGeom>
          <a:noFill/>
          <a:ln>
            <a:noFill/>
          </a:ln>
        </p:spPr>
      </p:pic>
      <p:pic>
        <p:nvPicPr>
          <p:cNvPr id="177" name="Google Shape;177;gd49e86e613_1_154"/>
          <p:cNvPicPr preferRelativeResize="0"/>
          <p:nvPr/>
        </p:nvPicPr>
        <p:blipFill rotWithShape="1">
          <a:blip r:embed="rId6">
            <a:alphaModFix/>
          </a:blip>
          <a:srcRect/>
          <a:stretch/>
        </p:blipFill>
        <p:spPr>
          <a:xfrm>
            <a:off x="8473760" y="1903960"/>
            <a:ext cx="1345350" cy="562236"/>
          </a:xfrm>
          <a:prstGeom prst="rect">
            <a:avLst/>
          </a:prstGeom>
          <a:noFill/>
          <a:ln>
            <a:noFill/>
          </a:ln>
        </p:spPr>
      </p:pic>
      <p:pic>
        <p:nvPicPr>
          <p:cNvPr id="178" name="Google Shape;178;gd49e86e613_1_154"/>
          <p:cNvPicPr preferRelativeResize="0"/>
          <p:nvPr/>
        </p:nvPicPr>
        <p:blipFill rotWithShape="1">
          <a:blip r:embed="rId7">
            <a:alphaModFix/>
          </a:blip>
          <a:srcRect/>
          <a:stretch/>
        </p:blipFill>
        <p:spPr>
          <a:xfrm>
            <a:off x="7890490" y="5276220"/>
            <a:ext cx="950119" cy="528638"/>
          </a:xfrm>
          <a:prstGeom prst="rect">
            <a:avLst/>
          </a:prstGeom>
          <a:noFill/>
          <a:ln>
            <a:noFill/>
          </a:ln>
        </p:spPr>
      </p:pic>
      <p:pic>
        <p:nvPicPr>
          <p:cNvPr id="179" name="Google Shape;179;gd49e86e613_1_154"/>
          <p:cNvPicPr preferRelativeResize="0"/>
          <p:nvPr/>
        </p:nvPicPr>
        <p:blipFill rotWithShape="1">
          <a:blip r:embed="rId8">
            <a:alphaModFix/>
          </a:blip>
          <a:srcRect/>
          <a:stretch/>
        </p:blipFill>
        <p:spPr>
          <a:xfrm>
            <a:off x="9440939" y="5197680"/>
            <a:ext cx="1270936" cy="695523"/>
          </a:xfrm>
          <a:prstGeom prst="rect">
            <a:avLst/>
          </a:prstGeom>
          <a:noFill/>
          <a:ln>
            <a:noFill/>
          </a:ln>
        </p:spPr>
      </p:pic>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7" y="115888"/>
            <a:ext cx="7932858" cy="973137"/>
          </a:xfrm>
        </p:spPr>
        <p:txBody>
          <a:bodyPr>
            <a:normAutofit/>
          </a:bodyPr>
          <a:lstStyle/>
          <a:p>
            <a:r>
              <a:rPr lang="en-US" dirty="0" smtClean="0"/>
              <a:t>Development is hard –</a:t>
            </a:r>
            <a:br>
              <a:rPr lang="en-US" dirty="0" smtClean="0"/>
            </a:br>
            <a:r>
              <a:rPr lang="en-US" dirty="0" smtClean="0"/>
              <a:t>not testing is harder</a:t>
            </a:r>
            <a:endParaRPr lang="en-US" dirty="0"/>
          </a:p>
        </p:txBody>
      </p:sp>
      <p:sp>
        <p:nvSpPr>
          <p:cNvPr id="6" name="Textplatzhalter 5"/>
          <p:cNvSpPr>
            <a:spLocks noGrp="1"/>
          </p:cNvSpPr>
          <p:nvPr>
            <p:ph type="body" sz="quarter" idx="13"/>
          </p:nvPr>
        </p:nvSpPr>
        <p:spPr>
          <a:xfrm>
            <a:off x="695327" y="1268412"/>
            <a:ext cx="7932858" cy="4860926"/>
          </a:xfrm>
        </p:spPr>
        <p:txBody>
          <a:bodyPr/>
          <a:lstStyle/>
          <a:p>
            <a:r>
              <a:rPr lang="en-US" dirty="0" smtClean="0"/>
              <a:t>Often unclear if a system is worth the development effort</a:t>
            </a:r>
          </a:p>
          <a:p>
            <a:endParaRPr lang="en-US" dirty="0" smtClean="0"/>
          </a:p>
          <a:p>
            <a:r>
              <a:rPr lang="en-US" dirty="0"/>
              <a:t>Especially true for </a:t>
            </a:r>
            <a:r>
              <a:rPr lang="en-US" dirty="0" smtClean="0"/>
              <a:t>systems requiring novel hardware or algorithms</a:t>
            </a:r>
            <a:endParaRPr lang="en-US" dirty="0"/>
          </a:p>
          <a:p>
            <a:endParaRPr lang="en-US" dirty="0" smtClean="0"/>
          </a:p>
          <a:p>
            <a:r>
              <a:rPr lang="en-US" dirty="0" smtClean="0"/>
              <a:t>Learning if the system is useful and the functions users want requires the system</a:t>
            </a:r>
          </a:p>
          <a:p>
            <a:endParaRPr lang="en-US" dirty="0"/>
          </a:p>
          <a:p>
            <a:endParaRPr lang="en-US" dirty="0"/>
          </a:p>
          <a:p>
            <a:endParaRPr lang="en-US" dirty="0"/>
          </a:p>
          <a:p>
            <a:endParaRPr lang="en-US" dirty="0"/>
          </a:p>
          <a:p>
            <a:endParaRPr lang="en-US" dirty="0"/>
          </a:p>
        </p:txBody>
      </p:sp>
      <p:sp>
        <p:nvSpPr>
          <p:cNvPr id="7" name="Textplatzhalter 6"/>
          <p:cNvSpPr>
            <a:spLocks noGrp="1"/>
          </p:cNvSpPr>
          <p:nvPr>
            <p:ph type="body" sz="quarter" idx="21"/>
          </p:nvPr>
        </p:nvSpPr>
        <p:spPr/>
        <p:txBody>
          <a:bodyPr/>
          <a:lstStyle/>
          <a:p>
            <a:r>
              <a:rPr lang="en-GB" dirty="0"/>
              <a:t>Wizard of Oz Prototypes</a:t>
            </a:r>
            <a:endParaRPr lang="en-US" dirty="0"/>
          </a:p>
        </p:txBody>
      </p:sp>
      <p:sp>
        <p:nvSpPr>
          <p:cNvPr id="3" name="Fußzeilenplatzhalter 2"/>
          <p:cNvSpPr>
            <a:spLocks noGrp="1"/>
          </p:cNvSpPr>
          <p:nvPr>
            <p:ph type="ftr" sz="quarter" idx="23"/>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liennummernplatzhalter 3"/>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918331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7" y="115888"/>
            <a:ext cx="7932858" cy="973137"/>
          </a:xfrm>
        </p:spPr>
        <p:txBody>
          <a:bodyPr>
            <a:normAutofit/>
          </a:bodyPr>
          <a:lstStyle/>
          <a:p>
            <a:r>
              <a:rPr lang="en-US" dirty="0" smtClean="0"/>
              <a:t>Wizard of Oz</a:t>
            </a:r>
            <a:endParaRPr lang="en-US" dirty="0"/>
          </a:p>
        </p:txBody>
      </p:sp>
      <p:sp>
        <p:nvSpPr>
          <p:cNvPr id="6" name="Textplatzhalter 5"/>
          <p:cNvSpPr>
            <a:spLocks noGrp="1"/>
          </p:cNvSpPr>
          <p:nvPr>
            <p:ph type="body" sz="quarter" idx="13"/>
          </p:nvPr>
        </p:nvSpPr>
        <p:spPr>
          <a:xfrm>
            <a:off x="695327" y="1268412"/>
            <a:ext cx="7932858" cy="4860926"/>
          </a:xfrm>
        </p:spPr>
        <p:txBody>
          <a:bodyPr>
            <a:normAutofit lnSpcReduction="10000"/>
          </a:bodyPr>
          <a:lstStyle/>
          <a:p>
            <a:r>
              <a:rPr lang="en-US" dirty="0" smtClean="0"/>
              <a:t>An invisible ‘wizard’ controlling parts of the functionality</a:t>
            </a:r>
          </a:p>
          <a:p>
            <a:endParaRPr lang="en-US" dirty="0" smtClean="0"/>
          </a:p>
          <a:p>
            <a:r>
              <a:rPr lang="en-US" dirty="0" smtClean="0"/>
              <a:t>We only implement the easy parts but leave the hard part to the human operator</a:t>
            </a:r>
          </a:p>
          <a:p>
            <a:endParaRPr lang="en-US" dirty="0"/>
          </a:p>
          <a:p>
            <a:r>
              <a:rPr lang="en-US" dirty="0"/>
              <a:t>Provides the user with the experience without extensive implementation effort for the </a:t>
            </a:r>
            <a:r>
              <a:rPr lang="en-US" dirty="0" smtClean="0"/>
              <a:t>prototype</a:t>
            </a:r>
          </a:p>
          <a:p>
            <a:endParaRPr lang="en-US" dirty="0" smtClean="0"/>
          </a:p>
          <a:p>
            <a:r>
              <a:rPr lang="en-US" dirty="0" smtClean="0"/>
              <a:t>Typical </a:t>
            </a:r>
            <a:r>
              <a:rPr lang="en-US" dirty="0"/>
              <a:t>areas</a:t>
            </a:r>
          </a:p>
          <a:p>
            <a:pPr lvl="1">
              <a:buFont typeface="Arial" panose="020B0604020202020204" pitchFamily="34" charset="0"/>
              <a:buChar char="•"/>
            </a:pPr>
            <a:r>
              <a:rPr lang="en-US" dirty="0"/>
              <a:t>Speech recognition</a:t>
            </a:r>
          </a:p>
          <a:p>
            <a:pPr lvl="1">
              <a:buFont typeface="Arial" panose="020B0604020202020204" pitchFamily="34" charset="0"/>
              <a:buChar char="•"/>
            </a:pPr>
            <a:r>
              <a:rPr lang="en-US" dirty="0"/>
              <a:t>Speech synthesis</a:t>
            </a:r>
          </a:p>
          <a:p>
            <a:pPr lvl="1">
              <a:buFont typeface="Arial" panose="020B0604020202020204" pitchFamily="34" charset="0"/>
              <a:buChar char="•"/>
            </a:pPr>
            <a:r>
              <a:rPr lang="en-US" dirty="0"/>
              <a:t>Annotation</a:t>
            </a:r>
          </a:p>
          <a:p>
            <a:pPr lvl="1">
              <a:buFont typeface="Arial" panose="020B0604020202020204" pitchFamily="34" charset="0"/>
              <a:buChar char="•"/>
            </a:pPr>
            <a:r>
              <a:rPr lang="en-US" dirty="0"/>
              <a:t>Reasoning</a:t>
            </a:r>
          </a:p>
          <a:p>
            <a:pPr lvl="1">
              <a:buFont typeface="Arial" panose="020B0604020202020204" pitchFamily="34" charset="0"/>
              <a:buChar char="•"/>
            </a:pPr>
            <a:r>
              <a:rPr lang="en-US" dirty="0" smtClean="0"/>
              <a:t>Computer vision</a:t>
            </a:r>
            <a:endParaRPr lang="en-US" dirty="0"/>
          </a:p>
          <a:p>
            <a:endParaRPr lang="en-US" dirty="0"/>
          </a:p>
          <a:p>
            <a:endParaRPr lang="en-US" dirty="0"/>
          </a:p>
          <a:p>
            <a:endParaRPr lang="en-US" dirty="0"/>
          </a:p>
        </p:txBody>
      </p:sp>
      <p:sp>
        <p:nvSpPr>
          <p:cNvPr id="7" name="Textplatzhalter 6"/>
          <p:cNvSpPr>
            <a:spLocks noGrp="1"/>
          </p:cNvSpPr>
          <p:nvPr>
            <p:ph type="body" sz="quarter" idx="21"/>
          </p:nvPr>
        </p:nvSpPr>
        <p:spPr/>
        <p:txBody>
          <a:bodyPr/>
          <a:lstStyle/>
          <a:p>
            <a:r>
              <a:rPr lang="en-GB" dirty="0"/>
              <a:t>Wizard of Oz Prototypes</a:t>
            </a:r>
            <a:endParaRPr lang="en-US" dirty="0"/>
          </a:p>
        </p:txBody>
      </p:sp>
      <p:sp>
        <p:nvSpPr>
          <p:cNvPr id="3" name="Fußzeilenplatzhalter 2"/>
          <p:cNvSpPr>
            <a:spLocks noGrp="1"/>
          </p:cNvSpPr>
          <p:nvPr>
            <p:ph type="ftr" sz="quarter" idx="23"/>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smtClean="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liennummernplatzhalter 3"/>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160188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d49e86e613_1_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Implementing IUIs</a:t>
            </a:r>
            <a:endParaRPr/>
          </a:p>
        </p:txBody>
      </p:sp>
      <p:sp>
        <p:nvSpPr>
          <p:cNvPr id="906" name="Google Shape;906;gd49e86e613_1_0"/>
          <p:cNvSpPr txBox="1">
            <a:spLocks noGrp="1"/>
          </p:cNvSpPr>
          <p:nvPr>
            <p:ph type="body" idx="1"/>
          </p:nvPr>
        </p:nvSpPr>
        <p:spPr>
          <a:xfrm>
            <a:off x="695325" y="1592264"/>
            <a:ext cx="39141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Build your own, e.g.:</a:t>
            </a:r>
            <a:endParaRPr/>
          </a:p>
          <a:p>
            <a:pPr marL="538162" lvl="1" indent="-180975" algn="l" rtl="0">
              <a:lnSpc>
                <a:spcPct val="90000"/>
              </a:lnSpc>
              <a:spcBef>
                <a:spcPts val="1100"/>
              </a:spcBef>
              <a:spcAft>
                <a:spcPts val="0"/>
              </a:spcAft>
              <a:buSzPts val="2000"/>
              <a:buChar char="▪"/>
            </a:pPr>
            <a:r>
              <a:rPr lang="en-US"/>
              <a:t>Web-based frontend</a:t>
            </a:r>
            <a:endParaRPr/>
          </a:p>
          <a:p>
            <a:pPr marL="538162" lvl="1" indent="-180975" algn="l" rtl="0">
              <a:lnSpc>
                <a:spcPct val="90000"/>
              </a:lnSpc>
              <a:spcBef>
                <a:spcPts val="1100"/>
              </a:spcBef>
              <a:spcAft>
                <a:spcPts val="0"/>
              </a:spcAft>
              <a:buSzPts val="2000"/>
              <a:buChar char="▪"/>
            </a:pPr>
            <a:r>
              <a:rPr lang="en-US"/>
              <a:t>Python backend </a:t>
            </a:r>
            <a:br>
              <a:rPr lang="en-US"/>
            </a:br>
            <a:r>
              <a:rPr lang="en-US"/>
              <a:t>(e.g. using ML libraries)</a:t>
            </a:r>
            <a:endParaRPr/>
          </a:p>
          <a:p>
            <a:pPr marL="808037" lvl="0" indent="0" algn="l" rtl="0">
              <a:spcBef>
                <a:spcPts val="1100"/>
              </a:spcBef>
              <a:spcAft>
                <a:spcPts val="0"/>
              </a:spcAft>
              <a:buNone/>
            </a:pPr>
            <a:endParaRPr sz="1300"/>
          </a:p>
          <a:p>
            <a:pPr marL="538162" lvl="1" indent="-53975" algn="l" rtl="0">
              <a:lnSpc>
                <a:spcPct val="90000"/>
              </a:lnSpc>
              <a:spcBef>
                <a:spcPts val="1100"/>
              </a:spcBef>
              <a:spcAft>
                <a:spcPts val="0"/>
              </a:spcAft>
              <a:buSzPts val="2000"/>
              <a:buNone/>
            </a:pP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en-US"/>
              <a:t>Pre-built, e.g.:</a:t>
            </a:r>
            <a:endParaRPr/>
          </a:p>
          <a:p>
            <a:pPr marL="538162" lvl="1" indent="-180975" algn="l" rtl="0">
              <a:lnSpc>
                <a:spcPct val="90000"/>
              </a:lnSpc>
              <a:spcBef>
                <a:spcPts val="1100"/>
              </a:spcBef>
              <a:spcAft>
                <a:spcPts val="0"/>
              </a:spcAft>
              <a:buSzPts val="2000"/>
              <a:buChar char="▪"/>
            </a:pPr>
            <a:r>
              <a:rPr lang="en-US"/>
              <a:t>External APIs, web-services</a:t>
            </a:r>
            <a:endParaRPr/>
          </a:p>
          <a:p>
            <a:pPr marL="538162" lvl="1" indent="-180975" algn="l" rtl="0">
              <a:lnSpc>
                <a:spcPct val="90000"/>
              </a:lnSpc>
              <a:spcBef>
                <a:spcPts val="1100"/>
              </a:spcBef>
              <a:spcAft>
                <a:spcPts val="0"/>
              </a:spcAft>
              <a:buSzPts val="2000"/>
              <a:buChar char="▪"/>
            </a:pPr>
            <a:r>
              <a:rPr lang="en-US"/>
              <a:t>Devkits, e.g. </a:t>
            </a:r>
            <a:r>
              <a:rPr lang="en-US" sz="1400" u="sng">
                <a:solidFill>
                  <a:schemeClr val="hlink"/>
                </a:solidFill>
                <a:hlinkClick r:id="rId3"/>
              </a:rPr>
              <a:t>https://developers.google.com/ml-kit</a:t>
            </a:r>
            <a:r>
              <a:rPr lang="en-US" sz="1400"/>
              <a:t> </a:t>
            </a:r>
            <a:endParaRPr/>
          </a:p>
          <a:p>
            <a:pPr marL="285750" lvl="0" indent="-133350" algn="l" rtl="0">
              <a:lnSpc>
                <a:spcPct val="90000"/>
              </a:lnSpc>
              <a:spcBef>
                <a:spcPts val="1100"/>
              </a:spcBef>
              <a:spcAft>
                <a:spcPts val="0"/>
              </a:spcAft>
              <a:buSzPts val="2400"/>
              <a:buNone/>
            </a:pPr>
            <a:endParaRPr/>
          </a:p>
        </p:txBody>
      </p:sp>
      <p:sp>
        <p:nvSpPr>
          <p:cNvPr id="907" name="Google Shape;907;gd49e86e613_1_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Libraries, Python, web services, … </a:t>
            </a:r>
            <a:endParaRPr/>
          </a:p>
        </p:txBody>
      </p:sp>
      <p:sp>
        <p:nvSpPr>
          <p:cNvPr id="908" name="Google Shape;908;gd49e86e613_1_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09" name="Google Shape;909;gd49e86e613_1_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pic>
        <p:nvPicPr>
          <p:cNvPr id="910" name="Google Shape;910;gd49e86e613_1_0"/>
          <p:cNvPicPr preferRelativeResize="0"/>
          <p:nvPr/>
        </p:nvPicPr>
        <p:blipFill rotWithShape="1">
          <a:blip r:embed="rId4">
            <a:alphaModFix/>
          </a:blip>
          <a:srcRect/>
          <a:stretch/>
        </p:blipFill>
        <p:spPr>
          <a:xfrm rot="-1978389">
            <a:off x="4159255" y="1401012"/>
            <a:ext cx="900135" cy="609520"/>
          </a:xfrm>
          <a:prstGeom prst="rect">
            <a:avLst/>
          </a:prstGeom>
          <a:noFill/>
          <a:ln>
            <a:noFill/>
          </a:ln>
        </p:spPr>
      </p:pic>
      <p:sp>
        <p:nvSpPr>
          <p:cNvPr id="911" name="Google Shape;911;gd49e86e613_1_0"/>
          <p:cNvSpPr txBox="1"/>
          <p:nvPr/>
        </p:nvSpPr>
        <p:spPr>
          <a:xfrm>
            <a:off x="5355012" y="1340644"/>
            <a:ext cx="3297000" cy="210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Pro: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Full flexibility,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integrate own models or models from others etc.</a:t>
            </a:r>
            <a:endParaRPr/>
          </a:p>
          <a:p>
            <a:pPr marL="0" marR="0" lvl="0" indent="0" algn="l" rtl="0">
              <a:spcBef>
                <a:spcPts val="600"/>
              </a:spcBef>
              <a:spcAft>
                <a:spcPts val="0"/>
              </a:spcAft>
              <a:buNone/>
            </a:pPr>
            <a:r>
              <a:rPr lang="en-US" sz="1800" b="1">
                <a:solidFill>
                  <a:schemeClr val="dk1"/>
                </a:solidFill>
                <a:latin typeface="Arial"/>
                <a:ea typeface="Arial"/>
                <a:cs typeface="Arial"/>
                <a:sym typeface="Arial"/>
              </a:rPr>
              <a:t>Con:</a:t>
            </a:r>
            <a:r>
              <a:rPr lang="en-US" sz="1800">
                <a:solidFill>
                  <a:schemeClr val="dk1"/>
                </a:solidFill>
                <a:latin typeface="Arial"/>
                <a:ea typeface="Arial"/>
                <a:cs typeface="Arial"/>
                <a:sym typeface="Arial"/>
              </a:rPr>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More development work, computational costs</a:t>
            </a:r>
            <a:endParaRPr sz="1800">
              <a:solidFill>
                <a:schemeClr val="dk1"/>
              </a:solidFill>
              <a:latin typeface="Arial"/>
              <a:ea typeface="Arial"/>
              <a:cs typeface="Arial"/>
              <a:sym typeface="Arial"/>
            </a:endParaRPr>
          </a:p>
        </p:txBody>
      </p:sp>
      <p:pic>
        <p:nvPicPr>
          <p:cNvPr id="912" name="Google Shape;912;gd49e86e613_1_0"/>
          <p:cNvPicPr preferRelativeResize="0"/>
          <p:nvPr/>
        </p:nvPicPr>
        <p:blipFill rotWithShape="1">
          <a:blip r:embed="rId4">
            <a:alphaModFix/>
          </a:blip>
          <a:srcRect/>
          <a:stretch/>
        </p:blipFill>
        <p:spPr>
          <a:xfrm rot="-1978389">
            <a:off x="4223532" y="3784640"/>
            <a:ext cx="900135" cy="609520"/>
          </a:xfrm>
          <a:prstGeom prst="rect">
            <a:avLst/>
          </a:prstGeom>
          <a:noFill/>
          <a:ln>
            <a:noFill/>
          </a:ln>
        </p:spPr>
      </p:pic>
      <p:sp>
        <p:nvSpPr>
          <p:cNvPr id="913" name="Google Shape;913;gd49e86e613_1_0"/>
          <p:cNvSpPr txBox="1"/>
          <p:nvPr/>
        </p:nvSpPr>
        <p:spPr>
          <a:xfrm>
            <a:off x="5355014" y="4014463"/>
            <a:ext cx="3297000" cy="1554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Pro: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Faster prototyping</a:t>
            </a:r>
            <a:endParaRPr/>
          </a:p>
          <a:p>
            <a:pPr marL="0" marR="0" lvl="0" indent="0" algn="l" rtl="0">
              <a:spcBef>
                <a:spcPts val="600"/>
              </a:spcBef>
              <a:spcAft>
                <a:spcPts val="0"/>
              </a:spcAft>
              <a:buNone/>
            </a:pPr>
            <a:r>
              <a:rPr lang="en-US" sz="1800" b="1">
                <a:solidFill>
                  <a:schemeClr val="dk1"/>
                </a:solidFill>
                <a:latin typeface="Arial"/>
                <a:ea typeface="Arial"/>
                <a:cs typeface="Arial"/>
                <a:sym typeface="Arial"/>
              </a:rPr>
              <a:t>Con:</a:t>
            </a:r>
            <a:r>
              <a:rPr lang="en-US" sz="1800">
                <a:solidFill>
                  <a:schemeClr val="dk1"/>
                </a:solidFill>
                <a:latin typeface="Arial"/>
                <a:ea typeface="Arial"/>
                <a:cs typeface="Arial"/>
                <a:sym typeface="Arial"/>
              </a:rPr>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…if it fits your needs;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API costs</a:t>
            </a:r>
            <a:endParaRPr sz="1800">
              <a:solidFill>
                <a:schemeClr val="dk1"/>
              </a:solidFill>
              <a:latin typeface="Arial"/>
              <a:ea typeface="Arial"/>
              <a:cs typeface="Arial"/>
              <a:sym typeface="Arial"/>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extLst>
      <p:ext uri="{BB962C8B-B14F-4D97-AF65-F5344CB8AC3E}">
        <p14:creationId xmlns:p14="http://schemas.microsoft.com/office/powerpoint/2010/main" val="19239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d49e86e613_1_1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Implementing IUIs</a:t>
            </a:r>
            <a:endParaRPr/>
          </a:p>
        </p:txBody>
      </p:sp>
      <p:sp>
        <p:nvSpPr>
          <p:cNvPr id="919" name="Google Shape;919;gd49e86e613_1_13"/>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lnSpcReduction="10000"/>
          </a:bodyPr>
          <a:lstStyle/>
          <a:p>
            <a:pPr marL="285750" lvl="0" indent="-298106" algn="l" rtl="0">
              <a:lnSpc>
                <a:spcPct val="90000"/>
              </a:lnSpc>
              <a:spcBef>
                <a:spcPts val="0"/>
              </a:spcBef>
              <a:spcAft>
                <a:spcPts val="0"/>
              </a:spcAft>
              <a:buSzPts val="2595"/>
              <a:buChar char="▪"/>
            </a:pPr>
            <a:r>
              <a:rPr lang="en-US" dirty="0"/>
              <a:t>HCI &amp; user-</a:t>
            </a:r>
            <a:r>
              <a:rPr lang="en-US" dirty="0" err="1"/>
              <a:t>centred</a:t>
            </a:r>
            <a:r>
              <a:rPr lang="en-US" dirty="0"/>
              <a:t> work is often iterative, uses prototyping</a:t>
            </a:r>
            <a:endParaRPr dirty="0"/>
          </a:p>
          <a:p>
            <a:pPr marL="285750" lvl="0" indent="-298106" algn="l" rtl="0">
              <a:lnSpc>
                <a:spcPct val="90000"/>
              </a:lnSpc>
              <a:spcBef>
                <a:spcPts val="1100"/>
              </a:spcBef>
              <a:spcAft>
                <a:spcPts val="0"/>
              </a:spcAft>
              <a:buSzPts val="2595"/>
              <a:buChar char="▪"/>
            </a:pPr>
            <a:r>
              <a:rPr lang="en-US" dirty="0"/>
              <a:t>Training e.g. state-of-the-art text or image generator from scratch is costly (time + computation)</a:t>
            </a:r>
            <a:endParaRPr dirty="0"/>
          </a:p>
          <a:p>
            <a:pPr marL="285750" lvl="0" indent="-133350" algn="l" rtl="0">
              <a:lnSpc>
                <a:spcPct val="90000"/>
              </a:lnSpc>
              <a:spcBef>
                <a:spcPts val="1100"/>
              </a:spcBef>
              <a:spcAft>
                <a:spcPts val="0"/>
              </a:spcAft>
              <a:buSzPts val="2595"/>
              <a:buNone/>
            </a:pPr>
            <a:endParaRPr dirty="0"/>
          </a:p>
          <a:p>
            <a:pPr marL="285750" lvl="0" indent="-298106" algn="l" rtl="0">
              <a:lnSpc>
                <a:spcPct val="90000"/>
              </a:lnSpc>
              <a:spcBef>
                <a:spcPts val="1100"/>
              </a:spcBef>
              <a:spcAft>
                <a:spcPts val="0"/>
              </a:spcAft>
              <a:buSzPts val="2595"/>
              <a:buFont typeface="Noto Sans Symbols"/>
              <a:buChar char="🡪"/>
            </a:pPr>
            <a:r>
              <a:rPr lang="en-US" dirty="0"/>
              <a:t>Prototyping with </a:t>
            </a:r>
            <a:r>
              <a:rPr lang="en-US" dirty="0" err="1"/>
              <a:t>pretrained</a:t>
            </a:r>
            <a:r>
              <a:rPr lang="en-US" dirty="0"/>
              <a:t> models</a:t>
            </a:r>
            <a:endParaRPr dirty="0"/>
          </a:p>
          <a:p>
            <a:pPr marL="538162" lvl="1" indent="-190500" algn="l" rtl="0">
              <a:lnSpc>
                <a:spcPct val="90000"/>
              </a:lnSpc>
              <a:spcBef>
                <a:spcPts val="1100"/>
              </a:spcBef>
              <a:spcAft>
                <a:spcPts val="0"/>
              </a:spcAft>
              <a:buSzPts val="2000"/>
              <a:buChar char="▪"/>
            </a:pPr>
            <a:r>
              <a:rPr lang="en-US" dirty="0"/>
              <a:t>NLP e.g.: </a:t>
            </a:r>
            <a:r>
              <a:rPr lang="en-US" u="sng" dirty="0">
                <a:solidFill>
                  <a:schemeClr val="hlink"/>
                </a:solidFill>
                <a:hlinkClick r:id="rId3"/>
              </a:rPr>
              <a:t>https://huggingface.co/</a:t>
            </a:r>
            <a:r>
              <a:rPr lang="en-US" dirty="0"/>
              <a:t> </a:t>
            </a:r>
            <a:endParaRPr dirty="0"/>
          </a:p>
          <a:p>
            <a:pPr marL="538162" lvl="1" indent="-190500" algn="l" rtl="0">
              <a:lnSpc>
                <a:spcPct val="90000"/>
              </a:lnSpc>
              <a:spcBef>
                <a:spcPts val="1100"/>
              </a:spcBef>
              <a:spcAft>
                <a:spcPts val="0"/>
              </a:spcAft>
              <a:buSzPts val="2000"/>
              <a:buChar char="▪"/>
            </a:pPr>
            <a:r>
              <a:rPr lang="en-US" dirty="0"/>
              <a:t>Other models e.g.: </a:t>
            </a:r>
            <a:r>
              <a:rPr lang="en-US" sz="1700" u="sng" dirty="0">
                <a:solidFill>
                  <a:schemeClr val="hlink"/>
                </a:solidFill>
                <a:hlinkClick r:id="rId4"/>
              </a:rPr>
              <a:t>https://www.tensorflow.org/resources/models-datasets</a:t>
            </a:r>
            <a:endParaRPr dirty="0"/>
          </a:p>
          <a:p>
            <a:pPr marL="538162" lvl="1" indent="-190500" algn="l" rtl="0">
              <a:lnSpc>
                <a:spcPct val="90000"/>
              </a:lnSpc>
              <a:spcBef>
                <a:spcPts val="1100"/>
              </a:spcBef>
              <a:spcAft>
                <a:spcPts val="0"/>
              </a:spcAft>
              <a:buSzPts val="2000"/>
              <a:buChar char="▪"/>
            </a:pPr>
            <a:r>
              <a:rPr lang="en-US" dirty="0"/>
              <a:t>Many (ML/AI) papers come with code/model releases</a:t>
            </a:r>
            <a:br>
              <a:rPr lang="en-US" dirty="0"/>
            </a:br>
            <a:r>
              <a:rPr lang="en-US" dirty="0"/>
              <a:t>(e.g. </a:t>
            </a:r>
            <a:r>
              <a:rPr lang="en-US" u="sng" dirty="0">
                <a:solidFill>
                  <a:schemeClr val="hlink"/>
                </a:solidFill>
                <a:hlinkClick r:id="rId5"/>
              </a:rPr>
              <a:t>https://paperswithcode.com/</a:t>
            </a:r>
            <a:r>
              <a:rPr lang="en-US" dirty="0"/>
              <a:t>) </a:t>
            </a:r>
            <a:endParaRPr dirty="0"/>
          </a:p>
          <a:p>
            <a:pPr marL="538162" lvl="1" indent="-63500" algn="l" rtl="0">
              <a:lnSpc>
                <a:spcPct val="90000"/>
              </a:lnSpc>
              <a:spcBef>
                <a:spcPts val="1100"/>
              </a:spcBef>
              <a:spcAft>
                <a:spcPts val="0"/>
              </a:spcAft>
              <a:buSzPts val="2000"/>
              <a:buNone/>
            </a:pPr>
            <a:endParaRPr dirty="0"/>
          </a:p>
          <a:p>
            <a:pPr marL="285750" lvl="0" indent="-298106" algn="l" rtl="0">
              <a:lnSpc>
                <a:spcPct val="90000"/>
              </a:lnSpc>
              <a:spcBef>
                <a:spcPts val="1100"/>
              </a:spcBef>
              <a:spcAft>
                <a:spcPts val="0"/>
              </a:spcAft>
              <a:buSzPts val="2595"/>
              <a:buChar char="▪"/>
            </a:pPr>
            <a:r>
              <a:rPr lang="en-US" dirty="0"/>
              <a:t>Also: „Buying a time machine“ for IUI </a:t>
            </a:r>
            <a:r>
              <a:rPr lang="en-US" dirty="0" smtClean="0"/>
              <a:t>research</a:t>
            </a:r>
            <a:br>
              <a:rPr lang="en-US" dirty="0" smtClean="0"/>
            </a:br>
            <a:r>
              <a:rPr lang="en-US" dirty="0" smtClean="0"/>
              <a:t>          </a:t>
            </a:r>
            <a:r>
              <a:rPr lang="en-US" dirty="0"/>
              <a:t>Models don‘t need to run on your target device</a:t>
            </a:r>
            <a:endParaRPr dirty="0"/>
          </a:p>
        </p:txBody>
      </p:sp>
      <p:sp>
        <p:nvSpPr>
          <p:cNvPr id="920" name="Google Shape;920;gd49e86e613_1_1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ML models</a:t>
            </a:r>
            <a:endParaRPr/>
          </a:p>
        </p:txBody>
      </p:sp>
      <p:sp>
        <p:nvSpPr>
          <p:cNvPr id="921" name="Google Shape;921;gd49e86e613_1_1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22" name="Google Shape;922;gd49e86e613_1_1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
        <p:nvSpPr>
          <p:cNvPr id="923" name="Google Shape;923;gd49e86e613_1_13"/>
          <p:cNvSpPr txBox="1"/>
          <p:nvPr/>
        </p:nvSpPr>
        <p:spPr>
          <a:xfrm>
            <a:off x="6410131" y="5960315"/>
            <a:ext cx="2241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cf. Hudson and Mankoff 2014</a:t>
            </a:r>
            <a:endParaRPr sz="1200">
              <a:solidFill>
                <a:srgbClr val="7F7F7F"/>
              </a:solidFill>
              <a:latin typeface="Arial"/>
              <a:ea typeface="Arial"/>
              <a:cs typeface="Arial"/>
              <a:sym typeface="Arial"/>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35"/>
          <p:cNvSpPr/>
          <p:nvPr/>
        </p:nvSpPr>
        <p:spPr>
          <a:xfrm>
            <a:off x="58510" y="5947548"/>
            <a:ext cx="7628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xmlns="" val="tx"/>
                    </a:ext>
                  </a:extLst>
                </a:hlinkClick>
              </a:rPr>
              <a:t>https://docs.microsoft.com/en-us/azure/cognitive-services/</a:t>
            </a:r>
            <a:r>
              <a:rPr lang="en-US" sz="1100">
                <a:solidFill>
                  <a:schemeClr val="dk1"/>
                </a:solidFill>
                <a:latin typeface="Arial"/>
                <a:ea typeface="Arial"/>
                <a:cs typeface="Arial"/>
                <a:sym typeface="Arial"/>
              </a:rPr>
              <a:t> </a:t>
            </a:r>
            <a:endParaRPr/>
          </a:p>
        </p:txBody>
      </p:sp>
      <p:sp>
        <p:nvSpPr>
          <p:cNvPr id="939" name="Google Shape;939;p3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Cloud Services</a:t>
            </a:r>
            <a:br>
              <a:rPr lang="en-US"/>
            </a:br>
            <a:r>
              <a:rPr lang="en-US"/>
              <a:t>Example: Microsoft Cognitive Services</a:t>
            </a:r>
            <a:endParaRPr/>
          </a:p>
        </p:txBody>
      </p:sp>
      <p:sp>
        <p:nvSpPr>
          <p:cNvPr id="940" name="Google Shape;940;p35"/>
          <p:cNvSpPr txBox="1">
            <a:spLocks noGrp="1"/>
          </p:cNvSpPr>
          <p:nvPr>
            <p:ph type="body" idx="1"/>
          </p:nvPr>
        </p:nvSpPr>
        <p:spPr>
          <a:xfrm>
            <a:off x="5278650" y="1528645"/>
            <a:ext cx="35400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Cloud Services from:</a:t>
            </a:r>
            <a:endParaRPr/>
          </a:p>
          <a:p>
            <a:pPr marL="285750" lvl="0" indent="-285750" algn="l" rtl="0">
              <a:lnSpc>
                <a:spcPct val="90000"/>
              </a:lnSpc>
              <a:spcBef>
                <a:spcPts val="1100"/>
              </a:spcBef>
              <a:spcAft>
                <a:spcPts val="0"/>
              </a:spcAft>
              <a:buSzPts val="2400"/>
              <a:buChar char="▪"/>
            </a:pPr>
            <a:r>
              <a:rPr lang="en-US"/>
              <a:t>IBM</a:t>
            </a:r>
            <a:endParaRPr/>
          </a:p>
          <a:p>
            <a:pPr marL="285750" lvl="0" indent="-285750" algn="l" rtl="0">
              <a:lnSpc>
                <a:spcPct val="90000"/>
              </a:lnSpc>
              <a:spcBef>
                <a:spcPts val="1100"/>
              </a:spcBef>
              <a:spcAft>
                <a:spcPts val="0"/>
              </a:spcAft>
              <a:buSzPts val="2400"/>
              <a:buChar char="▪"/>
            </a:pPr>
            <a:r>
              <a:rPr lang="en-US"/>
              <a:t>Google</a:t>
            </a:r>
            <a:endParaRPr/>
          </a:p>
          <a:p>
            <a:pPr marL="285750" lvl="0" indent="-285750" algn="l" rtl="0">
              <a:lnSpc>
                <a:spcPct val="90000"/>
              </a:lnSpc>
              <a:spcBef>
                <a:spcPts val="1100"/>
              </a:spcBef>
              <a:spcAft>
                <a:spcPts val="0"/>
              </a:spcAft>
              <a:buSzPts val="2400"/>
              <a:buChar char="▪"/>
            </a:pPr>
            <a:r>
              <a:rPr lang="en-US"/>
              <a:t>Amazon</a:t>
            </a:r>
            <a:endParaRPr/>
          </a:p>
          <a:p>
            <a:pPr marL="285750" lvl="0" indent="-285750" algn="l" rtl="0">
              <a:lnSpc>
                <a:spcPct val="90000"/>
              </a:lnSpc>
              <a:spcBef>
                <a:spcPts val="1100"/>
              </a:spcBef>
              <a:spcAft>
                <a:spcPts val="0"/>
              </a:spcAft>
              <a:buSzPts val="2400"/>
              <a:buChar char="▪"/>
            </a:pPr>
            <a:r>
              <a:rPr lang="en-US"/>
              <a:t>Microsoft</a:t>
            </a:r>
            <a:endParaRPr/>
          </a:p>
          <a:p>
            <a:pPr marL="285750" lvl="0" indent="-285750" algn="l" rtl="0">
              <a:lnSpc>
                <a:spcPct val="90000"/>
              </a:lnSpc>
              <a:spcBef>
                <a:spcPts val="1100"/>
              </a:spcBef>
              <a:spcAft>
                <a:spcPts val="0"/>
              </a:spcAft>
              <a:buSzPts val="2400"/>
              <a:buChar char="▪"/>
            </a:pPr>
            <a:r>
              <a:rPr lang="en-US"/>
              <a:t>… and many others</a:t>
            </a:r>
            <a:endParaRPr/>
          </a:p>
          <a:p>
            <a:pPr marL="285750" lvl="0" indent="-133350" algn="l" rtl="0">
              <a:lnSpc>
                <a:spcPct val="90000"/>
              </a:lnSpc>
              <a:spcBef>
                <a:spcPts val="1100"/>
              </a:spcBef>
              <a:spcAft>
                <a:spcPts val="0"/>
              </a:spcAft>
              <a:buSzPts val="2400"/>
              <a:buNone/>
            </a:pPr>
            <a:endParaRPr/>
          </a:p>
          <a:p>
            <a:pPr marL="0" lvl="0" indent="0" algn="l" rtl="0">
              <a:lnSpc>
                <a:spcPct val="90000"/>
              </a:lnSpc>
              <a:spcBef>
                <a:spcPts val="1100"/>
              </a:spcBef>
              <a:spcAft>
                <a:spcPts val="0"/>
              </a:spcAft>
              <a:buSzPts val="2400"/>
              <a:buNone/>
            </a:pPr>
            <a:r>
              <a:rPr lang="en-US"/>
              <a:t>Why do people use them?</a:t>
            </a:r>
            <a:endParaRPr/>
          </a:p>
          <a:p>
            <a:pPr marL="0" lvl="0" indent="0" algn="l" rtl="0">
              <a:lnSpc>
                <a:spcPct val="90000"/>
              </a:lnSpc>
              <a:spcBef>
                <a:spcPts val="1100"/>
              </a:spcBef>
              <a:spcAft>
                <a:spcPts val="0"/>
              </a:spcAft>
              <a:buSzPts val="2400"/>
              <a:buNone/>
            </a:pPr>
            <a:r>
              <a:rPr lang="en-US"/>
              <a:t>What is the risk?</a:t>
            </a:r>
            <a:endParaRPr/>
          </a:p>
          <a:p>
            <a:pPr marL="285750" lvl="0" indent="-133350" algn="l" rtl="0">
              <a:lnSpc>
                <a:spcPct val="90000"/>
              </a:lnSpc>
              <a:spcBef>
                <a:spcPts val="1100"/>
              </a:spcBef>
              <a:spcAft>
                <a:spcPts val="0"/>
              </a:spcAft>
              <a:buSzPts val="2400"/>
              <a:buNone/>
            </a:pPr>
            <a:endParaRPr/>
          </a:p>
        </p:txBody>
      </p:sp>
      <p:sp>
        <p:nvSpPr>
          <p:cNvPr id="941" name="Google Shape;941;p3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42" name="Google Shape;942;p3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Implementing AI</a:t>
            </a:r>
            <a:endParaRPr/>
          </a:p>
        </p:txBody>
      </p:sp>
      <p:sp>
        <p:nvSpPr>
          <p:cNvPr id="943" name="Google Shape;943;p3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pic>
        <p:nvPicPr>
          <p:cNvPr id="944" name="Google Shape;944;p35"/>
          <p:cNvPicPr preferRelativeResize="0"/>
          <p:nvPr/>
        </p:nvPicPr>
        <p:blipFill rotWithShape="1">
          <a:blip r:embed="rId4">
            <a:alphaModFix/>
          </a:blip>
          <a:srcRect r="27401" b="19029"/>
          <a:stretch/>
        </p:blipFill>
        <p:spPr>
          <a:xfrm>
            <a:off x="-1" y="1089025"/>
            <a:ext cx="5278649" cy="4887366"/>
          </a:xfrm>
          <a:prstGeom prst="rect">
            <a:avLst/>
          </a:prstGeom>
          <a:noFill/>
          <a:ln>
            <a:noFill/>
          </a:ln>
        </p:spPr>
      </p:pic>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Examples Text Analytics</a:t>
            </a:r>
            <a:endParaRPr/>
          </a:p>
        </p:txBody>
      </p:sp>
      <p:sp>
        <p:nvSpPr>
          <p:cNvPr id="951" name="Google Shape;951;p36"/>
          <p:cNvSpPr txBox="1">
            <a:spLocks noGrp="1"/>
          </p:cNvSpPr>
          <p:nvPr>
            <p:ph type="body" idx="1"/>
          </p:nvPr>
        </p:nvSpPr>
        <p:spPr>
          <a:xfrm>
            <a:off x="695324" y="1592264"/>
            <a:ext cx="8900100" cy="2392800"/>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lnSpc>
                <a:spcPct val="90000"/>
              </a:lnSpc>
              <a:spcBef>
                <a:spcPts val="0"/>
              </a:spcBef>
              <a:spcAft>
                <a:spcPts val="0"/>
              </a:spcAft>
              <a:buSzPct val="117936"/>
              <a:buChar char="▪"/>
            </a:pPr>
            <a:r>
              <a:rPr lang="en-US"/>
              <a:t>Can tell what language the text is, e.g. English, German, Spanish,…</a:t>
            </a:r>
            <a:endParaRPr/>
          </a:p>
          <a:p>
            <a:pPr marL="285750" lvl="0" indent="-285750" algn="l" rtl="0">
              <a:lnSpc>
                <a:spcPct val="90000"/>
              </a:lnSpc>
              <a:spcBef>
                <a:spcPts val="1100"/>
              </a:spcBef>
              <a:spcAft>
                <a:spcPts val="0"/>
              </a:spcAft>
              <a:buSzPct val="117936"/>
              <a:buChar char="▪"/>
            </a:pPr>
            <a:r>
              <a:rPr lang="en-US"/>
              <a:t>Relevant for understanding and translation </a:t>
            </a:r>
            <a:endParaRPr/>
          </a:p>
          <a:p>
            <a:pPr marL="285750" lvl="0" indent="-285750" algn="l" rtl="0">
              <a:lnSpc>
                <a:spcPct val="90000"/>
              </a:lnSpc>
              <a:spcBef>
                <a:spcPts val="1100"/>
              </a:spcBef>
              <a:spcAft>
                <a:spcPts val="0"/>
              </a:spcAft>
              <a:buSzPct val="117936"/>
              <a:buChar char="▪"/>
            </a:pPr>
            <a:r>
              <a:rPr lang="en-US"/>
              <a:t>Example (Online) APIs: </a:t>
            </a:r>
            <a:endParaRPr/>
          </a:p>
          <a:p>
            <a:pPr marL="538163" lvl="1" indent="-181006" algn="l" rtl="0">
              <a:lnSpc>
                <a:spcPct val="90000"/>
              </a:lnSpc>
              <a:spcBef>
                <a:spcPts val="1100"/>
              </a:spcBef>
              <a:spcAft>
                <a:spcPts val="0"/>
              </a:spcAft>
              <a:buSzPct val="100000"/>
              <a:buChar char="▪"/>
            </a:pPr>
            <a:r>
              <a:rPr lang="en-US" sz="1700" u="sng">
                <a:solidFill>
                  <a:schemeClr val="hlink"/>
                </a:solidFill>
                <a:hlinkClick r:id="rId3"/>
              </a:rPr>
              <a:t>https://console.bluemix.net/apidocs/language-translator</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4"/>
              </a:rPr>
              <a:t>https://docs.microsoft.com/en-us/azure/cognitive-services/translator/</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5"/>
              </a:rPr>
              <a:t>https://cloud.google.com/translate/docs/basic/detecting-language</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6"/>
              </a:rPr>
              <a:t>https://pypi.org/project/langdetect/</a:t>
            </a:r>
            <a:r>
              <a:rPr lang="en-US" sz="1700"/>
              <a:t> </a:t>
            </a:r>
            <a:endParaRPr/>
          </a:p>
        </p:txBody>
      </p:sp>
      <p:sp>
        <p:nvSpPr>
          <p:cNvPr id="952" name="Google Shape;952;p3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Identification of the Language</a:t>
            </a:r>
            <a:endParaRPr/>
          </a:p>
        </p:txBody>
      </p:sp>
      <p:sp>
        <p:nvSpPr>
          <p:cNvPr id="953" name="Google Shape;953;p3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Implementing AI</a:t>
            </a:r>
            <a:endParaRPr/>
          </a:p>
        </p:txBody>
      </p:sp>
      <p:sp>
        <p:nvSpPr>
          <p:cNvPr id="954" name="Google Shape;954;p3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pic>
        <p:nvPicPr>
          <p:cNvPr id="955" name="Google Shape;955;p36"/>
          <p:cNvPicPr preferRelativeResize="0"/>
          <p:nvPr/>
        </p:nvPicPr>
        <p:blipFill rotWithShape="1">
          <a:blip r:embed="rId7">
            <a:alphaModFix/>
          </a:blip>
          <a:srcRect r="34796" b="45439"/>
          <a:stretch/>
        </p:blipFill>
        <p:spPr>
          <a:xfrm>
            <a:off x="539389" y="4159102"/>
            <a:ext cx="4003520" cy="1512649"/>
          </a:xfrm>
          <a:prstGeom prst="rect">
            <a:avLst/>
          </a:prstGeom>
          <a:noFill/>
          <a:ln>
            <a:noFill/>
          </a:ln>
          <a:effectLst>
            <a:outerShdw blurRad="292100" dist="139700" dir="2700000" algn="tl" rotWithShape="0">
              <a:srgbClr val="333333">
                <a:alpha val="64705"/>
              </a:srgbClr>
            </a:outerShdw>
          </a:effectLst>
        </p:spPr>
      </p:pic>
      <p:pic>
        <p:nvPicPr>
          <p:cNvPr id="956" name="Google Shape;956;p36"/>
          <p:cNvPicPr preferRelativeResize="0"/>
          <p:nvPr/>
        </p:nvPicPr>
        <p:blipFill rotWithShape="1">
          <a:blip r:embed="rId7">
            <a:alphaModFix/>
          </a:blip>
          <a:srcRect t="55302" r="38207"/>
          <a:stretch/>
        </p:blipFill>
        <p:spPr>
          <a:xfrm>
            <a:off x="4852965" y="4159102"/>
            <a:ext cx="3798911" cy="1240801"/>
          </a:xfrm>
          <a:prstGeom prst="rect">
            <a:avLst/>
          </a:prstGeom>
          <a:noFill/>
          <a:ln>
            <a:noFill/>
          </a:ln>
          <a:effectLst>
            <a:outerShdw blurRad="292100" dist="139700" dir="2700000" algn="tl" rotWithShape="0">
              <a:srgbClr val="333333">
                <a:alpha val="64705"/>
              </a:srgbClr>
            </a:outerShdw>
          </a:effectLst>
        </p:spPr>
      </p:pic>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gd49e86e613_0_83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License</a:t>
            </a:r>
            <a:endParaRPr/>
          </a:p>
        </p:txBody>
      </p:sp>
      <p:sp>
        <p:nvSpPr>
          <p:cNvPr id="973" name="Google Shape;973;gd49e86e613_0_838"/>
          <p:cNvSpPr txBox="1">
            <a:spLocks noGrp="1"/>
          </p:cNvSpPr>
          <p:nvPr>
            <p:ph type="body" idx="1"/>
          </p:nvPr>
        </p:nvSpPr>
        <p:spPr>
          <a:xfrm>
            <a:off x="695325" y="1592275"/>
            <a:ext cx="10643100" cy="4537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400"/>
              <a:buNone/>
            </a:pPr>
            <a:r>
              <a:rPr lang="en-US" sz="2400"/>
              <a:t>This file is licensed under the Creative Commons Attribution-Share Alike 4.0 (CC BY-SA) license:</a:t>
            </a:r>
            <a:endParaRPr/>
          </a:p>
          <a:p>
            <a:pPr marL="0" lvl="0" indent="0" algn="l" rtl="0">
              <a:lnSpc>
                <a:spcPct val="150000"/>
              </a:lnSpc>
              <a:spcBef>
                <a:spcPts val="1100"/>
              </a:spcBef>
              <a:spcAft>
                <a:spcPts val="0"/>
              </a:spcAft>
              <a:buSzPts val="2400"/>
              <a:buNone/>
            </a:pPr>
            <a:r>
              <a:rPr lang="en-US" sz="2400"/>
              <a:t>https://creativecommons.org/licenses/by-sa/4.0</a:t>
            </a:r>
            <a:endParaRPr/>
          </a:p>
          <a:p>
            <a:pPr marL="0" lvl="0" indent="0" algn="l" rtl="0">
              <a:lnSpc>
                <a:spcPct val="150000"/>
              </a:lnSpc>
              <a:spcBef>
                <a:spcPts val="1100"/>
              </a:spcBef>
              <a:spcAft>
                <a:spcPts val="0"/>
              </a:spcAft>
              <a:buSzPts val="2400"/>
              <a:buNone/>
            </a:pPr>
            <a:r>
              <a:rPr lang="en-US" sz="2400"/>
              <a:t>Attribution: Albrecht Schmidt, Sven Mayer, and Daniel Buschek</a:t>
            </a:r>
            <a:endParaRPr/>
          </a:p>
          <a:p>
            <a:pPr marL="0" lvl="0" indent="0" algn="l" rtl="0">
              <a:lnSpc>
                <a:spcPct val="90000"/>
              </a:lnSpc>
              <a:spcBef>
                <a:spcPts val="1100"/>
              </a:spcBef>
              <a:spcAft>
                <a:spcPts val="0"/>
              </a:spcAft>
              <a:buSzPts val="2400"/>
              <a:buNone/>
            </a:pPr>
            <a:endParaRPr/>
          </a:p>
        </p:txBody>
      </p:sp>
      <p:sp>
        <p:nvSpPr>
          <p:cNvPr id="974" name="Google Shape;974;gd49e86e613_0_83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975" name="Google Shape;975;gd49e86e613_0_838" descr="https://upload.wikimedia.org/wikipedia/commons/thumb/5/57/CC-BY-SA_icon_white.svg/800px-CC-BY-SA_icon_white.svg.png"/>
          <p:cNvPicPr preferRelativeResize="0"/>
          <p:nvPr/>
        </p:nvPicPr>
        <p:blipFill rotWithShape="1">
          <a:blip r:embed="rId3">
            <a:alphaModFix/>
          </a:blip>
          <a:srcRect/>
          <a:stretch/>
        </p:blipFill>
        <p:spPr>
          <a:xfrm>
            <a:off x="695328" y="6299798"/>
            <a:ext cx="1399149" cy="493200"/>
          </a:xfrm>
          <a:prstGeom prst="rect">
            <a:avLst/>
          </a:prstGeom>
          <a:noFill/>
          <a:ln>
            <a:noFill/>
          </a:ln>
        </p:spPr>
      </p:pic>
      <p:sp>
        <p:nvSpPr>
          <p:cNvPr id="2" name="Fußzeilenplatzhalter 1"/>
          <p:cNvSpPr>
            <a:spLocks noGrp="1"/>
          </p:cNvSpPr>
          <p:nvPr>
            <p:ph type="ftr" idx="11"/>
          </p:nvPr>
        </p:nvSpPr>
        <p:spPr/>
        <p:txBody>
          <a:bodyPr/>
          <a:lstStyle/>
          <a:p>
            <a:r>
              <a:rPr lang="de-DE" smtClean="0"/>
              <a:t>Intelligent UIs 2021</a:t>
            </a:r>
            <a:endParaRPr lang="de-DE"/>
          </a:p>
        </p:txBody>
      </p:sp>
      <p:sp>
        <p:nvSpPr>
          <p:cNvPr id="3" name="Foliennummernplatzhalt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gd49e86e613_1_2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Some Resources</a:t>
            </a:r>
            <a:endParaRPr/>
          </a:p>
        </p:txBody>
      </p:sp>
      <p:sp>
        <p:nvSpPr>
          <p:cNvPr id="929" name="Google Shape;929;gd49e86e613_1_23"/>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fontScale="85000" lnSpcReduction="20000"/>
          </a:bodyPr>
          <a:lstStyle/>
          <a:p>
            <a:pPr marL="285750" lvl="0" indent="-258855" algn="l" rtl="0">
              <a:lnSpc>
                <a:spcPct val="90000"/>
              </a:lnSpc>
              <a:spcBef>
                <a:spcPts val="0"/>
              </a:spcBef>
              <a:spcAft>
                <a:spcPts val="0"/>
              </a:spcAft>
              <a:buSzPct val="128342"/>
              <a:buChar char="▪"/>
            </a:pPr>
            <a:r>
              <a:rPr lang="en-US"/>
              <a:t>TensorFlow Hub, Model Garden, TensorFlow.js models: </a:t>
            </a:r>
            <a:r>
              <a:rPr lang="en-US" u="sng">
                <a:solidFill>
                  <a:schemeClr val="hlink"/>
                </a:solidFill>
                <a:hlinkClick r:id="rId3"/>
              </a:rPr>
              <a:t>https://www.tensorflow.org/resources/models-datasets</a:t>
            </a:r>
            <a:endParaRPr/>
          </a:p>
          <a:p>
            <a:pPr marL="285750" lvl="0" indent="-258855" algn="l" rtl="0">
              <a:lnSpc>
                <a:spcPct val="90000"/>
              </a:lnSpc>
              <a:spcBef>
                <a:spcPts val="1100"/>
              </a:spcBef>
              <a:spcAft>
                <a:spcPts val="0"/>
              </a:spcAft>
              <a:buSzPct val="128342"/>
              <a:buChar char="▪"/>
            </a:pPr>
            <a:r>
              <a:rPr lang="en-US"/>
              <a:t>p5.js &amp; ml5.js: </a:t>
            </a:r>
            <a:r>
              <a:rPr lang="en-US" u="sng">
                <a:solidFill>
                  <a:schemeClr val="hlink"/>
                </a:solidFill>
                <a:hlinkClick r:id="rId4"/>
              </a:rPr>
              <a:t>https://p5js.org/</a:t>
            </a:r>
            <a:r>
              <a:rPr lang="en-US"/>
              <a:t> &amp; </a:t>
            </a:r>
            <a:r>
              <a:rPr lang="en-US" u="sng">
                <a:solidFill>
                  <a:schemeClr val="hlink"/>
                </a:solidFill>
                <a:hlinkClick r:id="rId5"/>
              </a:rPr>
              <a:t>https://ml5js.org/</a:t>
            </a:r>
            <a:endParaRPr/>
          </a:p>
          <a:p>
            <a:pPr marL="285750" lvl="0" indent="-258855" algn="l" rtl="0">
              <a:lnSpc>
                <a:spcPct val="90000"/>
              </a:lnSpc>
              <a:spcBef>
                <a:spcPts val="1100"/>
              </a:spcBef>
              <a:spcAft>
                <a:spcPts val="0"/>
              </a:spcAft>
              <a:buSzPct val="128342"/>
              <a:buChar char="▪"/>
            </a:pPr>
            <a:r>
              <a:rPr lang="en-US"/>
              <a:t>Keras: </a:t>
            </a:r>
            <a:r>
              <a:rPr lang="en-US" u="sng">
                <a:solidFill>
                  <a:schemeClr val="hlink"/>
                </a:solidFill>
                <a:hlinkClick r:id="rId6"/>
              </a:rPr>
              <a:t>https://keras.io/</a:t>
            </a:r>
            <a:r>
              <a:rPr lang="en-US"/>
              <a:t> </a:t>
            </a:r>
            <a:endParaRPr/>
          </a:p>
          <a:p>
            <a:pPr marL="285750" lvl="0" indent="-258855" algn="l" rtl="0">
              <a:lnSpc>
                <a:spcPct val="90000"/>
              </a:lnSpc>
              <a:spcBef>
                <a:spcPts val="1100"/>
              </a:spcBef>
              <a:spcAft>
                <a:spcPts val="0"/>
              </a:spcAft>
              <a:buSzPct val="128342"/>
              <a:buChar char="▪"/>
            </a:pPr>
            <a:r>
              <a:rPr lang="en-US"/>
              <a:t>PyTorch: </a:t>
            </a:r>
            <a:r>
              <a:rPr lang="en-US" u="sng">
                <a:solidFill>
                  <a:schemeClr val="hlink"/>
                </a:solidFill>
                <a:hlinkClick r:id="rId7"/>
              </a:rPr>
              <a:t>https://pytorch.org/</a:t>
            </a:r>
            <a:endParaRPr/>
          </a:p>
          <a:p>
            <a:pPr marL="285750" lvl="0" indent="-258855" algn="l" rtl="0">
              <a:lnSpc>
                <a:spcPct val="90000"/>
              </a:lnSpc>
              <a:spcBef>
                <a:spcPts val="1100"/>
              </a:spcBef>
              <a:spcAft>
                <a:spcPts val="0"/>
              </a:spcAft>
              <a:buSzPct val="128342"/>
              <a:buChar char="▪"/>
            </a:pPr>
            <a:r>
              <a:rPr lang="en-US"/>
              <a:t>Fast AI: </a:t>
            </a:r>
            <a:r>
              <a:rPr lang="en-US" u="sng">
                <a:solidFill>
                  <a:schemeClr val="hlink"/>
                </a:solidFill>
                <a:hlinkClick r:id="rId8"/>
              </a:rPr>
              <a:t>https://docs.fast.ai/</a:t>
            </a:r>
            <a:r>
              <a:rPr lang="en-US"/>
              <a:t> </a:t>
            </a:r>
            <a:endParaRPr/>
          </a:p>
          <a:p>
            <a:pPr marL="285750" lvl="0" indent="-258855" algn="l" rtl="0">
              <a:lnSpc>
                <a:spcPct val="90000"/>
              </a:lnSpc>
              <a:spcBef>
                <a:spcPts val="1100"/>
              </a:spcBef>
              <a:spcAft>
                <a:spcPts val="0"/>
              </a:spcAft>
              <a:buSzPct val="128342"/>
              <a:buChar char="▪"/>
            </a:pPr>
            <a:r>
              <a:rPr lang="en-US"/>
              <a:t>MLKit: </a:t>
            </a:r>
            <a:r>
              <a:rPr lang="en-US" u="sng">
                <a:solidFill>
                  <a:schemeClr val="hlink"/>
                </a:solidFill>
                <a:hlinkClick r:id="rId9"/>
              </a:rPr>
              <a:t>https://developers.google.com/ml-kit</a:t>
            </a:r>
            <a:endParaRPr/>
          </a:p>
          <a:p>
            <a:pPr marL="285750" lvl="0" indent="-258855" algn="l" rtl="0">
              <a:lnSpc>
                <a:spcPct val="90000"/>
              </a:lnSpc>
              <a:spcBef>
                <a:spcPts val="1100"/>
              </a:spcBef>
              <a:spcAft>
                <a:spcPts val="0"/>
              </a:spcAft>
              <a:buSzPct val="128342"/>
              <a:buChar char="▪"/>
            </a:pPr>
            <a:r>
              <a:rPr lang="en-US"/>
              <a:t>Scikit-learn: </a:t>
            </a:r>
            <a:r>
              <a:rPr lang="en-US" u="sng">
                <a:solidFill>
                  <a:schemeClr val="hlink"/>
                </a:solidFill>
                <a:hlinkClick r:id="rId10"/>
              </a:rPr>
              <a:t>https://scikit-learn.org/stable/index.html</a:t>
            </a:r>
            <a:r>
              <a:rPr lang="en-US"/>
              <a:t> </a:t>
            </a:r>
            <a:endParaRPr/>
          </a:p>
          <a:p>
            <a:pPr marL="285750" lvl="0" indent="-258855" algn="l" rtl="0">
              <a:lnSpc>
                <a:spcPct val="90000"/>
              </a:lnSpc>
              <a:spcBef>
                <a:spcPts val="1100"/>
              </a:spcBef>
              <a:spcAft>
                <a:spcPts val="0"/>
              </a:spcAft>
              <a:buSzPct val="128342"/>
              <a:buChar char="▪"/>
            </a:pPr>
            <a:r>
              <a:rPr lang="en-US"/>
              <a:t>Hugging Face (NLP): </a:t>
            </a:r>
            <a:r>
              <a:rPr lang="en-US" u="sng">
                <a:solidFill>
                  <a:schemeClr val="hlink"/>
                </a:solidFill>
                <a:hlinkClick r:id="rId11"/>
              </a:rPr>
              <a:t>https://huggingface.co/</a:t>
            </a:r>
            <a:r>
              <a:rPr lang="en-US"/>
              <a:t> </a:t>
            </a:r>
            <a:endParaRPr/>
          </a:p>
          <a:p>
            <a:pPr marL="285750" lvl="0" indent="-258855" algn="l" rtl="0">
              <a:lnSpc>
                <a:spcPct val="90000"/>
              </a:lnSpc>
              <a:spcBef>
                <a:spcPts val="1100"/>
              </a:spcBef>
              <a:spcAft>
                <a:spcPts val="0"/>
              </a:spcAft>
              <a:buSzPct val="128342"/>
              <a:buChar char="▪"/>
            </a:pPr>
            <a:r>
              <a:rPr lang="en-US"/>
              <a:t>Teachable Machine: </a:t>
            </a:r>
            <a:r>
              <a:rPr lang="en-US" u="sng">
                <a:solidFill>
                  <a:schemeClr val="hlink"/>
                </a:solidFill>
                <a:hlinkClick r:id="rId12"/>
              </a:rPr>
              <a:t>https://teachablemachine.withgoogle.com/</a:t>
            </a:r>
            <a:endParaRPr/>
          </a:p>
          <a:p>
            <a:pPr marL="285750" lvl="0" indent="-258855" algn="l" rtl="0">
              <a:lnSpc>
                <a:spcPct val="90000"/>
              </a:lnSpc>
              <a:spcBef>
                <a:spcPts val="1100"/>
              </a:spcBef>
              <a:spcAft>
                <a:spcPts val="0"/>
              </a:spcAft>
              <a:buSzPct val="128342"/>
              <a:buChar char="▪"/>
            </a:pPr>
            <a:r>
              <a:rPr lang="en-US"/>
              <a:t>Tensorflow lite, js: </a:t>
            </a:r>
            <a:r>
              <a:rPr lang="en-US" u="sng">
                <a:solidFill>
                  <a:schemeClr val="hlink"/>
                </a:solidFill>
                <a:hlinkClick r:id="rId13"/>
              </a:rPr>
              <a:t>https://www.tensorflow.org/lite/</a:t>
            </a:r>
            <a:r>
              <a:rPr lang="en-US"/>
              <a:t>, </a:t>
            </a:r>
            <a:r>
              <a:rPr lang="en-US" u="sng">
                <a:solidFill>
                  <a:schemeClr val="hlink"/>
                </a:solidFill>
                <a:hlinkClick r:id="rId14"/>
              </a:rPr>
              <a:t>https://www.tensorflow.org/js</a:t>
            </a:r>
            <a:r>
              <a:rPr lang="en-US"/>
              <a:t>  </a:t>
            </a:r>
            <a:endParaRPr/>
          </a:p>
          <a:p>
            <a:pPr marL="285750" lvl="0" indent="-258855" algn="l" rtl="0">
              <a:lnSpc>
                <a:spcPct val="90000"/>
              </a:lnSpc>
              <a:spcBef>
                <a:spcPts val="1100"/>
              </a:spcBef>
              <a:spcAft>
                <a:spcPts val="0"/>
              </a:spcAft>
              <a:buSzPct val="128342"/>
              <a:buChar char="▪"/>
            </a:pPr>
            <a:r>
              <a:rPr lang="en-US"/>
              <a:t>Conversational UIs: </a:t>
            </a:r>
            <a:r>
              <a:rPr lang="en-US" sz="2400" u="sng">
                <a:solidFill>
                  <a:schemeClr val="hlink"/>
                </a:solidFill>
                <a:hlinkClick r:id="rId15"/>
              </a:rPr>
              <a:t>https://rasa.com/docs/rasa/</a:t>
            </a:r>
            <a:r>
              <a:rPr lang="en-US" sz="2400"/>
              <a:t>, </a:t>
            </a:r>
            <a:r>
              <a:rPr lang="en-US" sz="2400" u="sng">
                <a:solidFill>
                  <a:schemeClr val="hlink"/>
                </a:solidFill>
                <a:hlinkClick r:id="rId16"/>
              </a:rPr>
              <a:t>https://developers.google.com/learn/pathways/chatbots-dialogflow</a:t>
            </a:r>
            <a:r>
              <a:rPr lang="en-US" sz="2400"/>
              <a:t> </a:t>
            </a:r>
            <a:endParaRPr/>
          </a:p>
        </p:txBody>
      </p:sp>
      <p:sp>
        <p:nvSpPr>
          <p:cNvPr id="930" name="Google Shape;930;gd49e86e613_1_2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Frameworks, pretrained models, etc.</a:t>
            </a:r>
            <a:endParaRPr/>
          </a:p>
        </p:txBody>
      </p:sp>
      <p:sp>
        <p:nvSpPr>
          <p:cNvPr id="931" name="Google Shape;931;gd49e86e613_1_2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32" name="Google Shape;932;gd49e86e613_1_2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d49e86e613_1_171"/>
          <p:cNvPicPr preferRelativeResize="0"/>
          <p:nvPr/>
        </p:nvPicPr>
        <p:blipFill rotWithShape="1">
          <a:blip r:embed="rId3">
            <a:alphaModFix/>
          </a:blip>
          <a:srcRect/>
          <a:stretch/>
        </p:blipFill>
        <p:spPr>
          <a:xfrm>
            <a:off x="6746715" y="1501767"/>
            <a:ext cx="3446195" cy="4315290"/>
          </a:xfrm>
          <a:prstGeom prst="rect">
            <a:avLst/>
          </a:prstGeom>
          <a:noFill/>
          <a:ln>
            <a:noFill/>
          </a:ln>
          <a:effectLst>
            <a:outerShdw blurRad="292100" dist="139700" dir="2700000" algn="tl" rotWithShape="0">
              <a:srgbClr val="333333">
                <a:alpha val="64709"/>
              </a:srgbClr>
            </a:outerShdw>
          </a:effectLst>
        </p:spPr>
      </p:pic>
      <p:sp>
        <p:nvSpPr>
          <p:cNvPr id="186" name="Google Shape;186;gd49e86e613_1_17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Text analytics</a:t>
            </a:r>
            <a:endParaRPr/>
          </a:p>
        </p:txBody>
      </p:sp>
      <p:sp>
        <p:nvSpPr>
          <p:cNvPr id="187" name="Google Shape;187;gd49e86e613_1_171"/>
          <p:cNvSpPr txBox="1">
            <a:spLocks noGrp="1"/>
          </p:cNvSpPr>
          <p:nvPr>
            <p:ph type="body" idx="1"/>
          </p:nvPr>
        </p:nvSpPr>
        <p:spPr>
          <a:xfrm>
            <a:off x="695325" y="1827113"/>
            <a:ext cx="4534800" cy="4532700"/>
          </a:xfrm>
          <a:prstGeom prst="rect">
            <a:avLst/>
          </a:prstGeom>
          <a:noFill/>
          <a:ln>
            <a:noFill/>
          </a:ln>
        </p:spPr>
        <p:txBody>
          <a:bodyPr spcFirstLastPara="1" wrap="square" lIns="91425" tIns="45700" rIns="91425" bIns="45700" anchor="t" anchorCtr="0">
            <a:normAutofit fontScale="77500" lnSpcReduction="20000"/>
          </a:bodyPr>
          <a:lstStyle/>
          <a:p>
            <a:pPr marL="285750" lvl="0" indent="-271001" algn="l" rtl="0">
              <a:lnSpc>
                <a:spcPct val="90000"/>
              </a:lnSpc>
              <a:spcBef>
                <a:spcPts val="0"/>
              </a:spcBef>
              <a:spcAft>
                <a:spcPts val="0"/>
              </a:spcAft>
              <a:buSzPct val="140762"/>
              <a:buChar char="▪"/>
            </a:pPr>
            <a:r>
              <a:rPr lang="en-US"/>
              <a:t>Answering questions like</a:t>
            </a:r>
            <a:endParaRPr/>
          </a:p>
          <a:p>
            <a:pPr marL="538162" lvl="1" indent="-171450" algn="l" rtl="0">
              <a:lnSpc>
                <a:spcPct val="90000"/>
              </a:lnSpc>
              <a:spcBef>
                <a:spcPts val="1100"/>
              </a:spcBef>
              <a:spcAft>
                <a:spcPts val="0"/>
              </a:spcAft>
              <a:buSzPct val="100000"/>
              <a:buChar char="▪"/>
            </a:pPr>
            <a:r>
              <a:rPr lang="en-US"/>
              <a:t>What is this text about?</a:t>
            </a:r>
            <a:endParaRPr/>
          </a:p>
          <a:p>
            <a:pPr marL="538162" lvl="1" indent="-171450" algn="l" rtl="0">
              <a:lnSpc>
                <a:spcPct val="90000"/>
              </a:lnSpc>
              <a:spcBef>
                <a:spcPts val="1100"/>
              </a:spcBef>
              <a:spcAft>
                <a:spcPts val="0"/>
              </a:spcAft>
              <a:buSzPct val="100000"/>
              <a:buChar char="▪"/>
            </a:pPr>
            <a:r>
              <a:rPr lang="en-US"/>
              <a:t>What did the person communicate?</a:t>
            </a:r>
            <a:endParaRPr/>
          </a:p>
          <a:p>
            <a:pPr marL="538162" lvl="1" indent="-171450" algn="l" rtl="0">
              <a:lnSpc>
                <a:spcPct val="90000"/>
              </a:lnSpc>
              <a:spcBef>
                <a:spcPts val="1100"/>
              </a:spcBef>
              <a:spcAft>
                <a:spcPts val="0"/>
              </a:spcAft>
              <a:buSzPct val="100000"/>
              <a:buChar char="▪"/>
            </a:pPr>
            <a:r>
              <a:rPr lang="en-US"/>
              <a:t>What is the key information in this document?</a:t>
            </a:r>
            <a:endParaRPr/>
          </a:p>
          <a:p>
            <a:pPr marL="538162" lvl="1" indent="-171450" algn="l" rtl="0">
              <a:lnSpc>
                <a:spcPct val="90000"/>
              </a:lnSpc>
              <a:spcBef>
                <a:spcPts val="1100"/>
              </a:spcBef>
              <a:spcAft>
                <a:spcPts val="0"/>
              </a:spcAft>
              <a:buSzPct val="100000"/>
              <a:buChar char="▪"/>
            </a:pPr>
            <a:r>
              <a:rPr lang="en-US"/>
              <a:t>What feelings are communicated?</a:t>
            </a:r>
            <a:endParaRPr/>
          </a:p>
          <a:p>
            <a:pPr marL="538162" lvl="1" indent="-171450" algn="l" rtl="0">
              <a:lnSpc>
                <a:spcPct val="90000"/>
              </a:lnSpc>
              <a:spcBef>
                <a:spcPts val="1100"/>
              </a:spcBef>
              <a:spcAft>
                <a:spcPts val="0"/>
              </a:spcAft>
              <a:buSzPct val="100000"/>
              <a:buChar char="▪"/>
            </a:pPr>
            <a:r>
              <a:rPr lang="en-US"/>
              <a:t>Is this different from what was said before?</a:t>
            </a:r>
            <a:endParaRPr/>
          </a:p>
          <a:p>
            <a:pPr marL="538162" lvl="1" indent="-82550" algn="l" rtl="0">
              <a:lnSpc>
                <a:spcPct val="90000"/>
              </a:lnSpc>
              <a:spcBef>
                <a:spcPts val="1100"/>
              </a:spcBef>
              <a:spcAft>
                <a:spcPts val="0"/>
              </a:spcAft>
              <a:buSzPct val="100000"/>
              <a:buNone/>
            </a:pPr>
            <a:endParaRPr/>
          </a:p>
          <a:p>
            <a:pPr marL="285750" lvl="0" indent="-271001" algn="l" rtl="0">
              <a:lnSpc>
                <a:spcPct val="90000"/>
              </a:lnSpc>
              <a:spcBef>
                <a:spcPts val="1100"/>
              </a:spcBef>
              <a:spcAft>
                <a:spcPts val="0"/>
              </a:spcAft>
              <a:buSzPct val="140762"/>
              <a:buChar char="▪"/>
            </a:pPr>
            <a:r>
              <a:rPr lang="en-US"/>
              <a:t>Application areas</a:t>
            </a:r>
            <a:endParaRPr/>
          </a:p>
          <a:p>
            <a:pPr marL="538162" lvl="1" indent="-171450" algn="l" rtl="0">
              <a:lnSpc>
                <a:spcPct val="90000"/>
              </a:lnSpc>
              <a:spcBef>
                <a:spcPts val="1100"/>
              </a:spcBef>
              <a:spcAft>
                <a:spcPts val="0"/>
              </a:spcAft>
              <a:buSzPct val="100000"/>
              <a:buChar char="▪"/>
            </a:pPr>
            <a:r>
              <a:rPr lang="en-US"/>
              <a:t>Social media analytics, e.g. twitter</a:t>
            </a:r>
            <a:endParaRPr/>
          </a:p>
          <a:p>
            <a:pPr marL="538162" lvl="1" indent="-171450" algn="l" rtl="0">
              <a:lnSpc>
                <a:spcPct val="90000"/>
              </a:lnSpc>
              <a:spcBef>
                <a:spcPts val="1100"/>
              </a:spcBef>
              <a:spcAft>
                <a:spcPts val="0"/>
              </a:spcAft>
              <a:buSzPct val="100000"/>
              <a:buChar char="▪"/>
            </a:pPr>
            <a:r>
              <a:rPr lang="en-US"/>
              <a:t>Communication and reading interfaces</a:t>
            </a:r>
            <a:endParaRPr/>
          </a:p>
          <a:p>
            <a:pPr marL="538162" lvl="1" indent="-171450" algn="l" rtl="0">
              <a:lnSpc>
                <a:spcPct val="90000"/>
              </a:lnSpc>
              <a:spcBef>
                <a:spcPts val="1100"/>
              </a:spcBef>
              <a:spcAft>
                <a:spcPts val="0"/>
              </a:spcAft>
              <a:buSzPct val="100000"/>
              <a:buChar char="▪"/>
            </a:pPr>
            <a:r>
              <a:rPr lang="en-US"/>
              <a:t>Customer reviews and feedback</a:t>
            </a:r>
            <a:endParaRPr/>
          </a:p>
          <a:p>
            <a:pPr marL="538162" lvl="1" indent="-171450" algn="l" rtl="0">
              <a:lnSpc>
                <a:spcPct val="90000"/>
              </a:lnSpc>
              <a:spcBef>
                <a:spcPts val="1100"/>
              </a:spcBef>
              <a:spcAft>
                <a:spcPts val="0"/>
              </a:spcAft>
              <a:buSzPct val="100000"/>
              <a:buChar char="▪"/>
            </a:pPr>
            <a:r>
              <a:rPr lang="en-US"/>
              <a:t>Chat bots</a:t>
            </a:r>
            <a:endParaRPr/>
          </a:p>
          <a:p>
            <a:pPr marL="538162" lvl="1" indent="-171450" algn="l" rtl="0">
              <a:lnSpc>
                <a:spcPct val="90000"/>
              </a:lnSpc>
              <a:spcBef>
                <a:spcPts val="1100"/>
              </a:spcBef>
              <a:spcAft>
                <a:spcPts val="0"/>
              </a:spcAft>
              <a:buSzPct val="100000"/>
              <a:buChar char="▪"/>
            </a:pPr>
            <a:r>
              <a:rPr lang="en-US"/>
              <a:t>Text Forensics</a:t>
            </a:r>
            <a:endParaRPr/>
          </a:p>
          <a:p>
            <a:pPr marL="285750" lvl="0" indent="-133350" algn="l" rtl="0">
              <a:lnSpc>
                <a:spcPct val="90000"/>
              </a:lnSpc>
              <a:spcBef>
                <a:spcPts val="1100"/>
              </a:spcBef>
              <a:spcAft>
                <a:spcPts val="0"/>
              </a:spcAft>
              <a:buSzPct val="140762"/>
              <a:buNone/>
            </a:pPr>
            <a:endParaRPr/>
          </a:p>
        </p:txBody>
      </p:sp>
      <p:sp>
        <p:nvSpPr>
          <p:cNvPr id="188" name="Google Shape;188;gd49e86e613_1_17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Where can we use it and how can it improve interaction?</a:t>
            </a:r>
            <a:endParaRPr/>
          </a:p>
        </p:txBody>
      </p:sp>
      <p:sp>
        <p:nvSpPr>
          <p:cNvPr id="189" name="Google Shape;189;gd49e86e613_1_17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90" name="Google Shape;190;gd49e86e613_1_17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191" name="Google Shape;191;gd49e86e613_1_171"/>
          <p:cNvSpPr/>
          <p:nvPr/>
        </p:nvSpPr>
        <p:spPr>
          <a:xfrm>
            <a:off x="6649683" y="5917415"/>
            <a:ext cx="47565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u="sng">
                <a:solidFill>
                  <a:schemeClr val="dk1"/>
                </a:solidFill>
                <a:latin typeface="Arial"/>
                <a:ea typeface="Arial"/>
                <a:cs typeface="Arial"/>
                <a:sym typeface="Arial"/>
                <a:hlinkClick r:id="rId4">
                  <a:extLst>
                    <a:ext uri="{A12FA001-AC4F-418D-AE19-62706E023703}">
                      <ahyp:hlinkClr xmlns:ahyp="http://schemas.microsoft.com/office/drawing/2018/hyperlinkcolor" xmlns="" val="tx"/>
                    </a:ext>
                  </a:extLst>
                </a:hlinkClick>
              </a:rPr>
              <a:t>http://www.medien.ifi.lmu.de/pubdb/publications/pub/mueller2010mm/mueller2010mm.pdf</a:t>
            </a:r>
            <a:r>
              <a:rPr lang="en-US" sz="900">
                <a:solidFill>
                  <a:schemeClr val="dk1"/>
                </a:solidFill>
                <a:latin typeface="Arial"/>
                <a:ea typeface="Arial"/>
                <a:cs typeface="Arial"/>
                <a:sym typeface="Arial"/>
              </a:rPr>
              <a:t> </a:t>
            </a:r>
            <a:endParaRPr/>
          </a:p>
        </p:txBody>
      </p:sp>
      <p:pic>
        <p:nvPicPr>
          <p:cNvPr id="192" name="Google Shape;192;gd49e86e613_1_171"/>
          <p:cNvPicPr preferRelativeResize="0"/>
          <p:nvPr/>
        </p:nvPicPr>
        <p:blipFill rotWithShape="1">
          <a:blip r:embed="rId5">
            <a:alphaModFix/>
          </a:blip>
          <a:srcRect/>
          <a:stretch/>
        </p:blipFill>
        <p:spPr>
          <a:xfrm rot="-254840">
            <a:off x="7029373" y="2232986"/>
            <a:ext cx="3460636" cy="2731769"/>
          </a:xfrm>
          <a:prstGeom prst="rect">
            <a:avLst/>
          </a:prstGeom>
          <a:noFill/>
          <a:ln w="9525" cap="flat" cmpd="sng">
            <a:solidFill>
              <a:schemeClr val="accent1"/>
            </a:solidFill>
            <a:prstDash val="solid"/>
            <a:round/>
            <a:headEnd type="none" w="sm" len="sm"/>
            <a:tailEnd type="none" w="sm" len="sm"/>
          </a:ln>
        </p:spPr>
      </p:pic>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d49e86e613_1_18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VUI design process</a:t>
            </a:r>
            <a:endParaRPr/>
          </a:p>
        </p:txBody>
      </p:sp>
      <p:sp>
        <p:nvSpPr>
          <p:cNvPr id="199" name="Google Shape;199;gd49e86e613_1_184"/>
          <p:cNvSpPr txBox="1">
            <a:spLocks noGrp="1"/>
          </p:cNvSpPr>
          <p:nvPr>
            <p:ph type="body" idx="1"/>
          </p:nvPr>
        </p:nvSpPr>
        <p:spPr>
          <a:xfrm>
            <a:off x="695325" y="1827113"/>
            <a:ext cx="4534800" cy="45327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Think of alternatives</a:t>
            </a:r>
            <a:endParaRPr/>
          </a:p>
          <a:p>
            <a:pPr marL="538162" lvl="1" indent="-180975" algn="l" rtl="0">
              <a:lnSpc>
                <a:spcPct val="90000"/>
              </a:lnSpc>
              <a:spcBef>
                <a:spcPts val="1100"/>
              </a:spcBef>
              <a:spcAft>
                <a:spcPts val="0"/>
              </a:spcAft>
              <a:buSzPts val="2000"/>
              <a:buChar char="▪"/>
            </a:pPr>
            <a:r>
              <a:rPr lang="en-US"/>
              <a:t>structure</a:t>
            </a:r>
            <a:endParaRPr/>
          </a:p>
          <a:p>
            <a:pPr marL="538162" lvl="1" indent="-180975" algn="l" rtl="0">
              <a:lnSpc>
                <a:spcPct val="90000"/>
              </a:lnSpc>
              <a:spcBef>
                <a:spcPts val="1100"/>
              </a:spcBef>
              <a:spcAft>
                <a:spcPts val="0"/>
              </a:spcAft>
              <a:buSzPts val="2000"/>
              <a:buChar char="▪"/>
            </a:pPr>
            <a:r>
              <a:rPr lang="en-US"/>
              <a:t>wording</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en-US"/>
              <a:t>Try out your dialog</a:t>
            </a:r>
            <a:endParaRPr/>
          </a:p>
          <a:p>
            <a:pPr marL="538162" lvl="1" indent="-180975" algn="l" rtl="0">
              <a:lnSpc>
                <a:spcPct val="90000"/>
              </a:lnSpc>
              <a:spcBef>
                <a:spcPts val="1100"/>
              </a:spcBef>
              <a:spcAft>
                <a:spcPts val="0"/>
              </a:spcAft>
              <a:buSzPts val="2000"/>
              <a:buChar char="▪"/>
            </a:pPr>
            <a:r>
              <a:rPr lang="en-US"/>
              <a:t>wizard of Oz technique!</a:t>
            </a:r>
            <a:endParaRPr/>
          </a:p>
          <a:p>
            <a:pPr marL="538162" lvl="1" indent="-180975" algn="l" rtl="0">
              <a:lnSpc>
                <a:spcPct val="90000"/>
              </a:lnSpc>
              <a:spcBef>
                <a:spcPts val="1100"/>
              </a:spcBef>
              <a:spcAft>
                <a:spcPts val="0"/>
              </a:spcAft>
              <a:buSzPts val="2000"/>
              <a:buChar char="▪"/>
            </a:pPr>
            <a:r>
              <a:rPr lang="en-US"/>
              <a:t>use outside people</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en-US"/>
              <a:t>Refine, Revise, Repeat</a:t>
            </a:r>
            <a:endParaRPr/>
          </a:p>
          <a:p>
            <a:pPr marL="0" lvl="0" indent="0" algn="l" rtl="0">
              <a:lnSpc>
                <a:spcPct val="90000"/>
              </a:lnSpc>
              <a:spcBef>
                <a:spcPts val="1100"/>
              </a:spcBef>
              <a:spcAft>
                <a:spcPts val="0"/>
              </a:spcAft>
              <a:buSzPts val="2400"/>
              <a:buNone/>
            </a:pPr>
            <a:endParaRPr/>
          </a:p>
        </p:txBody>
      </p:sp>
      <p:sp>
        <p:nvSpPr>
          <p:cNvPr id="200" name="Google Shape;200;gd49e86e613_1_184"/>
          <p:cNvSpPr txBox="1">
            <a:spLocks noGrp="1"/>
          </p:cNvSpPr>
          <p:nvPr>
            <p:ph type="body" idx="2"/>
          </p:nvPr>
        </p:nvSpPr>
        <p:spPr>
          <a:xfrm>
            <a:off x="695327" y="1089025"/>
            <a:ext cx="42537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to design a dialog structure?</a:t>
            </a:r>
            <a:endParaRPr/>
          </a:p>
          <a:p>
            <a:pPr marL="0" lvl="0" indent="0" algn="l" rtl="0">
              <a:lnSpc>
                <a:spcPct val="90000"/>
              </a:lnSpc>
              <a:spcBef>
                <a:spcPts val="1100"/>
              </a:spcBef>
              <a:spcAft>
                <a:spcPts val="0"/>
              </a:spcAft>
              <a:buSzPts val="2400"/>
              <a:buNone/>
            </a:pPr>
            <a:endParaRPr/>
          </a:p>
        </p:txBody>
      </p:sp>
      <p:sp>
        <p:nvSpPr>
          <p:cNvPr id="201" name="Google Shape;201;gd49e86e613_1_18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02" name="Google Shape;202;gd49e86e613_1_18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03" name="Google Shape;203;gd49e86e613_1_184"/>
          <p:cNvSpPr/>
          <p:nvPr/>
        </p:nvSpPr>
        <p:spPr>
          <a:xfrm>
            <a:off x="5849465" y="5548955"/>
            <a:ext cx="6096000" cy="44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Image by Gregory Varnum, CC BY-SA 4.0 via Wikimedia Commons</a:t>
            </a: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US" sz="1100">
                <a:solidFill>
                  <a:schemeClr val="dk1"/>
                </a:solidFill>
                <a:latin typeface="Arial"/>
                <a:ea typeface="Arial"/>
                <a:cs typeface="Arial"/>
                <a:sym typeface="Arial"/>
              </a:rPr>
              <a:t>https://commons.wikimedia.org/wiki/File:Amazon_Echo_Dot_-_June_2018_(1952).jpg</a:t>
            </a:r>
            <a:endParaRPr/>
          </a:p>
        </p:txBody>
      </p:sp>
      <p:pic>
        <p:nvPicPr>
          <p:cNvPr id="204" name="Google Shape;204;gd49e86e613_1_184"/>
          <p:cNvPicPr preferRelativeResize="0"/>
          <p:nvPr/>
        </p:nvPicPr>
        <p:blipFill rotWithShape="1">
          <a:blip r:embed="rId3">
            <a:alphaModFix/>
          </a:blip>
          <a:srcRect/>
          <a:stretch/>
        </p:blipFill>
        <p:spPr>
          <a:xfrm>
            <a:off x="5875641" y="1756652"/>
            <a:ext cx="4599449" cy="3792303"/>
          </a:xfrm>
          <a:prstGeom prst="rect">
            <a:avLst/>
          </a:prstGeom>
          <a:noFill/>
          <a:ln>
            <a:noFill/>
          </a:ln>
        </p:spPr>
      </p:pic>
      <p:sp>
        <p:nvSpPr>
          <p:cNvPr id="205" name="Google Shape;205;gd49e86e613_1_184"/>
          <p:cNvSpPr/>
          <p:nvPr/>
        </p:nvSpPr>
        <p:spPr>
          <a:xfrm>
            <a:off x="9297356" y="486137"/>
            <a:ext cx="2532000" cy="1270500"/>
          </a:xfrm>
          <a:prstGeom prst="wedgeEllipseCallout">
            <a:avLst>
              <a:gd name="adj1" fmla="val -29976"/>
              <a:gd name="adj2" fmla="val 81632"/>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6" name="Google Shape;206;gd49e86e613_1_184"/>
          <p:cNvSpPr/>
          <p:nvPr/>
        </p:nvSpPr>
        <p:spPr>
          <a:xfrm>
            <a:off x="5875640" y="879677"/>
            <a:ext cx="2202600" cy="979800"/>
          </a:xfrm>
          <a:prstGeom prst="wedgeEllipseCallout">
            <a:avLst>
              <a:gd name="adj1" fmla="val 13910"/>
              <a:gd name="adj2" fmla="val 93475"/>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d49e86e613_1_198"/>
          <p:cNvPicPr preferRelativeResize="0"/>
          <p:nvPr/>
        </p:nvPicPr>
        <p:blipFill rotWithShape="1">
          <a:blip r:embed="rId3">
            <a:alphaModFix/>
          </a:blip>
          <a:srcRect/>
          <a:stretch/>
        </p:blipFill>
        <p:spPr>
          <a:xfrm>
            <a:off x="695326" y="1516566"/>
            <a:ext cx="5703272" cy="4662874"/>
          </a:xfrm>
          <a:prstGeom prst="rect">
            <a:avLst/>
          </a:prstGeom>
          <a:noFill/>
          <a:ln>
            <a:noFill/>
          </a:ln>
        </p:spPr>
      </p:pic>
      <p:sp>
        <p:nvSpPr>
          <p:cNvPr id="212" name="Google Shape;212;gd49e86e613_1_198"/>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 Deceptive UI: redirected Walking</a:t>
            </a:r>
            <a:endParaRPr/>
          </a:p>
        </p:txBody>
      </p:sp>
      <p:sp>
        <p:nvSpPr>
          <p:cNvPr id="213" name="Google Shape;213;gd49e86e613_1_198"/>
          <p:cNvSpPr txBox="1">
            <a:spLocks noGrp="1"/>
          </p:cNvSpPr>
          <p:nvPr>
            <p:ph type="body" idx="4294967295"/>
          </p:nvPr>
        </p:nvSpPr>
        <p:spPr>
          <a:xfrm>
            <a:off x="6851650" y="4826000"/>
            <a:ext cx="5035500" cy="144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1100"/>
              <a:t>M. Rietzler, J. Gugenheimer, T. Hirzle, M. Deubzer, E. Langbehn and E. Rukzio, "Rethinking Redirected Walking: On the Use of Curvature Gains Beyond Perceptual Limitations and Revisiting Bending Gains," </a:t>
            </a:r>
            <a:r>
              <a:rPr lang="en-US" sz="1100" i="1"/>
              <a:t>2018 IEEE International Symposium on Mixed and Augmented Reality (ISMAR)</a:t>
            </a:r>
            <a:r>
              <a:rPr lang="en-US" sz="1100"/>
              <a:t>, Munich, Germany, 2018, pp. 115-122, doi: 10.1109/ISMAR.2018.00041.</a:t>
            </a:r>
            <a:br>
              <a:rPr lang="en-US" sz="1100"/>
            </a:br>
            <a:r>
              <a:rPr lang="en-US" sz="1100"/>
              <a:t/>
            </a:r>
            <a:br>
              <a:rPr lang="en-US" sz="1100"/>
            </a:br>
            <a:r>
              <a:rPr lang="en-US" sz="1100"/>
              <a:t>Image from </a:t>
            </a:r>
            <a:r>
              <a:rPr lang="en-US" sz="1100" u="sng">
                <a:solidFill>
                  <a:schemeClr val="hlink"/>
                </a:solidFill>
                <a:hlinkClick r:id="rId4"/>
              </a:rPr>
              <a:t>https://ieeexplore.ieee.org/abstract/document/8613757</a:t>
            </a:r>
            <a:r>
              <a:rPr lang="en-US" sz="1100"/>
              <a:t> </a:t>
            </a:r>
            <a:endParaRPr/>
          </a:p>
          <a:p>
            <a:pPr marL="285750" lvl="0" indent="-133350" algn="l" rtl="0">
              <a:lnSpc>
                <a:spcPct val="90000"/>
              </a:lnSpc>
              <a:spcBef>
                <a:spcPts val="1100"/>
              </a:spcBef>
              <a:spcAft>
                <a:spcPts val="0"/>
              </a:spcAft>
              <a:buSzPts val="2400"/>
              <a:buNone/>
            </a:pPr>
            <a:endParaRPr sz="1100"/>
          </a:p>
        </p:txBody>
      </p:sp>
      <p:sp>
        <p:nvSpPr>
          <p:cNvPr id="214" name="Google Shape;214;gd49e86e613_1_198"/>
          <p:cNvSpPr txBox="1">
            <a:spLocks noGrp="1"/>
          </p:cNvSpPr>
          <p:nvPr>
            <p:ph type="body" idx="1"/>
          </p:nvPr>
        </p:nvSpPr>
        <p:spPr>
          <a:xfrm>
            <a:off x="695325" y="6356350"/>
            <a:ext cx="61569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15" name="Google Shape;215;gd49e86e613_1_19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216" name="Google Shape;216;gd49e86e613_1_198"/>
          <p:cNvSpPr txBox="1">
            <a:spLocks noGrp="1"/>
          </p:cNvSpPr>
          <p:nvPr>
            <p:ph type="body" idx="2"/>
          </p:nvPr>
        </p:nvSpPr>
        <p:spPr>
          <a:xfrm>
            <a:off x="695326" y="1089025"/>
            <a:ext cx="57033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is real in an intelligent UI?</a:t>
            </a:r>
            <a:endParaRPr/>
          </a:p>
        </p:txBody>
      </p:sp>
      <p:sp>
        <p:nvSpPr>
          <p:cNvPr id="2" name="Fußzeilenplatzhalter 1"/>
          <p:cNvSpPr>
            <a:spLocks noGrp="1"/>
          </p:cNvSpPr>
          <p:nvPr>
            <p:ph type="ftr" idx="11"/>
          </p:nvPr>
        </p:nvSpPr>
        <p:spPr/>
        <p:txBody>
          <a:bodyPr/>
          <a:lstStyle/>
          <a:p>
            <a:r>
              <a:rPr lang="de-DE" smtClean="0"/>
              <a:t>Intelligent UIs 2021</a:t>
            </a:r>
            <a:endParaRPr lang="de-DE"/>
          </a:p>
        </p:txBody>
      </p:sp>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4532</Words>
  <Application>Microsoft Office PowerPoint</Application>
  <PresentationFormat>Breitbild</PresentationFormat>
  <Paragraphs>634</Paragraphs>
  <Slides>67</Slides>
  <Notes>58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67</vt:i4>
      </vt:variant>
    </vt:vector>
  </HeadingPairs>
  <TitlesOfParts>
    <vt:vector size="74" baseType="lpstr">
      <vt:lpstr>Noto Sans Symbols</vt:lpstr>
      <vt:lpstr>Calibri</vt:lpstr>
      <vt:lpstr>Arial</vt:lpstr>
      <vt:lpstr>Tahoma</vt:lpstr>
      <vt:lpstr>Helvetica Neue</vt:lpstr>
      <vt:lpstr>Open Sans</vt:lpstr>
      <vt:lpstr>Office Theme</vt:lpstr>
      <vt:lpstr>ACAI '21 Course: An Introduction to Intelligent User Interfaces</vt:lpstr>
      <vt:lpstr>Introduction</vt:lpstr>
      <vt:lpstr>Examples &amp; Motivation</vt:lpstr>
      <vt:lpstr>Text Suggestions</vt:lpstr>
      <vt:lpstr>Semantic Image Manipulation</vt:lpstr>
      <vt:lpstr>Recommender Systems</vt:lpstr>
      <vt:lpstr>Text analytics</vt:lpstr>
      <vt:lpstr>VUI design process</vt:lpstr>
      <vt:lpstr>A Deceptive UI: redirected Walking</vt:lpstr>
      <vt:lpstr>Facial Recognition</vt:lpstr>
      <vt:lpstr>HCI Replacing HHI in Stores</vt:lpstr>
      <vt:lpstr>AI Recruiting</vt:lpstr>
      <vt:lpstr>Natural Language Translation</vt:lpstr>
      <vt:lpstr>Intelligent Touch</vt:lpstr>
      <vt:lpstr>Intelligence and Artificial Intelligence</vt:lpstr>
      <vt:lpstr>What is considered Artificial Intelligence?</vt:lpstr>
      <vt:lpstr>What is considered Artifical Intelligence?</vt:lpstr>
      <vt:lpstr>What is in an IQ test?</vt:lpstr>
      <vt:lpstr>Goal:  Design Human-machine systems outperform humans as well as machines</vt:lpstr>
      <vt:lpstr>Cyborg chess - centaur chess'  advanced chess - freestyle chess</vt:lpstr>
      <vt:lpstr>Who is more intelligent? Who appears more intelligent?</vt:lpstr>
      <vt:lpstr>Automation or Augmentation?</vt:lpstr>
      <vt:lpstr>Augmenting – Amplifying Human Cognition</vt:lpstr>
      <vt:lpstr>Augmentation not automation… or towards amplification?</vt:lpstr>
      <vt:lpstr>Enhancing and amplifying perception and cognition</vt:lpstr>
      <vt:lpstr>Definition</vt:lpstr>
      <vt:lpstr>Properties (1/2) Interactive Human Centered Artificial Intelligence</vt:lpstr>
      <vt:lpstr>Properties (2/2) Interactive Human Centered Artificial Intelligence</vt:lpstr>
      <vt:lpstr>Is the Twitter-Algorithm a iHCAI?</vt:lpstr>
      <vt:lpstr>How can humans stay in control?</vt:lpstr>
      <vt:lpstr>Interaction with Intervention User Interfaces</vt:lpstr>
      <vt:lpstr>Design Principles for Intervention user interfaces</vt:lpstr>
      <vt:lpstr>The End of Serendipity? </vt:lpstr>
      <vt:lpstr>… some things just happen</vt:lpstr>
      <vt:lpstr>Boundaries are gone</vt:lpstr>
      <vt:lpstr>Choice  has increased</vt:lpstr>
      <vt:lpstr>Unlimited content, impossible choice</vt:lpstr>
      <vt:lpstr>Content Selection Dilemma … random selection of content would not work </vt:lpstr>
      <vt:lpstr>There is a dilemma: We cannot consider all options as this would take forever. </vt:lpstr>
      <vt:lpstr>Is Human in the Loop the Solution? Who makes the real decisions?</vt:lpstr>
      <vt:lpstr>But it feels all real, I am in control!</vt:lpstr>
      <vt:lpstr>Is Human in the Loop the Solution? How makes the real decisions?</vt:lpstr>
      <vt:lpstr>Manipulate vs. Intelligent Assistance</vt:lpstr>
      <vt:lpstr>Manipulation is Easy (and it is not new)</vt:lpstr>
      <vt:lpstr>Manipulation or Intelligent Assistance?</vt:lpstr>
      <vt:lpstr>A Dystopian vision: The route you drive</vt:lpstr>
      <vt:lpstr>A Dystopian vision: What to eat?</vt:lpstr>
      <vt:lpstr>A Dystopian vision: Fundamental life choices</vt:lpstr>
      <vt:lpstr>The (predictive) power of computing Can we predict your future?</vt:lpstr>
      <vt:lpstr>PowerPoint-Präsentation</vt:lpstr>
      <vt:lpstr>PowerPoint-Präsentation</vt:lpstr>
      <vt:lpstr>Then End of Serendipity? No Randomness anymore?</vt:lpstr>
      <vt:lpstr>Don’t  Autoplay  your Life</vt:lpstr>
      <vt:lpstr>Implementing IUIs</vt:lpstr>
      <vt:lpstr>PowerPoint-Präsentation</vt:lpstr>
      <vt:lpstr>Sketches</vt:lpstr>
      <vt:lpstr>PowerPoint-Präsentation</vt:lpstr>
      <vt:lpstr>ISO 9241-210 Human-Centered Design Process</vt:lpstr>
      <vt:lpstr>Prototyping IoT devices</vt:lpstr>
      <vt:lpstr>Development is hard – not testing is harder</vt:lpstr>
      <vt:lpstr>Wizard of Oz</vt:lpstr>
      <vt:lpstr>Implementing IUIs</vt:lpstr>
      <vt:lpstr>Implementing IUIs</vt:lpstr>
      <vt:lpstr>Cloud Services Example: Microsoft Cognitive Services</vt:lpstr>
      <vt:lpstr>Examples Text Analytics</vt:lpstr>
      <vt:lpstr>License</vt:lpstr>
      <vt:lpstr>Some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 '21 Course: An Introduction to Intelligent User Interfaces</dc:title>
  <dc:creator>Valentin Schwind</dc:creator>
  <cp:lastModifiedBy>Albrecht Schmidt</cp:lastModifiedBy>
  <cp:revision>9</cp:revision>
  <dcterms:created xsi:type="dcterms:W3CDTF">2017-10-10T14:10:45Z</dcterms:created>
  <dcterms:modified xsi:type="dcterms:W3CDTF">2021-10-13T17:56:13Z</dcterms:modified>
</cp:coreProperties>
</file>