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Content" panose="02000500000000000000" pitchFamily="2" charset="77"/>
      <p:regular r:id="rId75"/>
      <p:bold r:id="rId76"/>
    </p:embeddedFont>
    <p:embeddedFont>
      <p:font typeface="Helvetica Neue" panose="02000503000000020004" pitchFamily="2" charset="0"/>
      <p:regular r:id="rId77"/>
      <p:bold r:id="rId78"/>
      <p:italic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1kxcK1c6l1x01OLC6BBVhRLBw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285EA1-A668-438B-8E57-788F1E850E59}">
  <a:tblStyle styleId="{3B285EA1-A668-438B-8E57-788F1E850E59}"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760" y="19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49e86e613_1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49e86e613_1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https://pxhere.com/en/photo/1620437</a:t>
            </a:r>
            <a:endParaRPr/>
          </a:p>
        </p:txBody>
      </p:sp>
      <p:sp>
        <p:nvSpPr>
          <p:cNvPr id="220" name="Google Shape;220;gd49e86e613_1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49e86e613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d49e86e613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d49e86e613_1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49e86e613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49e86e613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https://pixabay.com/illustrations/word-cloud-recruitment-process-1758159/</a:t>
            </a:r>
            <a:endParaRPr/>
          </a:p>
          <a:p>
            <a:pPr marL="0" lvl="0" indent="0" algn="l" rtl="0">
              <a:spcBef>
                <a:spcPts val="0"/>
              </a:spcBef>
              <a:spcAft>
                <a:spcPts val="0"/>
              </a:spcAft>
              <a:buNone/>
            </a:pPr>
            <a:r>
              <a:rPr lang="en-US"/>
              <a:t>https://pxhere.com/de/photo/1446003</a:t>
            </a:r>
            <a:endParaRPr/>
          </a:p>
          <a:p>
            <a:pPr marL="0" lvl="0" indent="0" algn="l" rtl="0">
              <a:spcBef>
                <a:spcPts val="0"/>
              </a:spcBef>
              <a:spcAft>
                <a:spcPts val="0"/>
              </a:spcAft>
              <a:buNone/>
            </a:pPr>
            <a:endParaRPr/>
          </a:p>
          <a:p>
            <a:pPr marL="0" lvl="0" indent="0" algn="l" rtl="0">
              <a:spcBef>
                <a:spcPts val="0"/>
              </a:spcBef>
              <a:spcAft>
                <a:spcPts val="0"/>
              </a:spcAft>
              <a:buNone/>
            </a:pPr>
            <a:r>
              <a:rPr lang="en-US"/>
              <a:t>Visualisation created ourselves using free-to-use images from Pexels and Unsplash</a:t>
            </a:r>
            <a:endParaRPr/>
          </a:p>
        </p:txBody>
      </p:sp>
      <p:sp>
        <p:nvSpPr>
          <p:cNvPr id="247" name="Google Shape;247;gd49e86e613_1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49e86e613_1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d49e86e613_1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49e86e613_1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d49e86e613_1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d49e86e613_1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49e86e613_1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49e86e613_1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d49e86e613_1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tasks are in an IQ test?</a:t>
            </a:r>
            <a:endParaRPr/>
          </a:p>
          <a:p>
            <a:pPr marL="0" lvl="0" indent="0" algn="l" rtl="0">
              <a:spcBef>
                <a:spcPts val="0"/>
              </a:spcBef>
              <a:spcAft>
                <a:spcPts val="0"/>
              </a:spcAft>
              <a:buNone/>
            </a:pPr>
            <a:r>
              <a:rPr lang="en-US"/>
              <a:t>Why are the solution requiring an intelligent person/actor?</a:t>
            </a:r>
            <a:endParaRPr/>
          </a:p>
          <a:p>
            <a:pPr marL="171450" lvl="0" indent="-171450" algn="l" rtl="0">
              <a:spcBef>
                <a:spcPts val="0"/>
              </a:spcBef>
              <a:spcAft>
                <a:spcPts val="0"/>
              </a:spcAft>
              <a:buClr>
                <a:schemeClr val="dk1"/>
              </a:buClr>
              <a:buSzPts val="1200"/>
              <a:buFont typeface="Noto Sans Symbols"/>
              <a:buChar char="🡪"/>
            </a:pPr>
            <a:r>
              <a:rPr lang="en-US"/>
              <a:t>Predict the future from know examples 🡪 regresion, prediction</a:t>
            </a:r>
            <a:endParaRPr/>
          </a:p>
          <a:p>
            <a:pPr marL="171450" lvl="0" indent="-171450" algn="l" rtl="0">
              <a:spcBef>
                <a:spcPts val="0"/>
              </a:spcBef>
              <a:spcAft>
                <a:spcPts val="0"/>
              </a:spcAft>
              <a:buClr>
                <a:schemeClr val="dk1"/>
              </a:buClr>
              <a:buSzPts val="1200"/>
              <a:buFont typeface="Noto Sans Symbols"/>
              <a:buChar char="🡪"/>
            </a:pPr>
            <a:r>
              <a:rPr lang="en-US"/>
              <a:t>Classify based on previous examples 🡪 NN, SVM</a:t>
            </a:r>
            <a:endParaRPr/>
          </a:p>
          <a:p>
            <a:pPr marL="0" lvl="0" indent="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r>
              <a:rPr lang="en-US"/>
              <a:t>The odd</a:t>
            </a:r>
            <a:endParaRPr/>
          </a:p>
        </p:txBody>
      </p:sp>
      <p:sp>
        <p:nvSpPr>
          <p:cNvPr id="304" name="Google Shape;3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49e86e61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49e86e61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d49e86e61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49e86e61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49e86e613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d49e86e613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49e86e613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d49e86e613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49e86e613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d49e86e613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49e86e613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d49e86e613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49e86e613_1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49e86e613_1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d49e86e613_1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d49e86e613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d49e86e613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49e86e613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d49e86e613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d49e86e613_0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d49e86e613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d49e86e613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d49e86e613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d49e86e613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d49e86e613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d49e86e613_0_6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d49e86e613_0_6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d49e86e613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gd49e86e613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d49e86e613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d49e86e613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49e86e613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d49e86e613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d49e86e613_1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d49e86e613_0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d49e86e613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d49e86e613_0_6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d49e86e613_0_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49e86e613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d49e86e613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49e86e613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gd49e86e613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49e86e613_0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gd49e86e613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49e86e613_0_5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d49e86e613_0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49e86e613_0_5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d49e86e613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d49e86e613_0_5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d49e86e613_0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d49e86e613_0_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d49e86e613_0_6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d49e86e613_0_6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49e86e613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d49e86e613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d49e86e613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d49e86e613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d49e86e613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49e86e613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d49e86e613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d49e86e613_0_3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d49e86e613_0_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49e86e613_0_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gd49e86e613_0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9e86e613_0_4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gd49e86e613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49e86e613_0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gd49e86e613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d49e86e613_0_7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d49e86e613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d49e86e613_0_7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d49e86e613_0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d49e86e6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d49e86e61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gd49e86e61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d49e86e613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gd49e86e613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49e86e613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d49e86e613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t>
            </a:r>
            <a:endParaRPr/>
          </a:p>
        </p:txBody>
      </p:sp>
      <p:sp>
        <p:nvSpPr>
          <p:cNvPr id="166" name="Google Shape;166;gd49e86e613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d49e86e61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gd49e86e61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9e86e613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gd49e86e61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d49e86e613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gd49e86e613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d49e86e613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d49e86e613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d49e86e613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49e86e613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d49e86e613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http://www.medien.ifi.lmu.de/pubdb/publications/pub/mueller2010mm/mueller2010mm.pdf</a:t>
            </a:r>
            <a:endParaRPr/>
          </a:p>
        </p:txBody>
      </p:sp>
      <p:sp>
        <p:nvSpPr>
          <p:cNvPr id="183" name="Google Shape;183;gd49e86e613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49e86e613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d49e86e613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https://de.m.wikipedia.org/wiki/Datei:Amazon_Echo_Dot_-_June_2018_(1952).jpg</a:t>
            </a:r>
            <a:endParaRPr/>
          </a:p>
        </p:txBody>
      </p:sp>
      <p:sp>
        <p:nvSpPr>
          <p:cNvPr id="196" name="Google Shape;196;gd49e86e613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49e86e613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d49e86e613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40"/>
          <p:cNvSpPr>
            <a:spLocks noGrp="1"/>
          </p:cNvSpPr>
          <p:nvPr>
            <p:ph type="pic" idx="2"/>
          </p:nvPr>
        </p:nvSpPr>
        <p:spPr>
          <a:xfrm>
            <a:off x="0" y="1089025"/>
            <a:ext cx="12192000" cy="2879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40"/>
          <p:cNvSpPr txBox="1">
            <a:spLocks noGrp="1"/>
          </p:cNvSpPr>
          <p:nvPr>
            <p:ph type="ctrTitle"/>
          </p:nvPr>
        </p:nvSpPr>
        <p:spPr>
          <a:xfrm>
            <a:off x="695327" y="3968749"/>
            <a:ext cx="7956600" cy="11985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0"/>
          <p:cNvSpPr txBox="1">
            <a:spLocks noGrp="1"/>
          </p:cNvSpPr>
          <p:nvPr>
            <p:ph type="subTitle" idx="1"/>
          </p:nvPr>
        </p:nvSpPr>
        <p:spPr>
          <a:xfrm>
            <a:off x="695325" y="5202085"/>
            <a:ext cx="11496600" cy="927300"/>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SzPts val="2400"/>
              <a:buNone/>
              <a:defRPr sz="1800"/>
            </a:lvl1pPr>
            <a:lvl2pPr lvl="1" algn="ctr">
              <a:lnSpc>
                <a:spcPct val="90000"/>
              </a:lnSpc>
              <a:spcBef>
                <a:spcPts val="600"/>
              </a:spcBef>
              <a:spcAft>
                <a:spcPts val="0"/>
              </a:spcAft>
              <a:buSzPts val="2000"/>
              <a:buNone/>
              <a:defRPr sz="2000"/>
            </a:lvl2pPr>
            <a:lvl3pPr lvl="2" algn="ctr">
              <a:lnSpc>
                <a:spcPct val="90000"/>
              </a:lnSpc>
              <a:spcBef>
                <a:spcPts val="600"/>
              </a:spcBef>
              <a:spcAft>
                <a:spcPts val="0"/>
              </a:spcAft>
              <a:buSzPts val="1800"/>
              <a:buNone/>
              <a:defRPr sz="1800"/>
            </a:lvl3pPr>
            <a:lvl4pPr lvl="3" algn="ctr">
              <a:lnSpc>
                <a:spcPct val="90000"/>
              </a:lnSpc>
              <a:spcBef>
                <a:spcPts val="6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40"/>
          <p:cNvSpPr/>
          <p:nvPr/>
        </p:nvSpPr>
        <p:spPr>
          <a:xfrm>
            <a:off x="0" y="3968750"/>
            <a:ext cx="12192000" cy="138000"/>
          </a:xfrm>
          <a:prstGeom prst="rect">
            <a:avLst/>
          </a:prstGeom>
          <a:solidFill>
            <a:srgbClr val="89B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40"/>
          <p:cNvSpPr>
            <a:spLocks noGrp="1"/>
          </p:cNvSpPr>
          <p:nvPr>
            <p:ph type="pic" idx="3"/>
          </p:nvPr>
        </p:nvSpPr>
        <p:spPr>
          <a:xfrm>
            <a:off x="6213687" y="371953"/>
            <a:ext cx="25344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0"/>
          <p:cNvSpPr>
            <a:spLocks noGrp="1"/>
          </p:cNvSpPr>
          <p:nvPr>
            <p:ph type="pic" idx="4"/>
          </p:nvPr>
        </p:nvSpPr>
        <p:spPr>
          <a:xfrm>
            <a:off x="695325" y="371953"/>
            <a:ext cx="27489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0"/>
          <p:cNvSpPr>
            <a:spLocks noGrp="1"/>
          </p:cNvSpPr>
          <p:nvPr>
            <p:ph type="pic" idx="5"/>
          </p:nvPr>
        </p:nvSpPr>
        <p:spPr>
          <a:xfrm>
            <a:off x="3454506" y="371953"/>
            <a:ext cx="27489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40"/>
          <p:cNvSpPr txBox="1">
            <a:spLocks noGrp="1"/>
          </p:cNvSpPr>
          <p:nvPr>
            <p:ph type="body" idx="6"/>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0"/>
          <p:cNvSpPr>
            <a:spLocks noGrp="1"/>
          </p:cNvSpPr>
          <p:nvPr>
            <p:ph type="pic" idx="7"/>
          </p:nvPr>
        </p:nvSpPr>
        <p:spPr>
          <a:xfrm>
            <a:off x="8747657" y="371952"/>
            <a:ext cx="2534400" cy="50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40"/>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0"/>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438">
          <p15:clr>
            <a:srgbClr val="FBAE40"/>
          </p15:clr>
        </p15:guide>
        <p15:guide id="2" pos="3840">
          <p15:clr>
            <a:srgbClr val="FBAE40"/>
          </p15:clr>
        </p15:guide>
        <p15:guide id="3" orient="horz" pos="39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1"/>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695325" y="1089026"/>
            <a:ext cx="10801200" cy="2879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695325" y="4089747"/>
            <a:ext cx="10801200" cy="20397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2"/>
          <p:cNvSpPr txBox="1">
            <a:spLocks noGrp="1"/>
          </p:cNvSpPr>
          <p:nvPr>
            <p:ph type="body" idx="2"/>
          </p:nvPr>
        </p:nvSpPr>
        <p:spPr>
          <a:xfrm>
            <a:off x="695326" y="6356350"/>
            <a:ext cx="83064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5"/>
        <p:cNvGrpSpPr/>
        <p:nvPr/>
      </p:nvGrpSpPr>
      <p:grpSpPr>
        <a:xfrm>
          <a:off x="0" y="0"/>
          <a:ext cx="0" cy="0"/>
          <a:chOff x="0" y="0"/>
          <a:chExt cx="0" cy="0"/>
        </a:xfrm>
      </p:grpSpPr>
      <p:sp>
        <p:nvSpPr>
          <p:cNvPr id="46" name="Google Shape;46;p43"/>
          <p:cNvSpPr txBox="1">
            <a:spLocks noGrp="1"/>
          </p:cNvSpPr>
          <p:nvPr>
            <p:ph type="body" idx="1"/>
          </p:nvPr>
        </p:nvSpPr>
        <p:spPr>
          <a:xfrm>
            <a:off x="695325" y="1592264"/>
            <a:ext cx="38061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3"/>
          <p:cNvSpPr txBox="1">
            <a:spLocks noGrp="1"/>
          </p:cNvSpPr>
          <p:nvPr>
            <p:ph type="body" idx="2"/>
          </p:nvPr>
        </p:nvSpPr>
        <p:spPr>
          <a:xfrm>
            <a:off x="4767283" y="1592265"/>
            <a:ext cx="38847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3"/>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4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3"/>
          <p:cNvSpPr txBox="1">
            <a:spLocks noGrp="1"/>
          </p:cNvSpPr>
          <p:nvPr>
            <p:ph type="body" idx="4"/>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4"/>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4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2"/>
        <p:cNvGrpSpPr/>
        <p:nvPr/>
      </p:nvGrpSpPr>
      <p:grpSpPr>
        <a:xfrm>
          <a:off x="0" y="0"/>
          <a:ext cx="0" cy="0"/>
          <a:chOff x="0" y="0"/>
          <a:chExt cx="0" cy="0"/>
        </a:xfrm>
      </p:grpSpPr>
      <p:sp>
        <p:nvSpPr>
          <p:cNvPr id="63" name="Google Shape;63;p45"/>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45"/>
          <p:cNvSpPr txBox="1">
            <a:spLocks noGrp="1"/>
          </p:cNvSpPr>
          <p:nvPr>
            <p:ph type="body" idx="1"/>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5"/>
          <p:cNvSpPr>
            <a:spLocks noGrp="1"/>
          </p:cNvSpPr>
          <p:nvPr>
            <p:ph type="pic" idx="2"/>
          </p:nvPr>
        </p:nvSpPr>
        <p:spPr>
          <a:xfrm>
            <a:off x="0" y="0"/>
            <a:ext cx="12192000" cy="62373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45"/>
          <p:cNvSpPr txBox="1">
            <a:spLocks noGrp="1"/>
          </p:cNvSpPr>
          <p:nvPr>
            <p:ph type="body" idx="3"/>
          </p:nvPr>
        </p:nvSpPr>
        <p:spPr>
          <a:xfrm>
            <a:off x="695325" y="430236"/>
            <a:ext cx="10801500" cy="6588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9"/>
        <p:cNvGrpSpPr/>
        <p:nvPr/>
      </p:nvGrpSpPr>
      <p:grpSpPr>
        <a:xfrm>
          <a:off x="0" y="0"/>
          <a:ext cx="0" cy="0"/>
          <a:chOff x="0" y="0"/>
          <a:chExt cx="0" cy="0"/>
        </a:xfrm>
      </p:grpSpPr>
      <p:sp>
        <p:nvSpPr>
          <p:cNvPr id="70" name="Google Shape;70;p46"/>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46"/>
          <p:cNvSpPr txBox="1">
            <a:spLocks noGrp="1"/>
          </p:cNvSpPr>
          <p:nvPr>
            <p:ph type="body" idx="1"/>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6"/>
          <p:cNvSpPr>
            <a:spLocks noGrp="1"/>
          </p:cNvSpPr>
          <p:nvPr>
            <p:ph type="pic" idx="2"/>
          </p:nvPr>
        </p:nvSpPr>
        <p:spPr>
          <a:xfrm>
            <a:off x="0" y="0"/>
            <a:ext cx="12192000" cy="62373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46"/>
          <p:cNvSpPr txBox="1">
            <a:spLocks noGrp="1"/>
          </p:cNvSpPr>
          <p:nvPr>
            <p:ph type="body" idx="3"/>
          </p:nvPr>
        </p:nvSpPr>
        <p:spPr>
          <a:xfrm>
            <a:off x="695325" y="5448563"/>
            <a:ext cx="10801500" cy="6588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6"/>
        <p:cNvGrpSpPr/>
        <p:nvPr/>
      </p:nvGrpSpPr>
      <p:grpSpPr>
        <a:xfrm>
          <a:off x="0" y="0"/>
          <a:ext cx="0" cy="0"/>
          <a:chOff x="0" y="0"/>
          <a:chExt cx="0" cy="0"/>
        </a:xfrm>
      </p:grpSpPr>
      <p:sp>
        <p:nvSpPr>
          <p:cNvPr id="77" name="Google Shape;77;p47"/>
          <p:cNvSpPr>
            <a:spLocks noGrp="1"/>
          </p:cNvSpPr>
          <p:nvPr>
            <p:ph type="pic" idx="2"/>
          </p:nvPr>
        </p:nvSpPr>
        <p:spPr>
          <a:xfrm>
            <a:off x="0" y="1"/>
            <a:ext cx="3000900" cy="6233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00"/>
              </a:spcBef>
              <a:spcAft>
                <a:spcPts val="0"/>
              </a:spcAft>
              <a:buClr>
                <a:srgbClr val="89BD3E"/>
              </a:buClr>
              <a:buSzPts val="2400"/>
              <a:buFont typeface="Noto Sans Symbols"/>
              <a:buNone/>
              <a:defRPr sz="32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rgbClr val="89BD3E"/>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rgbClr val="89BD3E"/>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rgbClr val="89BD3E"/>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8" name="Google Shape;78;p47"/>
          <p:cNvSpPr/>
          <p:nvPr/>
        </p:nvSpPr>
        <p:spPr>
          <a:xfrm rot="5400000">
            <a:off x="-370283" y="3371399"/>
            <a:ext cx="6858000" cy="115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47"/>
          <p:cNvSpPr txBox="1">
            <a:spLocks noGrp="1"/>
          </p:cNvSpPr>
          <p:nvPr>
            <p:ph type="title"/>
          </p:nvPr>
        </p:nvSpPr>
        <p:spPr>
          <a:xfrm>
            <a:off x="3734790" y="365126"/>
            <a:ext cx="5341200" cy="723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a:off x="3734790" y="1592264"/>
            <a:ext cx="5341200" cy="4492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body" idx="3"/>
          </p:nvPr>
        </p:nvSpPr>
        <p:spPr>
          <a:xfrm>
            <a:off x="3734790" y="1089025"/>
            <a:ext cx="534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7"/>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47"/>
          <p:cNvSpPr txBox="1">
            <a:spLocks noGrp="1"/>
          </p:cNvSpPr>
          <p:nvPr>
            <p:ph type="body" idx="4"/>
          </p:nvPr>
        </p:nvSpPr>
        <p:spPr>
          <a:xfrm>
            <a:off x="695326"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86"/>
        <p:cNvGrpSpPr/>
        <p:nvPr/>
      </p:nvGrpSpPr>
      <p:grpSpPr>
        <a:xfrm>
          <a:off x="0" y="0"/>
          <a:ext cx="0" cy="0"/>
          <a:chOff x="0" y="0"/>
          <a:chExt cx="0" cy="0"/>
        </a:xfrm>
      </p:grpSpPr>
      <p:sp>
        <p:nvSpPr>
          <p:cNvPr id="87" name="Google Shape;87;p48"/>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8"/>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8"/>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a:off x="8668084" y="6237963"/>
            <a:ext cx="3523800" cy="6201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39"/>
          <p:cNvSpPr/>
          <p:nvPr/>
        </p:nvSpPr>
        <p:spPr>
          <a:xfrm>
            <a:off x="0" y="6237963"/>
            <a:ext cx="8652000" cy="6201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39"/>
          <p:cNvSpPr txBox="1">
            <a:spLocks noGrp="1"/>
          </p:cNvSpPr>
          <p:nvPr>
            <p:ph type="body" idx="1"/>
          </p:nvPr>
        </p:nvSpPr>
        <p:spPr>
          <a:xfrm>
            <a:off x="695326" y="1592263"/>
            <a:ext cx="7956600" cy="45372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title"/>
          </p:nvPr>
        </p:nvSpPr>
        <p:spPr>
          <a:xfrm>
            <a:off x="695325" y="136525"/>
            <a:ext cx="10801200" cy="952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39"/>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9"/>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3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Arial"/>
                <a:ea typeface="Arial"/>
                <a:cs typeface="Arial"/>
                <a:sym typeface="Arial"/>
              </a:defRPr>
            </a:lvl1pPr>
            <a:lvl2pPr marL="0" marR="0" lvl="1" indent="0" algn="r" rtl="0">
              <a:spcBef>
                <a:spcPts val="0"/>
              </a:spcBef>
              <a:buNone/>
              <a:defRPr sz="1600" b="0" i="0" u="none" strike="noStrike" cap="none">
                <a:solidFill>
                  <a:schemeClr val="lt1"/>
                </a:solidFill>
                <a:latin typeface="Arial"/>
                <a:ea typeface="Arial"/>
                <a:cs typeface="Arial"/>
                <a:sym typeface="Arial"/>
              </a:defRPr>
            </a:lvl2pPr>
            <a:lvl3pPr marL="0" marR="0" lvl="2" indent="0" algn="r" rtl="0">
              <a:spcBef>
                <a:spcPts val="0"/>
              </a:spcBef>
              <a:buNone/>
              <a:defRPr sz="1600" b="0" i="0" u="none" strike="noStrike" cap="none">
                <a:solidFill>
                  <a:schemeClr val="lt1"/>
                </a:solidFill>
                <a:latin typeface="Arial"/>
                <a:ea typeface="Arial"/>
                <a:cs typeface="Arial"/>
                <a:sym typeface="Arial"/>
              </a:defRPr>
            </a:lvl3pPr>
            <a:lvl4pPr marL="0" marR="0" lvl="3" indent="0" algn="r" rtl="0">
              <a:spcBef>
                <a:spcPts val="0"/>
              </a:spcBef>
              <a:buNone/>
              <a:defRPr sz="1600" b="0" i="0" u="none" strike="noStrike" cap="none">
                <a:solidFill>
                  <a:schemeClr val="lt1"/>
                </a:solidFill>
                <a:latin typeface="Arial"/>
                <a:ea typeface="Arial"/>
                <a:cs typeface="Arial"/>
                <a:sym typeface="Arial"/>
              </a:defRPr>
            </a:lvl4pPr>
            <a:lvl5pPr marL="0" marR="0" lvl="4" indent="0" algn="r" rtl="0">
              <a:spcBef>
                <a:spcPts val="0"/>
              </a:spcBef>
              <a:buNone/>
              <a:defRPr sz="1600" b="0" i="0" u="none" strike="noStrike" cap="none">
                <a:solidFill>
                  <a:schemeClr val="lt1"/>
                </a:solidFill>
                <a:latin typeface="Arial"/>
                <a:ea typeface="Arial"/>
                <a:cs typeface="Arial"/>
                <a:sym typeface="Arial"/>
              </a:defRPr>
            </a:lvl5pPr>
            <a:lvl6pPr marL="0" marR="0" lvl="5" indent="0" algn="r" rtl="0">
              <a:spcBef>
                <a:spcPts val="0"/>
              </a:spcBef>
              <a:buNone/>
              <a:defRPr sz="1600" b="0" i="0" u="none" strike="noStrike" cap="none">
                <a:solidFill>
                  <a:schemeClr val="lt1"/>
                </a:solidFill>
                <a:latin typeface="Arial"/>
                <a:ea typeface="Arial"/>
                <a:cs typeface="Arial"/>
                <a:sym typeface="Arial"/>
              </a:defRPr>
            </a:lvl6pPr>
            <a:lvl7pPr marL="0" marR="0" lvl="6" indent="0" algn="r" rtl="0">
              <a:spcBef>
                <a:spcPts val="0"/>
              </a:spcBef>
              <a:buNone/>
              <a:defRPr sz="1600" b="0" i="0" u="none" strike="noStrike" cap="none">
                <a:solidFill>
                  <a:schemeClr val="lt1"/>
                </a:solidFill>
                <a:latin typeface="Arial"/>
                <a:ea typeface="Arial"/>
                <a:cs typeface="Arial"/>
                <a:sym typeface="Arial"/>
              </a:defRPr>
            </a:lvl7pPr>
            <a:lvl8pPr marL="0" marR="0" lvl="7" indent="0" algn="r" rtl="0">
              <a:spcBef>
                <a:spcPts val="0"/>
              </a:spcBef>
              <a:buNone/>
              <a:defRPr sz="1600" b="0" i="0" u="none" strike="noStrike" cap="none">
                <a:solidFill>
                  <a:schemeClr val="lt1"/>
                </a:solidFill>
                <a:latin typeface="Arial"/>
                <a:ea typeface="Arial"/>
                <a:cs typeface="Arial"/>
                <a:sym typeface="Arial"/>
              </a:defRPr>
            </a:lvl8pPr>
            <a:lvl9pPr marL="0" marR="0" lvl="8" indent="0" algn="r" rtl="0">
              <a:spcBef>
                <a:spcPts val="0"/>
              </a:spcBef>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582">
          <p15:clr>
            <a:srgbClr val="F26B43"/>
          </p15:clr>
        </p15:guide>
        <p15:guide id="3" pos="2933">
          <p15:clr>
            <a:srgbClr val="F26B43"/>
          </p15:clr>
        </p15:guide>
        <p15:guide id="4" pos="5450">
          <p15:clr>
            <a:srgbClr val="F26B43"/>
          </p15:clr>
        </p15:guide>
        <p15:guide id="5" orient="horz" pos="2500">
          <p15:clr>
            <a:srgbClr val="F26B43"/>
          </p15:clr>
        </p15:guide>
        <p15:guide id="6" orient="horz" pos="3929">
          <p15:clr>
            <a:srgbClr val="F26B43"/>
          </p15:clr>
        </p15:guide>
        <p15:guide id="7" orient="horz" pos="3997">
          <p15:clr>
            <a:srgbClr val="F26B43"/>
          </p15:clr>
        </p15:guide>
        <p15:guide id="8" orient="horz" pos="73">
          <p15:clr>
            <a:srgbClr val="F26B43"/>
          </p15:clr>
        </p15:guide>
        <p15:guide id="9" orient="horz" pos="686">
          <p15:clr>
            <a:srgbClr val="F26B43"/>
          </p15:clr>
        </p15:guide>
        <p15:guide id="10" orient="horz" pos="1003">
          <p15:clr>
            <a:srgbClr val="F26B43"/>
          </p15:clr>
        </p15:guide>
        <p15:guide id="11" pos="7242">
          <p15:clr>
            <a:srgbClr val="F26B43"/>
          </p15:clr>
        </p15:guide>
        <p15:guide id="12" orient="horz" pos="799">
          <p15:clr>
            <a:srgbClr val="F26B43"/>
          </p15:clr>
        </p15:guide>
        <p15:guide id="1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bbc.com/news/uk-51237665" TargetMode="External"/><Relationship Id="rId5" Type="http://schemas.openxmlformats.org/officeDocument/2006/relationships/hyperlink" Target="http://research.nii.ac.jp/~iechizen/official/research-e.html#research2c"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algorithmwatch.org/en/story/google-translate-gender-bia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translate.google.co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oi.org/10.1145/3098279.3122150" TargetMode="External"/><Relationship Id="rId5" Type="http://schemas.openxmlformats.org/officeDocument/2006/relationships/hyperlink" Target="https://www.youtube.com/watch?v=l6Nz8wVUU74"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geminoid.jp/en"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edium.com/@Francesco_AI/ai-knowledge-map-how-to-classify-ai-technologies-6c073b96902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s://www2.deloitte.com/nl/nl/pages/data-analytics/articles/part-2-artificial-intelligence-techniques-explained.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i.googleblog.com/2018/05/smart-compose-using-neural-networks-to.html" TargetMode="External"/><Relationship Id="rId5" Type="http://schemas.openxmlformats.org/officeDocument/2006/relationships/hyperlink" Target="https://blog.google/products/gmail/save-time-with-smart-reply-in-gmai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blog.adobe.com/en/2020/10/20/photoshop-the-worlds-most-advanced-ai-application-for-creatives.html"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github.com/NVlabs/stylegan2" TargetMode="External"/><Relationship Id="rId4" Type="http://schemas.openxmlformats.org/officeDocument/2006/relationships/hyperlink" Target="https://blogs.nvidia.com/blog/2020/10/20/adobe-max-a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developers.google.com/ml-ki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paperswithcode.com/" TargetMode="External"/><Relationship Id="rId4" Type="http://schemas.openxmlformats.org/officeDocument/2006/relationships/hyperlink" Target="https://www.tensorflow.org/resources/models-dataset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docs.fast.ai/" TargetMode="External"/><Relationship Id="rId13" Type="http://schemas.openxmlformats.org/officeDocument/2006/relationships/hyperlink" Target="https://www.tensorflow.org/lite/" TargetMode="External"/><Relationship Id="rId3" Type="http://schemas.openxmlformats.org/officeDocument/2006/relationships/hyperlink" Target="https://www.tensorflow.org/resources/models-datasets" TargetMode="External"/><Relationship Id="rId7" Type="http://schemas.openxmlformats.org/officeDocument/2006/relationships/hyperlink" Target="https://pytorch.org/" TargetMode="External"/><Relationship Id="rId12" Type="http://schemas.openxmlformats.org/officeDocument/2006/relationships/hyperlink" Target="https://teachablemachine.withgoogle.com/" TargetMode="External"/><Relationship Id="rId2" Type="http://schemas.openxmlformats.org/officeDocument/2006/relationships/notesSlide" Target="../notesSlides/notesSlide64.xml"/><Relationship Id="rId16" Type="http://schemas.openxmlformats.org/officeDocument/2006/relationships/hyperlink" Target="https://developers.google.com/learn/pathways/chatbots-dialogflow" TargetMode="External"/><Relationship Id="rId1" Type="http://schemas.openxmlformats.org/officeDocument/2006/relationships/slideLayout" Target="../slideLayouts/slideLayout2.xml"/><Relationship Id="rId6" Type="http://schemas.openxmlformats.org/officeDocument/2006/relationships/hyperlink" Target="https://keras.io/" TargetMode="External"/><Relationship Id="rId11" Type="http://schemas.openxmlformats.org/officeDocument/2006/relationships/hyperlink" Target="https://huggingface.co/" TargetMode="External"/><Relationship Id="rId5" Type="http://schemas.openxmlformats.org/officeDocument/2006/relationships/hyperlink" Target="https://ml5js.org/" TargetMode="External"/><Relationship Id="rId15" Type="http://schemas.openxmlformats.org/officeDocument/2006/relationships/hyperlink" Target="https://rasa.com/docs/rasa/" TargetMode="External"/><Relationship Id="rId10" Type="http://schemas.openxmlformats.org/officeDocument/2006/relationships/hyperlink" Target="https://scikit-learn.org/stable/index.html" TargetMode="External"/><Relationship Id="rId4" Type="http://schemas.openxmlformats.org/officeDocument/2006/relationships/hyperlink" Target="https://p5js.org/" TargetMode="External"/><Relationship Id="rId9" Type="http://schemas.openxmlformats.org/officeDocument/2006/relationships/hyperlink" Target="https://developers.google.com/ml-kit" TargetMode="External"/><Relationship Id="rId14" Type="http://schemas.openxmlformats.org/officeDocument/2006/relationships/hyperlink" Target="https://www.tensorflow.org/j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cs.microsoft.com/en-us/azure/cognitive-service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hyperlink" Target="https://console.bluemix.net/apidocs/language-translator" TargetMode="External"/><Relationship Id="rId7"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basic/detecting-language" TargetMode="External"/><Relationship Id="rId4" Type="http://schemas.openxmlformats.org/officeDocument/2006/relationships/hyperlink" Target="https://docs.microsoft.com/en-us/azure/cognitive-services/translator/"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anaconda.co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colab.research.google.com/" TargetMode="External"/><Relationship Id="rId4" Type="http://schemas.openxmlformats.org/officeDocument/2006/relationships/hyperlink" Target="https://www.python.org/download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medien.ifi.lmu.de/pubdb/publications/pub/mueller2010mm/mueller2010mm.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ieeexplore.ieee.org/abstract/document/861375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539825" y="3968750"/>
            <a:ext cx="9771000" cy="1198500"/>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CHI '21 Course:</a:t>
            </a:r>
            <a:endParaRPr/>
          </a:p>
          <a:p>
            <a:pPr marL="0" lvl="0" indent="0" algn="l" rtl="0">
              <a:lnSpc>
                <a:spcPct val="90000"/>
              </a:lnSpc>
              <a:spcBef>
                <a:spcPts val="0"/>
              </a:spcBef>
              <a:spcAft>
                <a:spcPts val="0"/>
              </a:spcAft>
              <a:buClr>
                <a:schemeClr val="dk1"/>
              </a:buClr>
              <a:buSzPct val="100000"/>
              <a:buFont typeface="Arial"/>
              <a:buNone/>
            </a:pPr>
            <a:r>
              <a:rPr lang="en-US"/>
              <a:t>An Introduction to Intelligent User Interfaces</a:t>
            </a:r>
            <a:endParaRPr/>
          </a:p>
        </p:txBody>
      </p:sp>
      <p:sp>
        <p:nvSpPr>
          <p:cNvPr id="97" name="Google Shape;97;p1"/>
          <p:cNvSpPr txBox="1">
            <a:spLocks noGrp="1"/>
          </p:cNvSpPr>
          <p:nvPr>
            <p:ph type="subTitle" idx="1"/>
          </p:nvPr>
        </p:nvSpPr>
        <p:spPr>
          <a:xfrm>
            <a:off x="539825" y="5167285"/>
            <a:ext cx="11496600" cy="927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n-US" b="1"/>
              <a:t>Overview of AI and ML Terms, Concepts and Tools</a:t>
            </a:r>
            <a:endParaRPr b="1"/>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r>
              <a:rPr lang="en-US"/>
              <a:t>Albrecht Schmidt, Sven Mayer, Daniel Buschek</a:t>
            </a:r>
            <a:endParaRPr/>
          </a:p>
        </p:txBody>
      </p:sp>
      <p:sp>
        <p:nvSpPr>
          <p:cNvPr id="98" name="Google Shape;98;p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9" name="Google Shape;99;p1"/>
          <p:cNvPicPr preferRelativeResize="0"/>
          <p:nvPr/>
        </p:nvPicPr>
        <p:blipFill rotWithShape="1">
          <a:blip r:embed="rId3">
            <a:alphaModFix/>
          </a:blip>
          <a:srcRect/>
          <a:stretch/>
        </p:blipFill>
        <p:spPr>
          <a:xfrm>
            <a:off x="695327" y="6343404"/>
            <a:ext cx="1160554" cy="406194"/>
          </a:xfrm>
          <a:prstGeom prst="rect">
            <a:avLst/>
          </a:prstGeom>
          <a:noFill/>
          <a:ln>
            <a:noFill/>
          </a:ln>
        </p:spPr>
      </p:pic>
      <p:pic>
        <p:nvPicPr>
          <p:cNvPr id="100" name="Google Shape;100;p1"/>
          <p:cNvPicPr preferRelativeResize="0">
            <a:picLocks noGrp="1"/>
          </p:cNvPicPr>
          <p:nvPr>
            <p:ph type="pic" idx="2"/>
          </p:nvPr>
        </p:nvPicPr>
        <p:blipFill rotWithShape="1">
          <a:blip r:embed="rId4">
            <a:alphaModFix/>
          </a:blip>
          <a:srcRect t="19285" b="45276"/>
          <a:stretch/>
        </p:blipFill>
        <p:spPr>
          <a:xfrm>
            <a:off x="0" y="1089025"/>
            <a:ext cx="12192000" cy="2879700"/>
          </a:xfrm>
          <a:prstGeom prst="rect">
            <a:avLst/>
          </a:prstGeom>
          <a:noFill/>
          <a:ln>
            <a:noFill/>
          </a:ln>
        </p:spPr>
      </p:pic>
      <p:pic>
        <p:nvPicPr>
          <p:cNvPr id="101" name="Google Shape;101;p1"/>
          <p:cNvPicPr preferRelativeResize="0"/>
          <p:nvPr/>
        </p:nvPicPr>
        <p:blipFill>
          <a:blip r:embed="rId5">
            <a:alphaModFix/>
          </a:blip>
          <a:stretch>
            <a:fillRect/>
          </a:stretch>
        </p:blipFill>
        <p:spPr>
          <a:xfrm>
            <a:off x="301125" y="221586"/>
            <a:ext cx="3347100" cy="670375"/>
          </a:xfrm>
          <a:prstGeom prst="rect">
            <a:avLst/>
          </a:prstGeom>
          <a:noFill/>
          <a:ln>
            <a:noFill/>
          </a:ln>
        </p:spPr>
      </p:pic>
      <p:pic>
        <p:nvPicPr>
          <p:cNvPr id="102" name="Google Shape;102;p1"/>
          <p:cNvPicPr preferRelativeResize="0"/>
          <p:nvPr/>
        </p:nvPicPr>
        <p:blipFill rotWithShape="1">
          <a:blip r:embed="rId6">
            <a:alphaModFix/>
          </a:blip>
          <a:srcRect l="40029" t="30560" r="12883" b="27129"/>
          <a:stretch/>
        </p:blipFill>
        <p:spPr>
          <a:xfrm>
            <a:off x="3823650" y="171718"/>
            <a:ext cx="2272349" cy="844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49e86e613_1_20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Facial Recognition</a:t>
            </a:r>
            <a:endParaRPr/>
          </a:p>
        </p:txBody>
      </p:sp>
      <p:sp>
        <p:nvSpPr>
          <p:cNvPr id="223" name="Google Shape;223;gd49e86e613_1_208"/>
          <p:cNvSpPr txBox="1">
            <a:spLocks noGrp="1"/>
          </p:cNvSpPr>
          <p:nvPr>
            <p:ph type="body" idx="1"/>
          </p:nvPr>
        </p:nvSpPr>
        <p:spPr>
          <a:xfrm>
            <a:off x="695325" y="1592264"/>
            <a:ext cx="54711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Unlock your phone</a:t>
            </a:r>
            <a:endParaRPr/>
          </a:p>
          <a:p>
            <a:pPr marL="538162" lvl="1" indent="-180975" algn="l" rtl="0">
              <a:lnSpc>
                <a:spcPct val="90000"/>
              </a:lnSpc>
              <a:spcBef>
                <a:spcPts val="1100"/>
              </a:spcBef>
              <a:spcAft>
                <a:spcPts val="0"/>
              </a:spcAft>
              <a:buSzPts val="2000"/>
              <a:buChar char="▪"/>
            </a:pPr>
            <a:r>
              <a:rPr lang="en-US"/>
              <a:t>Hands-free identification</a:t>
            </a:r>
            <a:endParaRPr/>
          </a:p>
          <a:p>
            <a:pPr marL="538162" lvl="1" indent="-180975" algn="l" rtl="0">
              <a:lnSpc>
                <a:spcPct val="90000"/>
              </a:lnSpc>
              <a:spcBef>
                <a:spcPts val="1100"/>
              </a:spcBef>
              <a:spcAft>
                <a:spcPts val="0"/>
              </a:spcAft>
              <a:buSzPts val="2000"/>
              <a:buChar char="▪"/>
            </a:pPr>
            <a:r>
              <a:rPr lang="en-US"/>
              <a:t>What are the major issues?</a:t>
            </a:r>
            <a:endParaRPr/>
          </a:p>
          <a:p>
            <a:pPr marL="357187" lvl="1" indent="0"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Surveillance</a:t>
            </a:r>
            <a:endParaRPr/>
          </a:p>
          <a:p>
            <a:pPr marL="538162" lvl="1" indent="-180975" algn="l" rtl="0">
              <a:lnSpc>
                <a:spcPct val="90000"/>
              </a:lnSpc>
              <a:spcBef>
                <a:spcPts val="1100"/>
              </a:spcBef>
              <a:spcAft>
                <a:spcPts val="0"/>
              </a:spcAft>
              <a:buSzPts val="2000"/>
              <a:buChar char="▪"/>
            </a:pPr>
            <a:r>
              <a:rPr lang="en-US"/>
              <a:t>Privacy</a:t>
            </a:r>
            <a:endParaRPr/>
          </a:p>
          <a:p>
            <a:pPr marL="538162" lvl="1" indent="-180975" algn="l" rtl="0">
              <a:lnSpc>
                <a:spcPct val="90000"/>
              </a:lnSpc>
              <a:spcBef>
                <a:spcPts val="1100"/>
              </a:spcBef>
              <a:spcAft>
                <a:spcPts val="0"/>
              </a:spcAft>
              <a:buSzPts val="2000"/>
              <a:buChar char="▪"/>
            </a:pPr>
            <a:r>
              <a:rPr lang="en-US"/>
              <a:t>Tricks to „hide“ from facial recognition technology</a:t>
            </a:r>
            <a:endParaRPr/>
          </a:p>
          <a:p>
            <a:pPr marL="538162" lvl="1" indent="-53975" algn="l" rtl="0">
              <a:lnSpc>
                <a:spcPct val="90000"/>
              </a:lnSpc>
              <a:spcBef>
                <a:spcPts val="1100"/>
              </a:spcBef>
              <a:spcAft>
                <a:spcPts val="0"/>
              </a:spcAft>
              <a:buSzPts val="2000"/>
              <a:buNone/>
            </a:pPr>
            <a:endParaRPr/>
          </a:p>
        </p:txBody>
      </p:sp>
      <p:sp>
        <p:nvSpPr>
          <p:cNvPr id="224" name="Google Shape;224;gd49e86e613_1_20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Convenient biometric or overly powerful?</a:t>
            </a:r>
            <a:endParaRPr/>
          </a:p>
        </p:txBody>
      </p:sp>
      <p:sp>
        <p:nvSpPr>
          <p:cNvPr id="225" name="Google Shape;225;gd49e86e613_1_20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26" name="Google Shape;226;gd49e86e613_1_20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227" name="Google Shape;227;gd49e86e613_1_208"/>
          <p:cNvPicPr preferRelativeResize="0"/>
          <p:nvPr/>
        </p:nvPicPr>
        <p:blipFill rotWithShape="1">
          <a:blip r:embed="rId3">
            <a:alphaModFix/>
          </a:blip>
          <a:srcRect r="32129"/>
          <a:stretch/>
        </p:blipFill>
        <p:spPr>
          <a:xfrm>
            <a:off x="8837476" y="418934"/>
            <a:ext cx="2891367" cy="1664187"/>
          </a:xfrm>
          <a:prstGeom prst="rect">
            <a:avLst/>
          </a:prstGeom>
          <a:noFill/>
          <a:ln>
            <a:noFill/>
          </a:ln>
        </p:spPr>
      </p:pic>
      <p:pic>
        <p:nvPicPr>
          <p:cNvPr id="228" name="Google Shape;228;gd49e86e613_1_208"/>
          <p:cNvPicPr preferRelativeResize="0"/>
          <p:nvPr/>
        </p:nvPicPr>
        <p:blipFill rotWithShape="1">
          <a:blip r:embed="rId4">
            <a:alphaModFix/>
          </a:blip>
          <a:srcRect/>
          <a:stretch/>
        </p:blipFill>
        <p:spPr>
          <a:xfrm>
            <a:off x="6662374" y="2753212"/>
            <a:ext cx="3962070" cy="3291077"/>
          </a:xfrm>
          <a:prstGeom prst="rect">
            <a:avLst/>
          </a:prstGeom>
          <a:noFill/>
          <a:ln>
            <a:noFill/>
          </a:ln>
        </p:spPr>
      </p:pic>
      <p:sp>
        <p:nvSpPr>
          <p:cNvPr id="229" name="Google Shape;229;gd49e86e613_1_208"/>
          <p:cNvSpPr txBox="1"/>
          <p:nvPr/>
        </p:nvSpPr>
        <p:spPr>
          <a:xfrm>
            <a:off x="6662373" y="6006227"/>
            <a:ext cx="46674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http://research.nii.ac.jp/~iechizen/official/research-e.html#research2c</a:t>
            </a:r>
            <a:endParaRPr sz="1100">
              <a:solidFill>
                <a:schemeClr val="dk1"/>
              </a:solidFill>
              <a:latin typeface="Arial"/>
              <a:ea typeface="Arial"/>
              <a:cs typeface="Arial"/>
              <a:sym typeface="Arial"/>
            </a:endParaRPr>
          </a:p>
        </p:txBody>
      </p:sp>
      <p:sp>
        <p:nvSpPr>
          <p:cNvPr id="230" name="Google Shape;230;gd49e86e613_1_208"/>
          <p:cNvSpPr/>
          <p:nvPr/>
        </p:nvSpPr>
        <p:spPr>
          <a:xfrm>
            <a:off x="8791074" y="2100450"/>
            <a:ext cx="27528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https://www.bbc.com/news/uk-51237665</a:t>
            </a:r>
            <a:r>
              <a:rPr lang="en-US" sz="1100">
                <a:solidFill>
                  <a:schemeClr val="dk1"/>
                </a:solidFill>
                <a:latin typeface="Arial"/>
                <a:ea typeface="Arial"/>
                <a:cs typeface="Arial"/>
                <a:sym typeface="Arial"/>
              </a:rPr>
              <a:t> </a:t>
            </a:r>
            <a:endParaRPr/>
          </a:p>
        </p:txBody>
      </p:sp>
      <p:pic>
        <p:nvPicPr>
          <p:cNvPr id="231" name="Google Shape;231;gd49e86e613_1_208"/>
          <p:cNvPicPr preferRelativeResize="0"/>
          <p:nvPr/>
        </p:nvPicPr>
        <p:blipFill rotWithShape="1">
          <a:blip r:embed="rId7">
            <a:alphaModFix/>
          </a:blip>
          <a:srcRect/>
          <a:stretch/>
        </p:blipFill>
        <p:spPr>
          <a:xfrm>
            <a:off x="6305550" y="418934"/>
            <a:ext cx="2346327" cy="1924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d49e86e613_1_22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HCI Replacing HHI in Stores</a:t>
            </a:r>
            <a:endParaRPr/>
          </a:p>
        </p:txBody>
      </p:sp>
      <p:sp>
        <p:nvSpPr>
          <p:cNvPr id="238" name="Google Shape;238;gd49e86e613_1_223"/>
          <p:cNvSpPr txBox="1">
            <a:spLocks noGrp="1"/>
          </p:cNvSpPr>
          <p:nvPr>
            <p:ph type="body" idx="1"/>
          </p:nvPr>
        </p:nvSpPr>
        <p:spPr>
          <a:xfrm>
            <a:off x="695324" y="2185920"/>
            <a:ext cx="7956600" cy="39435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Surveillance-powered shopping</a:t>
            </a:r>
            <a:endParaRPr/>
          </a:p>
          <a:p>
            <a:pPr marL="538162" lvl="1" indent="-180975" algn="l" rtl="0">
              <a:lnSpc>
                <a:spcPct val="90000"/>
              </a:lnSpc>
              <a:spcBef>
                <a:spcPts val="1100"/>
              </a:spcBef>
              <a:spcAft>
                <a:spcPts val="0"/>
              </a:spcAft>
              <a:buSzPts val="2000"/>
              <a:buChar char="▪"/>
            </a:pPr>
            <a:r>
              <a:rPr lang="en-US"/>
              <a:t>Does </a:t>
            </a:r>
            <a:r>
              <a:rPr lang="en-US" u="sng"/>
              <a:t>not</a:t>
            </a:r>
            <a:r>
              <a:rPr lang="en-US"/>
              <a:t> use facial recognition</a:t>
            </a:r>
            <a:endParaRPr/>
          </a:p>
          <a:p>
            <a:pPr marL="285750" lvl="0" indent="-285750" algn="l" rtl="0">
              <a:lnSpc>
                <a:spcPct val="90000"/>
              </a:lnSpc>
              <a:spcBef>
                <a:spcPts val="1100"/>
              </a:spcBef>
              <a:spcAft>
                <a:spcPts val="0"/>
              </a:spcAft>
              <a:buSzPts val="2400"/>
              <a:buChar char="▪"/>
            </a:pPr>
            <a:r>
              <a:rPr lang="en-US"/>
              <a:t>How does it work?</a:t>
            </a:r>
            <a:endParaRPr/>
          </a:p>
          <a:p>
            <a:pPr marL="538162" lvl="1" indent="-180975" algn="l" rtl="0">
              <a:lnSpc>
                <a:spcPct val="90000"/>
              </a:lnSpc>
              <a:spcBef>
                <a:spcPts val="1100"/>
              </a:spcBef>
              <a:spcAft>
                <a:spcPts val="0"/>
              </a:spcAft>
              <a:buSzPts val="2000"/>
              <a:buChar char="▪"/>
            </a:pPr>
            <a:r>
              <a:rPr lang="en-US"/>
              <a:t>Is it „intelligent“? How so?</a:t>
            </a:r>
            <a:endParaRPr/>
          </a:p>
          <a:p>
            <a:pPr marL="285750" lvl="0" indent="-133350" algn="l" rtl="0">
              <a:lnSpc>
                <a:spcPct val="90000"/>
              </a:lnSpc>
              <a:spcBef>
                <a:spcPts val="1100"/>
              </a:spcBef>
              <a:spcAft>
                <a:spcPts val="0"/>
              </a:spcAft>
              <a:buSzPts val="2400"/>
              <a:buNone/>
            </a:pPr>
            <a:endParaRPr/>
          </a:p>
        </p:txBody>
      </p:sp>
      <p:sp>
        <p:nvSpPr>
          <p:cNvPr id="239" name="Google Shape;239;gd49e86e613_1_22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„Just Walk Out“ shopping experience </a:t>
            </a:r>
            <a:br>
              <a:rPr lang="en-US"/>
            </a:br>
            <a:r>
              <a:rPr lang="en-US"/>
              <a:t>at Amazon Go</a:t>
            </a:r>
            <a:endParaRPr/>
          </a:p>
        </p:txBody>
      </p:sp>
      <p:sp>
        <p:nvSpPr>
          <p:cNvPr id="240" name="Google Shape;240;gd49e86e613_1_22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41" name="Google Shape;241;gd49e86e613_1_22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242" name="Google Shape;242;gd49e86e613_1_223"/>
          <p:cNvSpPr/>
          <p:nvPr/>
        </p:nvSpPr>
        <p:spPr>
          <a:xfrm>
            <a:off x="6305550" y="5625284"/>
            <a:ext cx="73809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Image by SounderBruce, CC BY-SA 4.0 via Wikimedia Commons</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https://commons.wikimedia.org/wiki/File:Amazon_Go_in_Seattle,_December_2016.jpg</a:t>
            </a:r>
            <a:endParaRPr/>
          </a:p>
        </p:txBody>
      </p:sp>
      <p:pic>
        <p:nvPicPr>
          <p:cNvPr id="243" name="Google Shape;243;gd49e86e613_1_223"/>
          <p:cNvPicPr preferRelativeResize="0"/>
          <p:nvPr/>
        </p:nvPicPr>
        <p:blipFill rotWithShape="1">
          <a:blip r:embed="rId3">
            <a:alphaModFix/>
          </a:blip>
          <a:srcRect/>
          <a:stretch/>
        </p:blipFill>
        <p:spPr>
          <a:xfrm>
            <a:off x="6305550" y="1277502"/>
            <a:ext cx="6875362" cy="43477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49e86e613_1_2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Recruiting</a:t>
            </a:r>
            <a:endParaRPr/>
          </a:p>
        </p:txBody>
      </p:sp>
      <p:sp>
        <p:nvSpPr>
          <p:cNvPr id="250" name="Google Shape;250;gd49e86e613_1_2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Is an AI a “fairer“ recruiter? </a:t>
            </a:r>
            <a:endParaRPr/>
          </a:p>
        </p:txBody>
      </p:sp>
      <p:sp>
        <p:nvSpPr>
          <p:cNvPr id="251" name="Google Shape;251;gd49e86e613_1_2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52" name="Google Shape;252;gd49e86e613_1_2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253" name="Google Shape;253;gd49e86e613_1_235" descr="Word Cloud, Recruitment, Process, Candidate, Employment"/>
          <p:cNvPicPr preferRelativeResize="0"/>
          <p:nvPr/>
        </p:nvPicPr>
        <p:blipFill rotWithShape="1">
          <a:blip r:embed="rId3">
            <a:alphaModFix/>
          </a:blip>
          <a:srcRect/>
          <a:stretch/>
        </p:blipFill>
        <p:spPr>
          <a:xfrm>
            <a:off x="6670087" y="-2931667"/>
            <a:ext cx="4241974" cy="2717514"/>
          </a:xfrm>
          <a:prstGeom prst="rect">
            <a:avLst/>
          </a:prstGeom>
          <a:noFill/>
          <a:ln>
            <a:noFill/>
          </a:ln>
        </p:spPr>
      </p:pic>
      <p:pic>
        <p:nvPicPr>
          <p:cNvPr id="254" name="Google Shape;254;gd49e86e613_1_235"/>
          <p:cNvPicPr preferRelativeResize="0"/>
          <p:nvPr/>
        </p:nvPicPr>
        <p:blipFill rotWithShape="1">
          <a:blip r:embed="rId4">
            <a:alphaModFix/>
          </a:blip>
          <a:srcRect/>
          <a:stretch/>
        </p:blipFill>
        <p:spPr>
          <a:xfrm>
            <a:off x="0" y="-4570650"/>
            <a:ext cx="6639587" cy="4349591"/>
          </a:xfrm>
          <a:prstGeom prst="rect">
            <a:avLst/>
          </a:prstGeom>
          <a:noFill/>
          <a:ln>
            <a:noFill/>
          </a:ln>
        </p:spPr>
      </p:pic>
      <p:pic>
        <p:nvPicPr>
          <p:cNvPr id="255" name="Google Shape;255;gd49e86e613_1_235"/>
          <p:cNvPicPr preferRelativeResize="0"/>
          <p:nvPr/>
        </p:nvPicPr>
        <p:blipFill rotWithShape="1">
          <a:blip r:embed="rId5">
            <a:alphaModFix/>
          </a:blip>
          <a:srcRect t="25645"/>
          <a:stretch/>
        </p:blipFill>
        <p:spPr>
          <a:xfrm>
            <a:off x="695323" y="1515212"/>
            <a:ext cx="10801347" cy="44996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49e86e613_1_247"/>
          <p:cNvPicPr preferRelativeResize="0"/>
          <p:nvPr/>
        </p:nvPicPr>
        <p:blipFill rotWithShape="1">
          <a:blip r:embed="rId3">
            <a:alphaModFix/>
          </a:blip>
          <a:srcRect/>
          <a:stretch/>
        </p:blipFill>
        <p:spPr>
          <a:xfrm>
            <a:off x="509152" y="1625762"/>
            <a:ext cx="9421092" cy="1692627"/>
          </a:xfrm>
          <a:prstGeom prst="rect">
            <a:avLst/>
          </a:prstGeom>
          <a:noFill/>
          <a:ln>
            <a:noFill/>
          </a:ln>
        </p:spPr>
      </p:pic>
      <p:sp>
        <p:nvSpPr>
          <p:cNvPr id="261" name="Google Shape;261;gd49e86e613_1_24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Natural Language Translation</a:t>
            </a:r>
            <a:endParaRPr/>
          </a:p>
        </p:txBody>
      </p:sp>
      <p:sp>
        <p:nvSpPr>
          <p:cNvPr id="262" name="Google Shape;262;gd49e86e613_1_24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Female historians and male nurses do not exist?</a:t>
            </a:r>
            <a:endParaRPr/>
          </a:p>
        </p:txBody>
      </p:sp>
      <p:sp>
        <p:nvSpPr>
          <p:cNvPr id="263" name="Google Shape;263;gd49e86e613_1_24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64" name="Google Shape;264;gd49e86e613_1_2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265" name="Google Shape;265;gd49e86e613_1_247"/>
          <p:cNvPicPr preferRelativeResize="0"/>
          <p:nvPr/>
        </p:nvPicPr>
        <p:blipFill rotWithShape="1">
          <a:blip r:embed="rId4">
            <a:alphaModFix/>
          </a:blip>
          <a:srcRect/>
          <a:stretch/>
        </p:blipFill>
        <p:spPr>
          <a:xfrm>
            <a:off x="509152" y="3855126"/>
            <a:ext cx="9421094" cy="1674057"/>
          </a:xfrm>
          <a:prstGeom prst="rect">
            <a:avLst/>
          </a:prstGeom>
          <a:noFill/>
          <a:ln>
            <a:noFill/>
          </a:ln>
        </p:spPr>
      </p:pic>
      <p:pic>
        <p:nvPicPr>
          <p:cNvPr id="266" name="Google Shape;266;gd49e86e613_1_247"/>
          <p:cNvPicPr preferRelativeResize="0"/>
          <p:nvPr/>
        </p:nvPicPr>
        <p:blipFill rotWithShape="1">
          <a:blip r:embed="rId5">
            <a:alphaModFix/>
          </a:blip>
          <a:srcRect/>
          <a:stretch/>
        </p:blipFill>
        <p:spPr>
          <a:xfrm>
            <a:off x="509152" y="3315349"/>
            <a:ext cx="2324100" cy="520700"/>
          </a:xfrm>
          <a:prstGeom prst="rect">
            <a:avLst/>
          </a:prstGeom>
          <a:noFill/>
          <a:ln>
            <a:noFill/>
          </a:ln>
        </p:spPr>
      </p:pic>
      <p:sp>
        <p:nvSpPr>
          <p:cNvPr id="267" name="Google Shape;267;gd49e86e613_1_247"/>
          <p:cNvSpPr txBox="1"/>
          <p:nvPr/>
        </p:nvSpPr>
        <p:spPr>
          <a:xfrm>
            <a:off x="509152" y="5635033"/>
            <a:ext cx="942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https://translate.google.com</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https://algorithmwatch.org/en/story/google-translate-gender-bias/</a:t>
            </a:r>
            <a:r>
              <a:rPr lang="en-US" sz="1100">
                <a:solidFill>
                  <a:schemeClr val="dk1"/>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d49e86e613_1_259"/>
          <p:cNvPicPr preferRelativeResize="0"/>
          <p:nvPr/>
        </p:nvPicPr>
        <p:blipFill rotWithShape="1">
          <a:blip r:embed="rId3">
            <a:alphaModFix/>
          </a:blip>
          <a:srcRect l="24437"/>
          <a:stretch/>
        </p:blipFill>
        <p:spPr>
          <a:xfrm>
            <a:off x="1" y="1523750"/>
            <a:ext cx="5847926" cy="4353251"/>
          </a:xfrm>
          <a:prstGeom prst="rect">
            <a:avLst/>
          </a:prstGeom>
          <a:noFill/>
          <a:ln>
            <a:noFill/>
          </a:ln>
        </p:spPr>
      </p:pic>
      <p:sp>
        <p:nvSpPr>
          <p:cNvPr id="274" name="Google Shape;274;gd49e86e613_1_25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Intelligent Touch</a:t>
            </a:r>
            <a:endParaRPr/>
          </a:p>
        </p:txBody>
      </p:sp>
      <p:sp>
        <p:nvSpPr>
          <p:cNvPr id="275" name="Google Shape;275;gd49e86e613_1_25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Why are we so precise with our fingers on a screen?</a:t>
            </a:r>
            <a:endParaRPr/>
          </a:p>
        </p:txBody>
      </p:sp>
      <p:sp>
        <p:nvSpPr>
          <p:cNvPr id="276" name="Google Shape;276;gd49e86e613_1_25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77" name="Google Shape;277;gd49e86e613_1_2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278" name="Google Shape;278;gd49e86e613_1_259" descr="A screen shot of a computer&#10;&#10;Description automatically generated"/>
          <p:cNvPicPr preferRelativeResize="0"/>
          <p:nvPr/>
        </p:nvPicPr>
        <p:blipFill rotWithShape="1">
          <a:blip r:embed="rId4">
            <a:alphaModFix/>
          </a:blip>
          <a:srcRect l="50002" t="50510" r="6694" b="875"/>
          <a:stretch/>
        </p:blipFill>
        <p:spPr>
          <a:xfrm>
            <a:off x="5334898" y="1546825"/>
            <a:ext cx="6857101" cy="4330199"/>
          </a:xfrm>
          <a:prstGeom prst="rect">
            <a:avLst/>
          </a:prstGeom>
          <a:noFill/>
          <a:ln>
            <a:noFill/>
          </a:ln>
        </p:spPr>
      </p:pic>
      <p:sp>
        <p:nvSpPr>
          <p:cNvPr id="279" name="Google Shape;279;gd49e86e613_1_259"/>
          <p:cNvSpPr/>
          <p:nvPr/>
        </p:nvSpPr>
        <p:spPr>
          <a:xfrm>
            <a:off x="5354783" y="5829898"/>
            <a:ext cx="33555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https://www.youtube.com/watch?v=l6Nz8wVUU74</a:t>
            </a:r>
            <a:r>
              <a:rPr lang="en-US" sz="1100">
                <a:solidFill>
                  <a:schemeClr val="dk1"/>
                </a:solidFill>
                <a:latin typeface="Arial"/>
                <a:ea typeface="Arial"/>
                <a:cs typeface="Arial"/>
                <a:sym typeface="Arial"/>
              </a:rPr>
              <a:t> </a:t>
            </a:r>
            <a:endParaRPr/>
          </a:p>
        </p:txBody>
      </p:sp>
      <p:sp>
        <p:nvSpPr>
          <p:cNvPr id="280" name="Google Shape;280;gd49e86e613_1_259"/>
          <p:cNvSpPr/>
          <p:nvPr/>
        </p:nvSpPr>
        <p:spPr>
          <a:xfrm>
            <a:off x="160563" y="1752509"/>
            <a:ext cx="2137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Nexus 7 2013</a:t>
            </a:r>
            <a:endParaRPr/>
          </a:p>
        </p:txBody>
      </p:sp>
      <p:sp>
        <p:nvSpPr>
          <p:cNvPr id="281" name="Google Shape;281;gd49e86e613_1_259"/>
          <p:cNvSpPr/>
          <p:nvPr/>
        </p:nvSpPr>
        <p:spPr>
          <a:xfrm>
            <a:off x="-5363" y="5833691"/>
            <a:ext cx="53514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Henze, N., Mayer, S., Le, H.V. and Schwind, V. Improving software-reduced touchscreen latency. </a:t>
            </a:r>
            <a:r>
              <a:rPr lang="en-US" sz="1100" i="1">
                <a:solidFill>
                  <a:schemeClr val="dk1"/>
                </a:solidFill>
                <a:latin typeface="Arial"/>
                <a:ea typeface="Arial"/>
                <a:cs typeface="Arial"/>
                <a:sym typeface="Arial"/>
              </a:rPr>
              <a:t>Proc. MobileHCI ’17 </a:t>
            </a:r>
            <a:r>
              <a:rPr lang="en-US" sz="1100" i="1"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https://doi.org/10.1145/3098279.3122150</a:t>
            </a:r>
            <a:r>
              <a:rPr lang="en-US" sz="1100" i="1">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49e86e613_1_372"/>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AI for IUIs</a:t>
            </a:r>
            <a:endParaRPr/>
          </a:p>
        </p:txBody>
      </p:sp>
      <p:sp>
        <p:nvSpPr>
          <p:cNvPr id="288" name="Google Shape;288;gd49e86e613_1_372"/>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HCI perspective</a:t>
            </a:r>
            <a:endParaRPr/>
          </a:p>
        </p:txBody>
      </p:sp>
      <p:sp>
        <p:nvSpPr>
          <p:cNvPr id="289" name="Google Shape;289;gd49e86e613_1_372"/>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290" name="Google Shape;290;gd49e86e613_1_372"/>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
          <p:cNvSpPr txBox="1">
            <a:spLocks noGrp="1"/>
          </p:cNvSpPr>
          <p:nvPr>
            <p:ph type="title"/>
          </p:nvPr>
        </p:nvSpPr>
        <p:spPr>
          <a:xfrm>
            <a:off x="695326" y="115888"/>
            <a:ext cx="80958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Artificial Intelligence?</a:t>
            </a:r>
            <a:endParaRPr/>
          </a:p>
        </p:txBody>
      </p:sp>
      <p:sp>
        <p:nvSpPr>
          <p:cNvPr id="297" name="Google Shape;297;p2"/>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sp>
        <p:nvSpPr>
          <p:cNvPr id="298" name="Google Shape;298;p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299" name="Google Shape;299;p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00" name="Google Shape;300;p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Artifical Intelligence?</a:t>
            </a:r>
            <a:endParaRPr/>
          </a:p>
        </p:txBody>
      </p:sp>
      <p:sp>
        <p:nvSpPr>
          <p:cNvPr id="307" name="Google Shape;307;p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is Human Intelligence?</a:t>
            </a:r>
            <a:endParaRPr/>
          </a:p>
        </p:txBody>
      </p:sp>
      <p:sp>
        <p:nvSpPr>
          <p:cNvPr id="308" name="Google Shape;308;p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09" name="Google Shape;309;p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10" name="Google Shape;310;p3" descr="https://upload.wikimedia.org/wikipedia/commons/thumb/3/39/IQ_distribution.svg/1920px-IQ_distribution.svg.png"/>
          <p:cNvPicPr preferRelativeResize="0"/>
          <p:nvPr/>
        </p:nvPicPr>
        <p:blipFill rotWithShape="1">
          <a:blip r:embed="rId3">
            <a:alphaModFix/>
          </a:blip>
          <a:srcRect/>
          <a:stretch/>
        </p:blipFill>
        <p:spPr>
          <a:xfrm>
            <a:off x="153749" y="2730843"/>
            <a:ext cx="5836891" cy="3514295"/>
          </a:xfrm>
          <a:prstGeom prst="rect">
            <a:avLst/>
          </a:prstGeom>
          <a:noFill/>
          <a:ln>
            <a:noFill/>
          </a:ln>
        </p:spPr>
      </p:pic>
      <p:pic>
        <p:nvPicPr>
          <p:cNvPr id="311" name="Google Shape;311;p3" descr="https://image.winudf.com/v2/image/ZGUudG91Y2hwb3J0YWwuaW50ZWxsaWdlbnp0ZXN0X3NjcmVlbnNob3RzXzNfYTMyMDY2ZDM/screen-3.jpg?fakeurl=1&amp;type=.jpg"/>
          <p:cNvPicPr preferRelativeResize="0"/>
          <p:nvPr/>
        </p:nvPicPr>
        <p:blipFill rotWithShape="1">
          <a:blip r:embed="rId4">
            <a:alphaModFix/>
          </a:blip>
          <a:srcRect l="7901" t="11859" r="6188" b="2980"/>
          <a:stretch/>
        </p:blipFill>
        <p:spPr>
          <a:xfrm>
            <a:off x="6008283" y="1353001"/>
            <a:ext cx="2696292" cy="4751491"/>
          </a:xfrm>
          <a:prstGeom prst="rect">
            <a:avLst/>
          </a:prstGeom>
          <a:noFill/>
          <a:ln>
            <a:noFill/>
          </a:ln>
        </p:spPr>
      </p:pic>
      <p:sp>
        <p:nvSpPr>
          <p:cNvPr id="312" name="Google Shape;312;p3"/>
          <p:cNvSpPr/>
          <p:nvPr/>
        </p:nvSpPr>
        <p:spPr>
          <a:xfrm>
            <a:off x="6180641" y="3738907"/>
            <a:ext cx="2294100" cy="2526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Which figure fits?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in an IQ test?</a:t>
            </a:r>
            <a:endParaRPr/>
          </a:p>
        </p:txBody>
      </p:sp>
      <p:sp>
        <p:nvSpPr>
          <p:cNvPr id="319" name="Google Shape;319;p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Finding Analogies (math and verbal)</a:t>
            </a:r>
            <a:endParaRPr/>
          </a:p>
          <a:p>
            <a:pPr marL="538163" lvl="1" indent="-180975" algn="l" rtl="0">
              <a:lnSpc>
                <a:spcPct val="90000"/>
              </a:lnSpc>
              <a:spcBef>
                <a:spcPts val="1100"/>
              </a:spcBef>
              <a:spcAft>
                <a:spcPts val="0"/>
              </a:spcAft>
              <a:buSzPts val="2000"/>
              <a:buChar char="▪"/>
            </a:pPr>
            <a:r>
              <a:rPr lang="en-US" i="1"/>
              <a:t>Pen and writing, cup and ???</a:t>
            </a:r>
            <a:endParaRPr/>
          </a:p>
          <a:p>
            <a:pPr marL="285750" lvl="0" indent="-285750" algn="l" rtl="0">
              <a:lnSpc>
                <a:spcPct val="90000"/>
              </a:lnSpc>
              <a:spcBef>
                <a:spcPts val="1100"/>
              </a:spcBef>
              <a:spcAft>
                <a:spcPts val="0"/>
              </a:spcAft>
              <a:buSzPts val="2400"/>
              <a:buChar char="▪"/>
            </a:pPr>
            <a:r>
              <a:rPr lang="en-US"/>
              <a:t>Finding / extending Pattern (graphical and math)</a:t>
            </a:r>
            <a:endParaRPr/>
          </a:p>
          <a:p>
            <a:pPr marL="538163" lvl="1" indent="-180975" algn="l" rtl="0">
              <a:lnSpc>
                <a:spcPct val="90000"/>
              </a:lnSpc>
              <a:spcBef>
                <a:spcPts val="1100"/>
              </a:spcBef>
              <a:spcAft>
                <a:spcPts val="0"/>
              </a:spcAft>
              <a:buSzPts val="2000"/>
              <a:buChar char="▪"/>
            </a:pPr>
            <a:r>
              <a:rPr lang="en-US" i="1"/>
              <a:t>45 … 40 … 60 … 55 … 75 … 70 … ???</a:t>
            </a:r>
            <a:endParaRPr/>
          </a:p>
          <a:p>
            <a:pPr marL="285750" lvl="0" indent="-285750" algn="l" rtl="0">
              <a:lnSpc>
                <a:spcPct val="90000"/>
              </a:lnSpc>
              <a:spcBef>
                <a:spcPts val="1100"/>
              </a:spcBef>
              <a:spcAft>
                <a:spcPts val="0"/>
              </a:spcAft>
              <a:buSzPts val="2400"/>
              <a:buChar char="▪"/>
            </a:pPr>
            <a:r>
              <a:rPr lang="en-US"/>
              <a:t>Classification tasks </a:t>
            </a:r>
            <a:endParaRPr/>
          </a:p>
          <a:p>
            <a:pPr marL="538163" lvl="1" indent="-180975" algn="l" rtl="0">
              <a:lnSpc>
                <a:spcPct val="90000"/>
              </a:lnSpc>
              <a:spcBef>
                <a:spcPts val="1100"/>
              </a:spcBef>
              <a:spcAft>
                <a:spcPts val="0"/>
              </a:spcAft>
              <a:buSzPts val="2000"/>
              <a:buChar char="▪"/>
            </a:pPr>
            <a:r>
              <a:rPr lang="en-US" i="1"/>
              <a:t>Make two groups: apple, plate, grape, cake, spoon, knife</a:t>
            </a:r>
            <a:endParaRPr/>
          </a:p>
          <a:p>
            <a:pPr marL="285750" lvl="0" indent="-285750" algn="l" rtl="0">
              <a:lnSpc>
                <a:spcPct val="90000"/>
              </a:lnSpc>
              <a:spcBef>
                <a:spcPts val="1100"/>
              </a:spcBef>
              <a:spcAft>
                <a:spcPts val="0"/>
              </a:spcAft>
              <a:buSzPts val="2400"/>
              <a:buChar char="▪"/>
            </a:pPr>
            <a:r>
              <a:rPr lang="en-US"/>
              <a:t>Making sense spatial and visual representations</a:t>
            </a:r>
            <a:endParaRPr/>
          </a:p>
          <a:p>
            <a:pPr marL="285750" lvl="0" indent="-285750" algn="l" rtl="0">
              <a:lnSpc>
                <a:spcPct val="90000"/>
              </a:lnSpc>
              <a:spcBef>
                <a:spcPts val="1100"/>
              </a:spcBef>
              <a:spcAft>
                <a:spcPts val="0"/>
              </a:spcAft>
              <a:buSzPts val="2400"/>
              <a:buChar char="▪"/>
            </a:pPr>
            <a:r>
              <a:rPr lang="en-US"/>
              <a:t>Reasoning and logical</a:t>
            </a:r>
            <a:endParaRPr/>
          </a:p>
          <a:p>
            <a:pPr marL="285750" lvl="0" indent="-285750" algn="l" rtl="0">
              <a:lnSpc>
                <a:spcPct val="90000"/>
              </a:lnSpc>
              <a:spcBef>
                <a:spcPts val="1100"/>
              </a:spcBef>
              <a:spcAft>
                <a:spcPts val="0"/>
              </a:spcAft>
              <a:buSzPts val="2400"/>
              <a:buChar char="▪"/>
            </a:pPr>
            <a:r>
              <a:rPr lang="en-US"/>
              <a:t>General knowedge</a:t>
            </a:r>
            <a:endParaRPr/>
          </a:p>
          <a:p>
            <a:pPr marL="285750" lvl="0" indent="-133350" algn="l" rtl="0">
              <a:lnSpc>
                <a:spcPct val="90000"/>
              </a:lnSpc>
              <a:spcBef>
                <a:spcPts val="1100"/>
              </a:spcBef>
              <a:spcAft>
                <a:spcPts val="0"/>
              </a:spcAft>
              <a:buSzPts val="2400"/>
              <a:buNone/>
            </a:pPr>
            <a:endParaRPr/>
          </a:p>
        </p:txBody>
      </p:sp>
      <p:sp>
        <p:nvSpPr>
          <p:cNvPr id="320" name="Google Shape;320;p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Many different types… typical questions include:</a:t>
            </a:r>
            <a:endParaRPr/>
          </a:p>
          <a:p>
            <a:pPr marL="0" lvl="0" indent="0" algn="l" rtl="0">
              <a:lnSpc>
                <a:spcPct val="90000"/>
              </a:lnSpc>
              <a:spcBef>
                <a:spcPts val="1100"/>
              </a:spcBef>
              <a:spcAft>
                <a:spcPts val="0"/>
              </a:spcAft>
              <a:buSzPts val="2400"/>
              <a:buNone/>
            </a:pPr>
            <a:endParaRPr/>
          </a:p>
        </p:txBody>
      </p:sp>
      <p:sp>
        <p:nvSpPr>
          <p:cNvPr id="321" name="Google Shape;321;p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322" name="Google Shape;322;p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Is the IQ static or can it be learned?</a:t>
            </a:r>
            <a:endParaRPr/>
          </a:p>
        </p:txBody>
      </p:sp>
      <p:sp>
        <p:nvSpPr>
          <p:cNvPr id="329" name="Google Shape;329;p5"/>
          <p:cNvSpPr txBox="1">
            <a:spLocks noGrp="1"/>
          </p:cNvSpPr>
          <p:nvPr>
            <p:ph type="body" idx="1"/>
          </p:nvPr>
        </p:nvSpPr>
        <p:spPr>
          <a:xfrm>
            <a:off x="695324" y="2062162"/>
            <a:ext cx="7956600" cy="40671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Google Search for IQ trainer…</a:t>
            </a:r>
            <a:endParaRPr/>
          </a:p>
        </p:txBody>
      </p:sp>
      <p:sp>
        <p:nvSpPr>
          <p:cNvPr id="330" name="Google Shape;330;p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31" name="Google Shape;331;p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332" name="Google Shape;332;p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33" name="Google Shape;333;p5"/>
          <p:cNvPicPr preferRelativeResize="0"/>
          <p:nvPr/>
        </p:nvPicPr>
        <p:blipFill rotWithShape="1">
          <a:blip r:embed="rId3">
            <a:alphaModFix/>
          </a:blip>
          <a:srcRect/>
          <a:stretch/>
        </p:blipFill>
        <p:spPr>
          <a:xfrm>
            <a:off x="994255" y="2565401"/>
            <a:ext cx="5742211" cy="34905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d49e86e613_0_14"/>
          <p:cNvSpPr txBox="1">
            <a:spLocks noGrp="1"/>
          </p:cNvSpPr>
          <p:nvPr>
            <p:ph type="body" idx="1"/>
          </p:nvPr>
        </p:nvSpPr>
        <p:spPr>
          <a:xfrm>
            <a:off x="695325" y="6356350"/>
            <a:ext cx="56103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09" name="Google Shape;109;gd49e86e613_0_14"/>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10" name="Google Shape;110;gd49e86e613_0_14"/>
          <p:cNvSpPr txBox="1">
            <a:spLocks noGrp="1"/>
          </p:cNvSpPr>
          <p:nvPr>
            <p:ph type="body" idx="2"/>
          </p:nvPr>
        </p:nvSpPr>
        <p:spPr>
          <a:xfrm>
            <a:off x="695326" y="1089025"/>
            <a:ext cx="10801200" cy="503100"/>
          </a:xfrm>
          <a:prstGeom prst="rect">
            <a:avLst/>
          </a:prstGeom>
        </p:spPr>
        <p:txBody>
          <a:bodyPr spcFirstLastPara="1" wrap="square" lIns="0" tIns="36000" rIns="0" bIns="0" anchor="t" anchorCtr="0">
            <a:noAutofit/>
          </a:bodyPr>
          <a:lstStyle/>
          <a:p>
            <a:pPr marL="0" lvl="0" indent="0" algn="l" rtl="0">
              <a:spcBef>
                <a:spcPts val="500"/>
              </a:spcBef>
              <a:spcAft>
                <a:spcPts val="600"/>
              </a:spcAft>
              <a:buNone/>
            </a:pPr>
            <a:endParaRPr/>
          </a:p>
        </p:txBody>
      </p:sp>
      <p:sp>
        <p:nvSpPr>
          <p:cNvPr id="111" name="Google Shape;111;gd49e86e613_0_14"/>
          <p:cNvSpPr txBox="1">
            <a:spLocks noGrp="1"/>
          </p:cNvSpPr>
          <p:nvPr>
            <p:ph type="title"/>
          </p:nvPr>
        </p:nvSpPr>
        <p:spPr>
          <a:xfrm>
            <a:off x="695327" y="115888"/>
            <a:ext cx="10801200" cy="9732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Introduction</a:t>
            </a:r>
            <a:endParaRPr/>
          </a:p>
        </p:txBody>
      </p:sp>
      <p:sp>
        <p:nvSpPr>
          <p:cNvPr id="112" name="Google Shape;112;gd49e86e613_0_14"/>
          <p:cNvSpPr txBox="1">
            <a:spLocks noGrp="1"/>
          </p:cNvSpPr>
          <p:nvPr>
            <p:ph type="body" idx="3"/>
          </p:nvPr>
        </p:nvSpPr>
        <p:spPr>
          <a:xfrm>
            <a:off x="695324" y="1592264"/>
            <a:ext cx="10801200" cy="4537200"/>
          </a:xfrm>
          <a:prstGeom prst="rect">
            <a:avLst/>
          </a:prstGeom>
        </p:spPr>
        <p:txBody>
          <a:bodyPr spcFirstLastPara="1" wrap="square" lIns="91425" tIns="45700" rIns="91425" bIns="45700" anchor="t" anchorCtr="0">
            <a:normAutofit/>
          </a:bodyPr>
          <a:lstStyle/>
          <a:p>
            <a:pPr marL="0" lvl="0" indent="0" algn="l" rtl="0">
              <a:spcBef>
                <a:spcPts val="500"/>
              </a:spcBef>
              <a:spcAft>
                <a:spcPts val="600"/>
              </a:spcAft>
              <a:buNone/>
            </a:pPr>
            <a:endParaRPr/>
          </a:p>
        </p:txBody>
      </p:sp>
      <p:pic>
        <p:nvPicPr>
          <p:cNvPr id="113" name="Google Shape;113;gd49e86e613_0_14"/>
          <p:cNvPicPr preferRelativeResize="0"/>
          <p:nvPr/>
        </p:nvPicPr>
        <p:blipFill>
          <a:blip r:embed="rId3">
            <a:alphaModFix/>
          </a:blip>
          <a:stretch>
            <a:fillRect/>
          </a:stretch>
        </p:blipFill>
        <p:spPr>
          <a:xfrm>
            <a:off x="1285025" y="2467863"/>
            <a:ext cx="2786000" cy="2786000"/>
          </a:xfrm>
          <a:prstGeom prst="rect">
            <a:avLst/>
          </a:prstGeom>
          <a:noFill/>
          <a:ln>
            <a:noFill/>
          </a:ln>
        </p:spPr>
      </p:pic>
      <p:pic>
        <p:nvPicPr>
          <p:cNvPr id="114" name="Google Shape;114;gd49e86e613_0_14"/>
          <p:cNvPicPr preferRelativeResize="0"/>
          <p:nvPr/>
        </p:nvPicPr>
        <p:blipFill>
          <a:blip r:embed="rId4">
            <a:alphaModFix/>
          </a:blip>
          <a:stretch>
            <a:fillRect/>
          </a:stretch>
        </p:blipFill>
        <p:spPr>
          <a:xfrm>
            <a:off x="4693400" y="2467875"/>
            <a:ext cx="2786001" cy="2785975"/>
          </a:xfrm>
          <a:prstGeom prst="rect">
            <a:avLst/>
          </a:prstGeom>
          <a:noFill/>
          <a:ln>
            <a:noFill/>
          </a:ln>
        </p:spPr>
      </p:pic>
      <p:pic>
        <p:nvPicPr>
          <p:cNvPr id="115" name="Google Shape;115;gd49e86e613_0_14"/>
          <p:cNvPicPr preferRelativeResize="0"/>
          <p:nvPr/>
        </p:nvPicPr>
        <p:blipFill>
          <a:blip r:embed="rId5">
            <a:alphaModFix/>
          </a:blip>
          <a:stretch>
            <a:fillRect/>
          </a:stretch>
        </p:blipFill>
        <p:spPr>
          <a:xfrm>
            <a:off x="7990775" y="2467863"/>
            <a:ext cx="2786000" cy="2786000"/>
          </a:xfrm>
          <a:prstGeom prst="rect">
            <a:avLst/>
          </a:prstGeom>
          <a:noFill/>
          <a:ln>
            <a:noFill/>
          </a:ln>
        </p:spPr>
      </p:pic>
      <p:sp>
        <p:nvSpPr>
          <p:cNvPr id="116" name="Google Shape;116;gd49e86e613_0_14"/>
          <p:cNvSpPr txBox="1"/>
          <p:nvPr/>
        </p:nvSpPr>
        <p:spPr>
          <a:xfrm>
            <a:off x="7883775" y="532660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Daniel Buschek</a:t>
            </a:r>
            <a:endParaRPr/>
          </a:p>
        </p:txBody>
      </p:sp>
      <p:sp>
        <p:nvSpPr>
          <p:cNvPr id="117" name="Google Shape;117;gd49e86e613_0_14"/>
          <p:cNvSpPr txBox="1"/>
          <p:nvPr/>
        </p:nvSpPr>
        <p:spPr>
          <a:xfrm>
            <a:off x="1688775" y="5326600"/>
            <a:ext cx="1978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Albrecht Schmidt</a:t>
            </a:r>
            <a:endParaRPr/>
          </a:p>
        </p:txBody>
      </p:sp>
      <p:sp>
        <p:nvSpPr>
          <p:cNvPr id="118" name="Google Shape;118;gd49e86e613_0_14"/>
          <p:cNvSpPr txBox="1"/>
          <p:nvPr/>
        </p:nvSpPr>
        <p:spPr>
          <a:xfrm>
            <a:off x="4595925" y="532660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rPr>
              <a:t>Sven Mayer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a:t>
            </a:r>
            <a:endParaRPr/>
          </a:p>
        </p:txBody>
      </p:sp>
      <p:sp>
        <p:nvSpPr>
          <p:cNvPr id="340" name="Google Shape;340;p6"/>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3600"/>
              <a:t>Artificial intelligence</a:t>
            </a:r>
            <a:endParaRPr/>
          </a:p>
          <a:p>
            <a:pPr marL="285750" lvl="0" indent="-285750" algn="l" rtl="0">
              <a:lnSpc>
                <a:spcPct val="90000"/>
              </a:lnSpc>
              <a:spcBef>
                <a:spcPts val="1100"/>
              </a:spcBef>
              <a:spcAft>
                <a:spcPts val="0"/>
              </a:spcAft>
              <a:buSzPts val="2400"/>
              <a:buChar char="▪"/>
            </a:pPr>
            <a:r>
              <a:rPr lang="en-US" sz="3600"/>
              <a:t>Machine Learning</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Write a definition for one of the term</a:t>
            </a:r>
            <a:endParaRPr/>
          </a:p>
          <a:p>
            <a:pPr marL="538163" lvl="1" indent="-180975" algn="l" rtl="0">
              <a:lnSpc>
                <a:spcPct val="90000"/>
              </a:lnSpc>
              <a:spcBef>
                <a:spcPts val="1100"/>
              </a:spcBef>
              <a:spcAft>
                <a:spcPts val="0"/>
              </a:spcAft>
              <a:buSzPts val="2000"/>
              <a:buChar char="▪"/>
            </a:pPr>
            <a:r>
              <a:rPr lang="en-US"/>
              <a:t>Time limit is 3 minutes</a:t>
            </a:r>
            <a:endParaRPr/>
          </a:p>
          <a:p>
            <a:pPr marL="538163" lvl="1" indent="-180975" algn="l" rtl="0">
              <a:lnSpc>
                <a:spcPct val="90000"/>
              </a:lnSpc>
              <a:spcBef>
                <a:spcPts val="1100"/>
              </a:spcBef>
              <a:spcAft>
                <a:spcPts val="0"/>
              </a:spcAft>
              <a:buSzPts val="2000"/>
              <a:buChar char="▪"/>
            </a:pPr>
            <a:r>
              <a:rPr lang="en-US"/>
              <a:t>No more than 20 words</a:t>
            </a:r>
            <a:endParaRPr/>
          </a:p>
        </p:txBody>
      </p:sp>
      <p:sp>
        <p:nvSpPr>
          <p:cNvPr id="341" name="Google Shape;341;p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Mini In-Class Exercise</a:t>
            </a:r>
            <a:endParaRPr/>
          </a:p>
        </p:txBody>
      </p:sp>
      <p:sp>
        <p:nvSpPr>
          <p:cNvPr id="342" name="Google Shape;342;p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43" name="Google Shape;343;p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Artificial Intelligence?</a:t>
            </a:r>
            <a:endParaRPr/>
          </a:p>
        </p:txBody>
      </p:sp>
      <p:sp>
        <p:nvSpPr>
          <p:cNvPr id="350" name="Google Shape;350;p7"/>
          <p:cNvSpPr txBox="1">
            <a:spLocks noGrp="1"/>
          </p:cNvSpPr>
          <p:nvPr>
            <p:ph type="body" idx="1"/>
          </p:nvPr>
        </p:nvSpPr>
        <p:spPr>
          <a:xfrm>
            <a:off x="695325" y="1592275"/>
            <a:ext cx="101130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2000"/>
              <a:t>Artificial Narrow Intelligence (also Weak AI)</a:t>
            </a:r>
            <a:endParaRPr/>
          </a:p>
          <a:p>
            <a:pPr marL="538163" lvl="1" indent="-180975" algn="l" rtl="0">
              <a:lnSpc>
                <a:spcPct val="90000"/>
              </a:lnSpc>
              <a:spcBef>
                <a:spcPts val="1100"/>
              </a:spcBef>
              <a:spcAft>
                <a:spcPts val="0"/>
              </a:spcAft>
              <a:buSzPts val="1800"/>
              <a:buChar char="▪"/>
            </a:pPr>
            <a:r>
              <a:rPr lang="en-US" sz="1800"/>
              <a:t>Solves very specific and well described problems in a specific domain</a:t>
            </a:r>
            <a:endParaRPr/>
          </a:p>
          <a:p>
            <a:pPr marL="285750" lvl="0" indent="-285750" algn="l" rtl="0">
              <a:lnSpc>
                <a:spcPct val="90000"/>
              </a:lnSpc>
              <a:spcBef>
                <a:spcPts val="1100"/>
              </a:spcBef>
              <a:spcAft>
                <a:spcPts val="0"/>
              </a:spcAft>
              <a:buSzPts val="2400"/>
              <a:buChar char="▪"/>
            </a:pPr>
            <a:r>
              <a:rPr lang="en-US" sz="2000"/>
              <a:t>Artificial General Intelligence (also Strong AI)</a:t>
            </a:r>
            <a:endParaRPr/>
          </a:p>
          <a:p>
            <a:pPr marL="538163" lvl="1" indent="-180975" algn="l" rtl="0">
              <a:lnSpc>
                <a:spcPct val="90000"/>
              </a:lnSpc>
              <a:spcBef>
                <a:spcPts val="1100"/>
              </a:spcBef>
              <a:spcAft>
                <a:spcPts val="0"/>
              </a:spcAft>
              <a:buSzPts val="1800"/>
              <a:buChar char="▪"/>
            </a:pPr>
            <a:r>
              <a:rPr lang="en-US" sz="1800"/>
              <a:t>An artificial intelligence that has the ability to mimic human intelligence </a:t>
            </a:r>
            <a:endParaRPr/>
          </a:p>
          <a:p>
            <a:pPr marL="538163" lvl="1" indent="-180975" algn="l" rtl="0">
              <a:lnSpc>
                <a:spcPct val="90000"/>
              </a:lnSpc>
              <a:spcBef>
                <a:spcPts val="1100"/>
              </a:spcBef>
              <a:spcAft>
                <a:spcPts val="0"/>
              </a:spcAft>
              <a:buSzPts val="1800"/>
              <a:buChar char="▪"/>
            </a:pPr>
            <a:r>
              <a:rPr lang="en-US" sz="1800"/>
              <a:t>Its behavior cannot be distinguished by observation from a human</a:t>
            </a:r>
            <a:endParaRPr/>
          </a:p>
          <a:p>
            <a:pPr marL="285750" lvl="0" indent="-285750" algn="l" rtl="0">
              <a:lnSpc>
                <a:spcPct val="90000"/>
              </a:lnSpc>
              <a:spcBef>
                <a:spcPts val="1100"/>
              </a:spcBef>
              <a:spcAft>
                <a:spcPts val="0"/>
              </a:spcAft>
              <a:buSzPts val="2400"/>
              <a:buChar char="▪"/>
            </a:pPr>
            <a:r>
              <a:rPr lang="en-US" sz="2000"/>
              <a:t>Artificial Super Intelligence</a:t>
            </a:r>
            <a:endParaRPr/>
          </a:p>
          <a:p>
            <a:pPr marL="538163" lvl="1" indent="-180975" algn="l" rtl="0">
              <a:lnSpc>
                <a:spcPct val="90000"/>
              </a:lnSpc>
              <a:spcBef>
                <a:spcPts val="1100"/>
              </a:spcBef>
              <a:spcAft>
                <a:spcPts val="0"/>
              </a:spcAft>
              <a:buSzPts val="1800"/>
              <a:buChar char="▪"/>
            </a:pPr>
            <a:r>
              <a:rPr lang="en-US" sz="1800"/>
              <a:t>An artificial intelligence that surpasses human intelligence</a:t>
            </a:r>
            <a:endParaRPr/>
          </a:p>
        </p:txBody>
      </p:sp>
      <p:sp>
        <p:nvSpPr>
          <p:cNvPr id="351" name="Google Shape;351;p7"/>
          <p:cNvSpPr txBox="1">
            <a:spLocks noGrp="1"/>
          </p:cNvSpPr>
          <p:nvPr>
            <p:ph type="body" idx="2"/>
          </p:nvPr>
        </p:nvSpPr>
        <p:spPr>
          <a:xfrm>
            <a:off x="695326" y="11652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52" name="Google Shape;352;p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53" name="Google Shape;353;p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54" name="Google Shape;354;p7"/>
          <p:cNvPicPr preferRelativeResize="0"/>
          <p:nvPr/>
        </p:nvPicPr>
        <p:blipFill rotWithShape="1">
          <a:blip r:embed="rId3">
            <a:alphaModFix/>
          </a:blip>
          <a:srcRect/>
          <a:stretch/>
        </p:blipFill>
        <p:spPr>
          <a:xfrm>
            <a:off x="8802196" y="3443155"/>
            <a:ext cx="2941561" cy="1827383"/>
          </a:xfrm>
          <a:prstGeom prst="rect">
            <a:avLst/>
          </a:prstGeom>
          <a:noFill/>
          <a:ln>
            <a:noFill/>
          </a:ln>
        </p:spPr>
      </p:pic>
      <p:pic>
        <p:nvPicPr>
          <p:cNvPr id="355" name="Google Shape;355;p7"/>
          <p:cNvPicPr preferRelativeResize="0"/>
          <p:nvPr/>
        </p:nvPicPr>
        <p:blipFill rotWithShape="1">
          <a:blip r:embed="rId4">
            <a:alphaModFix/>
          </a:blip>
          <a:srcRect/>
          <a:stretch/>
        </p:blipFill>
        <p:spPr>
          <a:xfrm>
            <a:off x="8802198" y="640831"/>
            <a:ext cx="2941550" cy="2416390"/>
          </a:xfrm>
          <a:prstGeom prst="rect">
            <a:avLst/>
          </a:prstGeom>
          <a:noFill/>
          <a:ln>
            <a:noFill/>
          </a:ln>
        </p:spPr>
      </p:pic>
      <p:sp>
        <p:nvSpPr>
          <p:cNvPr id="356" name="Google Shape;356;p7"/>
          <p:cNvSpPr/>
          <p:nvPr/>
        </p:nvSpPr>
        <p:spPr>
          <a:xfrm>
            <a:off x="8802197" y="5364277"/>
            <a:ext cx="1837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http://www.geminoid.jp/en</a:t>
            </a:r>
            <a:r>
              <a:rPr lang="en-US" sz="1100">
                <a:solidFill>
                  <a:schemeClr val="dk1"/>
                </a:solidFill>
                <a:latin typeface="Arial"/>
                <a:ea typeface="Arial"/>
                <a:cs typeface="Arial"/>
                <a:sym typeface="Arial"/>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Knowledge Map: </a:t>
            </a:r>
            <a:br>
              <a:rPr lang="en-US"/>
            </a:br>
            <a:r>
              <a:rPr lang="en-US"/>
              <a:t>how to classify AI technologies</a:t>
            </a:r>
            <a:endParaRPr/>
          </a:p>
        </p:txBody>
      </p:sp>
      <p:sp>
        <p:nvSpPr>
          <p:cNvPr id="363" name="Google Shape;363;p8"/>
          <p:cNvSpPr txBox="1">
            <a:spLocks noGrp="1"/>
          </p:cNvSpPr>
          <p:nvPr>
            <p:ph type="body" idx="1"/>
          </p:nvPr>
        </p:nvSpPr>
        <p:spPr>
          <a:xfrm>
            <a:off x="695324" y="1875098"/>
            <a:ext cx="10242900" cy="42543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3000" b="1"/>
              <a:t>Technologies</a:t>
            </a:r>
            <a:endParaRPr b="1"/>
          </a:p>
          <a:p>
            <a:pPr marL="538163" lvl="1" indent="-180975" algn="l" rtl="0">
              <a:lnSpc>
                <a:spcPct val="90000"/>
              </a:lnSpc>
              <a:spcBef>
                <a:spcPts val="1100"/>
              </a:spcBef>
              <a:spcAft>
                <a:spcPts val="0"/>
              </a:spcAft>
              <a:buSzPts val="2000"/>
              <a:buChar char="▪"/>
            </a:pPr>
            <a:r>
              <a:rPr lang="en-US"/>
              <a:t>Logic-based</a:t>
            </a:r>
            <a:endParaRPr/>
          </a:p>
          <a:p>
            <a:pPr marL="538163" lvl="1" indent="-180975" algn="l" rtl="0">
              <a:lnSpc>
                <a:spcPct val="90000"/>
              </a:lnSpc>
              <a:spcBef>
                <a:spcPts val="1100"/>
              </a:spcBef>
              <a:spcAft>
                <a:spcPts val="0"/>
              </a:spcAft>
              <a:buSzPts val="2000"/>
              <a:buChar char="▪"/>
            </a:pPr>
            <a:r>
              <a:rPr lang="en-US"/>
              <a:t>Knowledge-based </a:t>
            </a:r>
            <a:endParaRPr/>
          </a:p>
          <a:p>
            <a:pPr marL="538163" lvl="1" indent="-180975" algn="l" rtl="0">
              <a:lnSpc>
                <a:spcPct val="90000"/>
              </a:lnSpc>
              <a:spcBef>
                <a:spcPts val="1100"/>
              </a:spcBef>
              <a:spcAft>
                <a:spcPts val="0"/>
              </a:spcAft>
              <a:buSzPts val="2000"/>
              <a:buChar char="▪"/>
            </a:pPr>
            <a:r>
              <a:rPr lang="en-US"/>
              <a:t>Probabilistic methods</a:t>
            </a:r>
            <a:endParaRPr/>
          </a:p>
          <a:p>
            <a:pPr marL="538163" lvl="1" indent="-180975" algn="l" rtl="0">
              <a:lnSpc>
                <a:spcPct val="90000"/>
              </a:lnSpc>
              <a:spcBef>
                <a:spcPts val="1100"/>
              </a:spcBef>
              <a:spcAft>
                <a:spcPts val="0"/>
              </a:spcAft>
              <a:buSzPts val="2000"/>
              <a:buChar char="▪"/>
            </a:pPr>
            <a:r>
              <a:rPr lang="en-US"/>
              <a:t>Machine learning</a:t>
            </a:r>
            <a:endParaRPr/>
          </a:p>
          <a:p>
            <a:pPr marL="538163" lvl="1" indent="-180975" algn="l" rtl="0">
              <a:lnSpc>
                <a:spcPct val="90000"/>
              </a:lnSpc>
              <a:spcBef>
                <a:spcPts val="1100"/>
              </a:spcBef>
              <a:spcAft>
                <a:spcPts val="0"/>
              </a:spcAft>
              <a:buSzPts val="2000"/>
              <a:buChar char="▪"/>
            </a:pPr>
            <a:r>
              <a:rPr lang="en-US"/>
              <a:t>Embodied intelligence</a:t>
            </a:r>
            <a:endParaRPr/>
          </a:p>
          <a:p>
            <a:pPr marL="538163" lvl="1" indent="-180975" algn="l" rtl="0">
              <a:lnSpc>
                <a:spcPct val="90000"/>
              </a:lnSpc>
              <a:spcBef>
                <a:spcPts val="1100"/>
              </a:spcBef>
              <a:spcAft>
                <a:spcPts val="0"/>
              </a:spcAft>
              <a:buSzPts val="2000"/>
              <a:buChar char="▪"/>
            </a:pPr>
            <a:r>
              <a:rPr lang="en-US"/>
              <a:t>Search and optimization</a:t>
            </a:r>
            <a:endParaRPr/>
          </a:p>
        </p:txBody>
      </p:sp>
      <p:sp>
        <p:nvSpPr>
          <p:cNvPr id="364" name="Google Shape;364;p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A sketch of a new AI technology landscape by Francesco Corea</a:t>
            </a:r>
            <a:endParaRPr/>
          </a:p>
        </p:txBody>
      </p:sp>
      <p:sp>
        <p:nvSpPr>
          <p:cNvPr id="365" name="Google Shape;365;p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66" name="Google Shape;366;p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367" name="Google Shape;367;p8"/>
          <p:cNvSpPr txBox="1"/>
          <p:nvPr/>
        </p:nvSpPr>
        <p:spPr>
          <a:xfrm>
            <a:off x="5211380" y="1875098"/>
            <a:ext cx="7956600" cy="4254300"/>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rgbClr val="89BD3E"/>
              </a:buClr>
              <a:buSzPts val="2400"/>
              <a:buFont typeface="Noto Sans Symbols"/>
              <a:buChar char="▪"/>
            </a:pPr>
            <a:r>
              <a:rPr lang="en-US" sz="3000" b="1">
                <a:solidFill>
                  <a:schemeClr val="dk1"/>
                </a:solidFill>
                <a:latin typeface="Arial"/>
                <a:ea typeface="Arial"/>
                <a:cs typeface="Arial"/>
                <a:sym typeface="Arial"/>
              </a:rPr>
              <a:t>Domains</a:t>
            </a:r>
            <a:endParaRPr/>
          </a:p>
          <a:p>
            <a:pPr marL="538163" marR="0" lvl="1" indent="-180975" algn="l" rtl="0">
              <a:lnSpc>
                <a:spcPct val="90000"/>
              </a:lnSpc>
              <a:spcBef>
                <a:spcPts val="1100"/>
              </a:spcBef>
              <a:spcAft>
                <a:spcPts val="0"/>
              </a:spcAft>
              <a:buClr>
                <a:srgbClr val="89BD3E"/>
              </a:buClr>
              <a:buSzPts val="2000"/>
              <a:buFont typeface="Noto Sans Symbols"/>
              <a:buChar char="▪"/>
            </a:pPr>
            <a:r>
              <a:rPr lang="en-US" sz="2000" b="0" i="0" u="none" strike="noStrike" cap="none">
                <a:solidFill>
                  <a:schemeClr val="dk1"/>
                </a:solidFill>
                <a:latin typeface="Arial"/>
                <a:ea typeface="Arial"/>
                <a:cs typeface="Arial"/>
                <a:sym typeface="Arial"/>
              </a:rPr>
              <a:t>Reasoning</a:t>
            </a:r>
            <a:endParaRPr/>
          </a:p>
          <a:p>
            <a:pPr marL="538163" marR="0" lvl="1" indent="-180975" algn="l" rtl="0">
              <a:lnSpc>
                <a:spcPct val="90000"/>
              </a:lnSpc>
              <a:spcBef>
                <a:spcPts val="1100"/>
              </a:spcBef>
              <a:spcAft>
                <a:spcPts val="0"/>
              </a:spcAft>
              <a:buClr>
                <a:srgbClr val="89BD3E"/>
              </a:buClr>
              <a:buSzPts val="2000"/>
              <a:buFont typeface="Noto Sans Symbols"/>
              <a:buChar char="▪"/>
            </a:pPr>
            <a:r>
              <a:rPr lang="en-US" sz="2000" b="0" i="0" u="none" strike="noStrike" cap="none">
                <a:solidFill>
                  <a:schemeClr val="dk1"/>
                </a:solidFill>
                <a:latin typeface="Arial"/>
                <a:ea typeface="Arial"/>
                <a:cs typeface="Arial"/>
                <a:sym typeface="Arial"/>
              </a:rPr>
              <a:t>Knowledge</a:t>
            </a:r>
            <a:endParaRPr/>
          </a:p>
          <a:p>
            <a:pPr marL="538163" marR="0" lvl="1" indent="-180975" algn="l" rtl="0">
              <a:lnSpc>
                <a:spcPct val="90000"/>
              </a:lnSpc>
              <a:spcBef>
                <a:spcPts val="1100"/>
              </a:spcBef>
              <a:spcAft>
                <a:spcPts val="0"/>
              </a:spcAft>
              <a:buClr>
                <a:srgbClr val="89BD3E"/>
              </a:buClr>
              <a:buSzPts val="2000"/>
              <a:buFont typeface="Noto Sans Symbols"/>
              <a:buChar char="▪"/>
            </a:pPr>
            <a:r>
              <a:rPr lang="en-US" sz="2000" b="0" i="0" u="none" strike="noStrike" cap="none">
                <a:solidFill>
                  <a:schemeClr val="dk1"/>
                </a:solidFill>
                <a:latin typeface="Arial"/>
                <a:ea typeface="Arial"/>
                <a:cs typeface="Arial"/>
                <a:sym typeface="Arial"/>
              </a:rPr>
              <a:t>Planning</a:t>
            </a:r>
            <a:endParaRPr/>
          </a:p>
          <a:p>
            <a:pPr marL="538163" marR="0" lvl="1" indent="-180975" algn="l" rtl="0">
              <a:lnSpc>
                <a:spcPct val="90000"/>
              </a:lnSpc>
              <a:spcBef>
                <a:spcPts val="1100"/>
              </a:spcBef>
              <a:spcAft>
                <a:spcPts val="0"/>
              </a:spcAft>
              <a:buClr>
                <a:srgbClr val="89BD3E"/>
              </a:buClr>
              <a:buSzPts val="2000"/>
              <a:buFont typeface="Noto Sans Symbols"/>
              <a:buChar char="▪"/>
            </a:pPr>
            <a:r>
              <a:rPr lang="en-US" sz="2000" b="0" i="0" u="none" strike="noStrike" cap="none">
                <a:solidFill>
                  <a:schemeClr val="dk1"/>
                </a:solidFill>
                <a:latin typeface="Arial"/>
                <a:ea typeface="Arial"/>
                <a:cs typeface="Arial"/>
                <a:sym typeface="Arial"/>
              </a:rPr>
              <a:t>Communication</a:t>
            </a:r>
            <a:endParaRPr/>
          </a:p>
          <a:p>
            <a:pPr marL="538163" marR="0" lvl="1" indent="-180975" algn="l" rtl="0">
              <a:lnSpc>
                <a:spcPct val="90000"/>
              </a:lnSpc>
              <a:spcBef>
                <a:spcPts val="1100"/>
              </a:spcBef>
              <a:spcAft>
                <a:spcPts val="0"/>
              </a:spcAft>
              <a:buClr>
                <a:srgbClr val="89BD3E"/>
              </a:buClr>
              <a:buSzPts val="2000"/>
              <a:buFont typeface="Noto Sans Symbols"/>
              <a:buChar char="▪"/>
            </a:pPr>
            <a:r>
              <a:rPr lang="en-US" sz="2000" b="0" i="0" u="none" strike="noStrike" cap="none">
                <a:solidFill>
                  <a:schemeClr val="dk1"/>
                </a:solidFill>
                <a:latin typeface="Arial"/>
                <a:ea typeface="Arial"/>
                <a:cs typeface="Arial"/>
                <a:sym typeface="Arial"/>
              </a:rPr>
              <a:t>Perception</a:t>
            </a:r>
            <a:endParaRPr/>
          </a:p>
          <a:p>
            <a:pPr marL="0" marR="0" lvl="0" indent="0" algn="l" rtl="0">
              <a:lnSpc>
                <a:spcPct val="90000"/>
              </a:lnSpc>
              <a:spcBef>
                <a:spcPts val="1100"/>
              </a:spcBef>
              <a:spcAft>
                <a:spcPts val="0"/>
              </a:spcAft>
              <a:buClr>
                <a:srgbClr val="89BD3E"/>
              </a:buClr>
              <a:buSzPts val="2400"/>
              <a:buFont typeface="Noto Sans Symbols"/>
              <a:buNone/>
            </a:pPr>
            <a:br>
              <a:rPr lang="en-US" sz="1575">
                <a:solidFill>
                  <a:schemeClr val="dk1"/>
                </a:solidFill>
                <a:latin typeface="Arial"/>
                <a:ea typeface="Arial"/>
                <a:cs typeface="Arial"/>
                <a:sym typeface="Arial"/>
              </a:rPr>
            </a:br>
            <a:endParaRPr sz="1575">
              <a:solidFill>
                <a:schemeClr val="dk1"/>
              </a:solidFill>
              <a:latin typeface="Arial"/>
              <a:ea typeface="Arial"/>
              <a:cs typeface="Arial"/>
              <a:sym typeface="Arial"/>
            </a:endParaRPr>
          </a:p>
        </p:txBody>
      </p:sp>
      <p:sp>
        <p:nvSpPr>
          <p:cNvPr id="368" name="Google Shape;368;p8"/>
          <p:cNvSpPr/>
          <p:nvPr/>
        </p:nvSpPr>
        <p:spPr>
          <a:xfrm>
            <a:off x="695324" y="5867727"/>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a:solidFill>
                  <a:schemeClr val="dk1"/>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Knowledge Map: </a:t>
            </a:r>
            <a:br>
              <a:rPr lang="en-US"/>
            </a:br>
            <a:r>
              <a:rPr lang="en-US"/>
              <a:t>how to classify AI technologies</a:t>
            </a:r>
            <a:endParaRPr/>
          </a:p>
        </p:txBody>
      </p:sp>
      <p:sp>
        <p:nvSpPr>
          <p:cNvPr id="375" name="Google Shape;375;p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A sketch of a new AI technology landscape by Francesco Corea</a:t>
            </a:r>
            <a:endParaRPr/>
          </a:p>
        </p:txBody>
      </p:sp>
      <p:sp>
        <p:nvSpPr>
          <p:cNvPr id="376" name="Google Shape;376;p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77" name="Google Shape;377;p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78" name="Google Shape;378;p9" descr="D621528D-6463-4C47-8E4A-E593C80B09A3"/>
          <p:cNvPicPr preferRelativeResize="0"/>
          <p:nvPr/>
        </p:nvPicPr>
        <p:blipFill rotWithShape="1">
          <a:blip r:embed="rId3">
            <a:alphaModFix/>
          </a:blip>
          <a:srcRect t="2157" r="1641" b="2656"/>
          <a:stretch/>
        </p:blipFill>
        <p:spPr>
          <a:xfrm>
            <a:off x="301244" y="4159"/>
            <a:ext cx="8168572" cy="6047485"/>
          </a:xfrm>
          <a:prstGeom prst="rect">
            <a:avLst/>
          </a:prstGeom>
          <a:noFill/>
          <a:ln>
            <a:noFill/>
          </a:ln>
        </p:spPr>
      </p:pic>
      <p:sp>
        <p:nvSpPr>
          <p:cNvPr id="379" name="Google Shape;379;p9"/>
          <p:cNvSpPr/>
          <p:nvPr/>
        </p:nvSpPr>
        <p:spPr>
          <a:xfrm>
            <a:off x="695324" y="6012211"/>
            <a:ext cx="6694500" cy="582000"/>
          </a:xfrm>
          <a:prstGeom prst="rect">
            <a:avLst/>
          </a:prstGeom>
          <a:noFill/>
          <a:ln>
            <a:noFill/>
          </a:ln>
        </p:spPr>
        <p:txBody>
          <a:bodyPr spcFirstLastPara="1" wrap="square" lIns="0" tIns="17850" rIns="0" bIns="78550" anchor="ctr" anchorCtr="0">
            <a:spAutoFit/>
          </a:bodyPr>
          <a:lstStyle/>
          <a:p>
            <a:pPr marL="0" marR="0" lvl="0" indent="0" algn="l" rtl="0">
              <a:spcBef>
                <a:spcPts val="0"/>
              </a:spcBef>
              <a:spcAft>
                <a:spcPts val="0"/>
              </a:spcAft>
              <a:buNone/>
            </a:pPr>
            <a:r>
              <a:rPr lang="en-US" sz="1050">
                <a:solidFill>
                  <a:schemeClr val="dk1"/>
                </a:solidFill>
                <a:latin typeface="Content"/>
                <a:ea typeface="Content"/>
                <a:cs typeface="Content"/>
                <a:sym typeface="Content"/>
              </a:rPr>
              <a:t>AI Knowledge Map: how to classify AI technologies. A sketch of a new AI technology landscape Francesco Corea</a:t>
            </a:r>
            <a:endParaRPr sz="1050">
              <a:solidFill>
                <a:schemeClr val="dk1"/>
              </a:solidFill>
              <a:latin typeface="Content"/>
              <a:ea typeface="Content"/>
              <a:cs typeface="Content"/>
              <a:sym typeface="Content"/>
            </a:endParaRPr>
          </a:p>
          <a:p>
            <a:pPr marL="0" marR="0" lvl="0" indent="0" algn="l" rtl="0">
              <a:spcBef>
                <a:spcPts val="0"/>
              </a:spcBef>
              <a:spcAft>
                <a:spcPts val="0"/>
              </a:spcAft>
              <a:buNone/>
            </a:pPr>
            <a:endParaRPr sz="1050">
              <a:solidFill>
                <a:schemeClr val="dk1"/>
              </a:solidFill>
              <a:latin typeface="Content"/>
              <a:ea typeface="Content"/>
              <a:cs typeface="Content"/>
              <a:sym typeface="Content"/>
            </a:endParaRPr>
          </a:p>
          <a:p>
            <a:pPr marL="0" marR="0" lvl="0" indent="0" algn="l" rtl="0">
              <a:spcBef>
                <a:spcPts val="0"/>
              </a:spcBef>
              <a:spcAft>
                <a:spcPts val="0"/>
              </a:spcAft>
              <a:buNone/>
            </a:pPr>
            <a:r>
              <a:rPr lang="en-US" sz="1050">
                <a:solidFill>
                  <a:schemeClr val="dk1"/>
                </a:solidFill>
                <a:latin typeface="Content"/>
                <a:ea typeface="Content"/>
                <a:cs typeface="Content"/>
                <a:sym typeface="Content"/>
              </a:rPr>
              <a:t> </a:t>
            </a:r>
            <a:endParaRPr/>
          </a:p>
        </p:txBody>
      </p:sp>
      <p:sp>
        <p:nvSpPr>
          <p:cNvPr id="380" name="Google Shape;380;p9"/>
          <p:cNvSpPr/>
          <p:nvPr/>
        </p:nvSpPr>
        <p:spPr>
          <a:xfrm rot="5400000">
            <a:off x="-3742920" y="3795750"/>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https://medium.com/@Francesco_AI/ai-knowledge-map-how-to-classify-ai-technologies-6c073b969020</a:t>
            </a:r>
            <a:r>
              <a:rPr lang="en-US" sz="1100">
                <a:solidFill>
                  <a:schemeClr val="dk1"/>
                </a:solidFill>
                <a:latin typeface="Arial"/>
                <a:ea typeface="Arial"/>
                <a:cs typeface="Arial"/>
                <a:sym typeface="Aria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Knowledge Map: </a:t>
            </a:r>
            <a:br>
              <a:rPr lang="en-US"/>
            </a:br>
            <a:r>
              <a:rPr lang="en-US"/>
              <a:t>how to classify AI technologies</a:t>
            </a:r>
            <a:endParaRPr/>
          </a:p>
        </p:txBody>
      </p:sp>
      <p:sp>
        <p:nvSpPr>
          <p:cNvPr id="387" name="Google Shape;387;p1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400"/>
              <a:buNone/>
            </a:pPr>
            <a:r>
              <a:rPr lang="en-US" sz="2400" b="1"/>
              <a:t>Technologies</a:t>
            </a:r>
            <a:endParaRPr/>
          </a:p>
          <a:p>
            <a:pPr marL="285750" lvl="0" indent="-285750" algn="l" rtl="0">
              <a:lnSpc>
                <a:spcPct val="90000"/>
              </a:lnSpc>
              <a:spcBef>
                <a:spcPts val="1100"/>
              </a:spcBef>
              <a:spcAft>
                <a:spcPts val="0"/>
              </a:spcAft>
              <a:buSzPts val="2400"/>
              <a:buChar char="▪"/>
            </a:pPr>
            <a:r>
              <a:rPr lang="en-US" sz="2000" b="1"/>
              <a:t>Logic-based tools</a:t>
            </a:r>
            <a:r>
              <a:rPr lang="en-US" sz="2000"/>
              <a:t>: tools that are used for knowledge representation and problem-solving</a:t>
            </a:r>
            <a:endParaRPr/>
          </a:p>
          <a:p>
            <a:pPr marL="285750" lvl="0" indent="-285750" algn="l" rtl="0">
              <a:lnSpc>
                <a:spcPct val="90000"/>
              </a:lnSpc>
              <a:spcBef>
                <a:spcPts val="1100"/>
              </a:spcBef>
              <a:spcAft>
                <a:spcPts val="0"/>
              </a:spcAft>
              <a:buSzPts val="2400"/>
              <a:buChar char="▪"/>
            </a:pPr>
            <a:r>
              <a:rPr lang="en-US" sz="2000" b="1"/>
              <a:t>Knowledge-based tools</a:t>
            </a:r>
            <a:r>
              <a:rPr lang="en-US" sz="2000"/>
              <a:t>: tools based on ontologies and huge databases of notions, information, and rules</a:t>
            </a:r>
            <a:endParaRPr/>
          </a:p>
          <a:p>
            <a:pPr marL="285750" lvl="0" indent="-285750" algn="l" rtl="0">
              <a:lnSpc>
                <a:spcPct val="90000"/>
              </a:lnSpc>
              <a:spcBef>
                <a:spcPts val="1100"/>
              </a:spcBef>
              <a:spcAft>
                <a:spcPts val="0"/>
              </a:spcAft>
              <a:buSzPts val="2400"/>
              <a:buChar char="▪"/>
            </a:pPr>
            <a:r>
              <a:rPr lang="en-US" sz="2000" b="1"/>
              <a:t>Probabilistic methods</a:t>
            </a:r>
            <a:r>
              <a:rPr lang="en-US" sz="2000"/>
              <a:t>: tools that allow agents to act in incomplete information scenarios</a:t>
            </a:r>
            <a:endParaRPr/>
          </a:p>
          <a:p>
            <a:pPr marL="285750" lvl="0" indent="-285750" algn="l" rtl="0">
              <a:lnSpc>
                <a:spcPct val="90000"/>
              </a:lnSpc>
              <a:spcBef>
                <a:spcPts val="1100"/>
              </a:spcBef>
              <a:spcAft>
                <a:spcPts val="0"/>
              </a:spcAft>
              <a:buSzPts val="2400"/>
              <a:buChar char="▪"/>
            </a:pPr>
            <a:r>
              <a:rPr lang="en-US" sz="2000" b="1"/>
              <a:t>Machine learning</a:t>
            </a:r>
            <a:r>
              <a:rPr lang="en-US" sz="2000"/>
              <a:t>: tools that allow computers to learn from data</a:t>
            </a:r>
            <a:endParaRPr/>
          </a:p>
          <a:p>
            <a:pPr marL="285750" lvl="0" indent="-285750" algn="l" rtl="0">
              <a:lnSpc>
                <a:spcPct val="90000"/>
              </a:lnSpc>
              <a:spcBef>
                <a:spcPts val="1100"/>
              </a:spcBef>
              <a:spcAft>
                <a:spcPts val="0"/>
              </a:spcAft>
              <a:buSzPts val="2400"/>
              <a:buChar char="▪"/>
            </a:pPr>
            <a:r>
              <a:rPr lang="en-US" sz="2000" b="1"/>
              <a:t>Embodied intelligence</a:t>
            </a:r>
            <a:r>
              <a:rPr lang="en-US" sz="2000"/>
              <a:t>: engineering toolbox, which assumes that a body (or at least a partial set of functions such as movement, perception, interaction, and visualization) is required for higher intelligence</a:t>
            </a:r>
            <a:endParaRPr/>
          </a:p>
          <a:p>
            <a:pPr marL="285750" lvl="0" indent="-285750" algn="l" rtl="0">
              <a:lnSpc>
                <a:spcPct val="90000"/>
              </a:lnSpc>
              <a:spcBef>
                <a:spcPts val="1100"/>
              </a:spcBef>
              <a:spcAft>
                <a:spcPts val="0"/>
              </a:spcAft>
              <a:buSzPts val="2400"/>
              <a:buChar char="▪"/>
            </a:pPr>
            <a:r>
              <a:rPr lang="en-US" sz="2000" b="1"/>
              <a:t>Search and optimization</a:t>
            </a:r>
            <a:r>
              <a:rPr lang="en-US" sz="2000"/>
              <a:t>: tools that allow intelligently searching through many possible solutions</a:t>
            </a:r>
            <a:endParaRPr sz="1000"/>
          </a:p>
        </p:txBody>
      </p:sp>
      <p:sp>
        <p:nvSpPr>
          <p:cNvPr id="388" name="Google Shape;388;p1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A sketch of a new AI technology landscape by Francesco Corea</a:t>
            </a:r>
            <a:endParaRPr/>
          </a:p>
        </p:txBody>
      </p:sp>
      <p:sp>
        <p:nvSpPr>
          <p:cNvPr id="389" name="Google Shape;389;p1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90" name="Google Shape;390;p1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391" name="Google Shape;391;p10"/>
          <p:cNvSpPr/>
          <p:nvPr/>
        </p:nvSpPr>
        <p:spPr>
          <a:xfrm>
            <a:off x="695324" y="5904798"/>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a:solidFill>
                  <a:schemeClr val="dk1"/>
                </a:solidFill>
                <a:latin typeface="Arial"/>
                <a:ea typeface="Arial"/>
                <a:cs typeface="Arial"/>
                <a:sym typeface="Aria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Knowledge Map: </a:t>
            </a:r>
            <a:br>
              <a:rPr lang="en-US"/>
            </a:br>
            <a:r>
              <a:rPr lang="en-US"/>
              <a:t>how to classify AI technologies</a:t>
            </a:r>
            <a:endParaRPr/>
          </a:p>
        </p:txBody>
      </p:sp>
      <p:sp>
        <p:nvSpPr>
          <p:cNvPr id="398" name="Google Shape;398;p1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ct val="81081"/>
              <a:buNone/>
            </a:pPr>
            <a:r>
              <a:rPr lang="en-US" sz="3200" b="1"/>
              <a:t>Domains</a:t>
            </a:r>
            <a:endParaRPr/>
          </a:p>
          <a:p>
            <a:pPr marL="285750" lvl="0" indent="-285750" algn="l" rtl="0">
              <a:lnSpc>
                <a:spcPct val="120000"/>
              </a:lnSpc>
              <a:spcBef>
                <a:spcPts val="1100"/>
              </a:spcBef>
              <a:spcAft>
                <a:spcPts val="0"/>
              </a:spcAft>
              <a:buSzPct val="108108"/>
              <a:buChar char="▪"/>
            </a:pPr>
            <a:r>
              <a:rPr lang="en-US" sz="2400" b="1"/>
              <a:t>Reasoning</a:t>
            </a:r>
            <a:r>
              <a:rPr lang="en-US" sz="2400"/>
              <a:t>: the capability to solve problems</a:t>
            </a:r>
            <a:endParaRPr/>
          </a:p>
          <a:p>
            <a:pPr marL="285750" lvl="0" indent="-285750" algn="l" rtl="0">
              <a:lnSpc>
                <a:spcPct val="120000"/>
              </a:lnSpc>
              <a:spcBef>
                <a:spcPts val="1100"/>
              </a:spcBef>
              <a:spcAft>
                <a:spcPts val="0"/>
              </a:spcAft>
              <a:buSzPct val="108108"/>
              <a:buChar char="▪"/>
            </a:pPr>
            <a:r>
              <a:rPr lang="en-US" sz="2400" b="1"/>
              <a:t>Knowledge</a:t>
            </a:r>
            <a:r>
              <a:rPr lang="en-US" sz="2400"/>
              <a:t>: the ability to represent and understand the world</a:t>
            </a:r>
            <a:endParaRPr/>
          </a:p>
          <a:p>
            <a:pPr marL="285750" lvl="0" indent="-285750" algn="l" rtl="0">
              <a:lnSpc>
                <a:spcPct val="120000"/>
              </a:lnSpc>
              <a:spcBef>
                <a:spcPts val="1100"/>
              </a:spcBef>
              <a:spcAft>
                <a:spcPts val="0"/>
              </a:spcAft>
              <a:buSzPct val="108108"/>
              <a:buChar char="▪"/>
            </a:pPr>
            <a:r>
              <a:rPr lang="en-US" sz="2400" b="1"/>
              <a:t>Planning</a:t>
            </a:r>
            <a:r>
              <a:rPr lang="en-US" sz="2400"/>
              <a:t>: the capability of setting and achieving goals</a:t>
            </a:r>
            <a:endParaRPr/>
          </a:p>
          <a:p>
            <a:pPr marL="285750" lvl="0" indent="-285750" algn="l" rtl="0">
              <a:lnSpc>
                <a:spcPct val="120000"/>
              </a:lnSpc>
              <a:spcBef>
                <a:spcPts val="1100"/>
              </a:spcBef>
              <a:spcAft>
                <a:spcPts val="0"/>
              </a:spcAft>
              <a:buSzPct val="108108"/>
              <a:buChar char="▪"/>
            </a:pPr>
            <a:r>
              <a:rPr lang="en-US" sz="2400" b="1"/>
              <a:t>Communication</a:t>
            </a:r>
            <a:r>
              <a:rPr lang="en-US" sz="2400"/>
              <a:t>: the ability to understand language and communicate</a:t>
            </a:r>
            <a:endParaRPr/>
          </a:p>
          <a:p>
            <a:pPr marL="285750" lvl="0" indent="-285750" algn="l" rtl="0">
              <a:lnSpc>
                <a:spcPct val="120000"/>
              </a:lnSpc>
              <a:spcBef>
                <a:spcPts val="1100"/>
              </a:spcBef>
              <a:spcAft>
                <a:spcPts val="0"/>
              </a:spcAft>
              <a:buSzPct val="108108"/>
              <a:buChar char="▪"/>
            </a:pPr>
            <a:r>
              <a:rPr lang="en-US" sz="2400" b="1"/>
              <a:t>Perception</a:t>
            </a:r>
            <a:r>
              <a:rPr lang="en-US" sz="2400"/>
              <a:t>: the ability to transform raw sensorial inputs (e.g., images, sounds, etc.) into usable information</a:t>
            </a:r>
            <a:endParaRPr/>
          </a:p>
          <a:p>
            <a:pPr marL="0" lvl="0" indent="0" algn="l" rtl="0">
              <a:lnSpc>
                <a:spcPct val="90000"/>
              </a:lnSpc>
              <a:spcBef>
                <a:spcPts val="1100"/>
              </a:spcBef>
              <a:spcAft>
                <a:spcPts val="0"/>
              </a:spcAft>
              <a:buSzPct val="259459"/>
              <a:buNone/>
            </a:pPr>
            <a:endParaRPr sz="1000"/>
          </a:p>
        </p:txBody>
      </p:sp>
      <p:sp>
        <p:nvSpPr>
          <p:cNvPr id="399" name="Google Shape;399;p1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A sketch of a new AI technology landscape by Francesco Corea</a:t>
            </a:r>
            <a:endParaRPr/>
          </a:p>
        </p:txBody>
      </p:sp>
      <p:sp>
        <p:nvSpPr>
          <p:cNvPr id="400" name="Google Shape;400;p1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401" name="Google Shape;401;p1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402" name="Google Shape;402;p11"/>
          <p:cNvSpPr txBox="1"/>
          <p:nvPr/>
        </p:nvSpPr>
        <p:spPr>
          <a:xfrm>
            <a:off x="695324" y="1592264"/>
            <a:ext cx="10242900" cy="4027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89BD3E"/>
              </a:buClr>
              <a:buSzPts val="2400"/>
              <a:buFont typeface="Noto Sans Symbols"/>
              <a:buNone/>
            </a:pPr>
            <a:endParaRPr sz="1575">
              <a:solidFill>
                <a:schemeClr val="dk1"/>
              </a:solidFill>
              <a:latin typeface="Arial"/>
              <a:ea typeface="Arial"/>
              <a:cs typeface="Arial"/>
              <a:sym typeface="Arial"/>
            </a:endParaRPr>
          </a:p>
        </p:txBody>
      </p:sp>
      <p:sp>
        <p:nvSpPr>
          <p:cNvPr id="403" name="Google Shape;403;p11"/>
          <p:cNvSpPr/>
          <p:nvPr/>
        </p:nvSpPr>
        <p:spPr>
          <a:xfrm>
            <a:off x="695324" y="5904798"/>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a:solidFill>
                  <a:schemeClr val="dk1"/>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d49e86e613_0_51"/>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Supervised vs. Unsupervised Learning</a:t>
            </a:r>
            <a:endParaRPr/>
          </a:p>
        </p:txBody>
      </p:sp>
      <p:sp>
        <p:nvSpPr>
          <p:cNvPr id="410" name="Google Shape;410;gd49e86e613_0_51"/>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411" name="Google Shape;411;gd49e86e613_0_51"/>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412" name="Google Shape;412;gd49e86e613_0_51"/>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d49e86e613_0_6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Types of ML Problems</a:t>
            </a:r>
            <a:endParaRPr/>
          </a:p>
        </p:txBody>
      </p:sp>
      <p:sp>
        <p:nvSpPr>
          <p:cNvPr id="418" name="Google Shape;418;gd49e86e613_0_6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can we learn just by looking at the data?</a:t>
            </a:r>
            <a:endParaRPr/>
          </a:p>
        </p:txBody>
      </p:sp>
      <p:sp>
        <p:nvSpPr>
          <p:cNvPr id="419" name="Google Shape;419;gd49e86e613_0_6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420" name="Google Shape;420;gd49e86e613_0_6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421" name="Google Shape;421;gd49e86e613_0_60"/>
          <p:cNvSpPr/>
          <p:nvPr/>
        </p:nvSpPr>
        <p:spPr>
          <a:xfrm>
            <a:off x="4321473" y="3363225"/>
            <a:ext cx="10068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2" name="Google Shape;422;gd49e86e613_0_60"/>
          <p:cNvSpPr/>
          <p:nvPr/>
        </p:nvSpPr>
        <p:spPr>
          <a:xfrm>
            <a:off x="3256782" y="1968361"/>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3" name="Google Shape;423;gd49e86e613_0_60"/>
          <p:cNvSpPr/>
          <p:nvPr/>
        </p:nvSpPr>
        <p:spPr>
          <a:xfrm>
            <a:off x="2524823" y="446719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4" name="Google Shape;424;gd49e86e613_0_60"/>
          <p:cNvSpPr/>
          <p:nvPr/>
        </p:nvSpPr>
        <p:spPr>
          <a:xfrm>
            <a:off x="1810521" y="291205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5" name="Google Shape;425;gd49e86e613_0_60"/>
          <p:cNvSpPr/>
          <p:nvPr/>
        </p:nvSpPr>
        <p:spPr>
          <a:xfrm>
            <a:off x="4497247" y="4921686"/>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6" name="Google Shape;426;gd49e86e613_0_60"/>
          <p:cNvSpPr/>
          <p:nvPr/>
        </p:nvSpPr>
        <p:spPr>
          <a:xfrm>
            <a:off x="6390575" y="3927713"/>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27" name="Google Shape;427;gd49e86e613_0_60"/>
          <p:cNvSpPr/>
          <p:nvPr/>
        </p:nvSpPr>
        <p:spPr>
          <a:xfrm>
            <a:off x="5564708" y="2062162"/>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d49e86e613_0_7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Types of ML Problems</a:t>
            </a:r>
            <a:endParaRPr/>
          </a:p>
        </p:txBody>
      </p:sp>
      <p:sp>
        <p:nvSpPr>
          <p:cNvPr id="433" name="Google Shape;433;gd49e86e613_0_7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can we learn just by looking at the data?</a:t>
            </a:r>
            <a:endParaRPr/>
          </a:p>
          <a:p>
            <a:pPr marL="0" lvl="0" indent="0" algn="l" rtl="0">
              <a:lnSpc>
                <a:spcPct val="90000"/>
              </a:lnSpc>
              <a:spcBef>
                <a:spcPts val="1100"/>
              </a:spcBef>
              <a:spcAft>
                <a:spcPts val="0"/>
              </a:spcAft>
              <a:buSzPts val="2400"/>
              <a:buNone/>
            </a:pPr>
            <a:endParaRPr/>
          </a:p>
        </p:txBody>
      </p:sp>
      <p:sp>
        <p:nvSpPr>
          <p:cNvPr id="434" name="Google Shape;434;gd49e86e613_0_7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435" name="Google Shape;435;gd49e86e613_0_7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436" name="Google Shape;436;gd49e86e613_0_75"/>
          <p:cNvSpPr/>
          <p:nvPr/>
        </p:nvSpPr>
        <p:spPr>
          <a:xfrm>
            <a:off x="4321473" y="3363225"/>
            <a:ext cx="10068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37" name="Google Shape;437;gd49e86e613_0_75"/>
          <p:cNvSpPr/>
          <p:nvPr/>
        </p:nvSpPr>
        <p:spPr>
          <a:xfrm>
            <a:off x="3256782" y="1968361"/>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38" name="Google Shape;438;gd49e86e613_0_75"/>
          <p:cNvSpPr/>
          <p:nvPr/>
        </p:nvSpPr>
        <p:spPr>
          <a:xfrm>
            <a:off x="2524823" y="446719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39" name="Google Shape;439;gd49e86e613_0_75"/>
          <p:cNvSpPr/>
          <p:nvPr/>
        </p:nvSpPr>
        <p:spPr>
          <a:xfrm>
            <a:off x="1810521" y="291205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40" name="Google Shape;440;gd49e86e613_0_75"/>
          <p:cNvSpPr/>
          <p:nvPr/>
        </p:nvSpPr>
        <p:spPr>
          <a:xfrm>
            <a:off x="4497247" y="4921686"/>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41" name="Google Shape;441;gd49e86e613_0_75"/>
          <p:cNvSpPr/>
          <p:nvPr/>
        </p:nvSpPr>
        <p:spPr>
          <a:xfrm>
            <a:off x="6390575" y="3927713"/>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42" name="Google Shape;442;gd49e86e613_0_75"/>
          <p:cNvSpPr/>
          <p:nvPr/>
        </p:nvSpPr>
        <p:spPr>
          <a:xfrm>
            <a:off x="5564708" y="2062162"/>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43" name="Google Shape;443;gd49e86e613_0_75"/>
          <p:cNvSpPr/>
          <p:nvPr/>
        </p:nvSpPr>
        <p:spPr>
          <a:xfrm rot="696709">
            <a:off x="1295488" y="1866476"/>
            <a:ext cx="6967907" cy="3036331"/>
          </a:xfrm>
          <a:prstGeom prst="ellipse">
            <a:avLst/>
          </a:prstGeom>
          <a:noFill/>
          <a:ln w="38100" cap="flat" cmpd="sng">
            <a:solidFill>
              <a:srgbClr val="FFDE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gd49e86e613_0_75"/>
          <p:cNvSpPr/>
          <p:nvPr/>
        </p:nvSpPr>
        <p:spPr>
          <a:xfrm rot="696615">
            <a:off x="2079259" y="4481046"/>
            <a:ext cx="4299062" cy="1495484"/>
          </a:xfrm>
          <a:prstGeom prst="ellipse">
            <a:avLst/>
          </a:prstGeom>
          <a:noFill/>
          <a:ln w="38100" cap="flat" cmpd="sng">
            <a:solidFill>
              <a:srgbClr val="059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d49e86e613_0_9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Types of ML Problems</a:t>
            </a:r>
            <a:endParaRPr/>
          </a:p>
        </p:txBody>
      </p:sp>
      <p:sp>
        <p:nvSpPr>
          <p:cNvPr id="450" name="Google Shape;450;gd49e86e613_0_9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can we do with binned data?</a:t>
            </a:r>
            <a:endParaRPr/>
          </a:p>
        </p:txBody>
      </p:sp>
      <p:sp>
        <p:nvSpPr>
          <p:cNvPr id="451" name="Google Shape;451;gd49e86e613_0_9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452" name="Google Shape;452;gd49e86e613_0_9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453" name="Google Shape;453;gd49e86e613_0_92"/>
          <p:cNvSpPr/>
          <p:nvPr/>
        </p:nvSpPr>
        <p:spPr>
          <a:xfrm>
            <a:off x="4321473" y="3363225"/>
            <a:ext cx="10068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4" name="Google Shape;454;gd49e86e613_0_92"/>
          <p:cNvSpPr/>
          <p:nvPr/>
        </p:nvSpPr>
        <p:spPr>
          <a:xfrm>
            <a:off x="3256782" y="1968361"/>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5" name="Google Shape;455;gd49e86e613_0_92"/>
          <p:cNvSpPr/>
          <p:nvPr/>
        </p:nvSpPr>
        <p:spPr>
          <a:xfrm>
            <a:off x="2524823" y="446719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6" name="Google Shape;456;gd49e86e613_0_92"/>
          <p:cNvSpPr/>
          <p:nvPr/>
        </p:nvSpPr>
        <p:spPr>
          <a:xfrm>
            <a:off x="1810521" y="291205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7" name="Google Shape;457;gd49e86e613_0_92"/>
          <p:cNvSpPr/>
          <p:nvPr/>
        </p:nvSpPr>
        <p:spPr>
          <a:xfrm>
            <a:off x="4497247" y="4921686"/>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8" name="Google Shape;458;gd49e86e613_0_92"/>
          <p:cNvSpPr/>
          <p:nvPr/>
        </p:nvSpPr>
        <p:spPr>
          <a:xfrm>
            <a:off x="6390575" y="3927713"/>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59" name="Google Shape;459;gd49e86e613_0_92"/>
          <p:cNvSpPr/>
          <p:nvPr/>
        </p:nvSpPr>
        <p:spPr>
          <a:xfrm>
            <a:off x="5564708" y="2062162"/>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60" name="Google Shape;460;gd49e86e613_0_92"/>
          <p:cNvSpPr/>
          <p:nvPr/>
        </p:nvSpPr>
        <p:spPr>
          <a:xfrm rot="3005015">
            <a:off x="1060164" y="2070825"/>
            <a:ext cx="5142368" cy="3514004"/>
          </a:xfrm>
          <a:prstGeom prst="ellipse">
            <a:avLst/>
          </a:prstGeom>
          <a:noFill/>
          <a:ln w="38100" cap="flat" cmpd="sng">
            <a:solidFill>
              <a:srgbClr val="FFDE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gd49e86e613_0_92"/>
          <p:cNvSpPr/>
          <p:nvPr/>
        </p:nvSpPr>
        <p:spPr>
          <a:xfrm rot="3632654">
            <a:off x="4261620" y="2866054"/>
            <a:ext cx="4299123" cy="1495283"/>
          </a:xfrm>
          <a:prstGeom prst="ellipse">
            <a:avLst/>
          </a:prstGeom>
          <a:noFill/>
          <a:ln w="38100" cap="flat" cmpd="sng">
            <a:solidFill>
              <a:srgbClr val="059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gd49e86e613_0_92"/>
          <p:cNvSpPr/>
          <p:nvPr/>
        </p:nvSpPr>
        <p:spPr>
          <a:xfrm>
            <a:off x="649927" y="2359637"/>
            <a:ext cx="22239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Domestic Animals</a:t>
            </a:r>
            <a:endParaRPr/>
          </a:p>
        </p:txBody>
      </p:sp>
      <p:sp>
        <p:nvSpPr>
          <p:cNvPr id="463" name="Google Shape;463;gd49e86e613_0_92"/>
          <p:cNvSpPr/>
          <p:nvPr/>
        </p:nvSpPr>
        <p:spPr>
          <a:xfrm>
            <a:off x="6029961" y="1785630"/>
            <a:ext cx="16548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Wild Animals</a:t>
            </a:r>
            <a:endParaRPr/>
          </a:p>
        </p:txBody>
      </p:sp>
      <p:sp>
        <p:nvSpPr>
          <p:cNvPr id="464" name="Google Shape;464;gd49e86e613_0_92"/>
          <p:cNvSpPr/>
          <p:nvPr/>
        </p:nvSpPr>
        <p:spPr>
          <a:xfrm>
            <a:off x="7977819" y="2093360"/>
            <a:ext cx="327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a:t>
            </a:r>
            <a:endParaRPr/>
          </a:p>
        </p:txBody>
      </p:sp>
      <p:sp>
        <p:nvSpPr>
          <p:cNvPr id="465" name="Google Shape;465;gd49e86e613_0_92"/>
          <p:cNvSpPr/>
          <p:nvPr/>
        </p:nvSpPr>
        <p:spPr>
          <a:xfrm>
            <a:off x="7675802" y="2691038"/>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49e86e613_1_355"/>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Examples &amp; Motivation</a:t>
            </a:r>
            <a:endParaRPr/>
          </a:p>
        </p:txBody>
      </p:sp>
      <p:sp>
        <p:nvSpPr>
          <p:cNvPr id="125" name="Google Shape;125;gd49e86e613_1_355"/>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126" name="Google Shape;126;gd49e86e613_1_355"/>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27" name="Google Shape;127;gd49e86e613_1_355"/>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d49e86e613_0_11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Types of ML Problems</a:t>
            </a:r>
            <a:endParaRPr/>
          </a:p>
        </p:txBody>
      </p:sp>
      <p:sp>
        <p:nvSpPr>
          <p:cNvPr id="471" name="Google Shape;471;gd49e86e613_0_11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can we do with binned data?</a:t>
            </a:r>
            <a:endParaRPr/>
          </a:p>
          <a:p>
            <a:pPr marL="0" lvl="0" indent="0" algn="l" rtl="0">
              <a:lnSpc>
                <a:spcPct val="90000"/>
              </a:lnSpc>
              <a:spcBef>
                <a:spcPts val="1100"/>
              </a:spcBef>
              <a:spcAft>
                <a:spcPts val="0"/>
              </a:spcAft>
              <a:buSzPts val="2400"/>
              <a:buNone/>
            </a:pPr>
            <a:endParaRPr/>
          </a:p>
        </p:txBody>
      </p:sp>
      <p:sp>
        <p:nvSpPr>
          <p:cNvPr id="472" name="Google Shape;472;gd49e86e613_0_11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473" name="Google Shape;473;gd49e86e613_0_1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474" name="Google Shape;474;gd49e86e613_0_113"/>
          <p:cNvSpPr/>
          <p:nvPr/>
        </p:nvSpPr>
        <p:spPr>
          <a:xfrm>
            <a:off x="4321473" y="3363225"/>
            <a:ext cx="10068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75" name="Google Shape;475;gd49e86e613_0_113"/>
          <p:cNvSpPr/>
          <p:nvPr/>
        </p:nvSpPr>
        <p:spPr>
          <a:xfrm>
            <a:off x="3256782" y="1968361"/>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76" name="Google Shape;476;gd49e86e613_0_113"/>
          <p:cNvSpPr/>
          <p:nvPr/>
        </p:nvSpPr>
        <p:spPr>
          <a:xfrm>
            <a:off x="2524823" y="446719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77" name="Google Shape;477;gd49e86e613_0_113"/>
          <p:cNvSpPr/>
          <p:nvPr/>
        </p:nvSpPr>
        <p:spPr>
          <a:xfrm>
            <a:off x="1810521" y="2912050"/>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78" name="Google Shape;478;gd49e86e613_0_113"/>
          <p:cNvSpPr/>
          <p:nvPr/>
        </p:nvSpPr>
        <p:spPr>
          <a:xfrm>
            <a:off x="4497247" y="4921686"/>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79" name="Google Shape;479;gd49e86e613_0_113"/>
          <p:cNvSpPr/>
          <p:nvPr/>
        </p:nvSpPr>
        <p:spPr>
          <a:xfrm>
            <a:off x="6390575" y="3927713"/>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80" name="Google Shape;480;gd49e86e613_0_113"/>
          <p:cNvSpPr/>
          <p:nvPr/>
        </p:nvSpPr>
        <p:spPr>
          <a:xfrm>
            <a:off x="5564708" y="2062162"/>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481" name="Google Shape;481;gd49e86e613_0_113"/>
          <p:cNvSpPr/>
          <p:nvPr/>
        </p:nvSpPr>
        <p:spPr>
          <a:xfrm rot="3005015">
            <a:off x="1060164" y="2070825"/>
            <a:ext cx="5142368" cy="3514004"/>
          </a:xfrm>
          <a:prstGeom prst="ellipse">
            <a:avLst/>
          </a:prstGeom>
          <a:noFill/>
          <a:ln w="38100" cap="flat" cmpd="sng">
            <a:solidFill>
              <a:srgbClr val="FFDE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2" name="Google Shape;482;gd49e86e613_0_113"/>
          <p:cNvSpPr/>
          <p:nvPr/>
        </p:nvSpPr>
        <p:spPr>
          <a:xfrm rot="3632654">
            <a:off x="4261620" y="2866054"/>
            <a:ext cx="4299123" cy="1495283"/>
          </a:xfrm>
          <a:prstGeom prst="ellipse">
            <a:avLst/>
          </a:prstGeom>
          <a:noFill/>
          <a:ln w="38100" cap="flat" cmpd="sng">
            <a:solidFill>
              <a:srgbClr val="059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3" name="Google Shape;483;gd49e86e613_0_113"/>
          <p:cNvSpPr/>
          <p:nvPr/>
        </p:nvSpPr>
        <p:spPr>
          <a:xfrm>
            <a:off x="649927" y="2359637"/>
            <a:ext cx="22239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Domestic Animals</a:t>
            </a:r>
            <a:endParaRPr/>
          </a:p>
        </p:txBody>
      </p:sp>
      <p:sp>
        <p:nvSpPr>
          <p:cNvPr id="484" name="Google Shape;484;gd49e86e613_0_113"/>
          <p:cNvSpPr/>
          <p:nvPr/>
        </p:nvSpPr>
        <p:spPr>
          <a:xfrm>
            <a:off x="6029961" y="1785630"/>
            <a:ext cx="16548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Wild Animals</a:t>
            </a:r>
            <a:endParaRPr/>
          </a:p>
        </p:txBody>
      </p:sp>
      <p:sp>
        <p:nvSpPr>
          <p:cNvPr id="485" name="Google Shape;485;gd49e86e613_0_113"/>
          <p:cNvSpPr/>
          <p:nvPr/>
        </p:nvSpPr>
        <p:spPr>
          <a:xfrm>
            <a:off x="7675802" y="4098314"/>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
        <p:nvSpPr>
          <p:cNvPr id="486" name="Google Shape;486;gd49e86e613_0_113"/>
          <p:cNvSpPr/>
          <p:nvPr/>
        </p:nvSpPr>
        <p:spPr>
          <a:xfrm>
            <a:off x="7675802" y="3394676"/>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
        <p:nvSpPr>
          <p:cNvPr id="487" name="Google Shape;487;gd49e86e613_0_113"/>
          <p:cNvSpPr/>
          <p:nvPr/>
        </p:nvSpPr>
        <p:spPr>
          <a:xfrm>
            <a:off x="7977819" y="2093360"/>
            <a:ext cx="327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0000"/>
                </a:solidFill>
                <a:latin typeface="Arial"/>
                <a:ea typeface="Arial"/>
                <a:cs typeface="Arial"/>
                <a:sym typeface="Arial"/>
              </a:rPr>
              <a:t>?</a:t>
            </a:r>
            <a:endParaRPr/>
          </a:p>
        </p:txBody>
      </p:sp>
      <p:sp>
        <p:nvSpPr>
          <p:cNvPr id="488" name="Google Shape;488;gd49e86e613_0_113"/>
          <p:cNvSpPr/>
          <p:nvPr/>
        </p:nvSpPr>
        <p:spPr>
          <a:xfrm>
            <a:off x="7675802" y="2691038"/>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d49e86e613_0_13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Learning Strategies</a:t>
            </a:r>
            <a:endParaRPr/>
          </a:p>
        </p:txBody>
      </p:sp>
      <p:sp>
        <p:nvSpPr>
          <p:cNvPr id="494" name="Google Shape;494;gd49e86e613_0_136"/>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495" name="Google Shape;495;gd49e86e613_0_13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496" name="Google Shape;496;gd49e86e613_0_13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497" name="Google Shape;497;gd49e86e613_0_1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
        <p:nvSpPr>
          <p:cNvPr id="498" name="Google Shape;498;gd49e86e613_0_136"/>
          <p:cNvSpPr txBox="1"/>
          <p:nvPr/>
        </p:nvSpPr>
        <p:spPr>
          <a:xfrm>
            <a:off x="808341" y="2924665"/>
            <a:ext cx="2295600" cy="12519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Supervised Learning</a:t>
            </a:r>
            <a:endParaRPr/>
          </a:p>
        </p:txBody>
      </p:sp>
      <p:sp>
        <p:nvSpPr>
          <p:cNvPr id="499" name="Google Shape;499;gd49e86e613_0_136"/>
          <p:cNvSpPr txBox="1"/>
          <p:nvPr/>
        </p:nvSpPr>
        <p:spPr>
          <a:xfrm>
            <a:off x="3375454" y="2924665"/>
            <a:ext cx="2295600" cy="12519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Unsupervised Learning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506" name="Google Shape;506;p24"/>
          <p:cNvSpPr txBox="1">
            <a:spLocks noGrp="1"/>
          </p:cNvSpPr>
          <p:nvPr>
            <p:ph type="body" idx="1"/>
          </p:nvPr>
        </p:nvSpPr>
        <p:spPr>
          <a:xfrm>
            <a:off x="695325" y="1592275"/>
            <a:ext cx="65751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1800"/>
              <a:t>“Supervised learning is typically done in the context of classification, when we want to map input to output labels, or regression, when we want to map input to a continuous output. Common algorithms in supervised learning include logistic regression, naive bayes, support vector machines, artificial neural networks, and random forests. In both regression and classification, the goal is to find specific relationships or structure in the input data that allow us to effectively produce correct output data. Note that “correct” output is determined entirely from the training data, so while we do have a ground truth that our model will assume is true, it is not to say that data labels are always correct in real-world situations. Noisy, or incorrect, data labels will clearly reduce the effectiveness of your model.”</a:t>
            </a:r>
            <a:endParaRPr/>
          </a:p>
        </p:txBody>
      </p:sp>
      <p:sp>
        <p:nvSpPr>
          <p:cNvPr id="507" name="Google Shape;507;p2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08" name="Google Shape;508;p2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509" name="Google Shape;509;p2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grpSp>
        <p:nvGrpSpPr>
          <p:cNvPr id="510" name="Google Shape;510;p24"/>
          <p:cNvGrpSpPr/>
          <p:nvPr/>
        </p:nvGrpSpPr>
        <p:grpSpPr>
          <a:xfrm>
            <a:off x="7382487" y="3719545"/>
            <a:ext cx="2539042" cy="1917604"/>
            <a:chOff x="5089740" y="209618"/>
            <a:chExt cx="2471568" cy="1866645"/>
          </a:xfrm>
        </p:grpSpPr>
        <p:sp>
          <p:nvSpPr>
            <p:cNvPr id="511" name="Google Shape;511;p24"/>
            <p:cNvSpPr/>
            <p:nvPr/>
          </p:nvSpPr>
          <p:spPr>
            <a:xfrm>
              <a:off x="5089740" y="209618"/>
              <a:ext cx="2471568" cy="186664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12" name="Google Shape;512;p24"/>
            <p:cNvGrpSpPr/>
            <p:nvPr/>
          </p:nvGrpSpPr>
          <p:grpSpPr>
            <a:xfrm>
              <a:off x="5366389" y="568597"/>
              <a:ext cx="2001021" cy="1471113"/>
              <a:chOff x="5366389" y="568597"/>
              <a:chExt cx="2978593" cy="2189806"/>
            </a:xfrm>
          </p:grpSpPr>
          <p:sp>
            <p:nvSpPr>
              <p:cNvPr id="513" name="Google Shape;513;p24"/>
              <p:cNvSpPr/>
              <p:nvPr/>
            </p:nvSpPr>
            <p:spPr>
              <a:xfrm>
                <a:off x="5955513" y="1311086"/>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24"/>
              <p:cNvSpPr/>
              <p:nvPr/>
            </p:nvSpPr>
            <p:spPr>
              <a:xfrm>
                <a:off x="6540599" y="1033808"/>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5" name="Google Shape;515;p24"/>
              <p:cNvSpPr/>
              <p:nvPr/>
            </p:nvSpPr>
            <p:spPr>
              <a:xfrm>
                <a:off x="5968511" y="739814"/>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6" name="Google Shape;516;p24"/>
              <p:cNvSpPr/>
              <p:nvPr/>
            </p:nvSpPr>
            <p:spPr>
              <a:xfrm>
                <a:off x="6123352" y="845876"/>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24"/>
              <p:cNvSpPr/>
              <p:nvPr/>
            </p:nvSpPr>
            <p:spPr>
              <a:xfrm>
                <a:off x="6301713" y="568597"/>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24"/>
              <p:cNvSpPr/>
              <p:nvPr/>
            </p:nvSpPr>
            <p:spPr>
              <a:xfrm>
                <a:off x="6487915" y="609075"/>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9" name="Google Shape;519;p24"/>
              <p:cNvSpPr/>
              <p:nvPr/>
            </p:nvSpPr>
            <p:spPr>
              <a:xfrm>
                <a:off x="5395803" y="1745621"/>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0" name="Google Shape;520;p24"/>
              <p:cNvSpPr/>
              <p:nvPr/>
            </p:nvSpPr>
            <p:spPr>
              <a:xfrm>
                <a:off x="6500151" y="1695973"/>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24"/>
              <p:cNvSpPr/>
              <p:nvPr/>
            </p:nvSpPr>
            <p:spPr>
              <a:xfrm>
                <a:off x="5792720" y="1943470"/>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2" name="Google Shape;522;p24"/>
              <p:cNvSpPr/>
              <p:nvPr/>
            </p:nvSpPr>
            <p:spPr>
              <a:xfrm>
                <a:off x="5554321" y="1884559"/>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24"/>
              <p:cNvSpPr/>
              <p:nvPr/>
            </p:nvSpPr>
            <p:spPr>
              <a:xfrm>
                <a:off x="5554321" y="1090171"/>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4" name="Google Shape;524;p24"/>
              <p:cNvSpPr/>
              <p:nvPr/>
            </p:nvSpPr>
            <p:spPr>
              <a:xfrm>
                <a:off x="7764745" y="822521"/>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5" name="Google Shape;525;p24"/>
              <p:cNvSpPr/>
              <p:nvPr/>
            </p:nvSpPr>
            <p:spPr>
              <a:xfrm>
                <a:off x="7301818" y="1110500"/>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24"/>
              <p:cNvSpPr/>
              <p:nvPr/>
            </p:nvSpPr>
            <p:spPr>
              <a:xfrm>
                <a:off x="8211557" y="1592670"/>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24"/>
              <p:cNvSpPr/>
              <p:nvPr/>
            </p:nvSpPr>
            <p:spPr>
              <a:xfrm>
                <a:off x="7520676" y="1806625"/>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8" name="Google Shape;528;p24"/>
              <p:cNvSpPr/>
              <p:nvPr/>
            </p:nvSpPr>
            <p:spPr>
              <a:xfrm>
                <a:off x="7484008" y="1976249"/>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9" name="Google Shape;529;p24"/>
              <p:cNvSpPr/>
              <p:nvPr/>
            </p:nvSpPr>
            <p:spPr>
              <a:xfrm>
                <a:off x="7124461" y="2489635"/>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0" name="Google Shape;530;p24"/>
              <p:cNvSpPr/>
              <p:nvPr/>
            </p:nvSpPr>
            <p:spPr>
              <a:xfrm>
                <a:off x="7167070" y="2568987"/>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1" name="Google Shape;531;p24"/>
              <p:cNvSpPr/>
              <p:nvPr/>
            </p:nvSpPr>
            <p:spPr>
              <a:xfrm>
                <a:off x="6616243" y="2461070"/>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2" name="Google Shape;532;p24"/>
              <p:cNvSpPr/>
              <p:nvPr/>
            </p:nvSpPr>
            <p:spPr>
              <a:xfrm>
                <a:off x="6783713" y="2361001"/>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3" name="Google Shape;533;p24"/>
              <p:cNvSpPr/>
              <p:nvPr/>
            </p:nvSpPr>
            <p:spPr>
              <a:xfrm>
                <a:off x="7550720" y="1343868"/>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4" name="Google Shape;534;p24"/>
              <p:cNvSpPr/>
              <p:nvPr/>
            </p:nvSpPr>
            <p:spPr>
              <a:xfrm>
                <a:off x="8154259" y="1405053"/>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5" name="Google Shape;535;p24"/>
              <p:cNvSpPr/>
              <p:nvPr/>
            </p:nvSpPr>
            <p:spPr>
              <a:xfrm>
                <a:off x="7384268" y="1917338"/>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6" name="Google Shape;536;p24"/>
              <p:cNvSpPr/>
              <p:nvPr/>
            </p:nvSpPr>
            <p:spPr>
              <a:xfrm>
                <a:off x="7543734" y="2079283"/>
                <a:ext cx="133425" cy="122371"/>
              </a:xfrm>
              <a:prstGeom prst="rect">
                <a:avLst/>
              </a:prstGeom>
              <a:solidFill>
                <a:schemeClr val="accent2"/>
              </a:solidFill>
              <a:ln w="12700" cap="flat" cmpd="sng">
                <a:solidFill>
                  <a:srgbClr val="AA59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7" name="Google Shape;537;p24"/>
              <p:cNvSpPr/>
              <p:nvPr/>
            </p:nvSpPr>
            <p:spPr>
              <a:xfrm>
                <a:off x="6872595" y="711781"/>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8" name="Google Shape;538;p24"/>
              <p:cNvSpPr/>
              <p:nvPr/>
            </p:nvSpPr>
            <p:spPr>
              <a:xfrm>
                <a:off x="5521115" y="2107689"/>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9" name="Google Shape;539;p24"/>
              <p:cNvSpPr/>
              <p:nvPr/>
            </p:nvSpPr>
            <p:spPr>
              <a:xfrm>
                <a:off x="5366389" y="1404738"/>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0" name="Google Shape;540;p24"/>
              <p:cNvSpPr/>
              <p:nvPr/>
            </p:nvSpPr>
            <p:spPr>
              <a:xfrm>
                <a:off x="5772921" y="1557690"/>
                <a:ext cx="187932" cy="187932"/>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41" name="Google Shape;541;p24"/>
              <p:cNvCxnSpPr/>
              <p:nvPr/>
            </p:nvCxnSpPr>
            <p:spPr>
              <a:xfrm rot="10800000" flipH="1">
                <a:off x="6362045" y="633544"/>
                <a:ext cx="1039956" cy="2124859"/>
              </a:xfrm>
              <a:prstGeom prst="straightConnector1">
                <a:avLst/>
              </a:prstGeom>
              <a:noFill/>
              <a:ln w="28575" cap="flat" cmpd="sng">
                <a:solidFill>
                  <a:srgbClr val="0C0C0C"/>
                </a:solidFill>
                <a:prstDash val="dash"/>
                <a:miter lim="800000"/>
                <a:headEnd type="none" w="sm" len="sm"/>
                <a:tailEnd type="none" w="sm" len="sm"/>
              </a:ln>
            </p:spPr>
          </p:cxnSp>
        </p:grpSp>
        <p:sp>
          <p:nvSpPr>
            <p:cNvPr id="542" name="Google Shape;542;p24"/>
            <p:cNvSpPr/>
            <p:nvPr/>
          </p:nvSpPr>
          <p:spPr>
            <a:xfrm>
              <a:off x="5094173" y="210144"/>
              <a:ext cx="2467135" cy="312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Classification</a:t>
              </a:r>
              <a:endParaRPr/>
            </a:p>
          </p:txBody>
        </p:sp>
      </p:grpSp>
      <p:grpSp>
        <p:nvGrpSpPr>
          <p:cNvPr id="543" name="Google Shape;543;p24"/>
          <p:cNvGrpSpPr/>
          <p:nvPr/>
        </p:nvGrpSpPr>
        <p:grpSpPr>
          <a:xfrm>
            <a:off x="7382203" y="1661303"/>
            <a:ext cx="2516303" cy="1900431"/>
            <a:chOff x="8951100" y="238310"/>
            <a:chExt cx="2471568" cy="1866645"/>
          </a:xfrm>
        </p:grpSpPr>
        <p:sp>
          <p:nvSpPr>
            <p:cNvPr id="544" name="Google Shape;544;p24"/>
            <p:cNvSpPr/>
            <p:nvPr/>
          </p:nvSpPr>
          <p:spPr>
            <a:xfrm>
              <a:off x="8951100" y="238310"/>
              <a:ext cx="2471568" cy="186664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45" name="Google Shape;545;p24"/>
            <p:cNvGrpSpPr/>
            <p:nvPr/>
          </p:nvGrpSpPr>
          <p:grpSpPr>
            <a:xfrm>
              <a:off x="9131521" y="557360"/>
              <a:ext cx="2040251" cy="1482350"/>
              <a:chOff x="9131521" y="557359"/>
              <a:chExt cx="2421684" cy="1759481"/>
            </a:xfrm>
          </p:grpSpPr>
          <p:sp>
            <p:nvSpPr>
              <p:cNvPr id="546" name="Google Shape;546;p24"/>
              <p:cNvSpPr/>
              <p:nvPr/>
            </p:nvSpPr>
            <p:spPr>
              <a:xfrm>
                <a:off x="9687675" y="1255192"/>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7" name="Google Shape;547;p24"/>
              <p:cNvSpPr/>
              <p:nvPr/>
            </p:nvSpPr>
            <p:spPr>
              <a:xfrm>
                <a:off x="10384188" y="1317409"/>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8" name="Google Shape;548;p24"/>
              <p:cNvSpPr/>
              <p:nvPr/>
            </p:nvSpPr>
            <p:spPr>
              <a:xfrm>
                <a:off x="9700484" y="692239"/>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9" name="Google Shape;549;p24"/>
              <p:cNvSpPr/>
              <p:nvPr/>
            </p:nvSpPr>
            <p:spPr>
              <a:xfrm>
                <a:off x="9897825" y="1048854"/>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0" name="Google Shape;550;p24"/>
              <p:cNvSpPr/>
              <p:nvPr/>
            </p:nvSpPr>
            <p:spPr>
              <a:xfrm>
                <a:off x="10005924" y="738428"/>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24"/>
              <p:cNvSpPr/>
              <p:nvPr/>
            </p:nvSpPr>
            <p:spPr>
              <a:xfrm>
                <a:off x="10454026" y="834013"/>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24"/>
              <p:cNvSpPr/>
              <p:nvPr/>
            </p:nvSpPr>
            <p:spPr>
              <a:xfrm>
                <a:off x="9393480" y="1252417"/>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24"/>
              <p:cNvSpPr/>
              <p:nvPr/>
            </p:nvSpPr>
            <p:spPr>
              <a:xfrm>
                <a:off x="10412578" y="1772336"/>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24"/>
              <p:cNvSpPr/>
              <p:nvPr/>
            </p:nvSpPr>
            <p:spPr>
              <a:xfrm>
                <a:off x="10386456" y="2006022"/>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24"/>
              <p:cNvSpPr/>
              <p:nvPr/>
            </p:nvSpPr>
            <p:spPr>
              <a:xfrm>
                <a:off x="9279613" y="977267"/>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24"/>
              <p:cNvSpPr/>
              <p:nvPr/>
            </p:nvSpPr>
            <p:spPr>
              <a:xfrm>
                <a:off x="11368010" y="2108998"/>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24"/>
              <p:cNvSpPr/>
              <p:nvPr/>
            </p:nvSpPr>
            <p:spPr>
              <a:xfrm>
                <a:off x="9360720" y="557359"/>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24"/>
              <p:cNvSpPr/>
              <p:nvPr/>
            </p:nvSpPr>
            <p:spPr>
              <a:xfrm>
                <a:off x="9131521" y="1118989"/>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9" name="Google Shape;559;p24"/>
              <p:cNvSpPr/>
              <p:nvPr/>
            </p:nvSpPr>
            <p:spPr>
              <a:xfrm>
                <a:off x="9507742" y="1498204"/>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60" name="Google Shape;560;p24"/>
              <p:cNvCxnSpPr/>
              <p:nvPr/>
            </p:nvCxnSpPr>
            <p:spPr>
              <a:xfrm>
                <a:off x="9172470" y="671190"/>
                <a:ext cx="2295023" cy="1645650"/>
              </a:xfrm>
              <a:prstGeom prst="straightConnector1">
                <a:avLst/>
              </a:prstGeom>
              <a:noFill/>
              <a:ln w="28575" cap="flat" cmpd="sng">
                <a:solidFill>
                  <a:srgbClr val="0C0C0C"/>
                </a:solidFill>
                <a:prstDash val="dash"/>
                <a:miter lim="800000"/>
                <a:headEnd type="none" w="sm" len="sm"/>
                <a:tailEnd type="none" w="sm" len="sm"/>
              </a:ln>
            </p:spPr>
          </p:cxnSp>
          <p:sp>
            <p:nvSpPr>
              <p:cNvPr id="561" name="Google Shape;561;p24"/>
              <p:cNvSpPr/>
              <p:nvPr/>
            </p:nvSpPr>
            <p:spPr>
              <a:xfrm>
                <a:off x="10082391" y="1324175"/>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24"/>
              <p:cNvSpPr/>
              <p:nvPr/>
            </p:nvSpPr>
            <p:spPr>
              <a:xfrm>
                <a:off x="10803855" y="1655350"/>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3" name="Google Shape;563;p24"/>
              <p:cNvSpPr/>
              <p:nvPr/>
            </p:nvSpPr>
            <p:spPr>
              <a:xfrm>
                <a:off x="10077129" y="1152030"/>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24"/>
              <p:cNvSpPr/>
              <p:nvPr/>
            </p:nvSpPr>
            <p:spPr>
              <a:xfrm>
                <a:off x="9788196" y="1321400"/>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24"/>
              <p:cNvSpPr/>
              <p:nvPr/>
            </p:nvSpPr>
            <p:spPr>
              <a:xfrm>
                <a:off x="10775995" y="1907103"/>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6" name="Google Shape;566;p24"/>
              <p:cNvSpPr/>
              <p:nvPr/>
            </p:nvSpPr>
            <p:spPr>
              <a:xfrm>
                <a:off x="10781172" y="2075005"/>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7" name="Google Shape;567;p24"/>
              <p:cNvSpPr/>
              <p:nvPr/>
            </p:nvSpPr>
            <p:spPr>
              <a:xfrm>
                <a:off x="9902458" y="1567187"/>
                <a:ext cx="185195" cy="185195"/>
              </a:xfrm>
              <a:prstGeom prst="ellipse">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68" name="Google Shape;568;p24"/>
            <p:cNvSpPr/>
            <p:nvPr/>
          </p:nvSpPr>
          <p:spPr>
            <a:xfrm>
              <a:off x="8951100" y="243818"/>
              <a:ext cx="231826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Regression</a:t>
              </a:r>
              <a:endParaRPr/>
            </a:p>
          </p:txBody>
        </p:sp>
      </p:grpSp>
      <p:sp>
        <p:nvSpPr>
          <p:cNvPr id="569" name="Google Shape;569;p24"/>
          <p:cNvSpPr/>
          <p:nvPr/>
        </p:nvSpPr>
        <p:spPr>
          <a:xfrm>
            <a:off x="695324" y="5867727"/>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a:solidFill>
                  <a:schemeClr val="dk1"/>
                </a:solidFill>
                <a:latin typeface="Arial"/>
                <a:ea typeface="Arial"/>
                <a:cs typeface="Arial"/>
                <a:sym typeface="Arial"/>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Unsupervised Learning</a:t>
            </a:r>
            <a:endParaRPr/>
          </a:p>
        </p:txBody>
      </p:sp>
      <p:sp>
        <p:nvSpPr>
          <p:cNvPr id="576" name="Google Shape;576;p27"/>
          <p:cNvSpPr txBox="1">
            <a:spLocks noGrp="1"/>
          </p:cNvSpPr>
          <p:nvPr>
            <p:ph type="body" idx="1"/>
          </p:nvPr>
        </p:nvSpPr>
        <p:spPr>
          <a:xfrm>
            <a:off x="695325" y="1592264"/>
            <a:ext cx="42474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1800"/>
              <a:t>“The most common tasks within unsupervised learning are clustering, representation learning, and density estimation. In all of these cases, we wish to learn the inherent structure of our data without using explicitly-provided labels. Some common algorithms include k-means clustering, principal component analysis, and autoencoders. Since no labels are provided, there is no specific way to compare model performance in most unsupervised learning methods.</a:t>
            </a:r>
            <a:endParaRPr/>
          </a:p>
          <a:p>
            <a:pPr marL="0" lvl="0" indent="0" algn="l" rtl="0">
              <a:lnSpc>
                <a:spcPct val="90000"/>
              </a:lnSpc>
              <a:spcBef>
                <a:spcPts val="1100"/>
              </a:spcBef>
              <a:spcAft>
                <a:spcPts val="0"/>
              </a:spcAft>
              <a:buSzPts val="2400"/>
              <a:buNone/>
            </a:pPr>
            <a:r>
              <a:rPr lang="en-US" sz="1800"/>
              <a:t>Two common use-cases for unsupervised learning are exploratory analysis and dimensionality reduction.”</a:t>
            </a:r>
            <a:endParaRPr/>
          </a:p>
        </p:txBody>
      </p:sp>
      <p:sp>
        <p:nvSpPr>
          <p:cNvPr id="577" name="Google Shape;577;p2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78" name="Google Shape;578;p2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579" name="Google Shape;579;p2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580" name="Google Shape;580;p27"/>
          <p:cNvSpPr/>
          <p:nvPr/>
        </p:nvSpPr>
        <p:spPr>
          <a:xfrm>
            <a:off x="695324" y="5867727"/>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a:solidFill>
                  <a:schemeClr val="dk1"/>
                </a:solidFill>
                <a:latin typeface="Arial"/>
                <a:ea typeface="Arial"/>
                <a:cs typeface="Arial"/>
                <a:sym typeface="Arial"/>
              </a:rPr>
              <a:t> </a:t>
            </a:r>
            <a:endParaRPr/>
          </a:p>
        </p:txBody>
      </p:sp>
      <p:sp>
        <p:nvSpPr>
          <p:cNvPr id="581" name="Google Shape;581;p27"/>
          <p:cNvSpPr/>
          <p:nvPr/>
        </p:nvSpPr>
        <p:spPr>
          <a:xfrm>
            <a:off x="6390575" y="3927713"/>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82" name="Google Shape;582;p27"/>
          <p:cNvSpPr/>
          <p:nvPr/>
        </p:nvSpPr>
        <p:spPr>
          <a:xfrm>
            <a:off x="5564708" y="2062162"/>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83" name="Google Shape;583;p27"/>
          <p:cNvSpPr/>
          <p:nvPr/>
        </p:nvSpPr>
        <p:spPr>
          <a:xfrm>
            <a:off x="6995302" y="2911914"/>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
        <p:nvSpPr>
          <p:cNvPr id="584" name="Google Shape;584;p27"/>
          <p:cNvSpPr/>
          <p:nvPr/>
        </p:nvSpPr>
        <p:spPr>
          <a:xfrm>
            <a:off x="7101327" y="1711676"/>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
        <p:nvSpPr>
          <p:cNvPr id="585" name="Google Shape;585;p27"/>
          <p:cNvSpPr/>
          <p:nvPr/>
        </p:nvSpPr>
        <p:spPr>
          <a:xfrm>
            <a:off x="6096002" y="1309338"/>
            <a:ext cx="9540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rgbClr val="CCCCCC"/>
                </a:solidFill>
                <a:latin typeface="Arial"/>
                <a:ea typeface="Arial"/>
                <a:cs typeface="Arial"/>
                <a:sym typeface="Arial"/>
              </a:rPr>
              <a:t>🐈</a:t>
            </a:r>
            <a:endParaRPr sz="6000">
              <a:solidFill>
                <a:schemeClr val="dk1"/>
              </a:solidFill>
              <a:latin typeface="Arial"/>
              <a:ea typeface="Arial"/>
              <a:cs typeface="Arial"/>
              <a:sym typeface="Arial"/>
            </a:endParaRPr>
          </a:p>
        </p:txBody>
      </p:sp>
      <p:sp>
        <p:nvSpPr>
          <p:cNvPr id="586" name="Google Shape;586;p27"/>
          <p:cNvSpPr/>
          <p:nvPr/>
        </p:nvSpPr>
        <p:spPr>
          <a:xfrm>
            <a:off x="10414673" y="2872200"/>
            <a:ext cx="10068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87" name="Google Shape;587;p27"/>
          <p:cNvSpPr/>
          <p:nvPr/>
        </p:nvSpPr>
        <p:spPr>
          <a:xfrm>
            <a:off x="9349982" y="1477336"/>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88" name="Google Shape;588;p27"/>
          <p:cNvSpPr/>
          <p:nvPr/>
        </p:nvSpPr>
        <p:spPr>
          <a:xfrm>
            <a:off x="8618023" y="3976165"/>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89" name="Google Shape;589;p27"/>
          <p:cNvSpPr/>
          <p:nvPr/>
        </p:nvSpPr>
        <p:spPr>
          <a:xfrm>
            <a:off x="7903721" y="2421025"/>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
        <p:nvSpPr>
          <p:cNvPr id="590" name="Google Shape;590;p27"/>
          <p:cNvSpPr/>
          <p:nvPr/>
        </p:nvSpPr>
        <p:spPr>
          <a:xfrm>
            <a:off x="10590447" y="4430661"/>
            <a:ext cx="10824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0">
                <a:solidFill>
                  <a:srgbClr val="CCCCCC"/>
                </a:solidFill>
                <a:latin typeface="Arial"/>
                <a:ea typeface="Arial"/>
                <a:cs typeface="Arial"/>
                <a:sym typeface="Arial"/>
              </a:rPr>
              <a:t>🐶</a:t>
            </a:r>
            <a:endParaRPr sz="70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d49e86e613_0_15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Learning Strategies</a:t>
            </a:r>
            <a:endParaRPr/>
          </a:p>
        </p:txBody>
      </p:sp>
      <p:sp>
        <p:nvSpPr>
          <p:cNvPr id="596" name="Google Shape;596;gd49e86e613_0_15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597" name="Google Shape;597;gd49e86e613_0_15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98" name="Google Shape;598;gd49e86e613_0_15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599" name="Google Shape;599;gd49e86e613_0_1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graphicFrame>
        <p:nvGraphicFramePr>
          <p:cNvPr id="600" name="Google Shape;600;gd49e86e613_0_159"/>
          <p:cNvGraphicFramePr/>
          <p:nvPr/>
        </p:nvGraphicFramePr>
        <p:xfrm>
          <a:off x="695326" y="2514941"/>
          <a:ext cx="3000000" cy="3000000"/>
        </p:xfrm>
        <a:graphic>
          <a:graphicData uri="http://schemas.openxmlformats.org/drawingml/2006/table">
            <a:tbl>
              <a:tblPr firstRow="1" bandRow="1">
                <a:noFill/>
                <a:tableStyleId>{3B285EA1-A668-438B-8E57-788F1E850E59}</a:tableStyleId>
              </a:tblPr>
              <a:tblGrid>
                <a:gridCol w="1576150">
                  <a:extLst>
                    <a:ext uri="{9D8B030D-6E8A-4147-A177-3AD203B41FA5}">
                      <a16:colId xmlns:a16="http://schemas.microsoft.com/office/drawing/2014/main" val="20000"/>
                    </a:ext>
                  </a:extLst>
                </a:gridCol>
                <a:gridCol w="3193150">
                  <a:extLst>
                    <a:ext uri="{9D8B030D-6E8A-4147-A177-3AD203B41FA5}">
                      <a16:colId xmlns:a16="http://schemas.microsoft.com/office/drawing/2014/main" val="20001"/>
                    </a:ext>
                  </a:extLst>
                </a:gridCol>
                <a:gridCol w="3187250">
                  <a:extLst>
                    <a:ext uri="{9D8B030D-6E8A-4147-A177-3AD203B41FA5}">
                      <a16:colId xmlns:a16="http://schemas.microsoft.com/office/drawing/2014/main" val="20002"/>
                    </a:ext>
                  </a:extLst>
                </a:gridCol>
              </a:tblGrid>
              <a:tr h="824525">
                <a:tc>
                  <a:txBody>
                    <a:bodyPr/>
                    <a:lstStyle/>
                    <a:p>
                      <a:pPr marL="0" marR="0" lvl="0" indent="0" algn="ctr" rtl="0">
                        <a:spcBef>
                          <a:spcPts val="0"/>
                        </a:spcBef>
                        <a:spcAft>
                          <a:spcPts val="0"/>
                        </a:spcAft>
                        <a:buNone/>
                      </a:pPr>
                      <a:endParaRPr sz="1800" u="none" strike="noStrike" cap="none">
                        <a:solidFill>
                          <a:schemeClr val="lt1"/>
                        </a:solidFill>
                      </a:endParaRPr>
                    </a:p>
                  </a:txBody>
                  <a:tcPr marL="91450" marR="91450" marT="45725" marB="45725" anchor="ctr">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rgbClr val="8BC24A"/>
                    </a:solidFill>
                  </a:tcPr>
                </a:tc>
                <a:tc>
                  <a:txBody>
                    <a:bodyPr/>
                    <a:lstStyle/>
                    <a:p>
                      <a:pPr marL="0" marR="0" lvl="0" indent="0" algn="ctr" rtl="0">
                        <a:spcBef>
                          <a:spcPts val="0"/>
                        </a:spcBef>
                        <a:spcAft>
                          <a:spcPts val="0"/>
                        </a:spcAft>
                        <a:buNone/>
                      </a:pPr>
                      <a:r>
                        <a:rPr lang="en-US" sz="1800" b="1" u="none" strike="noStrike" cap="none">
                          <a:solidFill>
                            <a:schemeClr val="lt1"/>
                          </a:solidFill>
                        </a:rPr>
                        <a:t>Supervised Learning</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rgbClr val="8BC24A"/>
                    </a:solidFill>
                  </a:tcPr>
                </a:tc>
                <a:tc>
                  <a:txBody>
                    <a:bodyPr/>
                    <a:lstStyle/>
                    <a:p>
                      <a:pPr marL="0" marR="0" lvl="0" indent="0" algn="ctr" rtl="0">
                        <a:spcBef>
                          <a:spcPts val="0"/>
                        </a:spcBef>
                        <a:spcAft>
                          <a:spcPts val="0"/>
                        </a:spcAft>
                        <a:buNone/>
                      </a:pPr>
                      <a:r>
                        <a:rPr lang="en-US" sz="1800" b="1" u="none" strike="noStrike" cap="none">
                          <a:solidFill>
                            <a:schemeClr val="lt1"/>
                          </a:solidFill>
                        </a:rPr>
                        <a:t>Unsupervised Learning</a:t>
                      </a:r>
                      <a:endParaRPr/>
                    </a:p>
                  </a:txBody>
                  <a:tcPr marL="91450" marR="91450" marT="45725" marB="45725" anchor="ctr">
                    <a:lnL w="12700" cap="flat" cmpd="sng">
                      <a:solidFill>
                        <a:schemeClr val="lt1"/>
                      </a:solidFill>
                      <a:prstDash val="solid"/>
                      <a:round/>
                      <a:headEnd type="none" w="sm" len="sm"/>
                      <a:tailEnd type="none" w="sm" len="sm"/>
                    </a:lnL>
                    <a:lnB w="12700" cap="flat" cmpd="sng">
                      <a:solidFill>
                        <a:schemeClr val="lt1"/>
                      </a:solidFill>
                      <a:prstDash val="solid"/>
                      <a:round/>
                      <a:headEnd type="none" w="sm" len="sm"/>
                      <a:tailEnd type="none" w="sm" len="sm"/>
                    </a:lnB>
                    <a:solidFill>
                      <a:srgbClr val="8BC24A"/>
                    </a:solidFill>
                  </a:tcPr>
                </a:tc>
                <a:extLst>
                  <a:ext uri="{0D108BD9-81ED-4DB2-BD59-A6C34878D82A}">
                    <a16:rowId xmlns:a16="http://schemas.microsoft.com/office/drawing/2014/main" val="10000"/>
                  </a:ext>
                </a:extLst>
              </a:tr>
              <a:tr h="824525">
                <a:tc>
                  <a:txBody>
                    <a:bodyPr/>
                    <a:lstStyle/>
                    <a:p>
                      <a:pPr marL="0" marR="0" lvl="0" indent="0" algn="ctr" rtl="0">
                        <a:spcBef>
                          <a:spcPts val="0"/>
                        </a:spcBef>
                        <a:spcAft>
                          <a:spcPts val="0"/>
                        </a:spcAft>
                        <a:buNone/>
                      </a:pPr>
                      <a:r>
                        <a:rPr lang="en-US" sz="1800" b="1" u="none" strike="noStrike" cap="none">
                          <a:solidFill>
                            <a:schemeClr val="lt1"/>
                          </a:solidFill>
                        </a:rPr>
                        <a:t>Discrete</a:t>
                      </a:r>
                      <a:endParaRPr/>
                    </a:p>
                  </a:txBody>
                  <a:tcPr marL="91450" marR="91450" marT="45725" marB="45725" anchor="ctr">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BC24A"/>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Classification or </a:t>
                      </a:r>
                      <a:br>
                        <a:rPr lang="en-US" sz="1600" u="none" strike="noStrike" cap="none"/>
                      </a:br>
                      <a:r>
                        <a:rPr lang="en-US" sz="1600" u="none" strike="noStrike" cap="none"/>
                        <a:t>Categorization</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Clustering</a:t>
                      </a:r>
                      <a:endParaRPr/>
                    </a:p>
                  </a:txBody>
                  <a:tcPr marL="91450" marR="91450" marT="45725" marB="45725" anchor="ctr">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extLst>
                  <a:ext uri="{0D108BD9-81ED-4DB2-BD59-A6C34878D82A}">
                    <a16:rowId xmlns:a16="http://schemas.microsoft.com/office/drawing/2014/main" val="10001"/>
                  </a:ext>
                </a:extLst>
              </a:tr>
              <a:tr h="824525">
                <a:tc>
                  <a:txBody>
                    <a:bodyPr/>
                    <a:lstStyle/>
                    <a:p>
                      <a:pPr marL="0" marR="0" lvl="0" indent="0" algn="ctr" rtl="0">
                        <a:spcBef>
                          <a:spcPts val="0"/>
                        </a:spcBef>
                        <a:spcAft>
                          <a:spcPts val="0"/>
                        </a:spcAft>
                        <a:buNone/>
                      </a:pPr>
                      <a:r>
                        <a:rPr lang="en-US" sz="1800" b="1" u="none" strike="noStrike" cap="none">
                          <a:solidFill>
                            <a:schemeClr val="lt1"/>
                          </a:solidFill>
                        </a:rPr>
                        <a:t>Continuous</a:t>
                      </a:r>
                      <a:endParaRPr/>
                    </a:p>
                  </a:txBody>
                  <a:tcPr marL="91450" marR="91450" marT="45725" marB="45725" anchor="ctr">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BC24A"/>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Regression</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Dimensionality reduction</a:t>
                      </a:r>
                      <a:endParaRPr/>
                    </a:p>
                  </a:txBody>
                  <a:tcPr marL="91450" marR="91450" marT="45725" marB="45725" anchor="ctr">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d49e86e613_0_43"/>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Classification</a:t>
            </a:r>
            <a:endParaRPr/>
          </a:p>
        </p:txBody>
      </p:sp>
      <p:sp>
        <p:nvSpPr>
          <p:cNvPr id="607" name="Google Shape;607;gd49e86e613_0_43"/>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608" name="Google Shape;608;gd49e86e613_0_43"/>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609" name="Google Shape;609;gd49e86e613_0_43"/>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d49e86e613_0_62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Classification</a:t>
            </a:r>
            <a:endParaRPr/>
          </a:p>
        </p:txBody>
      </p:sp>
      <p:sp>
        <p:nvSpPr>
          <p:cNvPr id="616" name="Google Shape;616;gd49e86e613_0_62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617" name="Google Shape;617;gd49e86e613_0_62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618" name="Google Shape;618;gd49e86e613_0_62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d49e86e613_0_16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pic>
        <p:nvPicPr>
          <p:cNvPr id="624" name="Google Shape;624;gd49e86e613_0_169"/>
          <p:cNvPicPr preferRelativeResize="0"/>
          <p:nvPr/>
        </p:nvPicPr>
        <p:blipFill rotWithShape="1">
          <a:blip r:embed="rId3">
            <a:alphaModFix/>
          </a:blip>
          <a:srcRect/>
          <a:stretch/>
        </p:blipFill>
        <p:spPr>
          <a:xfrm>
            <a:off x="1114367" y="1809338"/>
            <a:ext cx="6572307" cy="4320002"/>
          </a:xfrm>
          <a:prstGeom prst="rect">
            <a:avLst/>
          </a:prstGeom>
          <a:noFill/>
          <a:ln>
            <a:noFill/>
          </a:ln>
        </p:spPr>
      </p:pic>
      <p:sp>
        <p:nvSpPr>
          <p:cNvPr id="625" name="Google Shape;625;gd49e86e613_0_16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626" name="Google Shape;626;gd49e86e613_0_16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SVM Example</a:t>
            </a:r>
            <a:endParaRPr/>
          </a:p>
        </p:txBody>
      </p:sp>
      <p:sp>
        <p:nvSpPr>
          <p:cNvPr id="627" name="Google Shape;627;gd49e86e613_0_16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628" name="Google Shape;628;gd49e86e613_0_16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gd49e86e613_0_179"/>
          <p:cNvPicPr preferRelativeResize="0"/>
          <p:nvPr/>
        </p:nvPicPr>
        <p:blipFill rotWithShape="1">
          <a:blip r:embed="rId3">
            <a:alphaModFix/>
          </a:blip>
          <a:srcRect/>
          <a:stretch/>
        </p:blipFill>
        <p:spPr>
          <a:xfrm>
            <a:off x="1114367" y="1809338"/>
            <a:ext cx="6572307" cy="4320002"/>
          </a:xfrm>
          <a:prstGeom prst="rect">
            <a:avLst/>
          </a:prstGeom>
          <a:noFill/>
          <a:ln>
            <a:noFill/>
          </a:ln>
        </p:spPr>
      </p:pic>
      <p:sp>
        <p:nvSpPr>
          <p:cNvPr id="634" name="Google Shape;634;gd49e86e613_0_17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635" name="Google Shape;635;gd49e86e613_0_17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636" name="Google Shape;636;gd49e86e613_0_17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SVM Example</a:t>
            </a:r>
            <a:endParaRPr/>
          </a:p>
        </p:txBody>
      </p:sp>
      <p:sp>
        <p:nvSpPr>
          <p:cNvPr id="637" name="Google Shape;637;gd49e86e613_0_17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638" name="Google Shape;638;gd49e86e613_0_17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pic>
        <p:nvPicPr>
          <p:cNvPr id="639" name="Google Shape;639;gd49e86e613_0_179"/>
          <p:cNvPicPr preferRelativeResize="0"/>
          <p:nvPr/>
        </p:nvPicPr>
        <p:blipFill rotWithShape="1">
          <a:blip r:embed="rId4">
            <a:alphaModFix/>
          </a:blip>
          <a:srcRect/>
          <a:stretch/>
        </p:blipFill>
        <p:spPr>
          <a:xfrm>
            <a:off x="1114367" y="1809338"/>
            <a:ext cx="6572307" cy="43200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9"/>
          <p:cNvSpPr/>
          <p:nvPr/>
        </p:nvSpPr>
        <p:spPr>
          <a:xfrm>
            <a:off x="695324" y="5867727"/>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https://www2.deloitte.com/nl/nl/pages/data-analytics/articles/part-2-artificial-intelligence-techniques-explained.html#</a:t>
            </a:r>
            <a:r>
              <a:rPr lang="en-US" sz="1100">
                <a:solidFill>
                  <a:schemeClr val="dk1"/>
                </a:solidFill>
                <a:latin typeface="Arial"/>
                <a:ea typeface="Arial"/>
                <a:cs typeface="Arial"/>
                <a:sym typeface="Arial"/>
              </a:rPr>
              <a:t> </a:t>
            </a:r>
            <a:endParaRPr/>
          </a:p>
        </p:txBody>
      </p:sp>
      <p:sp>
        <p:nvSpPr>
          <p:cNvPr id="646" name="Google Shape;646;p1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Classification </a:t>
            </a:r>
            <a:endParaRPr/>
          </a:p>
        </p:txBody>
      </p:sp>
      <p:sp>
        <p:nvSpPr>
          <p:cNvPr id="647" name="Google Shape;647;p1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sz="2000"/>
              <a:t>Determine whether a given data point belongs to a certain class or not </a:t>
            </a:r>
            <a:endParaRPr/>
          </a:p>
          <a:p>
            <a:pPr marL="285750" lvl="0" indent="-285750" algn="l" rtl="0">
              <a:lnSpc>
                <a:spcPct val="90000"/>
              </a:lnSpc>
              <a:spcBef>
                <a:spcPts val="1100"/>
              </a:spcBef>
              <a:spcAft>
                <a:spcPts val="0"/>
              </a:spcAft>
              <a:buSzPts val="2400"/>
              <a:buChar char="▪"/>
            </a:pPr>
            <a:r>
              <a:rPr lang="en-US" sz="2000"/>
              <a:t>Supervised method:</a:t>
            </a:r>
            <a:endParaRPr/>
          </a:p>
          <a:p>
            <a:pPr marL="538163" lvl="1" indent="-180975" algn="l" rtl="0">
              <a:lnSpc>
                <a:spcPct val="90000"/>
              </a:lnSpc>
              <a:spcBef>
                <a:spcPts val="1100"/>
              </a:spcBef>
              <a:spcAft>
                <a:spcPts val="0"/>
              </a:spcAft>
              <a:buSzPts val="1800"/>
              <a:buChar char="▪"/>
            </a:pPr>
            <a:r>
              <a:rPr lang="en-US" sz="1800"/>
              <a:t>First training a classifier model on data points for which the class is known (e.g. a set of emails that are labeled as spam or not spam) </a:t>
            </a:r>
            <a:endParaRPr/>
          </a:p>
          <a:p>
            <a:pPr marL="538163" lvl="1" indent="-180975" algn="l" rtl="0">
              <a:lnSpc>
                <a:spcPct val="90000"/>
              </a:lnSpc>
              <a:spcBef>
                <a:spcPts val="1100"/>
              </a:spcBef>
              <a:spcAft>
                <a:spcPts val="0"/>
              </a:spcAft>
              <a:buSzPts val="1800"/>
              <a:buChar char="▪"/>
            </a:pPr>
            <a:r>
              <a:rPr lang="en-US" sz="1800"/>
              <a:t>Then use the model to determine </a:t>
            </a:r>
            <a:br>
              <a:rPr lang="en-US" sz="1800"/>
            </a:br>
            <a:r>
              <a:rPr lang="en-US" sz="1800"/>
              <a:t>the class of new, unseen data-points</a:t>
            </a:r>
            <a:endParaRPr/>
          </a:p>
          <a:p>
            <a:pPr marL="285750" lvl="0" indent="-285750" algn="l" rtl="0">
              <a:lnSpc>
                <a:spcPct val="90000"/>
              </a:lnSpc>
              <a:spcBef>
                <a:spcPts val="1100"/>
              </a:spcBef>
              <a:spcAft>
                <a:spcPts val="0"/>
              </a:spcAft>
              <a:buSzPts val="2400"/>
              <a:buChar char="▪"/>
            </a:pPr>
            <a:r>
              <a:rPr lang="en-US" sz="2000"/>
              <a:t>Find the boundary line that </a:t>
            </a:r>
            <a:br>
              <a:rPr lang="en-US" sz="2000"/>
            </a:br>
            <a:r>
              <a:rPr lang="en-US" sz="2000"/>
              <a:t>separates two classes</a:t>
            </a:r>
            <a:endParaRPr/>
          </a:p>
          <a:p>
            <a:pPr marL="285750" lvl="0" indent="-285750" algn="l" rtl="0">
              <a:lnSpc>
                <a:spcPct val="90000"/>
              </a:lnSpc>
              <a:spcBef>
                <a:spcPts val="1100"/>
              </a:spcBef>
              <a:spcAft>
                <a:spcPts val="0"/>
              </a:spcAft>
              <a:buSzPts val="2400"/>
              <a:buChar char="▪"/>
            </a:pPr>
            <a:r>
              <a:rPr lang="en-US" sz="2000"/>
              <a:t>The boundary line should create </a:t>
            </a:r>
            <a:br>
              <a:rPr lang="en-US" sz="2000"/>
            </a:br>
            <a:r>
              <a:rPr lang="en-US" sz="2000"/>
              <a:t>a maximum  separation between </a:t>
            </a:r>
            <a:br>
              <a:rPr lang="en-US" sz="2000"/>
            </a:br>
            <a:r>
              <a:rPr lang="en-US" sz="2000"/>
              <a:t>the classes</a:t>
            </a:r>
            <a:endParaRPr/>
          </a:p>
        </p:txBody>
      </p:sp>
      <p:sp>
        <p:nvSpPr>
          <p:cNvPr id="648" name="Google Shape;648;p1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Example: Support Vector Machines (SVM)</a:t>
            </a:r>
            <a:endParaRPr/>
          </a:p>
        </p:txBody>
      </p:sp>
      <p:sp>
        <p:nvSpPr>
          <p:cNvPr id="649" name="Google Shape;649;p1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650" name="Google Shape;650;p1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651" name="Google Shape;651;p19"/>
          <p:cNvPicPr preferRelativeResize="0"/>
          <p:nvPr/>
        </p:nvPicPr>
        <p:blipFill rotWithShape="1">
          <a:blip r:embed="rId4">
            <a:alphaModFix/>
          </a:blip>
          <a:srcRect/>
          <a:stretch/>
        </p:blipFill>
        <p:spPr>
          <a:xfrm>
            <a:off x="5193867" y="3296094"/>
            <a:ext cx="3275947" cy="232001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d49e86e613_1_11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Text Suggestions</a:t>
            </a:r>
            <a:endParaRPr/>
          </a:p>
        </p:txBody>
      </p:sp>
      <p:sp>
        <p:nvSpPr>
          <p:cNvPr id="134" name="Google Shape;134;gd49e86e613_1_11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Google‘s Smart Reply &amp; Smart Compose</a:t>
            </a:r>
            <a:endParaRPr/>
          </a:p>
        </p:txBody>
      </p:sp>
      <p:sp>
        <p:nvSpPr>
          <p:cNvPr id="135" name="Google Shape;135;gd49e86e613_1_11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36" name="Google Shape;136;gd49e86e613_1_11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grpSp>
        <p:nvGrpSpPr>
          <p:cNvPr id="137" name="Google Shape;137;gd49e86e613_1_119"/>
          <p:cNvGrpSpPr/>
          <p:nvPr/>
        </p:nvGrpSpPr>
        <p:grpSpPr>
          <a:xfrm>
            <a:off x="1727765" y="1493293"/>
            <a:ext cx="3256631" cy="4265759"/>
            <a:chOff x="124262" y="1592266"/>
            <a:chExt cx="3463764" cy="4537076"/>
          </a:xfrm>
        </p:grpSpPr>
        <p:pic>
          <p:nvPicPr>
            <p:cNvPr id="138" name="Google Shape;138;gd49e86e613_1_119" descr="Smart_Reply_in_Gmail_on_iOS_static_for_blog.width-1000_ue7xiKi.png"/>
            <p:cNvPicPr preferRelativeResize="0"/>
            <p:nvPr/>
          </p:nvPicPr>
          <p:blipFill rotWithShape="1">
            <a:blip r:embed="rId3">
              <a:alphaModFix/>
            </a:blip>
            <a:srcRect l="33999" t="5198" r="33861" b="5484"/>
            <a:stretch/>
          </p:blipFill>
          <p:spPr>
            <a:xfrm>
              <a:off x="690920" y="1592266"/>
              <a:ext cx="2305973" cy="4537076"/>
            </a:xfrm>
            <a:prstGeom prst="rect">
              <a:avLst/>
            </a:prstGeom>
            <a:noFill/>
            <a:ln>
              <a:noFill/>
            </a:ln>
          </p:spPr>
        </p:pic>
        <p:pic>
          <p:nvPicPr>
            <p:cNvPr id="139" name="Google Shape;139;gd49e86e613_1_119" descr="Smart_Reply_in_Gmail_on_iOS_static_for_blog.width-1000_ue7xiKi.png"/>
            <p:cNvPicPr preferRelativeResize="0"/>
            <p:nvPr/>
          </p:nvPicPr>
          <p:blipFill rotWithShape="1">
            <a:blip r:embed="rId4">
              <a:alphaModFix/>
            </a:blip>
            <a:srcRect l="37303" t="68062" r="37364" b="25547"/>
            <a:stretch/>
          </p:blipFill>
          <p:spPr>
            <a:xfrm>
              <a:off x="124262" y="4246074"/>
              <a:ext cx="3439288" cy="614158"/>
            </a:xfrm>
            <a:prstGeom prst="rect">
              <a:avLst/>
            </a:prstGeom>
            <a:noFill/>
            <a:ln w="2857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0" name="Google Shape;140;gd49e86e613_1_119"/>
            <p:cNvCxnSpPr/>
            <p:nvPr/>
          </p:nvCxnSpPr>
          <p:spPr>
            <a:xfrm>
              <a:off x="129209" y="4870176"/>
              <a:ext cx="805200" cy="298200"/>
            </a:xfrm>
            <a:prstGeom prst="straightConnector1">
              <a:avLst/>
            </a:prstGeom>
            <a:noFill/>
            <a:ln w="19050" cap="flat" cmpd="sng">
              <a:solidFill>
                <a:srgbClr val="3F3F3F"/>
              </a:solidFill>
              <a:prstDash val="solid"/>
              <a:miter lim="800000"/>
              <a:headEnd type="none" w="sm" len="sm"/>
              <a:tailEnd type="none" w="sm" len="sm"/>
            </a:ln>
          </p:spPr>
        </p:cxnSp>
        <p:cxnSp>
          <p:nvCxnSpPr>
            <p:cNvPr id="141" name="Google Shape;141;gd49e86e613_1_119"/>
            <p:cNvCxnSpPr/>
            <p:nvPr/>
          </p:nvCxnSpPr>
          <p:spPr>
            <a:xfrm flipH="1">
              <a:off x="2812826" y="4870174"/>
              <a:ext cx="775200" cy="298200"/>
            </a:xfrm>
            <a:prstGeom prst="straightConnector1">
              <a:avLst/>
            </a:prstGeom>
            <a:noFill/>
            <a:ln w="19050" cap="flat" cmpd="sng">
              <a:solidFill>
                <a:srgbClr val="3F3F3F"/>
              </a:solidFill>
              <a:prstDash val="solid"/>
              <a:miter lim="800000"/>
              <a:headEnd type="none" w="sm" len="sm"/>
              <a:tailEnd type="none" w="sm" len="sm"/>
            </a:ln>
          </p:spPr>
        </p:cxnSp>
      </p:grpSp>
      <p:sp>
        <p:nvSpPr>
          <p:cNvPr id="142" name="Google Shape;142;gd49e86e613_1_119"/>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https://blog.google/products/gmail/save-time-with-smart-reply-in-gmail/</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https://ai.googleblog.com/2018/05/smart-compose-using-neural-networks-to.html</a:t>
            </a:r>
            <a:r>
              <a:rPr lang="en-US" sz="1100">
                <a:solidFill>
                  <a:schemeClr val="dk1"/>
                </a:solidFill>
                <a:latin typeface="Arial"/>
                <a:ea typeface="Arial"/>
                <a:cs typeface="Arial"/>
                <a:sym typeface="Arial"/>
              </a:rPr>
              <a:t> </a:t>
            </a:r>
            <a:endParaRPr/>
          </a:p>
        </p:txBody>
      </p:sp>
      <p:pic>
        <p:nvPicPr>
          <p:cNvPr id="143" name="Google Shape;143;gd49e86e613_1_119"/>
          <p:cNvPicPr preferRelativeResize="0"/>
          <p:nvPr/>
        </p:nvPicPr>
        <p:blipFill rotWithShape="1">
          <a:blip r:embed="rId7">
            <a:alphaModFix/>
          </a:blip>
          <a:srcRect/>
          <a:stretch/>
        </p:blipFill>
        <p:spPr>
          <a:xfrm>
            <a:off x="6958209" y="1538284"/>
            <a:ext cx="3387331" cy="2146083"/>
          </a:xfrm>
          <a:prstGeom prst="rect">
            <a:avLst/>
          </a:prstGeom>
          <a:noFill/>
          <a:ln w="952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4" name="Google Shape;144;gd49e86e613_1_119"/>
          <p:cNvCxnSpPr/>
          <p:nvPr/>
        </p:nvCxnSpPr>
        <p:spPr>
          <a:xfrm rot="10800000">
            <a:off x="8373574" y="3556254"/>
            <a:ext cx="0" cy="781500"/>
          </a:xfrm>
          <a:prstGeom prst="straightConnector1">
            <a:avLst/>
          </a:prstGeom>
          <a:noFill/>
          <a:ln w="57150" cap="flat" cmpd="sng">
            <a:solidFill>
              <a:schemeClr val="accent1"/>
            </a:solidFill>
            <a:prstDash val="solid"/>
            <a:miter lim="800000"/>
            <a:headEnd type="none" w="sm" len="sm"/>
            <a:tailEnd type="triangle" w="med" len="med"/>
          </a:ln>
        </p:spPr>
      </p:cxnSp>
      <p:cxnSp>
        <p:nvCxnSpPr>
          <p:cNvPr id="145" name="Google Shape;145;gd49e86e613_1_119"/>
          <p:cNvCxnSpPr/>
          <p:nvPr/>
        </p:nvCxnSpPr>
        <p:spPr>
          <a:xfrm rot="10800000">
            <a:off x="5047898" y="4559765"/>
            <a:ext cx="1887300" cy="0"/>
          </a:xfrm>
          <a:prstGeom prst="straightConnector1">
            <a:avLst/>
          </a:prstGeom>
          <a:noFill/>
          <a:ln w="57150" cap="flat" cmpd="sng">
            <a:solidFill>
              <a:schemeClr val="accent1"/>
            </a:solidFill>
            <a:prstDash val="solid"/>
            <a:miter lim="800000"/>
            <a:headEnd type="none" w="sm" len="sm"/>
            <a:tailEnd type="triangle" w="med" len="med"/>
          </a:ln>
        </p:spPr>
      </p:cxnSp>
      <p:sp>
        <p:nvSpPr>
          <p:cNvPr id="146" name="Google Shape;146;gd49e86e613_1_119"/>
          <p:cNvSpPr txBox="1">
            <a:spLocks noGrp="1"/>
          </p:cNvSpPr>
          <p:nvPr>
            <p:ph type="body" idx="1"/>
          </p:nvPr>
        </p:nvSpPr>
        <p:spPr>
          <a:xfrm>
            <a:off x="6958209" y="4369485"/>
            <a:ext cx="3444300" cy="84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Language model, </a:t>
            </a:r>
            <a:br>
              <a:rPr lang="en-US" sz="2400"/>
            </a:br>
            <a:r>
              <a:rPr lang="en-US" sz="2400"/>
              <a:t>given email text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2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Classification </a:t>
            </a:r>
            <a:endParaRPr/>
          </a:p>
        </p:txBody>
      </p:sp>
      <p:sp>
        <p:nvSpPr>
          <p:cNvPr id="658" name="Google Shape;658;p20"/>
          <p:cNvSpPr txBox="1">
            <a:spLocks noGrp="1"/>
          </p:cNvSpPr>
          <p:nvPr>
            <p:ph type="body" idx="1"/>
          </p:nvPr>
        </p:nvSpPr>
        <p:spPr>
          <a:xfrm>
            <a:off x="695325" y="1592264"/>
            <a:ext cx="38940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120000"/>
              </a:lnSpc>
              <a:spcBef>
                <a:spcPts val="0"/>
              </a:spcBef>
              <a:spcAft>
                <a:spcPts val="0"/>
              </a:spcAft>
              <a:buSzPts val="2400"/>
              <a:buChar char="▪"/>
            </a:pPr>
            <a:r>
              <a:rPr lang="en-US"/>
              <a:t>Find the boundary line that separates two classes</a:t>
            </a:r>
            <a:endParaRPr/>
          </a:p>
          <a:p>
            <a:pPr marL="285750" lvl="0" indent="-285750" algn="l" rtl="0">
              <a:lnSpc>
                <a:spcPct val="120000"/>
              </a:lnSpc>
              <a:spcBef>
                <a:spcPts val="1100"/>
              </a:spcBef>
              <a:spcAft>
                <a:spcPts val="0"/>
              </a:spcAft>
              <a:buSzPts val="2400"/>
              <a:buChar char="▪"/>
            </a:pPr>
            <a:r>
              <a:rPr lang="en-US"/>
              <a:t>The boundary line should create a maximum  separation between the classes</a:t>
            </a:r>
            <a:endParaRPr/>
          </a:p>
          <a:p>
            <a:pPr marL="285750" lvl="0" indent="-133350" algn="l" rtl="0">
              <a:lnSpc>
                <a:spcPct val="120000"/>
              </a:lnSpc>
              <a:spcBef>
                <a:spcPts val="1100"/>
              </a:spcBef>
              <a:spcAft>
                <a:spcPts val="0"/>
              </a:spcAft>
              <a:buSzPts val="2400"/>
              <a:buNone/>
            </a:pPr>
            <a:endParaRPr/>
          </a:p>
        </p:txBody>
      </p:sp>
      <p:sp>
        <p:nvSpPr>
          <p:cNvPr id="659" name="Google Shape;659;p2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Example: Support Vector Machines (SVM)</a:t>
            </a:r>
            <a:endParaRPr/>
          </a:p>
        </p:txBody>
      </p:sp>
      <p:sp>
        <p:nvSpPr>
          <p:cNvPr id="660" name="Google Shape;660;p2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661" name="Google Shape;661;p2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662" name="Google Shape;662;p20"/>
          <p:cNvPicPr preferRelativeResize="0"/>
          <p:nvPr/>
        </p:nvPicPr>
        <p:blipFill rotWithShape="1">
          <a:blip r:embed="rId3">
            <a:alphaModFix/>
          </a:blip>
          <a:srcRect/>
          <a:stretch/>
        </p:blipFill>
        <p:spPr>
          <a:xfrm>
            <a:off x="6260953" y="4478834"/>
            <a:ext cx="2390922" cy="1537571"/>
          </a:xfrm>
          <a:prstGeom prst="rect">
            <a:avLst/>
          </a:prstGeom>
          <a:noFill/>
          <a:ln>
            <a:noFill/>
          </a:ln>
          <a:effectLst>
            <a:outerShdw blurRad="292100" dist="139700" dir="2700000" algn="tl" rotWithShape="0">
              <a:srgbClr val="333333">
                <a:alpha val="64705"/>
              </a:srgbClr>
            </a:outerShdw>
          </a:effectLst>
        </p:spPr>
      </p:pic>
      <p:pic>
        <p:nvPicPr>
          <p:cNvPr id="663" name="Google Shape;663;p20"/>
          <p:cNvPicPr preferRelativeResize="0"/>
          <p:nvPr/>
        </p:nvPicPr>
        <p:blipFill rotWithShape="1">
          <a:blip r:embed="rId4">
            <a:alphaModFix/>
          </a:blip>
          <a:srcRect/>
          <a:stretch/>
        </p:blipFill>
        <p:spPr>
          <a:xfrm>
            <a:off x="420035" y="4486018"/>
            <a:ext cx="2589446" cy="1537572"/>
          </a:xfrm>
          <a:prstGeom prst="rect">
            <a:avLst/>
          </a:prstGeom>
          <a:noFill/>
          <a:ln>
            <a:noFill/>
          </a:ln>
          <a:effectLst>
            <a:outerShdw blurRad="292100" dist="139700" dir="2700000" algn="tl" rotWithShape="0">
              <a:srgbClr val="333333">
                <a:alpha val="64705"/>
              </a:srgbClr>
            </a:outerShdw>
          </a:effectLst>
        </p:spPr>
      </p:pic>
      <p:pic>
        <p:nvPicPr>
          <p:cNvPr id="664" name="Google Shape;664;p20"/>
          <p:cNvPicPr preferRelativeResize="0"/>
          <p:nvPr/>
        </p:nvPicPr>
        <p:blipFill rotWithShape="1">
          <a:blip r:embed="rId5">
            <a:alphaModFix/>
          </a:blip>
          <a:srcRect/>
          <a:stretch/>
        </p:blipFill>
        <p:spPr>
          <a:xfrm>
            <a:off x="3264835" y="4486018"/>
            <a:ext cx="2666214" cy="1537571"/>
          </a:xfrm>
          <a:prstGeom prst="rect">
            <a:avLst/>
          </a:prstGeom>
          <a:noFill/>
          <a:ln>
            <a:noFill/>
          </a:ln>
          <a:effectLst>
            <a:outerShdw blurRad="292100" dist="139700" dir="2700000" algn="tl" rotWithShape="0">
              <a:srgbClr val="333333">
                <a:alpha val="64705"/>
              </a:srgbClr>
            </a:outerShdw>
          </a:effectLst>
        </p:spPr>
      </p:pic>
      <p:pic>
        <p:nvPicPr>
          <p:cNvPr id="665" name="Google Shape;665;p20"/>
          <p:cNvPicPr preferRelativeResize="0"/>
          <p:nvPr/>
        </p:nvPicPr>
        <p:blipFill rotWithShape="1">
          <a:blip r:embed="rId6">
            <a:alphaModFix/>
          </a:blip>
          <a:srcRect/>
          <a:stretch/>
        </p:blipFill>
        <p:spPr>
          <a:xfrm>
            <a:off x="4757944" y="1592264"/>
            <a:ext cx="3893931" cy="243973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d49e86e613_0_19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671" name="Google Shape;671;gd49e86e613_0_19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672" name="Google Shape;672;gd49e86e613_0_19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SVM Example</a:t>
            </a:r>
            <a:endParaRPr/>
          </a:p>
        </p:txBody>
      </p:sp>
      <p:sp>
        <p:nvSpPr>
          <p:cNvPr id="673" name="Google Shape;673;gd49e86e613_0_19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674" name="Google Shape;674;gd49e86e613_0_19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pic>
        <p:nvPicPr>
          <p:cNvPr id="675" name="Google Shape;675;gd49e86e613_0_190"/>
          <p:cNvPicPr preferRelativeResize="0"/>
          <p:nvPr/>
        </p:nvPicPr>
        <p:blipFill rotWithShape="1">
          <a:blip r:embed="rId3">
            <a:alphaModFix/>
          </a:blip>
          <a:srcRect/>
          <a:stretch/>
        </p:blipFill>
        <p:spPr>
          <a:xfrm>
            <a:off x="1114367" y="1809338"/>
            <a:ext cx="6572307" cy="4320002"/>
          </a:xfrm>
          <a:prstGeom prst="rect">
            <a:avLst/>
          </a:prstGeom>
          <a:noFill/>
          <a:ln>
            <a:noFill/>
          </a:ln>
        </p:spPr>
      </p:pic>
      <p:pic>
        <p:nvPicPr>
          <p:cNvPr id="676" name="Google Shape;676;gd49e86e613_0_190"/>
          <p:cNvPicPr preferRelativeResize="0"/>
          <p:nvPr/>
        </p:nvPicPr>
        <p:blipFill rotWithShape="1">
          <a:blip r:embed="rId4">
            <a:alphaModFix/>
          </a:blip>
          <a:srcRect/>
          <a:stretch/>
        </p:blipFill>
        <p:spPr>
          <a:xfrm>
            <a:off x="1114367" y="1809338"/>
            <a:ext cx="6572307" cy="43200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d49e86e613_0_63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Classification</a:t>
            </a:r>
            <a:endParaRPr/>
          </a:p>
        </p:txBody>
      </p:sp>
      <p:sp>
        <p:nvSpPr>
          <p:cNvPr id="682" name="Google Shape;682;gd49e86e613_0_636"/>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683" name="Google Shape;683;gd49e86e613_0_63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SVM Example</a:t>
            </a:r>
            <a:endParaRPr/>
          </a:p>
        </p:txBody>
      </p:sp>
      <p:sp>
        <p:nvSpPr>
          <p:cNvPr id="684" name="Google Shape;684;gd49e86e613_0_63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685" name="Google Shape;685;gd49e86e613_0_6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pic>
        <p:nvPicPr>
          <p:cNvPr id="8" name="download" descr="download">
            <a:hlinkClick r:id="" action="ppaction://media"/>
            <a:extLst>
              <a:ext uri="{FF2B5EF4-FFF2-40B4-BE49-F238E27FC236}">
                <a16:creationId xmlns:a16="http://schemas.microsoft.com/office/drawing/2014/main" id="{8A472CBA-69BE-F947-9DAC-4837445A0F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761" b="7337"/>
          <a:stretch/>
        </p:blipFill>
        <p:spPr>
          <a:xfrm>
            <a:off x="1908067" y="1556073"/>
            <a:ext cx="5481274" cy="4653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d49e86e613_0_20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703" name="Google Shape;703;gd49e86e613_0_20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04" name="Google Shape;704;gd49e86e613_0_20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05" name="Google Shape;705;gd49e86e613_0_20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
        <p:nvSpPr>
          <p:cNvPr id="706" name="Google Shape;706;gd49e86e613_0_201"/>
          <p:cNvSpPr txBox="1"/>
          <p:nvPr/>
        </p:nvSpPr>
        <p:spPr>
          <a:xfrm>
            <a:off x="1163337" y="3266469"/>
            <a:ext cx="1485900" cy="4617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Input</a:t>
            </a:r>
            <a:endParaRPr/>
          </a:p>
        </p:txBody>
      </p:sp>
      <p:sp>
        <p:nvSpPr>
          <p:cNvPr id="707" name="Google Shape;707;gd49e86e613_0_201"/>
          <p:cNvSpPr txBox="1"/>
          <p:nvPr/>
        </p:nvSpPr>
        <p:spPr>
          <a:xfrm>
            <a:off x="6665610" y="3257219"/>
            <a:ext cx="1650600" cy="1207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Programm (Model)</a:t>
            </a:r>
            <a:endParaRPr/>
          </a:p>
        </p:txBody>
      </p:sp>
      <p:cxnSp>
        <p:nvCxnSpPr>
          <p:cNvPr id="708" name="Google Shape;708;gd49e86e613_0_201"/>
          <p:cNvCxnSpPr>
            <a:stCxn id="706" idx="3"/>
          </p:cNvCxnSpPr>
          <p:nvPr/>
        </p:nvCxnSpPr>
        <p:spPr>
          <a:xfrm>
            <a:off x="2649237" y="3497319"/>
            <a:ext cx="409500" cy="0"/>
          </a:xfrm>
          <a:prstGeom prst="straightConnector1">
            <a:avLst/>
          </a:prstGeom>
          <a:noFill/>
          <a:ln w="76200" cap="flat" cmpd="sng">
            <a:solidFill>
              <a:srgbClr val="8BC24A"/>
            </a:solidFill>
            <a:prstDash val="solid"/>
            <a:miter lim="800000"/>
            <a:headEnd type="none" w="sm" len="sm"/>
            <a:tailEnd type="triangle" w="med" len="med"/>
          </a:ln>
        </p:spPr>
      </p:cxnSp>
      <p:cxnSp>
        <p:nvCxnSpPr>
          <p:cNvPr id="709" name="Google Shape;709;gd49e86e613_0_201"/>
          <p:cNvCxnSpPr/>
          <p:nvPr/>
        </p:nvCxnSpPr>
        <p:spPr>
          <a:xfrm>
            <a:off x="5811510" y="3860819"/>
            <a:ext cx="396900" cy="0"/>
          </a:xfrm>
          <a:prstGeom prst="straightConnector1">
            <a:avLst/>
          </a:prstGeom>
          <a:noFill/>
          <a:ln w="76200" cap="flat" cmpd="sng">
            <a:solidFill>
              <a:srgbClr val="8BC24A"/>
            </a:solidFill>
            <a:prstDash val="solid"/>
            <a:miter lim="800000"/>
            <a:headEnd type="none" w="sm" len="sm"/>
            <a:tailEnd type="triangle" w="med" len="med"/>
          </a:ln>
        </p:spPr>
      </p:cxnSp>
      <p:sp>
        <p:nvSpPr>
          <p:cNvPr id="710" name="Google Shape;710;gd49e86e613_0_201"/>
          <p:cNvSpPr txBox="1"/>
          <p:nvPr/>
        </p:nvSpPr>
        <p:spPr>
          <a:xfrm>
            <a:off x="1163337" y="3962918"/>
            <a:ext cx="1485900" cy="4617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Output</a:t>
            </a:r>
            <a:endParaRPr/>
          </a:p>
        </p:txBody>
      </p:sp>
      <p:cxnSp>
        <p:nvCxnSpPr>
          <p:cNvPr id="711" name="Google Shape;711;gd49e86e613_0_201"/>
          <p:cNvCxnSpPr>
            <a:stCxn id="710" idx="3"/>
          </p:cNvCxnSpPr>
          <p:nvPr/>
        </p:nvCxnSpPr>
        <p:spPr>
          <a:xfrm rot="10800000" flipH="1">
            <a:off x="2649237" y="4189868"/>
            <a:ext cx="409500" cy="3900"/>
          </a:xfrm>
          <a:prstGeom prst="straightConnector1">
            <a:avLst/>
          </a:prstGeom>
          <a:noFill/>
          <a:ln w="76200" cap="flat" cmpd="sng">
            <a:solidFill>
              <a:srgbClr val="8BC24A"/>
            </a:solidFill>
            <a:prstDash val="solid"/>
            <a:miter lim="800000"/>
            <a:headEnd type="none" w="sm" len="sm"/>
            <a:tailEnd type="triangle" w="med" len="med"/>
          </a:ln>
        </p:spPr>
      </p:cxnSp>
      <p:sp>
        <p:nvSpPr>
          <p:cNvPr id="712" name="Google Shape;712;gd49e86e613_0_201"/>
          <p:cNvSpPr txBox="1"/>
          <p:nvPr/>
        </p:nvSpPr>
        <p:spPr>
          <a:xfrm>
            <a:off x="3516011" y="3212465"/>
            <a:ext cx="2295600" cy="12519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“Training”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d49e86e613_0_21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a:t>
            </a:r>
            <a:endParaRPr/>
          </a:p>
        </p:txBody>
      </p:sp>
      <p:sp>
        <p:nvSpPr>
          <p:cNvPr id="718" name="Google Shape;718;gd49e86e613_0_217"/>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719" name="Google Shape;719;gd49e86e613_0_21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20" name="Google Shape;720;gd49e86e613_0_21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21" name="Google Shape;721;gd49e86e613_0_21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
        <p:nvSpPr>
          <p:cNvPr id="722" name="Google Shape;722;gd49e86e613_0_217"/>
          <p:cNvSpPr txBox="1"/>
          <p:nvPr/>
        </p:nvSpPr>
        <p:spPr>
          <a:xfrm>
            <a:off x="1163337" y="3266469"/>
            <a:ext cx="1485900" cy="4617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Input</a:t>
            </a:r>
            <a:endParaRPr/>
          </a:p>
        </p:txBody>
      </p:sp>
      <p:sp>
        <p:nvSpPr>
          <p:cNvPr id="723" name="Google Shape;723;gd49e86e613_0_217"/>
          <p:cNvSpPr txBox="1"/>
          <p:nvPr/>
        </p:nvSpPr>
        <p:spPr>
          <a:xfrm>
            <a:off x="6665610" y="3257219"/>
            <a:ext cx="1650600" cy="1207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Programm (Model)</a:t>
            </a:r>
            <a:endParaRPr/>
          </a:p>
        </p:txBody>
      </p:sp>
      <p:cxnSp>
        <p:nvCxnSpPr>
          <p:cNvPr id="724" name="Google Shape;724;gd49e86e613_0_217"/>
          <p:cNvCxnSpPr>
            <a:stCxn id="722" idx="3"/>
          </p:cNvCxnSpPr>
          <p:nvPr/>
        </p:nvCxnSpPr>
        <p:spPr>
          <a:xfrm>
            <a:off x="2649237" y="3497319"/>
            <a:ext cx="409500" cy="0"/>
          </a:xfrm>
          <a:prstGeom prst="straightConnector1">
            <a:avLst/>
          </a:prstGeom>
          <a:noFill/>
          <a:ln w="76200" cap="flat" cmpd="sng">
            <a:solidFill>
              <a:srgbClr val="8BC24A"/>
            </a:solidFill>
            <a:prstDash val="solid"/>
            <a:miter lim="800000"/>
            <a:headEnd type="none" w="sm" len="sm"/>
            <a:tailEnd type="triangle" w="med" len="med"/>
          </a:ln>
        </p:spPr>
      </p:cxnSp>
      <p:cxnSp>
        <p:nvCxnSpPr>
          <p:cNvPr id="725" name="Google Shape;725;gd49e86e613_0_217"/>
          <p:cNvCxnSpPr/>
          <p:nvPr/>
        </p:nvCxnSpPr>
        <p:spPr>
          <a:xfrm>
            <a:off x="5811510" y="3860819"/>
            <a:ext cx="396900" cy="0"/>
          </a:xfrm>
          <a:prstGeom prst="straightConnector1">
            <a:avLst/>
          </a:prstGeom>
          <a:noFill/>
          <a:ln w="76200" cap="flat" cmpd="sng">
            <a:solidFill>
              <a:srgbClr val="8BC24A"/>
            </a:solidFill>
            <a:prstDash val="solid"/>
            <a:miter lim="800000"/>
            <a:headEnd type="none" w="sm" len="sm"/>
            <a:tailEnd type="triangle" w="med" len="med"/>
          </a:ln>
        </p:spPr>
      </p:cxnSp>
      <p:sp>
        <p:nvSpPr>
          <p:cNvPr id="726" name="Google Shape;726;gd49e86e613_0_217"/>
          <p:cNvSpPr txBox="1"/>
          <p:nvPr/>
        </p:nvSpPr>
        <p:spPr>
          <a:xfrm>
            <a:off x="1163337" y="3962918"/>
            <a:ext cx="1485900" cy="4617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Output</a:t>
            </a:r>
            <a:endParaRPr/>
          </a:p>
        </p:txBody>
      </p:sp>
      <p:cxnSp>
        <p:nvCxnSpPr>
          <p:cNvPr id="727" name="Google Shape;727;gd49e86e613_0_217"/>
          <p:cNvCxnSpPr>
            <a:stCxn id="726" idx="3"/>
          </p:cNvCxnSpPr>
          <p:nvPr/>
        </p:nvCxnSpPr>
        <p:spPr>
          <a:xfrm rot="10800000" flipH="1">
            <a:off x="2649237" y="4189868"/>
            <a:ext cx="409500" cy="3900"/>
          </a:xfrm>
          <a:prstGeom prst="straightConnector1">
            <a:avLst/>
          </a:prstGeom>
          <a:noFill/>
          <a:ln w="76200" cap="flat" cmpd="sng">
            <a:solidFill>
              <a:srgbClr val="8BC24A"/>
            </a:solidFill>
            <a:prstDash val="solid"/>
            <a:miter lim="800000"/>
            <a:headEnd type="none" w="sm" len="sm"/>
            <a:tailEnd type="triangle" w="med" len="med"/>
          </a:ln>
        </p:spPr>
      </p:cxnSp>
      <p:sp>
        <p:nvSpPr>
          <p:cNvPr id="728" name="Google Shape;728;gd49e86e613_0_217"/>
          <p:cNvSpPr txBox="1"/>
          <p:nvPr/>
        </p:nvSpPr>
        <p:spPr>
          <a:xfrm>
            <a:off x="3516011" y="3212465"/>
            <a:ext cx="2295600" cy="12519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“Training”</a:t>
            </a:r>
            <a:endParaRPr/>
          </a:p>
        </p:txBody>
      </p:sp>
      <p:sp>
        <p:nvSpPr>
          <p:cNvPr id="729" name="Google Shape;729;gd49e86e613_0_217"/>
          <p:cNvSpPr txBox="1"/>
          <p:nvPr/>
        </p:nvSpPr>
        <p:spPr>
          <a:xfrm>
            <a:off x="1320715" y="2711506"/>
            <a:ext cx="1018200" cy="3693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Data</a:t>
            </a:r>
            <a:endParaRPr/>
          </a:p>
        </p:txBody>
      </p:sp>
      <p:sp>
        <p:nvSpPr>
          <p:cNvPr id="730" name="Google Shape;730;gd49e86e613_0_217"/>
          <p:cNvSpPr txBox="1"/>
          <p:nvPr/>
        </p:nvSpPr>
        <p:spPr>
          <a:xfrm>
            <a:off x="1320715" y="4696990"/>
            <a:ext cx="2242800" cy="646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Labels (Classes)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Continues values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d49e86e613_0_50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Regression</a:t>
            </a:r>
            <a:endParaRPr/>
          </a:p>
        </p:txBody>
      </p:sp>
      <p:sp>
        <p:nvSpPr>
          <p:cNvPr id="736" name="Google Shape;736;gd49e86e613_0_50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37" name="Google Shape;737;gd49e86e613_0_502"/>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38" name="Google Shape;738;gd49e86e613_0_50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pic>
        <p:nvPicPr>
          <p:cNvPr id="739" name="Google Shape;739;gd49e86e613_0_502"/>
          <p:cNvPicPr preferRelativeResize="0"/>
          <p:nvPr/>
        </p:nvPicPr>
        <p:blipFill rotWithShape="1">
          <a:blip r:embed="rId3">
            <a:alphaModFix/>
          </a:blip>
          <a:srcRect/>
          <a:stretch/>
        </p:blipFill>
        <p:spPr>
          <a:xfrm>
            <a:off x="1114367" y="1538439"/>
            <a:ext cx="6250258" cy="45908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d49e86e613_0_511"/>
          <p:cNvPicPr preferRelativeResize="0"/>
          <p:nvPr/>
        </p:nvPicPr>
        <p:blipFill rotWithShape="1">
          <a:blip r:embed="rId3">
            <a:alphaModFix/>
          </a:blip>
          <a:srcRect/>
          <a:stretch/>
        </p:blipFill>
        <p:spPr>
          <a:xfrm>
            <a:off x="1114367" y="1538439"/>
            <a:ext cx="6562409" cy="4590002"/>
          </a:xfrm>
          <a:prstGeom prst="rect">
            <a:avLst/>
          </a:prstGeom>
          <a:noFill/>
          <a:ln>
            <a:noFill/>
          </a:ln>
        </p:spPr>
      </p:pic>
      <p:sp>
        <p:nvSpPr>
          <p:cNvPr id="745" name="Google Shape;745;gd49e86e613_0_51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Regression</a:t>
            </a:r>
            <a:endParaRPr/>
          </a:p>
        </p:txBody>
      </p:sp>
      <p:sp>
        <p:nvSpPr>
          <p:cNvPr id="746" name="Google Shape;746;gd49e86e613_0_51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Linear Support Vector Regression (SVR)</a:t>
            </a:r>
            <a:endParaRPr/>
          </a:p>
        </p:txBody>
      </p:sp>
      <p:sp>
        <p:nvSpPr>
          <p:cNvPr id="747" name="Google Shape;747;gd49e86e613_0_51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48" name="Google Shape;748;gd49e86e613_0_51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gd49e86e613_0_520"/>
          <p:cNvPicPr preferRelativeResize="0"/>
          <p:nvPr/>
        </p:nvPicPr>
        <p:blipFill rotWithShape="1">
          <a:blip r:embed="rId3">
            <a:alphaModFix/>
          </a:blip>
          <a:srcRect/>
          <a:stretch/>
        </p:blipFill>
        <p:spPr>
          <a:xfrm>
            <a:off x="1114367" y="1538439"/>
            <a:ext cx="6562409" cy="4590002"/>
          </a:xfrm>
          <a:prstGeom prst="rect">
            <a:avLst/>
          </a:prstGeom>
          <a:noFill/>
          <a:ln>
            <a:noFill/>
          </a:ln>
        </p:spPr>
      </p:pic>
      <p:sp>
        <p:nvSpPr>
          <p:cNvPr id="754" name="Google Shape;754;gd49e86e613_0_52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Regression</a:t>
            </a:r>
            <a:endParaRPr/>
          </a:p>
        </p:txBody>
      </p:sp>
      <p:sp>
        <p:nvSpPr>
          <p:cNvPr id="755" name="Google Shape;755;gd49e86e613_0_52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Linear Support Vector Regression (SVR)</a:t>
            </a:r>
            <a:endParaRPr/>
          </a:p>
        </p:txBody>
      </p:sp>
      <p:sp>
        <p:nvSpPr>
          <p:cNvPr id="756" name="Google Shape;756;gd49e86e613_0_52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57" name="Google Shape;757;gd49e86e613_0_52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gd49e86e613_0_529"/>
          <p:cNvPicPr preferRelativeResize="0"/>
          <p:nvPr/>
        </p:nvPicPr>
        <p:blipFill rotWithShape="1">
          <a:blip r:embed="rId3">
            <a:alphaModFix/>
          </a:blip>
          <a:srcRect/>
          <a:stretch/>
        </p:blipFill>
        <p:spPr>
          <a:xfrm>
            <a:off x="1114366" y="1538439"/>
            <a:ext cx="6562409" cy="4590002"/>
          </a:xfrm>
          <a:prstGeom prst="rect">
            <a:avLst/>
          </a:prstGeom>
          <a:noFill/>
          <a:ln>
            <a:noFill/>
          </a:ln>
        </p:spPr>
      </p:pic>
      <p:sp>
        <p:nvSpPr>
          <p:cNvPr id="763" name="Google Shape;763;gd49e86e613_0_52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Regression</a:t>
            </a:r>
            <a:endParaRPr/>
          </a:p>
        </p:txBody>
      </p:sp>
      <p:sp>
        <p:nvSpPr>
          <p:cNvPr id="764" name="Google Shape;764;gd49e86e613_0_52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RBF Support Vector Regression (SVR)</a:t>
            </a:r>
            <a:endParaRPr/>
          </a:p>
        </p:txBody>
      </p:sp>
      <p:sp>
        <p:nvSpPr>
          <p:cNvPr id="765" name="Google Shape;765;gd49e86e613_0_52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66" name="Google Shape;766;gd49e86e613_0_52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d49e86e613_0_628"/>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sz="3200"/>
              <a:t>Unsupervised Learning</a:t>
            </a:r>
            <a:endParaRPr/>
          </a:p>
        </p:txBody>
      </p:sp>
      <p:sp>
        <p:nvSpPr>
          <p:cNvPr id="773" name="Google Shape;773;gd49e86e613_0_628"/>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774" name="Google Shape;774;gd49e86e613_0_628"/>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775" name="Google Shape;775;gd49e86e613_0_628"/>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d49e86e613_1_1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Semantic Image Manipulation</a:t>
            </a:r>
            <a:endParaRPr/>
          </a:p>
        </p:txBody>
      </p:sp>
      <p:sp>
        <p:nvSpPr>
          <p:cNvPr id="153" name="Google Shape;153;gd49e86e613_1_1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„Smart Portrait Filters“ in Adobe‘s Photoshop</a:t>
            </a:r>
            <a:endParaRPr/>
          </a:p>
        </p:txBody>
      </p:sp>
      <p:sp>
        <p:nvSpPr>
          <p:cNvPr id="154" name="Google Shape;154;gd49e86e613_1_13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55" name="Google Shape;155;gd49e86e613_1_1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156" name="Google Shape;156;gd49e86e613_1_138"/>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https://blog.adobe.com/en/2020/10/20/photoshop-the-worlds-most-advanced-ai-application-for-creatives.html</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https://blogs.nvidia.com/blog/2020/10/20/adobe-max-ai/</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https://github.com/NVlabs/stylegan2</a:t>
            </a:r>
            <a:r>
              <a:rPr lang="en-US" sz="1100">
                <a:solidFill>
                  <a:schemeClr val="dk1"/>
                </a:solidFill>
                <a:latin typeface="Arial"/>
                <a:ea typeface="Arial"/>
                <a:cs typeface="Arial"/>
                <a:sym typeface="Arial"/>
              </a:rPr>
              <a:t> </a:t>
            </a:r>
            <a:endParaRPr/>
          </a:p>
        </p:txBody>
      </p:sp>
      <p:pic>
        <p:nvPicPr>
          <p:cNvPr id="157" name="Google Shape;157;gd49e86e613_1_138"/>
          <p:cNvPicPr preferRelativeResize="0"/>
          <p:nvPr/>
        </p:nvPicPr>
        <p:blipFill rotWithShape="1">
          <a:blip r:embed="rId6">
            <a:alphaModFix/>
          </a:blip>
          <a:srcRect t="19179" b="11153"/>
          <a:stretch/>
        </p:blipFill>
        <p:spPr>
          <a:xfrm>
            <a:off x="1549566" y="1481309"/>
            <a:ext cx="3535721" cy="4122066"/>
          </a:xfrm>
          <a:prstGeom prst="rect">
            <a:avLst/>
          </a:prstGeom>
          <a:noFill/>
          <a:ln>
            <a:noFill/>
          </a:ln>
        </p:spPr>
      </p:pic>
      <p:pic>
        <p:nvPicPr>
          <p:cNvPr id="158" name="Google Shape;158;gd49e86e613_1_138"/>
          <p:cNvPicPr preferRelativeResize="0"/>
          <p:nvPr/>
        </p:nvPicPr>
        <p:blipFill rotWithShape="1">
          <a:blip r:embed="rId7">
            <a:alphaModFix/>
          </a:blip>
          <a:srcRect/>
          <a:stretch/>
        </p:blipFill>
        <p:spPr>
          <a:xfrm>
            <a:off x="6542387" y="1481309"/>
            <a:ext cx="2002932" cy="2676648"/>
          </a:xfrm>
          <a:prstGeom prst="rect">
            <a:avLst/>
          </a:prstGeom>
          <a:noFill/>
          <a:ln>
            <a:noFill/>
          </a:ln>
        </p:spPr>
      </p:pic>
      <p:pic>
        <p:nvPicPr>
          <p:cNvPr id="159" name="Google Shape;159;gd49e86e613_1_138"/>
          <p:cNvPicPr preferRelativeResize="0"/>
          <p:nvPr/>
        </p:nvPicPr>
        <p:blipFill rotWithShape="1">
          <a:blip r:embed="rId8">
            <a:alphaModFix/>
          </a:blip>
          <a:srcRect/>
          <a:stretch/>
        </p:blipFill>
        <p:spPr>
          <a:xfrm>
            <a:off x="8606682" y="1481308"/>
            <a:ext cx="2133351" cy="2676647"/>
          </a:xfrm>
          <a:prstGeom prst="rect">
            <a:avLst/>
          </a:prstGeom>
          <a:noFill/>
          <a:ln>
            <a:noFill/>
          </a:ln>
        </p:spPr>
      </p:pic>
      <p:cxnSp>
        <p:nvCxnSpPr>
          <p:cNvPr id="160" name="Google Shape;160;gd49e86e613_1_138"/>
          <p:cNvCxnSpPr/>
          <p:nvPr/>
        </p:nvCxnSpPr>
        <p:spPr>
          <a:xfrm rot="10800000">
            <a:off x="9605593" y="4111828"/>
            <a:ext cx="0" cy="498600"/>
          </a:xfrm>
          <a:prstGeom prst="straightConnector1">
            <a:avLst/>
          </a:prstGeom>
          <a:noFill/>
          <a:ln w="57150" cap="flat" cmpd="sng">
            <a:solidFill>
              <a:schemeClr val="accent1"/>
            </a:solidFill>
            <a:prstDash val="solid"/>
            <a:miter lim="800000"/>
            <a:headEnd type="none" w="sm" len="sm"/>
            <a:tailEnd type="triangle" w="med" len="med"/>
          </a:ln>
        </p:spPr>
      </p:cxnSp>
      <p:sp>
        <p:nvSpPr>
          <p:cNvPr id="161" name="Google Shape;161;gd49e86e613_1_138"/>
          <p:cNvSpPr txBox="1">
            <a:spLocks noGrp="1"/>
          </p:cNvSpPr>
          <p:nvPr>
            <p:ph type="body" idx="1"/>
          </p:nvPr>
        </p:nvSpPr>
        <p:spPr>
          <a:xfrm>
            <a:off x="7127301" y="4654289"/>
            <a:ext cx="3612600" cy="840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108107"/>
              <a:buNone/>
            </a:pPr>
            <a:r>
              <a:rPr lang="en-US" sz="2400"/>
              <a:t>Generative model, </a:t>
            </a:r>
            <a:br>
              <a:rPr lang="en-US" sz="2400"/>
            </a:br>
            <a:r>
              <a:rPr lang="en-US" sz="2400"/>
              <a:t>learned from many portraits</a:t>
            </a:r>
            <a:endParaRPr/>
          </a:p>
        </p:txBody>
      </p:sp>
      <p:cxnSp>
        <p:nvCxnSpPr>
          <p:cNvPr id="162" name="Google Shape;162;gd49e86e613_1_138"/>
          <p:cNvCxnSpPr/>
          <p:nvPr/>
        </p:nvCxnSpPr>
        <p:spPr>
          <a:xfrm>
            <a:off x="5141505" y="4829343"/>
            <a:ext cx="2022600" cy="0"/>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d49e86e613_0_2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Unsupervised Learning</a:t>
            </a:r>
            <a:endParaRPr/>
          </a:p>
        </p:txBody>
      </p:sp>
      <p:sp>
        <p:nvSpPr>
          <p:cNvPr id="781" name="Google Shape;781;gd49e86e613_0_23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782" name="Google Shape;782;gd49e86e613_0_2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83" name="Google Shape;783;gd49e86e613_0_2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84" name="Google Shape;784;gd49e86e613_0_2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pic>
        <p:nvPicPr>
          <p:cNvPr id="785" name="Google Shape;785;gd49e86e613_0_235"/>
          <p:cNvPicPr preferRelativeResize="0"/>
          <p:nvPr/>
        </p:nvPicPr>
        <p:blipFill rotWithShape="1">
          <a:blip r:embed="rId3">
            <a:alphaModFix/>
          </a:blip>
          <a:srcRect/>
          <a:stretch/>
        </p:blipFill>
        <p:spPr>
          <a:xfrm>
            <a:off x="1387445" y="1700801"/>
            <a:ext cx="6572307" cy="43200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d49e86e613_0_24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Unsupervised Learning</a:t>
            </a:r>
            <a:endParaRPr/>
          </a:p>
        </p:txBody>
      </p:sp>
      <p:sp>
        <p:nvSpPr>
          <p:cNvPr id="791" name="Google Shape;791;gd49e86e613_0_24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792" name="Google Shape;792;gd49e86e613_0_24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93" name="Google Shape;793;gd49e86e613_0_24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794" name="Google Shape;794;gd49e86e613_0_2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pic>
        <p:nvPicPr>
          <p:cNvPr id="795" name="Google Shape;795;gd49e86e613_0_245"/>
          <p:cNvPicPr preferRelativeResize="0"/>
          <p:nvPr/>
        </p:nvPicPr>
        <p:blipFill rotWithShape="1">
          <a:blip r:embed="rId3">
            <a:alphaModFix/>
          </a:blip>
          <a:srcRect/>
          <a:stretch/>
        </p:blipFill>
        <p:spPr>
          <a:xfrm>
            <a:off x="1387445" y="1700801"/>
            <a:ext cx="6572307" cy="43200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d49e86e613_0_37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Clustering</a:t>
            </a:r>
            <a:endParaRPr/>
          </a:p>
        </p:txBody>
      </p:sp>
      <p:sp>
        <p:nvSpPr>
          <p:cNvPr id="801" name="Google Shape;801;gd49e86e613_0_37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802" name="Google Shape;802;gd49e86e613_0_37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K-means clustering</a:t>
            </a:r>
            <a:endParaRPr/>
          </a:p>
          <a:p>
            <a:pPr marL="0" lvl="0" indent="0" algn="l" rtl="0">
              <a:lnSpc>
                <a:spcPct val="90000"/>
              </a:lnSpc>
              <a:spcBef>
                <a:spcPts val="1100"/>
              </a:spcBef>
              <a:spcAft>
                <a:spcPts val="0"/>
              </a:spcAft>
              <a:buSzPts val="2400"/>
              <a:buNone/>
            </a:pPr>
            <a:endParaRPr/>
          </a:p>
        </p:txBody>
      </p:sp>
      <p:sp>
        <p:nvSpPr>
          <p:cNvPr id="803" name="Google Shape;803;gd49e86e613_0_37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04" name="Google Shape;804;gd49e86e613_0_37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805" name="Google Shape;805;gd49e86e613_0_379"/>
          <p:cNvPicPr preferRelativeResize="0"/>
          <p:nvPr/>
        </p:nvPicPr>
        <p:blipFill rotWithShape="1">
          <a:blip r:embed="rId3">
            <a:alphaModFix/>
          </a:blip>
          <a:srcRect/>
          <a:stretch/>
        </p:blipFill>
        <p:spPr>
          <a:xfrm>
            <a:off x="1935137" y="2413565"/>
            <a:ext cx="5476924" cy="3600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d49e86e613_0_38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Clustering</a:t>
            </a:r>
            <a:endParaRPr/>
          </a:p>
        </p:txBody>
      </p:sp>
      <p:sp>
        <p:nvSpPr>
          <p:cNvPr id="811" name="Google Shape;811;gd49e86e613_0_389"/>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812" name="Google Shape;812;gd49e86e613_0_38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K-means clustering</a:t>
            </a:r>
            <a:endParaRPr/>
          </a:p>
          <a:p>
            <a:pPr marL="0" lvl="0" indent="0" algn="l" rtl="0">
              <a:lnSpc>
                <a:spcPct val="90000"/>
              </a:lnSpc>
              <a:spcBef>
                <a:spcPts val="1100"/>
              </a:spcBef>
              <a:spcAft>
                <a:spcPts val="0"/>
              </a:spcAft>
              <a:buSzPts val="2400"/>
              <a:buNone/>
            </a:pPr>
            <a:endParaRPr/>
          </a:p>
        </p:txBody>
      </p:sp>
      <p:sp>
        <p:nvSpPr>
          <p:cNvPr id="813" name="Google Shape;813;gd49e86e613_0_38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14" name="Google Shape;814;gd49e86e613_0_38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pic>
        <p:nvPicPr>
          <p:cNvPr id="815" name="Google Shape;815;gd49e86e613_0_389"/>
          <p:cNvPicPr preferRelativeResize="0"/>
          <p:nvPr/>
        </p:nvPicPr>
        <p:blipFill rotWithShape="1">
          <a:blip r:embed="rId3">
            <a:alphaModFix/>
          </a:blip>
          <a:srcRect/>
          <a:stretch/>
        </p:blipFill>
        <p:spPr>
          <a:xfrm>
            <a:off x="1935137" y="2413565"/>
            <a:ext cx="5476924" cy="3600001"/>
          </a:xfrm>
          <a:prstGeom prst="rect">
            <a:avLst/>
          </a:prstGeom>
          <a:noFill/>
          <a:ln>
            <a:noFill/>
          </a:ln>
        </p:spPr>
      </p:pic>
      <p:sp>
        <p:nvSpPr>
          <p:cNvPr id="816" name="Google Shape;816;gd49e86e613_0_389"/>
          <p:cNvSpPr/>
          <p:nvPr/>
        </p:nvSpPr>
        <p:spPr>
          <a:xfrm>
            <a:off x="6697363" y="4847070"/>
            <a:ext cx="469500" cy="468000"/>
          </a:xfrm>
          <a:prstGeom prst="ellipse">
            <a:avLst/>
          </a:prstGeom>
          <a:solidFill>
            <a:schemeClr val="accent1"/>
          </a:solidFill>
          <a:ln w="12700" cap="flat" cmpd="sng">
            <a:solidFill>
              <a:srgbClr val="3059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7" name="Google Shape;817;gd49e86e613_0_389"/>
          <p:cNvSpPr txBox="1"/>
          <p:nvPr/>
        </p:nvSpPr>
        <p:spPr>
          <a:xfrm>
            <a:off x="6788045" y="4896404"/>
            <a:ext cx="312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3" name="Google Shape;823;gd49e86e613_0_40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Clustering</a:t>
            </a:r>
            <a:endParaRPr/>
          </a:p>
        </p:txBody>
      </p:sp>
      <p:sp>
        <p:nvSpPr>
          <p:cNvPr id="824" name="Google Shape;824;gd49e86e613_0_40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Cluster Count?</a:t>
            </a:r>
            <a:endParaRPr/>
          </a:p>
        </p:txBody>
      </p:sp>
      <p:sp>
        <p:nvSpPr>
          <p:cNvPr id="825" name="Google Shape;825;gd49e86e613_0_40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26" name="Google Shape;826;gd49e86e613_0_40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pic>
        <p:nvPicPr>
          <p:cNvPr id="7" name="download (1)" descr="download (1)">
            <a:hlinkClick r:id="" action="ppaction://media"/>
            <a:extLst>
              <a:ext uri="{FF2B5EF4-FFF2-40B4-BE49-F238E27FC236}">
                <a16:creationId xmlns:a16="http://schemas.microsoft.com/office/drawing/2014/main" id="{7DF429C4-67FC-2F4F-96B3-ADA74B1BF4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3042" y="1092580"/>
            <a:ext cx="6774472" cy="5066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49e86e613_0_72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Dimensionality Reduction</a:t>
            </a:r>
            <a:endParaRPr/>
          </a:p>
        </p:txBody>
      </p:sp>
      <p:sp>
        <p:nvSpPr>
          <p:cNvPr id="832" name="Google Shape;832;gd49e86e613_0_728"/>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833" name="Google Shape;833;gd49e86e613_0_72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Principal Component Analysis (PCA)</a:t>
            </a:r>
            <a:endParaRPr/>
          </a:p>
          <a:p>
            <a:pPr marL="0" lvl="0" indent="0" algn="l" rtl="0">
              <a:lnSpc>
                <a:spcPct val="90000"/>
              </a:lnSpc>
              <a:spcBef>
                <a:spcPts val="1100"/>
              </a:spcBef>
              <a:spcAft>
                <a:spcPts val="0"/>
              </a:spcAft>
              <a:buSzPts val="2400"/>
              <a:buNone/>
            </a:pPr>
            <a:endParaRPr/>
          </a:p>
        </p:txBody>
      </p:sp>
      <p:sp>
        <p:nvSpPr>
          <p:cNvPr id="834" name="Google Shape;834;gd49e86e613_0_72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35" name="Google Shape;835;gd49e86e613_0_72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pic>
        <p:nvPicPr>
          <p:cNvPr id="836" name="Google Shape;836;gd49e86e613_0_728"/>
          <p:cNvPicPr preferRelativeResize="0"/>
          <p:nvPr/>
        </p:nvPicPr>
        <p:blipFill rotWithShape="1">
          <a:blip r:embed="rId3">
            <a:alphaModFix/>
          </a:blip>
          <a:srcRect/>
          <a:stretch/>
        </p:blipFill>
        <p:spPr>
          <a:xfrm>
            <a:off x="1387445" y="1693691"/>
            <a:ext cx="6572307" cy="432000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gd49e86e613_0_738"/>
          <p:cNvPicPr preferRelativeResize="0"/>
          <p:nvPr/>
        </p:nvPicPr>
        <p:blipFill rotWithShape="1">
          <a:blip r:embed="rId3">
            <a:alphaModFix/>
          </a:blip>
          <a:srcRect/>
          <a:stretch/>
        </p:blipFill>
        <p:spPr>
          <a:xfrm>
            <a:off x="1387445" y="1697246"/>
            <a:ext cx="6572307" cy="4320002"/>
          </a:xfrm>
          <a:prstGeom prst="rect">
            <a:avLst/>
          </a:prstGeom>
          <a:noFill/>
          <a:ln>
            <a:noFill/>
          </a:ln>
        </p:spPr>
      </p:pic>
      <p:sp>
        <p:nvSpPr>
          <p:cNvPr id="842" name="Google Shape;842;gd49e86e613_0_7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Dimensionality Reduction</a:t>
            </a:r>
            <a:endParaRPr/>
          </a:p>
        </p:txBody>
      </p:sp>
      <p:sp>
        <p:nvSpPr>
          <p:cNvPr id="843" name="Google Shape;843;gd49e86e613_0_7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Principal Component Analysis (PCA)</a:t>
            </a:r>
            <a:endParaRPr/>
          </a:p>
        </p:txBody>
      </p:sp>
      <p:sp>
        <p:nvSpPr>
          <p:cNvPr id="844" name="Google Shape;844;gd49e86e613_0_73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45" name="Google Shape;845;gd49e86e613_0_7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d49e86e613_0_74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Dimensionality Reduction</a:t>
            </a:r>
            <a:endParaRPr/>
          </a:p>
        </p:txBody>
      </p:sp>
      <p:sp>
        <p:nvSpPr>
          <p:cNvPr id="851" name="Google Shape;851;gd49e86e613_0_74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Principal Component Analysis (PCA)</a:t>
            </a:r>
            <a:endParaRPr/>
          </a:p>
        </p:txBody>
      </p:sp>
      <p:sp>
        <p:nvSpPr>
          <p:cNvPr id="852" name="Google Shape;852;gd49e86e613_0_74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53" name="Google Shape;853;gd49e86e613_0_7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pic>
        <p:nvPicPr>
          <p:cNvPr id="854" name="Google Shape;854;gd49e86e613_0_747"/>
          <p:cNvPicPr preferRelativeResize="0"/>
          <p:nvPr/>
        </p:nvPicPr>
        <p:blipFill rotWithShape="1">
          <a:blip r:embed="rId3">
            <a:alphaModFix/>
          </a:blip>
          <a:srcRect/>
          <a:stretch/>
        </p:blipFill>
        <p:spPr>
          <a:xfrm>
            <a:off x="1387445" y="1697246"/>
            <a:ext cx="6572307" cy="432000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d49e86e613_0_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Live Coding Example 2</a:t>
            </a:r>
            <a:endParaRPr/>
          </a:p>
        </p:txBody>
      </p:sp>
      <p:sp>
        <p:nvSpPr>
          <p:cNvPr id="861" name="Google Shape;861;gd49e86e613_0_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kMeans in Python</a:t>
            </a:r>
            <a:endParaRPr/>
          </a:p>
        </p:txBody>
      </p:sp>
      <p:sp>
        <p:nvSpPr>
          <p:cNvPr id="862" name="Google Shape;862;gd49e86e613_0_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63" name="Google Shape;863;gd49e86e613_0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d49e86e613_0_25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Unsupervised Learning</a:t>
            </a:r>
            <a:endParaRPr/>
          </a:p>
        </p:txBody>
      </p:sp>
      <p:sp>
        <p:nvSpPr>
          <p:cNvPr id="869" name="Google Shape;869;gd49e86e613_0_255"/>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Clr>
                <a:srgbClr val="427BF5"/>
              </a:buClr>
              <a:buSzPts val="2400"/>
              <a:buNone/>
            </a:pPr>
            <a:endParaRPr/>
          </a:p>
        </p:txBody>
      </p:sp>
      <p:sp>
        <p:nvSpPr>
          <p:cNvPr id="870" name="Google Shape;870;gd49e86e613_0_25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71" name="Google Shape;871;gd49e86e613_0_25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872" name="Google Shape;872;gd49e86e613_0_25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
        <p:nvSpPr>
          <p:cNvPr id="873" name="Google Shape;873;gd49e86e613_0_255"/>
          <p:cNvSpPr txBox="1"/>
          <p:nvPr/>
        </p:nvSpPr>
        <p:spPr>
          <a:xfrm>
            <a:off x="1168099" y="3586719"/>
            <a:ext cx="1485900" cy="4617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Input</a:t>
            </a:r>
            <a:endParaRPr/>
          </a:p>
        </p:txBody>
      </p:sp>
      <p:sp>
        <p:nvSpPr>
          <p:cNvPr id="874" name="Google Shape;874;gd49e86e613_0_255"/>
          <p:cNvSpPr txBox="1"/>
          <p:nvPr/>
        </p:nvSpPr>
        <p:spPr>
          <a:xfrm>
            <a:off x="6665610" y="3257219"/>
            <a:ext cx="1650600" cy="1207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Programm (Model)</a:t>
            </a:r>
            <a:endParaRPr/>
          </a:p>
        </p:txBody>
      </p:sp>
      <p:cxnSp>
        <p:nvCxnSpPr>
          <p:cNvPr id="875" name="Google Shape;875;gd49e86e613_0_255"/>
          <p:cNvCxnSpPr>
            <a:stCxn id="873" idx="3"/>
          </p:cNvCxnSpPr>
          <p:nvPr/>
        </p:nvCxnSpPr>
        <p:spPr>
          <a:xfrm>
            <a:off x="2653999" y="3817569"/>
            <a:ext cx="409500" cy="0"/>
          </a:xfrm>
          <a:prstGeom prst="straightConnector1">
            <a:avLst/>
          </a:prstGeom>
          <a:noFill/>
          <a:ln w="76200" cap="flat" cmpd="sng">
            <a:solidFill>
              <a:srgbClr val="8BC24A"/>
            </a:solidFill>
            <a:prstDash val="solid"/>
            <a:miter lim="800000"/>
            <a:headEnd type="none" w="sm" len="sm"/>
            <a:tailEnd type="triangle" w="med" len="med"/>
          </a:ln>
        </p:spPr>
      </p:cxnSp>
      <p:cxnSp>
        <p:nvCxnSpPr>
          <p:cNvPr id="876" name="Google Shape;876;gd49e86e613_0_255"/>
          <p:cNvCxnSpPr/>
          <p:nvPr/>
        </p:nvCxnSpPr>
        <p:spPr>
          <a:xfrm>
            <a:off x="5811510" y="3860819"/>
            <a:ext cx="396900" cy="0"/>
          </a:xfrm>
          <a:prstGeom prst="straightConnector1">
            <a:avLst/>
          </a:prstGeom>
          <a:noFill/>
          <a:ln w="76200" cap="flat" cmpd="sng">
            <a:solidFill>
              <a:srgbClr val="8BC24A"/>
            </a:solidFill>
            <a:prstDash val="solid"/>
            <a:miter lim="800000"/>
            <a:headEnd type="none" w="sm" len="sm"/>
            <a:tailEnd type="triangle" w="med" len="med"/>
          </a:ln>
        </p:spPr>
      </p:cxnSp>
      <p:sp>
        <p:nvSpPr>
          <p:cNvPr id="877" name="Google Shape;877;gd49e86e613_0_255"/>
          <p:cNvSpPr txBox="1"/>
          <p:nvPr/>
        </p:nvSpPr>
        <p:spPr>
          <a:xfrm>
            <a:off x="3516011" y="3212465"/>
            <a:ext cx="2295600" cy="12519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“Training”</a:t>
            </a:r>
            <a:endParaRPr/>
          </a:p>
        </p:txBody>
      </p:sp>
      <p:sp>
        <p:nvSpPr>
          <p:cNvPr id="878" name="Google Shape;878;gd49e86e613_0_255"/>
          <p:cNvSpPr txBox="1"/>
          <p:nvPr/>
        </p:nvSpPr>
        <p:spPr>
          <a:xfrm>
            <a:off x="1116185" y="3150434"/>
            <a:ext cx="1018200" cy="3693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Data</a:t>
            </a:r>
            <a:endParaRPr/>
          </a:p>
        </p:txBody>
      </p:sp>
      <p:sp>
        <p:nvSpPr>
          <p:cNvPr id="879" name="Google Shape;879;gd49e86e613_0_255"/>
          <p:cNvSpPr txBox="1"/>
          <p:nvPr/>
        </p:nvSpPr>
        <p:spPr>
          <a:xfrm>
            <a:off x="789374" y="5147330"/>
            <a:ext cx="2242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Not needed: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Lab</a:t>
            </a:r>
            <a:r>
              <a:rPr lang="en-US" sz="1800">
                <a:solidFill>
                  <a:schemeClr val="dk1"/>
                </a:solidFill>
              </a:rPr>
              <a:t>el</a:t>
            </a:r>
            <a:r>
              <a:rPr lang="en-US" sz="1800">
                <a:solidFill>
                  <a:schemeClr val="dk1"/>
                </a:solidFill>
                <a:latin typeface="Arial"/>
                <a:ea typeface="Arial"/>
                <a:cs typeface="Arial"/>
                <a:sym typeface="Arial"/>
              </a:rPr>
              <a:t>s (Classes)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Continues values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49e86e613_1_15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endParaRPr/>
          </a:p>
        </p:txBody>
      </p:sp>
      <p:sp>
        <p:nvSpPr>
          <p:cNvPr id="169" name="Google Shape;169;gd49e86e613_1_154"/>
          <p:cNvSpPr txBox="1">
            <a:spLocks noGrp="1"/>
          </p:cNvSpPr>
          <p:nvPr>
            <p:ph type="body" idx="1"/>
          </p:nvPr>
        </p:nvSpPr>
        <p:spPr>
          <a:xfrm>
            <a:off x="695325" y="4509180"/>
            <a:ext cx="6429000" cy="1505700"/>
          </a:xfrm>
          <a:prstGeom prst="rect">
            <a:avLst/>
          </a:prstGeom>
          <a:noFill/>
          <a:ln>
            <a:noFill/>
          </a:ln>
        </p:spPr>
        <p:txBody>
          <a:bodyPr spcFirstLastPara="1" wrap="square" lIns="91425" tIns="45700" rIns="91425" bIns="45700" anchor="t" anchorCtr="0">
            <a:normAutofit fontScale="92500" lnSpcReduction="20000"/>
          </a:bodyPr>
          <a:lstStyle/>
          <a:p>
            <a:pPr marL="285750" lvl="0" indent="-274320" algn="l" rtl="0">
              <a:lnSpc>
                <a:spcPct val="90000"/>
              </a:lnSpc>
              <a:spcBef>
                <a:spcPts val="0"/>
              </a:spcBef>
              <a:spcAft>
                <a:spcPts val="0"/>
              </a:spcAft>
              <a:buSzPct val="126315"/>
              <a:buChar char="▪"/>
            </a:pPr>
            <a:r>
              <a:rPr lang="en-US" sz="1900"/>
              <a:t>Why are recommender systems used?</a:t>
            </a:r>
            <a:endParaRPr/>
          </a:p>
          <a:p>
            <a:pPr marL="285750" lvl="0" indent="-274320" algn="l" rtl="0">
              <a:lnSpc>
                <a:spcPct val="90000"/>
              </a:lnSpc>
              <a:spcBef>
                <a:spcPts val="1100"/>
              </a:spcBef>
              <a:spcAft>
                <a:spcPts val="0"/>
              </a:spcAft>
              <a:buSzPct val="126315"/>
              <a:buChar char="▪"/>
            </a:pPr>
            <a:r>
              <a:rPr lang="en-US" sz="1900"/>
              <a:t>How do recommender work? </a:t>
            </a:r>
            <a:endParaRPr/>
          </a:p>
          <a:p>
            <a:pPr marL="285750" lvl="0" indent="-274320" algn="l" rtl="0">
              <a:lnSpc>
                <a:spcPct val="90000"/>
              </a:lnSpc>
              <a:spcBef>
                <a:spcPts val="1100"/>
              </a:spcBef>
              <a:spcAft>
                <a:spcPts val="0"/>
              </a:spcAft>
              <a:buSzPct val="126315"/>
              <a:buChar char="▪"/>
            </a:pPr>
            <a:r>
              <a:rPr lang="en-US" sz="1900"/>
              <a:t>What data do recommender systems require?</a:t>
            </a:r>
            <a:endParaRPr/>
          </a:p>
          <a:p>
            <a:pPr marL="285750" lvl="0" indent="-133350" algn="l" rtl="0">
              <a:lnSpc>
                <a:spcPct val="90000"/>
              </a:lnSpc>
              <a:spcBef>
                <a:spcPts val="1100"/>
              </a:spcBef>
              <a:spcAft>
                <a:spcPts val="0"/>
              </a:spcAft>
              <a:buSzPct val="109090"/>
              <a:buNone/>
            </a:pPr>
            <a:endParaRPr/>
          </a:p>
        </p:txBody>
      </p:sp>
      <p:sp>
        <p:nvSpPr>
          <p:cNvPr id="170" name="Google Shape;170;gd49e86e613_1_15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do recommender systems impact the user experience?</a:t>
            </a:r>
            <a:endParaRPr/>
          </a:p>
          <a:p>
            <a:pPr marL="0" lvl="0" indent="0" algn="l" rtl="0">
              <a:lnSpc>
                <a:spcPct val="90000"/>
              </a:lnSpc>
              <a:spcBef>
                <a:spcPts val="1100"/>
              </a:spcBef>
              <a:spcAft>
                <a:spcPts val="0"/>
              </a:spcAft>
              <a:buSzPts val="2400"/>
              <a:buNone/>
            </a:pPr>
            <a:endParaRPr/>
          </a:p>
        </p:txBody>
      </p:sp>
      <p:sp>
        <p:nvSpPr>
          <p:cNvPr id="171" name="Google Shape;171;gd49e86e613_1_15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72" name="Google Shape;172;gd49e86e613_1_15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173" name="Google Shape;173;gd49e86e613_1_154"/>
          <p:cNvPicPr preferRelativeResize="0"/>
          <p:nvPr/>
        </p:nvPicPr>
        <p:blipFill rotWithShape="1">
          <a:blip r:embed="rId3">
            <a:alphaModFix/>
          </a:blip>
          <a:srcRect/>
          <a:stretch/>
        </p:blipFill>
        <p:spPr>
          <a:xfrm>
            <a:off x="1881756" y="1736933"/>
            <a:ext cx="8088037" cy="2357563"/>
          </a:xfrm>
          <a:prstGeom prst="rect">
            <a:avLst/>
          </a:prstGeom>
          <a:noFill/>
          <a:ln>
            <a:noFill/>
          </a:ln>
        </p:spPr>
      </p:pic>
      <p:sp>
        <p:nvSpPr>
          <p:cNvPr id="174" name="Google Shape;174;gd49e86e613_1_154"/>
          <p:cNvSpPr/>
          <p:nvPr/>
        </p:nvSpPr>
        <p:spPr>
          <a:xfrm>
            <a:off x="1945373" y="3952176"/>
            <a:ext cx="6990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ahoma"/>
                <a:ea typeface="Tahoma"/>
                <a:cs typeface="Tahoma"/>
                <a:sym typeface="Tahoma"/>
              </a:rPr>
              <a:t>Carlos A. Gomez-Uribe and Neil Hunt. 2015. The Netflix Recommender System: Algorithms, Business Value, and Innovation. ACM Trans. Manage. Inf. Syst. 6, 4, Article 13 (December 2015), 19 pages. DOI: https://doi.org/10.1145/2843948</a:t>
            </a:r>
            <a:endParaRPr sz="900">
              <a:solidFill>
                <a:schemeClr val="dk1"/>
              </a:solidFill>
              <a:latin typeface="Arial"/>
              <a:ea typeface="Arial"/>
              <a:cs typeface="Arial"/>
              <a:sym typeface="Arial"/>
            </a:endParaRPr>
          </a:p>
        </p:txBody>
      </p:sp>
      <p:pic>
        <p:nvPicPr>
          <p:cNvPr id="175" name="Google Shape;175;gd49e86e613_1_154"/>
          <p:cNvPicPr preferRelativeResize="0"/>
          <p:nvPr/>
        </p:nvPicPr>
        <p:blipFill rotWithShape="1">
          <a:blip r:embed="rId4">
            <a:alphaModFix/>
          </a:blip>
          <a:srcRect r="4534"/>
          <a:stretch/>
        </p:blipFill>
        <p:spPr>
          <a:xfrm>
            <a:off x="7650483" y="4325857"/>
            <a:ext cx="1902759" cy="571500"/>
          </a:xfrm>
          <a:prstGeom prst="rect">
            <a:avLst/>
          </a:prstGeom>
          <a:noFill/>
          <a:ln>
            <a:noFill/>
          </a:ln>
        </p:spPr>
      </p:pic>
      <p:pic>
        <p:nvPicPr>
          <p:cNvPr id="176" name="Google Shape;176;gd49e86e613_1_154"/>
          <p:cNvPicPr preferRelativeResize="0"/>
          <p:nvPr/>
        </p:nvPicPr>
        <p:blipFill rotWithShape="1">
          <a:blip r:embed="rId5">
            <a:alphaModFix/>
          </a:blip>
          <a:srcRect/>
          <a:stretch/>
        </p:blipFill>
        <p:spPr>
          <a:xfrm>
            <a:off x="9746675" y="4297511"/>
            <a:ext cx="1057275" cy="642938"/>
          </a:xfrm>
          <a:prstGeom prst="rect">
            <a:avLst/>
          </a:prstGeom>
          <a:noFill/>
          <a:ln>
            <a:noFill/>
          </a:ln>
        </p:spPr>
      </p:pic>
      <p:pic>
        <p:nvPicPr>
          <p:cNvPr id="177" name="Google Shape;177;gd49e86e613_1_154"/>
          <p:cNvPicPr preferRelativeResize="0"/>
          <p:nvPr/>
        </p:nvPicPr>
        <p:blipFill rotWithShape="1">
          <a:blip r:embed="rId6">
            <a:alphaModFix/>
          </a:blip>
          <a:srcRect/>
          <a:stretch/>
        </p:blipFill>
        <p:spPr>
          <a:xfrm>
            <a:off x="8473760" y="1903960"/>
            <a:ext cx="1345350" cy="562236"/>
          </a:xfrm>
          <a:prstGeom prst="rect">
            <a:avLst/>
          </a:prstGeom>
          <a:noFill/>
          <a:ln>
            <a:noFill/>
          </a:ln>
        </p:spPr>
      </p:pic>
      <p:pic>
        <p:nvPicPr>
          <p:cNvPr id="178" name="Google Shape;178;gd49e86e613_1_154"/>
          <p:cNvPicPr preferRelativeResize="0"/>
          <p:nvPr/>
        </p:nvPicPr>
        <p:blipFill rotWithShape="1">
          <a:blip r:embed="rId7">
            <a:alphaModFix/>
          </a:blip>
          <a:srcRect/>
          <a:stretch/>
        </p:blipFill>
        <p:spPr>
          <a:xfrm>
            <a:off x="7890490" y="5276220"/>
            <a:ext cx="950119" cy="528638"/>
          </a:xfrm>
          <a:prstGeom prst="rect">
            <a:avLst/>
          </a:prstGeom>
          <a:noFill/>
          <a:ln>
            <a:noFill/>
          </a:ln>
        </p:spPr>
      </p:pic>
      <p:pic>
        <p:nvPicPr>
          <p:cNvPr id="179" name="Google Shape;179;gd49e86e613_1_154"/>
          <p:cNvPicPr preferRelativeResize="0"/>
          <p:nvPr/>
        </p:nvPicPr>
        <p:blipFill rotWithShape="1">
          <a:blip r:embed="rId8">
            <a:alphaModFix/>
          </a:blip>
          <a:srcRect/>
          <a:stretch/>
        </p:blipFill>
        <p:spPr>
          <a:xfrm>
            <a:off x="9440939" y="5197680"/>
            <a:ext cx="1270936" cy="69552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Supervised Learning vs. </a:t>
            </a:r>
            <a:br>
              <a:rPr lang="en-US"/>
            </a:br>
            <a:r>
              <a:rPr lang="en-US"/>
              <a:t>Unsupervised Learning</a:t>
            </a:r>
            <a:endParaRPr/>
          </a:p>
        </p:txBody>
      </p:sp>
      <p:sp>
        <p:nvSpPr>
          <p:cNvPr id="886" name="Google Shape;886;p30"/>
          <p:cNvSpPr txBox="1">
            <a:spLocks noGrp="1"/>
          </p:cNvSpPr>
          <p:nvPr>
            <p:ph type="body" idx="2"/>
          </p:nvPr>
        </p:nvSpPr>
        <p:spPr>
          <a:xfrm>
            <a:off x="695326" y="1089025"/>
            <a:ext cx="76779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87" name="Google Shape;887;p3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888" name="Google Shape;888;p3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
        <p:nvSpPr>
          <p:cNvPr id="889" name="Google Shape;889;p30"/>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133350" algn="l" rtl="0">
              <a:lnSpc>
                <a:spcPct val="90000"/>
              </a:lnSpc>
              <a:spcBef>
                <a:spcPts val="0"/>
              </a:spcBef>
              <a:spcAft>
                <a:spcPts val="0"/>
              </a:spcAft>
              <a:buSzPts val="2400"/>
              <a:buNone/>
            </a:pPr>
            <a:endParaRPr/>
          </a:p>
        </p:txBody>
      </p:sp>
      <p:graphicFrame>
        <p:nvGraphicFramePr>
          <p:cNvPr id="890" name="Google Shape;890;p30"/>
          <p:cNvGraphicFramePr/>
          <p:nvPr/>
        </p:nvGraphicFramePr>
        <p:xfrm>
          <a:off x="695326" y="2514941"/>
          <a:ext cx="3000000" cy="3000000"/>
        </p:xfrm>
        <a:graphic>
          <a:graphicData uri="http://schemas.openxmlformats.org/drawingml/2006/table">
            <a:tbl>
              <a:tblPr firstRow="1" bandRow="1">
                <a:noFill/>
                <a:tableStyleId>{3B285EA1-A668-438B-8E57-788F1E850E59}</a:tableStyleId>
              </a:tblPr>
              <a:tblGrid>
                <a:gridCol w="1576150">
                  <a:extLst>
                    <a:ext uri="{9D8B030D-6E8A-4147-A177-3AD203B41FA5}">
                      <a16:colId xmlns:a16="http://schemas.microsoft.com/office/drawing/2014/main" val="20000"/>
                    </a:ext>
                  </a:extLst>
                </a:gridCol>
                <a:gridCol w="3193150">
                  <a:extLst>
                    <a:ext uri="{9D8B030D-6E8A-4147-A177-3AD203B41FA5}">
                      <a16:colId xmlns:a16="http://schemas.microsoft.com/office/drawing/2014/main" val="20001"/>
                    </a:ext>
                  </a:extLst>
                </a:gridCol>
                <a:gridCol w="3187250">
                  <a:extLst>
                    <a:ext uri="{9D8B030D-6E8A-4147-A177-3AD203B41FA5}">
                      <a16:colId xmlns:a16="http://schemas.microsoft.com/office/drawing/2014/main" val="20002"/>
                    </a:ext>
                  </a:extLst>
                </a:gridCol>
              </a:tblGrid>
              <a:tr h="824525">
                <a:tc>
                  <a:txBody>
                    <a:bodyPr/>
                    <a:lstStyle/>
                    <a:p>
                      <a:pPr marL="0" marR="0" lvl="0" indent="0" algn="ctr" rtl="0">
                        <a:spcBef>
                          <a:spcPts val="0"/>
                        </a:spcBef>
                        <a:spcAft>
                          <a:spcPts val="0"/>
                        </a:spcAft>
                        <a:buNone/>
                      </a:pPr>
                      <a:endParaRPr sz="1800" u="none" strike="noStrike" cap="none">
                        <a:solidFill>
                          <a:schemeClr val="lt1"/>
                        </a:solidFill>
                      </a:endParaRPr>
                    </a:p>
                  </a:txBody>
                  <a:tcPr marL="91450" marR="91450" marT="45725" marB="45725" anchor="ctr">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rgbClr val="89BD3E"/>
                    </a:solidFill>
                  </a:tcPr>
                </a:tc>
                <a:tc>
                  <a:txBody>
                    <a:bodyPr/>
                    <a:lstStyle/>
                    <a:p>
                      <a:pPr marL="0" marR="0" lvl="0" indent="0" algn="ctr" rtl="0">
                        <a:spcBef>
                          <a:spcPts val="0"/>
                        </a:spcBef>
                        <a:spcAft>
                          <a:spcPts val="0"/>
                        </a:spcAft>
                        <a:buNone/>
                      </a:pPr>
                      <a:r>
                        <a:rPr lang="en-US" sz="1800" b="1" u="none" strike="noStrike" cap="none">
                          <a:solidFill>
                            <a:schemeClr val="lt1"/>
                          </a:solidFill>
                        </a:rPr>
                        <a:t>Supervised Learning</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rgbClr val="89BD3E"/>
                    </a:solidFill>
                  </a:tcPr>
                </a:tc>
                <a:tc>
                  <a:txBody>
                    <a:bodyPr/>
                    <a:lstStyle/>
                    <a:p>
                      <a:pPr marL="0" marR="0" lvl="0" indent="0" algn="ctr" rtl="0">
                        <a:spcBef>
                          <a:spcPts val="0"/>
                        </a:spcBef>
                        <a:spcAft>
                          <a:spcPts val="0"/>
                        </a:spcAft>
                        <a:buNone/>
                      </a:pPr>
                      <a:r>
                        <a:rPr lang="en-US" sz="1800" b="1" u="none" strike="noStrike" cap="none">
                          <a:solidFill>
                            <a:schemeClr val="lt1"/>
                          </a:solidFill>
                        </a:rPr>
                        <a:t>Unsupervised Learning</a:t>
                      </a:r>
                      <a:endParaRPr/>
                    </a:p>
                  </a:txBody>
                  <a:tcPr marL="91450" marR="91450" marT="45725" marB="45725" anchor="ctr">
                    <a:lnL w="12700" cap="flat" cmpd="sng">
                      <a:solidFill>
                        <a:schemeClr val="lt1"/>
                      </a:solidFill>
                      <a:prstDash val="solid"/>
                      <a:round/>
                      <a:headEnd type="none" w="sm" len="sm"/>
                      <a:tailEnd type="none" w="sm" len="sm"/>
                    </a:lnL>
                    <a:lnB w="12700" cap="flat" cmpd="sng">
                      <a:solidFill>
                        <a:schemeClr val="lt1"/>
                      </a:solidFill>
                      <a:prstDash val="solid"/>
                      <a:round/>
                      <a:headEnd type="none" w="sm" len="sm"/>
                      <a:tailEnd type="none" w="sm" len="sm"/>
                    </a:lnB>
                    <a:solidFill>
                      <a:srgbClr val="89BD3E"/>
                    </a:solidFill>
                  </a:tcPr>
                </a:tc>
                <a:extLst>
                  <a:ext uri="{0D108BD9-81ED-4DB2-BD59-A6C34878D82A}">
                    <a16:rowId xmlns:a16="http://schemas.microsoft.com/office/drawing/2014/main" val="10000"/>
                  </a:ext>
                </a:extLst>
              </a:tr>
              <a:tr h="824525">
                <a:tc>
                  <a:txBody>
                    <a:bodyPr/>
                    <a:lstStyle/>
                    <a:p>
                      <a:pPr marL="0" marR="0" lvl="0" indent="0" algn="ctr" rtl="0">
                        <a:spcBef>
                          <a:spcPts val="0"/>
                        </a:spcBef>
                        <a:spcAft>
                          <a:spcPts val="0"/>
                        </a:spcAft>
                        <a:buNone/>
                      </a:pPr>
                      <a:r>
                        <a:rPr lang="en-US" sz="1800" b="1" u="none" strike="noStrike" cap="none">
                          <a:solidFill>
                            <a:schemeClr val="lt1"/>
                          </a:solidFill>
                        </a:rPr>
                        <a:t>Discrete</a:t>
                      </a:r>
                      <a:endParaRPr/>
                    </a:p>
                  </a:txBody>
                  <a:tcPr marL="91450" marR="91450" marT="45725" marB="45725" anchor="ctr">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9BD3E"/>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Classification or </a:t>
                      </a:r>
                      <a:br>
                        <a:rPr lang="en-US" sz="1600" u="none" strike="noStrike" cap="none"/>
                      </a:br>
                      <a:r>
                        <a:rPr lang="en-US" sz="1600" u="none" strike="noStrike" cap="none"/>
                        <a:t>Categorization</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Clustering</a:t>
                      </a:r>
                      <a:endParaRPr/>
                    </a:p>
                  </a:txBody>
                  <a:tcPr marL="91450" marR="91450" marT="45725" marB="45725" anchor="ctr">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extLst>
                  <a:ext uri="{0D108BD9-81ED-4DB2-BD59-A6C34878D82A}">
                    <a16:rowId xmlns:a16="http://schemas.microsoft.com/office/drawing/2014/main" val="10001"/>
                  </a:ext>
                </a:extLst>
              </a:tr>
              <a:tr h="824525">
                <a:tc>
                  <a:txBody>
                    <a:bodyPr/>
                    <a:lstStyle/>
                    <a:p>
                      <a:pPr marL="0" marR="0" lvl="0" indent="0" algn="ctr" rtl="0">
                        <a:spcBef>
                          <a:spcPts val="0"/>
                        </a:spcBef>
                        <a:spcAft>
                          <a:spcPts val="0"/>
                        </a:spcAft>
                        <a:buNone/>
                      </a:pPr>
                      <a:r>
                        <a:rPr lang="en-US" sz="1800" b="1" u="none" strike="noStrike" cap="none">
                          <a:solidFill>
                            <a:schemeClr val="lt1"/>
                          </a:solidFill>
                        </a:rPr>
                        <a:t>Continuous</a:t>
                      </a:r>
                      <a:endParaRPr sz="1800" b="1" u="none" strike="noStrike" cap="none">
                        <a:solidFill>
                          <a:schemeClr val="lt1"/>
                        </a:solidFill>
                      </a:endParaRPr>
                    </a:p>
                  </a:txBody>
                  <a:tcPr marL="91450" marR="91450" marT="45725" marB="45725" anchor="ctr">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9BD3E"/>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Regression</a:t>
                      </a:r>
                      <a:endParaRPr sz="16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tc>
                  <a:txBody>
                    <a:bodyPr/>
                    <a:lstStyle/>
                    <a:p>
                      <a:pPr marL="0" marR="0" lvl="0" indent="0" algn="ctr" rtl="0">
                        <a:spcBef>
                          <a:spcPts val="0"/>
                        </a:spcBef>
                        <a:spcAft>
                          <a:spcPts val="0"/>
                        </a:spcAft>
                        <a:buClr>
                          <a:schemeClr val="dk1"/>
                        </a:buClr>
                        <a:buSzPts val="1600"/>
                        <a:buFont typeface="Noto Sans Symbols"/>
                        <a:buNone/>
                      </a:pPr>
                      <a:r>
                        <a:rPr lang="en-US" sz="1600" u="none" strike="noStrike" cap="none"/>
                        <a:t>Dimensionality reduction</a:t>
                      </a:r>
                      <a:endParaRPr/>
                    </a:p>
                  </a:txBody>
                  <a:tcPr marL="91450" marR="91450" marT="45725" marB="45725" anchor="ctr">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3F7C6"/>
                    </a:solidFill>
                  </a:tcPr>
                </a:tc>
                <a:extLst>
                  <a:ext uri="{0D108BD9-81ED-4DB2-BD59-A6C34878D82A}">
                    <a16:rowId xmlns:a16="http://schemas.microsoft.com/office/drawing/2014/main" val="10002"/>
                  </a:ext>
                </a:extLst>
              </a:tr>
            </a:tbl>
          </a:graphicData>
        </a:graphic>
      </p:graphicFrame>
      <p:sp>
        <p:nvSpPr>
          <p:cNvPr id="891" name="Google Shape;891;p30"/>
          <p:cNvSpPr/>
          <p:nvPr/>
        </p:nvSpPr>
        <p:spPr>
          <a:xfrm>
            <a:off x="695324" y="5867727"/>
            <a:ext cx="785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a:solidFill>
                  <a:schemeClr val="dk1"/>
                </a:solidFill>
                <a:latin typeface="Arial"/>
                <a:ea typeface="Arial"/>
                <a:cs typeface="Arial"/>
                <a:sym typeface="Arial"/>
              </a:rPr>
              <a:t>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Implementing IUIs</a:t>
            </a:r>
            <a:endParaRPr/>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Practical advice</a:t>
            </a:r>
            <a:endParaRPr/>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49e86e613_1_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06" name="Google Shape;906;gd49e86e613_1_0"/>
          <p:cNvSpPr txBox="1">
            <a:spLocks noGrp="1"/>
          </p:cNvSpPr>
          <p:nvPr>
            <p:ph type="body" idx="1"/>
          </p:nvPr>
        </p:nvSpPr>
        <p:spPr>
          <a:xfrm>
            <a:off x="695325" y="1592264"/>
            <a:ext cx="39141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SzPts val="2400"/>
              <a:buChar char="▪"/>
            </a:pPr>
            <a:r>
              <a:rPr lang="en-US"/>
              <a:t>Build your own, e.g.:</a:t>
            </a:r>
            <a:endParaRPr/>
          </a:p>
          <a:p>
            <a:pPr marL="538162" lvl="1" indent="-180975" algn="l" rtl="0">
              <a:lnSpc>
                <a:spcPct val="90000"/>
              </a:lnSpc>
              <a:spcBef>
                <a:spcPts val="1100"/>
              </a:spcBef>
              <a:spcAft>
                <a:spcPts val="0"/>
              </a:spcAft>
              <a:buSzPts val="2000"/>
              <a:buChar char="▪"/>
            </a:pPr>
            <a:r>
              <a:rPr lang="en-US"/>
              <a:t>Web-based frontend</a:t>
            </a:r>
            <a:endParaRPr/>
          </a:p>
          <a:p>
            <a:pPr marL="538162" lvl="1" indent="-180975" algn="l" rtl="0">
              <a:lnSpc>
                <a:spcPct val="90000"/>
              </a:lnSpc>
              <a:spcBef>
                <a:spcPts val="1100"/>
              </a:spcBef>
              <a:spcAft>
                <a:spcPts val="0"/>
              </a:spcAft>
              <a:buSzPts val="2000"/>
              <a:buChar char="▪"/>
            </a:pPr>
            <a:r>
              <a:rPr lang="en-US"/>
              <a:t>Python backend </a:t>
            </a:r>
            <a:br>
              <a:rPr lang="en-US"/>
            </a:br>
            <a:r>
              <a:rPr lang="en-US"/>
              <a:t>(e.g. using ML libraries)</a:t>
            </a:r>
            <a:endParaRPr/>
          </a:p>
          <a:p>
            <a:pPr marL="808037" lvl="0" indent="0" algn="l" rtl="0">
              <a:spcBef>
                <a:spcPts val="1100"/>
              </a:spcBef>
              <a:spcAft>
                <a:spcPts val="0"/>
              </a:spcAft>
              <a:buNone/>
            </a:pPr>
            <a:endParaRPr sz="1300"/>
          </a:p>
          <a:p>
            <a:pPr marL="538162" lvl="1" indent="-53975" algn="l" rtl="0">
              <a:lnSpc>
                <a:spcPct val="90000"/>
              </a:lnSpc>
              <a:spcBef>
                <a:spcPts val="1100"/>
              </a:spcBef>
              <a:spcAft>
                <a:spcPts val="0"/>
              </a:spcAft>
              <a:buSzPts val="2000"/>
              <a:buNone/>
            </a:pP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Pre-built, e.g.:</a:t>
            </a:r>
            <a:endParaRPr/>
          </a:p>
          <a:p>
            <a:pPr marL="538162" lvl="1" indent="-180975" algn="l" rtl="0">
              <a:lnSpc>
                <a:spcPct val="90000"/>
              </a:lnSpc>
              <a:spcBef>
                <a:spcPts val="1100"/>
              </a:spcBef>
              <a:spcAft>
                <a:spcPts val="0"/>
              </a:spcAft>
              <a:buSzPts val="2000"/>
              <a:buChar char="▪"/>
            </a:pPr>
            <a:r>
              <a:rPr lang="en-US"/>
              <a:t>External APIs, web-services</a:t>
            </a:r>
            <a:endParaRPr/>
          </a:p>
          <a:p>
            <a:pPr marL="538162" lvl="1" indent="-180975" algn="l" rtl="0">
              <a:lnSpc>
                <a:spcPct val="90000"/>
              </a:lnSpc>
              <a:spcBef>
                <a:spcPts val="1100"/>
              </a:spcBef>
              <a:spcAft>
                <a:spcPts val="0"/>
              </a:spcAft>
              <a:buSzPts val="2000"/>
              <a:buChar char="▪"/>
            </a:pPr>
            <a:r>
              <a:rPr lang="en-US"/>
              <a:t>Devkits, e.g. </a:t>
            </a:r>
            <a:r>
              <a:rPr lang="en-US" sz="1400" u="sng">
                <a:solidFill>
                  <a:schemeClr val="hlink"/>
                </a:solidFill>
                <a:hlinkClick r:id="rId3"/>
              </a:rPr>
              <a:t>https://developers.google.com/ml-kit</a:t>
            </a:r>
            <a:r>
              <a:rPr lang="en-US" sz="1400"/>
              <a:t> </a:t>
            </a:r>
            <a:endParaRPr/>
          </a:p>
          <a:p>
            <a:pPr marL="285750" lvl="0" indent="-133350" algn="l" rtl="0">
              <a:lnSpc>
                <a:spcPct val="90000"/>
              </a:lnSpc>
              <a:spcBef>
                <a:spcPts val="1100"/>
              </a:spcBef>
              <a:spcAft>
                <a:spcPts val="0"/>
              </a:spcAft>
              <a:buSzPts val="2400"/>
              <a:buNone/>
            </a:pPr>
            <a:endParaRPr/>
          </a:p>
        </p:txBody>
      </p:sp>
      <p:sp>
        <p:nvSpPr>
          <p:cNvPr id="907" name="Google Shape;907;gd49e86e613_1_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Libraries, Python, web services, … </a:t>
            </a:r>
            <a:endParaRPr/>
          </a:p>
        </p:txBody>
      </p:sp>
      <p:sp>
        <p:nvSpPr>
          <p:cNvPr id="908" name="Google Shape;908;gd49e86e613_1_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09" name="Google Shape;909;gd49e86e613_1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pic>
        <p:nvPicPr>
          <p:cNvPr id="910" name="Google Shape;910;gd49e86e613_1_0"/>
          <p:cNvPicPr preferRelativeResize="0"/>
          <p:nvPr/>
        </p:nvPicPr>
        <p:blipFill rotWithShape="1">
          <a:blip r:embed="rId4">
            <a:alphaModFix/>
          </a:blip>
          <a:srcRect/>
          <a:stretch/>
        </p:blipFill>
        <p:spPr>
          <a:xfrm rot="-1978389">
            <a:off x="4159255" y="1401012"/>
            <a:ext cx="900135" cy="609520"/>
          </a:xfrm>
          <a:prstGeom prst="rect">
            <a:avLst/>
          </a:prstGeom>
          <a:noFill/>
          <a:ln>
            <a:noFill/>
          </a:ln>
        </p:spPr>
      </p:pic>
      <p:sp>
        <p:nvSpPr>
          <p:cNvPr id="911" name="Google Shape;911;gd49e86e613_1_0"/>
          <p:cNvSpPr txBox="1"/>
          <p:nvPr/>
        </p:nvSpPr>
        <p:spPr>
          <a:xfrm>
            <a:off x="5355012" y="1340644"/>
            <a:ext cx="3297000" cy="210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Full flexibility,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integrate own models or models from others etc.</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More development work, computational costs</a:t>
            </a:r>
            <a:endParaRPr sz="1800">
              <a:solidFill>
                <a:schemeClr val="dk1"/>
              </a:solidFill>
              <a:latin typeface="Arial"/>
              <a:ea typeface="Arial"/>
              <a:cs typeface="Arial"/>
              <a:sym typeface="Arial"/>
            </a:endParaRPr>
          </a:p>
        </p:txBody>
      </p:sp>
      <p:pic>
        <p:nvPicPr>
          <p:cNvPr id="912" name="Google Shape;912;gd49e86e613_1_0"/>
          <p:cNvPicPr preferRelativeResize="0"/>
          <p:nvPr/>
        </p:nvPicPr>
        <p:blipFill rotWithShape="1">
          <a:blip r:embed="rId4">
            <a:alphaModFix/>
          </a:blip>
          <a:srcRect/>
          <a:stretch/>
        </p:blipFill>
        <p:spPr>
          <a:xfrm rot="-1978389">
            <a:off x="4223532" y="3784640"/>
            <a:ext cx="900135" cy="609520"/>
          </a:xfrm>
          <a:prstGeom prst="rect">
            <a:avLst/>
          </a:prstGeom>
          <a:noFill/>
          <a:ln>
            <a:noFill/>
          </a:ln>
        </p:spPr>
      </p:pic>
      <p:sp>
        <p:nvSpPr>
          <p:cNvPr id="913" name="Google Shape;913;gd49e86e613_1_0"/>
          <p:cNvSpPr txBox="1"/>
          <p:nvPr/>
        </p:nvSpPr>
        <p:spPr>
          <a:xfrm>
            <a:off x="5355014" y="4014463"/>
            <a:ext cx="3297000" cy="155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Faster prototyping</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…if it fits your needs;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API costs</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d49e86e613_1_1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19" name="Google Shape;919;gd49e86e613_1_13"/>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lnSpcReduction="20000"/>
          </a:bodyPr>
          <a:lstStyle/>
          <a:p>
            <a:pPr marL="285750" lvl="0" indent="-298106" algn="l" rtl="0">
              <a:lnSpc>
                <a:spcPct val="90000"/>
              </a:lnSpc>
              <a:spcBef>
                <a:spcPts val="0"/>
              </a:spcBef>
              <a:spcAft>
                <a:spcPts val="0"/>
              </a:spcAft>
              <a:buSzPts val="2595"/>
              <a:buChar char="▪"/>
            </a:pPr>
            <a:r>
              <a:rPr lang="en-US"/>
              <a:t>HCI &amp; user-centred work is often iterative, uses prototyping</a:t>
            </a:r>
            <a:endParaRPr/>
          </a:p>
          <a:p>
            <a:pPr marL="285750" lvl="0" indent="-298106" algn="l" rtl="0">
              <a:lnSpc>
                <a:spcPct val="90000"/>
              </a:lnSpc>
              <a:spcBef>
                <a:spcPts val="1100"/>
              </a:spcBef>
              <a:spcAft>
                <a:spcPts val="0"/>
              </a:spcAft>
              <a:buSzPts val="2595"/>
              <a:buChar char="▪"/>
            </a:pPr>
            <a:r>
              <a:rPr lang="en-US"/>
              <a:t>Training e.g. state-of-the-art text or image generator from scratch is costly (time + computation)</a:t>
            </a:r>
            <a:endParaRPr/>
          </a:p>
          <a:p>
            <a:pPr marL="285750" lvl="0" indent="-133350" algn="l" rtl="0">
              <a:lnSpc>
                <a:spcPct val="90000"/>
              </a:lnSpc>
              <a:spcBef>
                <a:spcPts val="1100"/>
              </a:spcBef>
              <a:spcAft>
                <a:spcPts val="0"/>
              </a:spcAft>
              <a:buSzPts val="2595"/>
              <a:buNone/>
            </a:pPr>
            <a:endParaRPr/>
          </a:p>
          <a:p>
            <a:pPr marL="285750" lvl="0" indent="-298106" algn="l" rtl="0">
              <a:lnSpc>
                <a:spcPct val="90000"/>
              </a:lnSpc>
              <a:spcBef>
                <a:spcPts val="1100"/>
              </a:spcBef>
              <a:spcAft>
                <a:spcPts val="0"/>
              </a:spcAft>
              <a:buSzPts val="2595"/>
              <a:buFont typeface="Noto Sans Symbols"/>
              <a:buChar char="🡪"/>
            </a:pPr>
            <a:r>
              <a:rPr lang="en-US"/>
              <a:t>Prototyping with pretrained models</a:t>
            </a:r>
            <a:endParaRPr/>
          </a:p>
          <a:p>
            <a:pPr marL="538162" lvl="1" indent="-190500" algn="l" rtl="0">
              <a:lnSpc>
                <a:spcPct val="90000"/>
              </a:lnSpc>
              <a:spcBef>
                <a:spcPts val="1100"/>
              </a:spcBef>
              <a:spcAft>
                <a:spcPts val="0"/>
              </a:spcAft>
              <a:buSzPts val="2000"/>
              <a:buChar char="▪"/>
            </a:pPr>
            <a:r>
              <a:rPr lang="en-US"/>
              <a:t>NLP e.g.: </a:t>
            </a:r>
            <a:r>
              <a:rPr lang="en-US" u="sng">
                <a:solidFill>
                  <a:schemeClr val="hlink"/>
                </a:solidFill>
                <a:hlinkClick r:id="rId3"/>
              </a:rPr>
              <a:t>https://huggingface.co/</a:t>
            </a:r>
            <a:r>
              <a:rPr lang="en-US"/>
              <a:t> </a:t>
            </a:r>
            <a:endParaRPr/>
          </a:p>
          <a:p>
            <a:pPr marL="538162" lvl="1" indent="-190500" algn="l" rtl="0">
              <a:lnSpc>
                <a:spcPct val="90000"/>
              </a:lnSpc>
              <a:spcBef>
                <a:spcPts val="1100"/>
              </a:spcBef>
              <a:spcAft>
                <a:spcPts val="0"/>
              </a:spcAft>
              <a:buSzPts val="2000"/>
              <a:buChar char="▪"/>
            </a:pPr>
            <a:r>
              <a:rPr lang="en-US"/>
              <a:t>Other models e.g.: </a:t>
            </a:r>
            <a:r>
              <a:rPr lang="en-US" sz="1700" u="sng">
                <a:solidFill>
                  <a:schemeClr val="hlink"/>
                </a:solidFill>
                <a:hlinkClick r:id="rId4"/>
              </a:rPr>
              <a:t>https://www.tensorflow.org/resources/models-datasets</a:t>
            </a:r>
            <a:endParaRPr/>
          </a:p>
          <a:p>
            <a:pPr marL="538162" lvl="1" indent="-190500" algn="l" rtl="0">
              <a:lnSpc>
                <a:spcPct val="90000"/>
              </a:lnSpc>
              <a:spcBef>
                <a:spcPts val="1100"/>
              </a:spcBef>
              <a:spcAft>
                <a:spcPts val="0"/>
              </a:spcAft>
              <a:buSzPts val="2000"/>
              <a:buChar char="▪"/>
            </a:pPr>
            <a:r>
              <a:rPr lang="en-US"/>
              <a:t>Many (ML/AI) papers come with code/model releases</a:t>
            </a:r>
            <a:br>
              <a:rPr lang="en-US"/>
            </a:br>
            <a:r>
              <a:rPr lang="en-US"/>
              <a:t>(e.g. </a:t>
            </a:r>
            <a:r>
              <a:rPr lang="en-US" u="sng">
                <a:solidFill>
                  <a:schemeClr val="hlink"/>
                </a:solidFill>
                <a:hlinkClick r:id="rId5"/>
              </a:rPr>
              <a:t>https://paperswithcode.com/</a:t>
            </a:r>
            <a:r>
              <a:rPr lang="en-US"/>
              <a:t>) </a:t>
            </a:r>
            <a:endParaRPr/>
          </a:p>
          <a:p>
            <a:pPr marL="538162" lvl="1" indent="-63500" algn="l" rtl="0">
              <a:lnSpc>
                <a:spcPct val="90000"/>
              </a:lnSpc>
              <a:spcBef>
                <a:spcPts val="1100"/>
              </a:spcBef>
              <a:spcAft>
                <a:spcPts val="0"/>
              </a:spcAft>
              <a:buSzPts val="2000"/>
              <a:buNone/>
            </a:pPr>
            <a:endParaRPr/>
          </a:p>
          <a:p>
            <a:pPr marL="285750" lvl="0" indent="-298106" algn="l" rtl="0">
              <a:lnSpc>
                <a:spcPct val="90000"/>
              </a:lnSpc>
              <a:spcBef>
                <a:spcPts val="1100"/>
              </a:spcBef>
              <a:spcAft>
                <a:spcPts val="0"/>
              </a:spcAft>
              <a:buSzPts val="2595"/>
              <a:buChar char="▪"/>
            </a:pPr>
            <a:r>
              <a:rPr lang="en-US"/>
              <a:t>Also: „Buying a time machine“ for IUI research</a:t>
            </a:r>
            <a:br>
              <a:rPr lang="en-US"/>
            </a:br>
            <a:r>
              <a:rPr lang="en-US"/>
              <a:t>🡪 Models don‘t need to run on your target device</a:t>
            </a:r>
            <a:endParaRPr/>
          </a:p>
        </p:txBody>
      </p:sp>
      <p:sp>
        <p:nvSpPr>
          <p:cNvPr id="920" name="Google Shape;920;gd49e86e613_1_1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ML models</a:t>
            </a:r>
            <a:endParaRPr/>
          </a:p>
        </p:txBody>
      </p:sp>
      <p:sp>
        <p:nvSpPr>
          <p:cNvPr id="921" name="Google Shape;921;gd49e86e613_1_1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22" name="Google Shape;922;gd49e86e613_1_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
        <p:nvSpPr>
          <p:cNvPr id="923" name="Google Shape;923;gd49e86e613_1_13"/>
          <p:cNvSpPr txBox="1"/>
          <p:nvPr/>
        </p:nvSpPr>
        <p:spPr>
          <a:xfrm>
            <a:off x="6410131" y="5960315"/>
            <a:ext cx="2241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cf. Hudson and Mankoff 2014</a:t>
            </a:r>
            <a:endParaRPr sz="1200">
              <a:solidFill>
                <a:srgbClr val="7F7F7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d49e86e613_1_2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Some Resources</a:t>
            </a:r>
            <a:endParaRPr/>
          </a:p>
        </p:txBody>
      </p:sp>
      <p:sp>
        <p:nvSpPr>
          <p:cNvPr id="929" name="Google Shape;929;gd49e86e613_1_23"/>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fontScale="70000" lnSpcReduction="10000"/>
          </a:bodyPr>
          <a:lstStyle/>
          <a:p>
            <a:pPr marL="285750" lvl="0" indent="-258855" algn="l" rtl="0">
              <a:lnSpc>
                <a:spcPct val="90000"/>
              </a:lnSpc>
              <a:spcBef>
                <a:spcPts val="0"/>
              </a:spcBef>
              <a:spcAft>
                <a:spcPts val="0"/>
              </a:spcAft>
              <a:buSzPct val="128342"/>
              <a:buChar char="▪"/>
            </a:pPr>
            <a:r>
              <a:rPr lang="en-US"/>
              <a:t>TensorFlow Hub, Model Garden, TensorFlow.js models: </a:t>
            </a:r>
            <a:r>
              <a:rPr lang="en-US" u="sng">
                <a:solidFill>
                  <a:schemeClr val="hlink"/>
                </a:solidFill>
                <a:hlinkClick r:id="rId3"/>
              </a:rPr>
              <a:t>https://www.tensorflow.org/resources/models-datasets</a:t>
            </a:r>
            <a:endParaRPr/>
          </a:p>
          <a:p>
            <a:pPr marL="285750" lvl="0" indent="-258855" algn="l" rtl="0">
              <a:lnSpc>
                <a:spcPct val="90000"/>
              </a:lnSpc>
              <a:spcBef>
                <a:spcPts val="1100"/>
              </a:spcBef>
              <a:spcAft>
                <a:spcPts val="0"/>
              </a:spcAft>
              <a:buSzPct val="128342"/>
              <a:buChar char="▪"/>
            </a:pPr>
            <a:r>
              <a:rPr lang="en-US"/>
              <a:t>p5.js &amp; ml5.js: </a:t>
            </a:r>
            <a:r>
              <a:rPr lang="en-US" u="sng">
                <a:solidFill>
                  <a:schemeClr val="hlink"/>
                </a:solidFill>
                <a:hlinkClick r:id="rId4"/>
              </a:rPr>
              <a:t>https://p5js.org/</a:t>
            </a:r>
            <a:r>
              <a:rPr lang="en-US"/>
              <a:t> &amp; </a:t>
            </a:r>
            <a:r>
              <a:rPr lang="en-US" u="sng">
                <a:solidFill>
                  <a:schemeClr val="hlink"/>
                </a:solidFill>
                <a:hlinkClick r:id="rId5"/>
              </a:rPr>
              <a:t>https://ml5js.org/</a:t>
            </a:r>
            <a:endParaRPr/>
          </a:p>
          <a:p>
            <a:pPr marL="285750" lvl="0" indent="-258855" algn="l" rtl="0">
              <a:lnSpc>
                <a:spcPct val="90000"/>
              </a:lnSpc>
              <a:spcBef>
                <a:spcPts val="1100"/>
              </a:spcBef>
              <a:spcAft>
                <a:spcPts val="0"/>
              </a:spcAft>
              <a:buSzPct val="128342"/>
              <a:buChar char="▪"/>
            </a:pPr>
            <a:r>
              <a:rPr lang="en-US"/>
              <a:t>Keras: </a:t>
            </a:r>
            <a:r>
              <a:rPr lang="en-US" u="sng">
                <a:solidFill>
                  <a:schemeClr val="hlink"/>
                </a:solidFill>
                <a:hlinkClick r:id="rId6"/>
              </a:rPr>
              <a:t>https://keras.io/</a:t>
            </a:r>
            <a:r>
              <a:rPr lang="en-US"/>
              <a:t> </a:t>
            </a:r>
            <a:endParaRPr/>
          </a:p>
          <a:p>
            <a:pPr marL="285750" lvl="0" indent="-258855" algn="l" rtl="0">
              <a:lnSpc>
                <a:spcPct val="90000"/>
              </a:lnSpc>
              <a:spcBef>
                <a:spcPts val="1100"/>
              </a:spcBef>
              <a:spcAft>
                <a:spcPts val="0"/>
              </a:spcAft>
              <a:buSzPct val="128342"/>
              <a:buChar char="▪"/>
            </a:pPr>
            <a:r>
              <a:rPr lang="en-US"/>
              <a:t>PyTorch: </a:t>
            </a:r>
            <a:r>
              <a:rPr lang="en-US" u="sng">
                <a:solidFill>
                  <a:schemeClr val="hlink"/>
                </a:solidFill>
                <a:hlinkClick r:id="rId7"/>
              </a:rPr>
              <a:t>https://pytorch.org/</a:t>
            </a:r>
            <a:endParaRPr/>
          </a:p>
          <a:p>
            <a:pPr marL="285750" lvl="0" indent="-258855" algn="l" rtl="0">
              <a:lnSpc>
                <a:spcPct val="90000"/>
              </a:lnSpc>
              <a:spcBef>
                <a:spcPts val="1100"/>
              </a:spcBef>
              <a:spcAft>
                <a:spcPts val="0"/>
              </a:spcAft>
              <a:buSzPct val="128342"/>
              <a:buChar char="▪"/>
            </a:pPr>
            <a:r>
              <a:rPr lang="en-US"/>
              <a:t>Fast AI: </a:t>
            </a:r>
            <a:r>
              <a:rPr lang="en-US" u="sng">
                <a:solidFill>
                  <a:schemeClr val="hlink"/>
                </a:solidFill>
                <a:hlinkClick r:id="rId8"/>
              </a:rPr>
              <a:t>https://docs.fast.ai/</a:t>
            </a:r>
            <a:r>
              <a:rPr lang="en-US"/>
              <a:t> </a:t>
            </a:r>
            <a:endParaRPr/>
          </a:p>
          <a:p>
            <a:pPr marL="285750" lvl="0" indent="-258855" algn="l" rtl="0">
              <a:lnSpc>
                <a:spcPct val="90000"/>
              </a:lnSpc>
              <a:spcBef>
                <a:spcPts val="1100"/>
              </a:spcBef>
              <a:spcAft>
                <a:spcPts val="0"/>
              </a:spcAft>
              <a:buSzPct val="128342"/>
              <a:buChar char="▪"/>
            </a:pPr>
            <a:r>
              <a:rPr lang="en-US"/>
              <a:t>MLKit: </a:t>
            </a:r>
            <a:r>
              <a:rPr lang="en-US" u="sng">
                <a:solidFill>
                  <a:schemeClr val="hlink"/>
                </a:solidFill>
                <a:hlinkClick r:id="rId9"/>
              </a:rPr>
              <a:t>https://developers.google.com/ml-kit</a:t>
            </a:r>
            <a:endParaRPr/>
          </a:p>
          <a:p>
            <a:pPr marL="285750" lvl="0" indent="-258855" algn="l" rtl="0">
              <a:lnSpc>
                <a:spcPct val="90000"/>
              </a:lnSpc>
              <a:spcBef>
                <a:spcPts val="1100"/>
              </a:spcBef>
              <a:spcAft>
                <a:spcPts val="0"/>
              </a:spcAft>
              <a:buSzPct val="128342"/>
              <a:buChar char="▪"/>
            </a:pPr>
            <a:r>
              <a:rPr lang="en-US"/>
              <a:t>Scikit-learn: </a:t>
            </a:r>
            <a:r>
              <a:rPr lang="en-US" u="sng">
                <a:solidFill>
                  <a:schemeClr val="hlink"/>
                </a:solidFill>
                <a:hlinkClick r:id="rId10"/>
              </a:rPr>
              <a:t>https://scikit-learn.org/stable/index.html</a:t>
            </a:r>
            <a:r>
              <a:rPr lang="en-US"/>
              <a:t> </a:t>
            </a:r>
            <a:endParaRPr/>
          </a:p>
          <a:p>
            <a:pPr marL="285750" lvl="0" indent="-258855" algn="l" rtl="0">
              <a:lnSpc>
                <a:spcPct val="90000"/>
              </a:lnSpc>
              <a:spcBef>
                <a:spcPts val="1100"/>
              </a:spcBef>
              <a:spcAft>
                <a:spcPts val="0"/>
              </a:spcAft>
              <a:buSzPct val="128342"/>
              <a:buChar char="▪"/>
            </a:pPr>
            <a:r>
              <a:rPr lang="en-US"/>
              <a:t>Hugging Face (NLP): </a:t>
            </a:r>
            <a:r>
              <a:rPr lang="en-US" u="sng">
                <a:solidFill>
                  <a:schemeClr val="hlink"/>
                </a:solidFill>
                <a:hlinkClick r:id="rId11"/>
              </a:rPr>
              <a:t>https://huggingface.co/</a:t>
            </a:r>
            <a:r>
              <a:rPr lang="en-US"/>
              <a:t> </a:t>
            </a:r>
            <a:endParaRPr/>
          </a:p>
          <a:p>
            <a:pPr marL="285750" lvl="0" indent="-258855" algn="l" rtl="0">
              <a:lnSpc>
                <a:spcPct val="90000"/>
              </a:lnSpc>
              <a:spcBef>
                <a:spcPts val="1100"/>
              </a:spcBef>
              <a:spcAft>
                <a:spcPts val="0"/>
              </a:spcAft>
              <a:buSzPct val="128342"/>
              <a:buChar char="▪"/>
            </a:pPr>
            <a:r>
              <a:rPr lang="en-US"/>
              <a:t>Teachable Machine: </a:t>
            </a:r>
            <a:r>
              <a:rPr lang="en-US" u="sng">
                <a:solidFill>
                  <a:schemeClr val="hlink"/>
                </a:solidFill>
                <a:hlinkClick r:id="rId12"/>
              </a:rPr>
              <a:t>https://teachablemachine.withgoogle.com/</a:t>
            </a:r>
            <a:endParaRPr/>
          </a:p>
          <a:p>
            <a:pPr marL="285750" lvl="0" indent="-258855" algn="l" rtl="0">
              <a:lnSpc>
                <a:spcPct val="90000"/>
              </a:lnSpc>
              <a:spcBef>
                <a:spcPts val="1100"/>
              </a:spcBef>
              <a:spcAft>
                <a:spcPts val="0"/>
              </a:spcAft>
              <a:buSzPct val="128342"/>
              <a:buChar char="▪"/>
            </a:pPr>
            <a:r>
              <a:rPr lang="en-US"/>
              <a:t>Tensorflow lite, js: </a:t>
            </a:r>
            <a:r>
              <a:rPr lang="en-US" u="sng">
                <a:solidFill>
                  <a:schemeClr val="hlink"/>
                </a:solidFill>
                <a:hlinkClick r:id="rId13"/>
              </a:rPr>
              <a:t>https://www.tensorflow.org/lite/</a:t>
            </a:r>
            <a:r>
              <a:rPr lang="en-US"/>
              <a:t>, </a:t>
            </a:r>
            <a:r>
              <a:rPr lang="en-US" u="sng">
                <a:solidFill>
                  <a:schemeClr val="hlink"/>
                </a:solidFill>
                <a:hlinkClick r:id="rId14"/>
              </a:rPr>
              <a:t>https://www.tensorflow.org/js</a:t>
            </a:r>
            <a:r>
              <a:rPr lang="en-US"/>
              <a:t>  </a:t>
            </a:r>
            <a:endParaRPr/>
          </a:p>
          <a:p>
            <a:pPr marL="285750" lvl="0" indent="-258855" algn="l" rtl="0">
              <a:lnSpc>
                <a:spcPct val="90000"/>
              </a:lnSpc>
              <a:spcBef>
                <a:spcPts val="1100"/>
              </a:spcBef>
              <a:spcAft>
                <a:spcPts val="0"/>
              </a:spcAft>
              <a:buSzPct val="128342"/>
              <a:buChar char="▪"/>
            </a:pPr>
            <a:r>
              <a:rPr lang="en-US"/>
              <a:t>Conversational UIs: </a:t>
            </a:r>
            <a:r>
              <a:rPr lang="en-US" sz="2400" u="sng">
                <a:solidFill>
                  <a:schemeClr val="hlink"/>
                </a:solidFill>
                <a:hlinkClick r:id="rId15"/>
              </a:rPr>
              <a:t>https://rasa.com/docs/rasa/</a:t>
            </a:r>
            <a:r>
              <a:rPr lang="en-US" sz="2400"/>
              <a:t>, </a:t>
            </a:r>
            <a:r>
              <a:rPr lang="en-US" sz="2400" u="sng">
                <a:solidFill>
                  <a:schemeClr val="hlink"/>
                </a:solidFill>
                <a:hlinkClick r:id="rId16"/>
              </a:rPr>
              <a:t>https://developers.google.com/learn/pathways/chatbots-dialogflow</a:t>
            </a:r>
            <a:r>
              <a:rPr lang="en-US" sz="2400"/>
              <a:t> </a:t>
            </a:r>
            <a:endParaRPr/>
          </a:p>
        </p:txBody>
      </p:sp>
      <p:sp>
        <p:nvSpPr>
          <p:cNvPr id="930" name="Google Shape;930;gd49e86e613_1_2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Frameworks, pretrained models, etc.</a:t>
            </a:r>
            <a:endParaRPr/>
          </a:p>
        </p:txBody>
      </p:sp>
      <p:sp>
        <p:nvSpPr>
          <p:cNvPr id="931" name="Google Shape;931;gd49e86e613_1_2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32" name="Google Shape;932;gd49e86e613_1_2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35"/>
          <p:cNvSpPr/>
          <p:nvPr/>
        </p:nvSpPr>
        <p:spPr>
          <a:xfrm>
            <a:off x="58510" y="5947548"/>
            <a:ext cx="7628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https://docs.microsoft.com/en-us/azure/cognitive-services/</a:t>
            </a:r>
            <a:r>
              <a:rPr lang="en-US" sz="1100">
                <a:solidFill>
                  <a:schemeClr val="dk1"/>
                </a:solidFill>
                <a:latin typeface="Arial"/>
                <a:ea typeface="Arial"/>
                <a:cs typeface="Arial"/>
                <a:sym typeface="Arial"/>
              </a:rPr>
              <a:t> </a:t>
            </a:r>
            <a:endParaRPr/>
          </a:p>
        </p:txBody>
      </p:sp>
      <p:sp>
        <p:nvSpPr>
          <p:cNvPr id="939" name="Google Shape;939;p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Cloud Services</a:t>
            </a:r>
            <a:br>
              <a:rPr lang="en-US"/>
            </a:br>
            <a:r>
              <a:rPr lang="en-US"/>
              <a:t>Example: Microsoft Cognitive Services</a:t>
            </a:r>
            <a:endParaRPr/>
          </a:p>
        </p:txBody>
      </p:sp>
      <p:sp>
        <p:nvSpPr>
          <p:cNvPr id="940" name="Google Shape;940;p35"/>
          <p:cNvSpPr txBox="1">
            <a:spLocks noGrp="1"/>
          </p:cNvSpPr>
          <p:nvPr>
            <p:ph type="body" idx="1"/>
          </p:nvPr>
        </p:nvSpPr>
        <p:spPr>
          <a:xfrm>
            <a:off x="5278650" y="1528645"/>
            <a:ext cx="35400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Cloud Services from:</a:t>
            </a:r>
            <a:endParaRPr/>
          </a:p>
          <a:p>
            <a:pPr marL="285750" lvl="0" indent="-285750" algn="l" rtl="0">
              <a:lnSpc>
                <a:spcPct val="90000"/>
              </a:lnSpc>
              <a:spcBef>
                <a:spcPts val="1100"/>
              </a:spcBef>
              <a:spcAft>
                <a:spcPts val="0"/>
              </a:spcAft>
              <a:buSzPts val="2400"/>
              <a:buChar char="▪"/>
            </a:pPr>
            <a:r>
              <a:rPr lang="en-US"/>
              <a:t>IBM</a:t>
            </a:r>
            <a:endParaRPr/>
          </a:p>
          <a:p>
            <a:pPr marL="285750" lvl="0" indent="-285750" algn="l" rtl="0">
              <a:lnSpc>
                <a:spcPct val="90000"/>
              </a:lnSpc>
              <a:spcBef>
                <a:spcPts val="1100"/>
              </a:spcBef>
              <a:spcAft>
                <a:spcPts val="0"/>
              </a:spcAft>
              <a:buSzPts val="2400"/>
              <a:buChar char="▪"/>
            </a:pPr>
            <a:r>
              <a:rPr lang="en-US"/>
              <a:t>Google</a:t>
            </a:r>
            <a:endParaRPr/>
          </a:p>
          <a:p>
            <a:pPr marL="285750" lvl="0" indent="-285750" algn="l" rtl="0">
              <a:lnSpc>
                <a:spcPct val="90000"/>
              </a:lnSpc>
              <a:spcBef>
                <a:spcPts val="1100"/>
              </a:spcBef>
              <a:spcAft>
                <a:spcPts val="0"/>
              </a:spcAft>
              <a:buSzPts val="2400"/>
              <a:buChar char="▪"/>
            </a:pPr>
            <a:r>
              <a:rPr lang="en-US"/>
              <a:t>Amazon</a:t>
            </a:r>
            <a:endParaRPr/>
          </a:p>
          <a:p>
            <a:pPr marL="285750" lvl="0" indent="-285750" algn="l" rtl="0">
              <a:lnSpc>
                <a:spcPct val="90000"/>
              </a:lnSpc>
              <a:spcBef>
                <a:spcPts val="1100"/>
              </a:spcBef>
              <a:spcAft>
                <a:spcPts val="0"/>
              </a:spcAft>
              <a:buSzPts val="2400"/>
              <a:buChar char="▪"/>
            </a:pPr>
            <a:r>
              <a:rPr lang="en-US"/>
              <a:t>Microsoft</a:t>
            </a:r>
            <a:endParaRPr/>
          </a:p>
          <a:p>
            <a:pPr marL="285750" lvl="0" indent="-285750" algn="l" rtl="0">
              <a:lnSpc>
                <a:spcPct val="90000"/>
              </a:lnSpc>
              <a:spcBef>
                <a:spcPts val="1100"/>
              </a:spcBef>
              <a:spcAft>
                <a:spcPts val="0"/>
              </a:spcAft>
              <a:buSzPts val="2400"/>
              <a:buChar char="▪"/>
            </a:pPr>
            <a:r>
              <a:rPr lang="en-US"/>
              <a:t>… and many others</a:t>
            </a:r>
            <a:endParaRPr/>
          </a:p>
          <a:p>
            <a:pPr marL="285750" lvl="0" indent="-133350" algn="l" rtl="0">
              <a:lnSpc>
                <a:spcPct val="90000"/>
              </a:lnSpc>
              <a:spcBef>
                <a:spcPts val="1100"/>
              </a:spcBef>
              <a:spcAft>
                <a:spcPts val="0"/>
              </a:spcAft>
              <a:buSzPts val="2400"/>
              <a:buNone/>
            </a:pPr>
            <a:endParaRPr/>
          </a:p>
          <a:p>
            <a:pPr marL="0" lvl="0" indent="0" algn="l" rtl="0">
              <a:lnSpc>
                <a:spcPct val="90000"/>
              </a:lnSpc>
              <a:spcBef>
                <a:spcPts val="1100"/>
              </a:spcBef>
              <a:spcAft>
                <a:spcPts val="0"/>
              </a:spcAft>
              <a:buSzPts val="2400"/>
              <a:buNone/>
            </a:pPr>
            <a:r>
              <a:rPr lang="en-US"/>
              <a:t>Why do people use them?</a:t>
            </a:r>
            <a:endParaRPr/>
          </a:p>
          <a:p>
            <a:pPr marL="0" lvl="0" indent="0" algn="l" rtl="0">
              <a:lnSpc>
                <a:spcPct val="90000"/>
              </a:lnSpc>
              <a:spcBef>
                <a:spcPts val="1100"/>
              </a:spcBef>
              <a:spcAft>
                <a:spcPts val="0"/>
              </a:spcAft>
              <a:buSzPts val="2400"/>
              <a:buNone/>
            </a:pPr>
            <a:r>
              <a:rPr lang="en-US"/>
              <a:t>What is the risk?</a:t>
            </a:r>
            <a:endParaRPr/>
          </a:p>
          <a:p>
            <a:pPr marL="285750" lvl="0" indent="-133350" algn="l" rtl="0">
              <a:lnSpc>
                <a:spcPct val="90000"/>
              </a:lnSpc>
              <a:spcBef>
                <a:spcPts val="1100"/>
              </a:spcBef>
              <a:spcAft>
                <a:spcPts val="0"/>
              </a:spcAft>
              <a:buSzPts val="2400"/>
              <a:buNone/>
            </a:pPr>
            <a:endParaRPr/>
          </a:p>
        </p:txBody>
      </p:sp>
      <p:sp>
        <p:nvSpPr>
          <p:cNvPr id="941" name="Google Shape;941;p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42" name="Google Shape;942;p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Implementing AI</a:t>
            </a:r>
            <a:endParaRPr/>
          </a:p>
        </p:txBody>
      </p:sp>
      <p:sp>
        <p:nvSpPr>
          <p:cNvPr id="943" name="Google Shape;943;p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pic>
        <p:nvPicPr>
          <p:cNvPr id="944" name="Google Shape;944;p35"/>
          <p:cNvPicPr preferRelativeResize="0"/>
          <p:nvPr/>
        </p:nvPicPr>
        <p:blipFill rotWithShape="1">
          <a:blip r:embed="rId4">
            <a:alphaModFix/>
          </a:blip>
          <a:srcRect r="27401" b="19029"/>
          <a:stretch/>
        </p:blipFill>
        <p:spPr>
          <a:xfrm>
            <a:off x="-1" y="1089025"/>
            <a:ext cx="5278649" cy="488736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Examples Text Analytics</a:t>
            </a:r>
            <a:endParaRPr/>
          </a:p>
        </p:txBody>
      </p:sp>
      <p:sp>
        <p:nvSpPr>
          <p:cNvPr id="951" name="Google Shape;951;p36"/>
          <p:cNvSpPr txBox="1">
            <a:spLocks noGrp="1"/>
          </p:cNvSpPr>
          <p:nvPr>
            <p:ph type="body" idx="1"/>
          </p:nvPr>
        </p:nvSpPr>
        <p:spPr>
          <a:xfrm>
            <a:off x="695324" y="1592264"/>
            <a:ext cx="8900100" cy="2392800"/>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SzPct val="117936"/>
              <a:buChar char="▪"/>
            </a:pPr>
            <a:r>
              <a:rPr lang="en-US"/>
              <a:t>Can tell what language the text is, e.g. English, German, Spanish,…</a:t>
            </a:r>
            <a:endParaRPr/>
          </a:p>
          <a:p>
            <a:pPr marL="285750" lvl="0" indent="-285750" algn="l" rtl="0">
              <a:lnSpc>
                <a:spcPct val="90000"/>
              </a:lnSpc>
              <a:spcBef>
                <a:spcPts val="1100"/>
              </a:spcBef>
              <a:spcAft>
                <a:spcPts val="0"/>
              </a:spcAft>
              <a:buSzPct val="117936"/>
              <a:buChar char="▪"/>
            </a:pPr>
            <a:r>
              <a:rPr lang="en-US"/>
              <a:t>Relevant for understanding and translation </a:t>
            </a:r>
            <a:endParaRPr/>
          </a:p>
          <a:p>
            <a:pPr marL="285750" lvl="0" indent="-285750" algn="l" rtl="0">
              <a:lnSpc>
                <a:spcPct val="90000"/>
              </a:lnSpc>
              <a:spcBef>
                <a:spcPts val="1100"/>
              </a:spcBef>
              <a:spcAft>
                <a:spcPts val="0"/>
              </a:spcAft>
              <a:buSzPct val="117936"/>
              <a:buChar char="▪"/>
            </a:pPr>
            <a:r>
              <a:rPr lang="en-US"/>
              <a:t>Example (Online) APIs: </a:t>
            </a:r>
            <a:endParaRPr/>
          </a:p>
          <a:p>
            <a:pPr marL="538163" lvl="1" indent="-181006" algn="l" rtl="0">
              <a:lnSpc>
                <a:spcPct val="90000"/>
              </a:lnSpc>
              <a:spcBef>
                <a:spcPts val="1100"/>
              </a:spcBef>
              <a:spcAft>
                <a:spcPts val="0"/>
              </a:spcAft>
              <a:buSzPct val="100000"/>
              <a:buChar char="▪"/>
            </a:pPr>
            <a:r>
              <a:rPr lang="en-US" sz="1700" u="sng">
                <a:solidFill>
                  <a:schemeClr val="hlink"/>
                </a:solidFill>
                <a:hlinkClick r:id="rId3"/>
              </a:rPr>
              <a:t>https://console.bluemix.net/apidocs/language-translator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4"/>
              </a:rPr>
              <a:t>https://docs.microsoft.com/en-us/azure/cognitive-services/translator/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5"/>
              </a:rPr>
              <a:t>https://cloud.google.com/translate/docs/basic/detecting-language</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6"/>
              </a:rPr>
              <a:t>https://pypi.org/project/langdetect/</a:t>
            </a:r>
            <a:r>
              <a:rPr lang="en-US" sz="1700"/>
              <a:t> </a:t>
            </a:r>
            <a:endParaRPr/>
          </a:p>
        </p:txBody>
      </p:sp>
      <p:sp>
        <p:nvSpPr>
          <p:cNvPr id="952" name="Google Shape;952;p3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Identification of the Language</a:t>
            </a:r>
            <a:endParaRPr/>
          </a:p>
        </p:txBody>
      </p:sp>
      <p:sp>
        <p:nvSpPr>
          <p:cNvPr id="953" name="Google Shape;953;p3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Implementing AI</a:t>
            </a:r>
            <a:endParaRPr/>
          </a:p>
        </p:txBody>
      </p:sp>
      <p:sp>
        <p:nvSpPr>
          <p:cNvPr id="954" name="Google Shape;954;p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pic>
        <p:nvPicPr>
          <p:cNvPr id="955" name="Google Shape;955;p36"/>
          <p:cNvPicPr preferRelativeResize="0"/>
          <p:nvPr/>
        </p:nvPicPr>
        <p:blipFill rotWithShape="1">
          <a:blip r:embed="rId7">
            <a:alphaModFix/>
          </a:blip>
          <a:srcRect r="34796" b="45439"/>
          <a:stretch/>
        </p:blipFill>
        <p:spPr>
          <a:xfrm>
            <a:off x="539389" y="4159102"/>
            <a:ext cx="4003520" cy="1512649"/>
          </a:xfrm>
          <a:prstGeom prst="rect">
            <a:avLst/>
          </a:prstGeom>
          <a:noFill/>
          <a:ln>
            <a:noFill/>
          </a:ln>
          <a:effectLst>
            <a:outerShdw blurRad="292100" dist="139700" dir="2700000" algn="tl" rotWithShape="0">
              <a:srgbClr val="333333">
                <a:alpha val="64705"/>
              </a:srgbClr>
            </a:outerShdw>
          </a:effectLst>
        </p:spPr>
      </p:pic>
      <p:pic>
        <p:nvPicPr>
          <p:cNvPr id="956" name="Google Shape;956;p36"/>
          <p:cNvPicPr preferRelativeResize="0"/>
          <p:nvPr/>
        </p:nvPicPr>
        <p:blipFill rotWithShape="1">
          <a:blip r:embed="rId7">
            <a:alphaModFix/>
          </a:blip>
          <a:srcRect t="55302" r="38207"/>
          <a:stretch/>
        </p:blipFill>
        <p:spPr>
          <a:xfrm>
            <a:off x="4852965" y="4159102"/>
            <a:ext cx="3798911" cy="124080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How to Install Python</a:t>
            </a:r>
            <a:endParaRPr/>
          </a:p>
        </p:txBody>
      </p:sp>
      <p:sp>
        <p:nvSpPr>
          <p:cNvPr id="963" name="Google Shape;963;p38"/>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Python via Anaconda </a:t>
            </a:r>
            <a:r>
              <a:rPr lang="en-US" u="sng">
                <a:solidFill>
                  <a:schemeClr val="hlink"/>
                </a:solidFill>
                <a:hlinkClick r:id="rId3"/>
              </a:rPr>
              <a:t>www.anaconda.com</a:t>
            </a:r>
            <a:r>
              <a:rPr lang="en-US"/>
              <a:t> </a:t>
            </a:r>
            <a:endParaRPr/>
          </a:p>
          <a:p>
            <a:pPr marL="285750" lvl="0" indent="-285750" algn="l" rtl="0">
              <a:lnSpc>
                <a:spcPct val="90000"/>
              </a:lnSpc>
              <a:spcBef>
                <a:spcPts val="0"/>
              </a:spcBef>
              <a:spcAft>
                <a:spcPts val="0"/>
              </a:spcAft>
              <a:buSzPts val="2400"/>
              <a:buChar char="▪"/>
            </a:pPr>
            <a:r>
              <a:rPr lang="en-US"/>
              <a:t>Python with pip </a:t>
            </a:r>
            <a:r>
              <a:rPr lang="en-US" u="sng">
                <a:solidFill>
                  <a:schemeClr val="hlink"/>
                </a:solidFill>
                <a:hlinkClick r:id="rId4"/>
              </a:rPr>
              <a:t>https://www.python.org/downloads/</a:t>
            </a:r>
            <a:r>
              <a:rPr lang="en-US"/>
              <a:t> </a:t>
            </a:r>
            <a:endParaRPr/>
          </a:p>
          <a:p>
            <a:pPr marL="285750" lvl="0" indent="-285750" algn="l" rtl="0">
              <a:lnSpc>
                <a:spcPct val="90000"/>
              </a:lnSpc>
              <a:spcBef>
                <a:spcPts val="1100"/>
              </a:spcBef>
              <a:spcAft>
                <a:spcPts val="0"/>
              </a:spcAft>
              <a:buSzPts val="2400"/>
              <a:buChar char="▪"/>
            </a:pPr>
            <a:r>
              <a:rPr lang="en-US"/>
              <a:t>Python in the web via Google Colab </a:t>
            </a:r>
            <a:r>
              <a:rPr lang="en-US" u="sng">
                <a:solidFill>
                  <a:schemeClr val="hlink"/>
                </a:solidFill>
                <a:hlinkClick r:id="rId5"/>
              </a:rPr>
              <a:t>https://colab.research.google.com</a:t>
            </a:r>
            <a:r>
              <a:rPr lang="en-US"/>
              <a:t> </a:t>
            </a:r>
            <a:endParaRPr/>
          </a:p>
          <a:p>
            <a:pPr marL="285750" lvl="0" indent="-133350" algn="l" rtl="0">
              <a:lnSpc>
                <a:spcPct val="90000"/>
              </a:lnSpc>
              <a:spcBef>
                <a:spcPts val="1100"/>
              </a:spcBef>
              <a:spcAft>
                <a:spcPts val="0"/>
              </a:spcAft>
              <a:buSzPts val="2400"/>
              <a:buNone/>
            </a:pPr>
            <a:endParaRPr/>
          </a:p>
        </p:txBody>
      </p:sp>
      <p:sp>
        <p:nvSpPr>
          <p:cNvPr id="964" name="Google Shape;964;p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65" name="Google Shape;965;p3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66" name="Google Shape;966;p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d49e86e613_0_8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License</a:t>
            </a:r>
            <a:endParaRPr/>
          </a:p>
        </p:txBody>
      </p:sp>
      <p:sp>
        <p:nvSpPr>
          <p:cNvPr id="973" name="Google Shape;973;gd49e86e613_0_838"/>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en-US" sz="2400"/>
              <a:t>This file is licensed under the Creative Commons Attribution-Share Alike 4.0 (CC BY-SA) license:</a:t>
            </a:r>
            <a:endParaRPr/>
          </a:p>
          <a:p>
            <a:pPr marL="0" lvl="0" indent="0" algn="l" rtl="0">
              <a:lnSpc>
                <a:spcPct val="150000"/>
              </a:lnSpc>
              <a:spcBef>
                <a:spcPts val="1100"/>
              </a:spcBef>
              <a:spcAft>
                <a:spcPts val="0"/>
              </a:spcAft>
              <a:buSzPts val="2400"/>
              <a:buNone/>
            </a:pPr>
            <a:r>
              <a:rPr lang="en-US" sz="2400"/>
              <a:t>https://creativecommons.org/licenses/by-sa/4.0</a:t>
            </a:r>
            <a:endParaRPr/>
          </a:p>
          <a:p>
            <a:pPr marL="0" lvl="0" indent="0" algn="l" rtl="0">
              <a:lnSpc>
                <a:spcPct val="150000"/>
              </a:lnSpc>
              <a:spcBef>
                <a:spcPts val="1100"/>
              </a:spcBef>
              <a:spcAft>
                <a:spcPts val="0"/>
              </a:spcAft>
              <a:buSzPts val="2400"/>
              <a:buNone/>
            </a:pPr>
            <a:r>
              <a:rPr lang="en-US" sz="2400"/>
              <a:t>Attribution: Albrecht Schmidt, Sven Mayer, and Daniel Buschek</a:t>
            </a:r>
            <a:endParaRPr/>
          </a:p>
          <a:p>
            <a:pPr marL="0" lvl="0" indent="0" algn="l" rtl="0">
              <a:lnSpc>
                <a:spcPct val="90000"/>
              </a:lnSpc>
              <a:spcBef>
                <a:spcPts val="1100"/>
              </a:spcBef>
              <a:spcAft>
                <a:spcPts val="0"/>
              </a:spcAft>
              <a:buSzPts val="2400"/>
              <a:buNone/>
            </a:pPr>
            <a:endParaRPr/>
          </a:p>
        </p:txBody>
      </p:sp>
      <p:sp>
        <p:nvSpPr>
          <p:cNvPr id="974" name="Google Shape;974;gd49e86e613_0_8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975" name="Google Shape;975;gd49e86e613_0_838"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d49e86e613_1_171"/>
          <p:cNvPicPr preferRelativeResize="0"/>
          <p:nvPr/>
        </p:nvPicPr>
        <p:blipFill rotWithShape="1">
          <a:blip r:embed="rId3">
            <a:alphaModFix/>
          </a:blip>
          <a:srcRect/>
          <a:stretch/>
        </p:blipFill>
        <p:spPr>
          <a:xfrm>
            <a:off x="6746715" y="1501767"/>
            <a:ext cx="3446195" cy="4315290"/>
          </a:xfrm>
          <a:prstGeom prst="rect">
            <a:avLst/>
          </a:prstGeom>
          <a:noFill/>
          <a:ln>
            <a:noFill/>
          </a:ln>
          <a:effectLst>
            <a:outerShdw blurRad="292100" dist="139700" dir="2700000" algn="tl" rotWithShape="0">
              <a:srgbClr val="333333">
                <a:alpha val="64709"/>
              </a:srgbClr>
            </a:outerShdw>
          </a:effectLst>
        </p:spPr>
      </p:pic>
      <p:sp>
        <p:nvSpPr>
          <p:cNvPr id="186" name="Google Shape;186;gd49e86e613_1_17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Text analytics</a:t>
            </a:r>
            <a:endParaRPr/>
          </a:p>
        </p:txBody>
      </p:sp>
      <p:sp>
        <p:nvSpPr>
          <p:cNvPr id="187" name="Google Shape;187;gd49e86e613_1_171"/>
          <p:cNvSpPr txBox="1">
            <a:spLocks noGrp="1"/>
          </p:cNvSpPr>
          <p:nvPr>
            <p:ph type="body" idx="1"/>
          </p:nvPr>
        </p:nvSpPr>
        <p:spPr>
          <a:xfrm>
            <a:off x="695325" y="1827113"/>
            <a:ext cx="4534800" cy="4532700"/>
          </a:xfrm>
          <a:prstGeom prst="rect">
            <a:avLst/>
          </a:prstGeom>
          <a:noFill/>
          <a:ln>
            <a:noFill/>
          </a:ln>
        </p:spPr>
        <p:txBody>
          <a:bodyPr spcFirstLastPara="1" wrap="square" lIns="91425" tIns="45700" rIns="91425" bIns="45700" anchor="t" anchorCtr="0">
            <a:normAutofit fontScale="70000" lnSpcReduction="10000"/>
          </a:bodyPr>
          <a:lstStyle/>
          <a:p>
            <a:pPr marL="285750" lvl="0" indent="-271001" algn="l" rtl="0">
              <a:lnSpc>
                <a:spcPct val="90000"/>
              </a:lnSpc>
              <a:spcBef>
                <a:spcPts val="0"/>
              </a:spcBef>
              <a:spcAft>
                <a:spcPts val="0"/>
              </a:spcAft>
              <a:buSzPct val="140762"/>
              <a:buChar char="▪"/>
            </a:pPr>
            <a:r>
              <a:rPr lang="en-US"/>
              <a:t>Answering questions like</a:t>
            </a:r>
            <a:endParaRPr/>
          </a:p>
          <a:p>
            <a:pPr marL="538162" lvl="1" indent="-171450" algn="l" rtl="0">
              <a:lnSpc>
                <a:spcPct val="90000"/>
              </a:lnSpc>
              <a:spcBef>
                <a:spcPts val="1100"/>
              </a:spcBef>
              <a:spcAft>
                <a:spcPts val="0"/>
              </a:spcAft>
              <a:buSzPct val="100000"/>
              <a:buChar char="▪"/>
            </a:pPr>
            <a:r>
              <a:rPr lang="en-US"/>
              <a:t>What is this text about?</a:t>
            </a:r>
            <a:endParaRPr/>
          </a:p>
          <a:p>
            <a:pPr marL="538162" lvl="1" indent="-171450" algn="l" rtl="0">
              <a:lnSpc>
                <a:spcPct val="90000"/>
              </a:lnSpc>
              <a:spcBef>
                <a:spcPts val="1100"/>
              </a:spcBef>
              <a:spcAft>
                <a:spcPts val="0"/>
              </a:spcAft>
              <a:buSzPct val="100000"/>
              <a:buChar char="▪"/>
            </a:pPr>
            <a:r>
              <a:rPr lang="en-US"/>
              <a:t>What did the person communicate?</a:t>
            </a:r>
            <a:endParaRPr/>
          </a:p>
          <a:p>
            <a:pPr marL="538162" lvl="1" indent="-171450" algn="l" rtl="0">
              <a:lnSpc>
                <a:spcPct val="90000"/>
              </a:lnSpc>
              <a:spcBef>
                <a:spcPts val="1100"/>
              </a:spcBef>
              <a:spcAft>
                <a:spcPts val="0"/>
              </a:spcAft>
              <a:buSzPct val="100000"/>
              <a:buChar char="▪"/>
            </a:pPr>
            <a:r>
              <a:rPr lang="en-US"/>
              <a:t>What is the key information in this document?</a:t>
            </a:r>
            <a:endParaRPr/>
          </a:p>
          <a:p>
            <a:pPr marL="538162" lvl="1" indent="-171450" algn="l" rtl="0">
              <a:lnSpc>
                <a:spcPct val="90000"/>
              </a:lnSpc>
              <a:spcBef>
                <a:spcPts val="1100"/>
              </a:spcBef>
              <a:spcAft>
                <a:spcPts val="0"/>
              </a:spcAft>
              <a:buSzPct val="100000"/>
              <a:buChar char="▪"/>
            </a:pPr>
            <a:r>
              <a:rPr lang="en-US"/>
              <a:t>What feelings are communicated?</a:t>
            </a:r>
            <a:endParaRPr/>
          </a:p>
          <a:p>
            <a:pPr marL="538162" lvl="1" indent="-171450" algn="l" rtl="0">
              <a:lnSpc>
                <a:spcPct val="90000"/>
              </a:lnSpc>
              <a:spcBef>
                <a:spcPts val="1100"/>
              </a:spcBef>
              <a:spcAft>
                <a:spcPts val="0"/>
              </a:spcAft>
              <a:buSzPct val="100000"/>
              <a:buChar char="▪"/>
            </a:pPr>
            <a:r>
              <a:rPr lang="en-US"/>
              <a:t>Is this different from what was said before?</a:t>
            </a:r>
            <a:endParaRPr/>
          </a:p>
          <a:p>
            <a:pPr marL="538162" lvl="1" indent="-82550" algn="l" rtl="0">
              <a:lnSpc>
                <a:spcPct val="90000"/>
              </a:lnSpc>
              <a:spcBef>
                <a:spcPts val="1100"/>
              </a:spcBef>
              <a:spcAft>
                <a:spcPts val="0"/>
              </a:spcAft>
              <a:buSzPct val="100000"/>
              <a:buNone/>
            </a:pPr>
            <a:endParaRPr/>
          </a:p>
          <a:p>
            <a:pPr marL="285750" lvl="0" indent="-271001" algn="l" rtl="0">
              <a:lnSpc>
                <a:spcPct val="90000"/>
              </a:lnSpc>
              <a:spcBef>
                <a:spcPts val="1100"/>
              </a:spcBef>
              <a:spcAft>
                <a:spcPts val="0"/>
              </a:spcAft>
              <a:buSzPct val="140762"/>
              <a:buChar char="▪"/>
            </a:pPr>
            <a:r>
              <a:rPr lang="en-US"/>
              <a:t>Application areas</a:t>
            </a:r>
            <a:endParaRPr/>
          </a:p>
          <a:p>
            <a:pPr marL="538162" lvl="1" indent="-171450" algn="l" rtl="0">
              <a:lnSpc>
                <a:spcPct val="90000"/>
              </a:lnSpc>
              <a:spcBef>
                <a:spcPts val="1100"/>
              </a:spcBef>
              <a:spcAft>
                <a:spcPts val="0"/>
              </a:spcAft>
              <a:buSzPct val="100000"/>
              <a:buChar char="▪"/>
            </a:pPr>
            <a:r>
              <a:rPr lang="en-US"/>
              <a:t>Social media analytics, e.g. twitter</a:t>
            </a:r>
            <a:endParaRPr/>
          </a:p>
          <a:p>
            <a:pPr marL="538162" lvl="1" indent="-171450" algn="l" rtl="0">
              <a:lnSpc>
                <a:spcPct val="90000"/>
              </a:lnSpc>
              <a:spcBef>
                <a:spcPts val="1100"/>
              </a:spcBef>
              <a:spcAft>
                <a:spcPts val="0"/>
              </a:spcAft>
              <a:buSzPct val="100000"/>
              <a:buChar char="▪"/>
            </a:pPr>
            <a:r>
              <a:rPr lang="en-US"/>
              <a:t>Communication and reading interfaces</a:t>
            </a:r>
            <a:endParaRPr/>
          </a:p>
          <a:p>
            <a:pPr marL="538162" lvl="1" indent="-171450" algn="l" rtl="0">
              <a:lnSpc>
                <a:spcPct val="90000"/>
              </a:lnSpc>
              <a:spcBef>
                <a:spcPts val="1100"/>
              </a:spcBef>
              <a:spcAft>
                <a:spcPts val="0"/>
              </a:spcAft>
              <a:buSzPct val="100000"/>
              <a:buChar char="▪"/>
            </a:pPr>
            <a:r>
              <a:rPr lang="en-US"/>
              <a:t>Customer reviews and feedback</a:t>
            </a:r>
            <a:endParaRPr/>
          </a:p>
          <a:p>
            <a:pPr marL="538162" lvl="1" indent="-171450" algn="l" rtl="0">
              <a:lnSpc>
                <a:spcPct val="90000"/>
              </a:lnSpc>
              <a:spcBef>
                <a:spcPts val="1100"/>
              </a:spcBef>
              <a:spcAft>
                <a:spcPts val="0"/>
              </a:spcAft>
              <a:buSzPct val="100000"/>
              <a:buChar char="▪"/>
            </a:pPr>
            <a:r>
              <a:rPr lang="en-US"/>
              <a:t>Chat bots</a:t>
            </a:r>
            <a:endParaRPr/>
          </a:p>
          <a:p>
            <a:pPr marL="538162" lvl="1" indent="-171450" algn="l" rtl="0">
              <a:lnSpc>
                <a:spcPct val="90000"/>
              </a:lnSpc>
              <a:spcBef>
                <a:spcPts val="1100"/>
              </a:spcBef>
              <a:spcAft>
                <a:spcPts val="0"/>
              </a:spcAft>
              <a:buSzPct val="100000"/>
              <a:buChar char="▪"/>
            </a:pPr>
            <a:r>
              <a:rPr lang="en-US"/>
              <a:t>Text Forensics</a:t>
            </a:r>
            <a:endParaRPr/>
          </a:p>
          <a:p>
            <a:pPr marL="285750" lvl="0" indent="-133350" algn="l" rtl="0">
              <a:lnSpc>
                <a:spcPct val="90000"/>
              </a:lnSpc>
              <a:spcBef>
                <a:spcPts val="1100"/>
              </a:spcBef>
              <a:spcAft>
                <a:spcPts val="0"/>
              </a:spcAft>
              <a:buSzPct val="140762"/>
              <a:buNone/>
            </a:pPr>
            <a:endParaRPr/>
          </a:p>
        </p:txBody>
      </p:sp>
      <p:sp>
        <p:nvSpPr>
          <p:cNvPr id="188" name="Google Shape;188;gd49e86e613_1_17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Where can we use it and how can it improve interaction?</a:t>
            </a:r>
            <a:endParaRPr/>
          </a:p>
        </p:txBody>
      </p:sp>
      <p:sp>
        <p:nvSpPr>
          <p:cNvPr id="189" name="Google Shape;189;gd49e86e613_1_17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90" name="Google Shape;190;gd49e86e613_1_17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91" name="Google Shape;191;gd49e86e613_1_171"/>
          <p:cNvSpPr/>
          <p:nvPr/>
        </p:nvSpPr>
        <p:spPr>
          <a:xfrm>
            <a:off x="6649683" y="5917415"/>
            <a:ext cx="4756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http://www.medien.ifi.lmu.de/pubdb/publications/pub/mueller2010mm/mueller2010mm.pdf</a:t>
            </a:r>
            <a:r>
              <a:rPr lang="en-US" sz="900">
                <a:solidFill>
                  <a:schemeClr val="dk1"/>
                </a:solidFill>
                <a:latin typeface="Arial"/>
                <a:ea typeface="Arial"/>
                <a:cs typeface="Arial"/>
                <a:sym typeface="Arial"/>
              </a:rPr>
              <a:t> </a:t>
            </a:r>
            <a:endParaRPr/>
          </a:p>
        </p:txBody>
      </p:sp>
      <p:pic>
        <p:nvPicPr>
          <p:cNvPr id="192" name="Google Shape;192;gd49e86e613_1_171"/>
          <p:cNvPicPr preferRelativeResize="0"/>
          <p:nvPr/>
        </p:nvPicPr>
        <p:blipFill rotWithShape="1">
          <a:blip r:embed="rId5">
            <a:alphaModFix/>
          </a:blip>
          <a:srcRect/>
          <a:stretch/>
        </p:blipFill>
        <p:spPr>
          <a:xfrm rot="-254840">
            <a:off x="7029373" y="2232986"/>
            <a:ext cx="3460636" cy="2731769"/>
          </a:xfrm>
          <a:prstGeom prst="rect">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49e86e613_1_18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VUI design process</a:t>
            </a:r>
            <a:endParaRPr/>
          </a:p>
        </p:txBody>
      </p:sp>
      <p:sp>
        <p:nvSpPr>
          <p:cNvPr id="199" name="Google Shape;199;gd49e86e613_1_184"/>
          <p:cNvSpPr txBox="1">
            <a:spLocks noGrp="1"/>
          </p:cNvSpPr>
          <p:nvPr>
            <p:ph type="body" idx="1"/>
          </p:nvPr>
        </p:nvSpPr>
        <p:spPr>
          <a:xfrm>
            <a:off x="695325" y="1827113"/>
            <a:ext cx="4534800" cy="45327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Think of alternatives</a:t>
            </a:r>
            <a:endParaRPr/>
          </a:p>
          <a:p>
            <a:pPr marL="538162" lvl="1" indent="-180975" algn="l" rtl="0">
              <a:lnSpc>
                <a:spcPct val="90000"/>
              </a:lnSpc>
              <a:spcBef>
                <a:spcPts val="1100"/>
              </a:spcBef>
              <a:spcAft>
                <a:spcPts val="0"/>
              </a:spcAft>
              <a:buSzPts val="2000"/>
              <a:buChar char="▪"/>
            </a:pPr>
            <a:r>
              <a:rPr lang="en-US"/>
              <a:t>structure</a:t>
            </a:r>
            <a:endParaRPr/>
          </a:p>
          <a:p>
            <a:pPr marL="538162" lvl="1" indent="-180975" algn="l" rtl="0">
              <a:lnSpc>
                <a:spcPct val="90000"/>
              </a:lnSpc>
              <a:spcBef>
                <a:spcPts val="1100"/>
              </a:spcBef>
              <a:spcAft>
                <a:spcPts val="0"/>
              </a:spcAft>
              <a:buSzPts val="2000"/>
              <a:buChar char="▪"/>
            </a:pPr>
            <a:r>
              <a:rPr lang="en-US"/>
              <a:t>wording</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Try out your dialog</a:t>
            </a:r>
            <a:endParaRPr/>
          </a:p>
          <a:p>
            <a:pPr marL="538162" lvl="1" indent="-180975" algn="l" rtl="0">
              <a:lnSpc>
                <a:spcPct val="90000"/>
              </a:lnSpc>
              <a:spcBef>
                <a:spcPts val="1100"/>
              </a:spcBef>
              <a:spcAft>
                <a:spcPts val="0"/>
              </a:spcAft>
              <a:buSzPts val="2000"/>
              <a:buChar char="▪"/>
            </a:pPr>
            <a:r>
              <a:rPr lang="en-US"/>
              <a:t>wizard of Oz technique!</a:t>
            </a:r>
            <a:endParaRPr/>
          </a:p>
          <a:p>
            <a:pPr marL="538162" lvl="1" indent="-180975" algn="l" rtl="0">
              <a:lnSpc>
                <a:spcPct val="90000"/>
              </a:lnSpc>
              <a:spcBef>
                <a:spcPts val="1100"/>
              </a:spcBef>
              <a:spcAft>
                <a:spcPts val="0"/>
              </a:spcAft>
              <a:buSzPts val="2000"/>
              <a:buChar char="▪"/>
            </a:pPr>
            <a:r>
              <a:rPr lang="en-US"/>
              <a:t>use outside people</a:t>
            </a:r>
            <a:endParaRPr/>
          </a:p>
          <a:p>
            <a:pPr marL="285750" lvl="0" indent="-133350" algn="l" rtl="0">
              <a:lnSpc>
                <a:spcPct val="90000"/>
              </a:lnSpc>
              <a:spcBef>
                <a:spcPts val="1100"/>
              </a:spcBef>
              <a:spcAft>
                <a:spcPts val="0"/>
              </a:spcAft>
              <a:buSzPts val="2400"/>
              <a:buNone/>
            </a:pPr>
            <a:endParaRPr/>
          </a:p>
          <a:p>
            <a:pPr marL="285750" lvl="0" indent="-285750" algn="l" rtl="0">
              <a:lnSpc>
                <a:spcPct val="90000"/>
              </a:lnSpc>
              <a:spcBef>
                <a:spcPts val="1100"/>
              </a:spcBef>
              <a:spcAft>
                <a:spcPts val="0"/>
              </a:spcAft>
              <a:buSzPts val="2400"/>
              <a:buChar char="▪"/>
            </a:pPr>
            <a:r>
              <a:rPr lang="en-US"/>
              <a:t>Refine, Revise, Repeat</a:t>
            </a:r>
            <a:endParaRPr/>
          </a:p>
          <a:p>
            <a:pPr marL="0" lvl="0" indent="0" algn="l" rtl="0">
              <a:lnSpc>
                <a:spcPct val="90000"/>
              </a:lnSpc>
              <a:spcBef>
                <a:spcPts val="1100"/>
              </a:spcBef>
              <a:spcAft>
                <a:spcPts val="0"/>
              </a:spcAft>
              <a:buSzPts val="2400"/>
              <a:buNone/>
            </a:pPr>
            <a:endParaRPr/>
          </a:p>
        </p:txBody>
      </p:sp>
      <p:sp>
        <p:nvSpPr>
          <p:cNvPr id="200" name="Google Shape;200;gd49e86e613_1_184"/>
          <p:cNvSpPr txBox="1">
            <a:spLocks noGrp="1"/>
          </p:cNvSpPr>
          <p:nvPr>
            <p:ph type="body" idx="2"/>
          </p:nvPr>
        </p:nvSpPr>
        <p:spPr>
          <a:xfrm>
            <a:off x="695327" y="1089025"/>
            <a:ext cx="42537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to design a dialog structure?</a:t>
            </a:r>
            <a:endParaRPr/>
          </a:p>
          <a:p>
            <a:pPr marL="0" lvl="0" indent="0" algn="l" rtl="0">
              <a:lnSpc>
                <a:spcPct val="90000"/>
              </a:lnSpc>
              <a:spcBef>
                <a:spcPts val="1100"/>
              </a:spcBef>
              <a:spcAft>
                <a:spcPts val="0"/>
              </a:spcAft>
              <a:buSzPts val="2400"/>
              <a:buNone/>
            </a:pPr>
            <a:endParaRPr/>
          </a:p>
        </p:txBody>
      </p:sp>
      <p:sp>
        <p:nvSpPr>
          <p:cNvPr id="201" name="Google Shape;201;gd49e86e613_1_18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02" name="Google Shape;202;gd49e86e613_1_18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03" name="Google Shape;203;gd49e86e613_1_184"/>
          <p:cNvSpPr/>
          <p:nvPr/>
        </p:nvSpPr>
        <p:spPr>
          <a:xfrm>
            <a:off x="5849465" y="5548955"/>
            <a:ext cx="6096000" cy="44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Image by Gregory Varnum, CC BY-SA 4.0 via Wikimedia Commons</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US" sz="1100">
                <a:solidFill>
                  <a:schemeClr val="dk1"/>
                </a:solidFill>
                <a:latin typeface="Arial"/>
                <a:ea typeface="Arial"/>
                <a:cs typeface="Arial"/>
                <a:sym typeface="Arial"/>
              </a:rPr>
              <a:t>https://commons.wikimedia.org/wiki/File:Amazon_Echo_Dot_-_June_2018_(1952).jpg</a:t>
            </a:r>
            <a:endParaRPr/>
          </a:p>
        </p:txBody>
      </p:sp>
      <p:pic>
        <p:nvPicPr>
          <p:cNvPr id="204" name="Google Shape;204;gd49e86e613_1_184"/>
          <p:cNvPicPr preferRelativeResize="0"/>
          <p:nvPr/>
        </p:nvPicPr>
        <p:blipFill rotWithShape="1">
          <a:blip r:embed="rId3">
            <a:alphaModFix/>
          </a:blip>
          <a:srcRect/>
          <a:stretch/>
        </p:blipFill>
        <p:spPr>
          <a:xfrm>
            <a:off x="5875641" y="1756652"/>
            <a:ext cx="4599449" cy="3792303"/>
          </a:xfrm>
          <a:prstGeom prst="rect">
            <a:avLst/>
          </a:prstGeom>
          <a:noFill/>
          <a:ln>
            <a:noFill/>
          </a:ln>
        </p:spPr>
      </p:pic>
      <p:sp>
        <p:nvSpPr>
          <p:cNvPr id="205" name="Google Shape;205;gd49e86e613_1_184"/>
          <p:cNvSpPr/>
          <p:nvPr/>
        </p:nvSpPr>
        <p:spPr>
          <a:xfrm>
            <a:off x="9297356" y="486137"/>
            <a:ext cx="2532000" cy="1270500"/>
          </a:xfrm>
          <a:prstGeom prst="wedgeEllipseCallout">
            <a:avLst>
              <a:gd name="adj1" fmla="val -29976"/>
              <a:gd name="adj2" fmla="val 81632"/>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Google Shape;206;gd49e86e613_1_184"/>
          <p:cNvSpPr/>
          <p:nvPr/>
        </p:nvSpPr>
        <p:spPr>
          <a:xfrm>
            <a:off x="5875640" y="879677"/>
            <a:ext cx="2202600" cy="979800"/>
          </a:xfrm>
          <a:prstGeom prst="wedgeEllipseCallout">
            <a:avLst>
              <a:gd name="adj1" fmla="val 13910"/>
              <a:gd name="adj2" fmla="val 93475"/>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d49e86e613_1_198"/>
          <p:cNvPicPr preferRelativeResize="0"/>
          <p:nvPr/>
        </p:nvPicPr>
        <p:blipFill rotWithShape="1">
          <a:blip r:embed="rId3">
            <a:alphaModFix/>
          </a:blip>
          <a:srcRect/>
          <a:stretch/>
        </p:blipFill>
        <p:spPr>
          <a:xfrm>
            <a:off x="695326" y="1516566"/>
            <a:ext cx="5703272" cy="4662874"/>
          </a:xfrm>
          <a:prstGeom prst="rect">
            <a:avLst/>
          </a:prstGeom>
          <a:noFill/>
          <a:ln>
            <a:noFill/>
          </a:ln>
        </p:spPr>
      </p:pic>
      <p:sp>
        <p:nvSpPr>
          <p:cNvPr id="212" name="Google Shape;212;gd49e86e613_1_19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 Deceptive UI: redirected Walking</a:t>
            </a:r>
            <a:endParaRPr/>
          </a:p>
        </p:txBody>
      </p:sp>
      <p:sp>
        <p:nvSpPr>
          <p:cNvPr id="213" name="Google Shape;213;gd49e86e613_1_198"/>
          <p:cNvSpPr txBox="1">
            <a:spLocks noGrp="1"/>
          </p:cNvSpPr>
          <p:nvPr>
            <p:ph type="body" idx="4294967295"/>
          </p:nvPr>
        </p:nvSpPr>
        <p:spPr>
          <a:xfrm>
            <a:off x="6851650" y="4826000"/>
            <a:ext cx="5035500" cy="1441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400"/>
              <a:buNone/>
            </a:pPr>
            <a:r>
              <a:rPr lang="en-US" sz="1100"/>
              <a:t>M. Rietzler, J. Gugenheimer, T. Hirzle, M. Deubzer, E. Langbehn and E. Rukzio, "Rethinking Redirected Walking: On the Use of Curvature Gains Beyond Perceptual Limitations and Revisiting Bending Gains," </a:t>
            </a:r>
            <a:r>
              <a:rPr lang="en-US" sz="1100" i="1"/>
              <a:t>2018 IEEE International Symposium on Mixed and Augmented Reality (ISMAR)</a:t>
            </a:r>
            <a:r>
              <a:rPr lang="en-US" sz="1100"/>
              <a:t>, Munich, Germany, 2018, pp. 115-122, doi: 10.1109/ISMAR.2018.00041.</a:t>
            </a:r>
            <a:br>
              <a:rPr lang="en-US" sz="1100"/>
            </a:br>
            <a:br>
              <a:rPr lang="en-US" sz="1100"/>
            </a:br>
            <a:r>
              <a:rPr lang="en-US" sz="1100"/>
              <a:t>Image from </a:t>
            </a:r>
            <a:r>
              <a:rPr lang="en-US" sz="1100" u="sng">
                <a:solidFill>
                  <a:schemeClr val="hlink"/>
                </a:solidFill>
                <a:hlinkClick r:id="rId4"/>
              </a:rPr>
              <a:t>https://ieeexplore.ieee.org/abstract/document/8613757</a:t>
            </a:r>
            <a:r>
              <a:rPr lang="en-US" sz="1100"/>
              <a:t> </a:t>
            </a:r>
            <a:endParaRPr/>
          </a:p>
          <a:p>
            <a:pPr marL="285750" lvl="0" indent="-133350" algn="l" rtl="0">
              <a:lnSpc>
                <a:spcPct val="90000"/>
              </a:lnSpc>
              <a:spcBef>
                <a:spcPts val="1100"/>
              </a:spcBef>
              <a:spcAft>
                <a:spcPts val="0"/>
              </a:spcAft>
              <a:buSzPts val="2400"/>
              <a:buNone/>
            </a:pPr>
            <a:endParaRPr sz="1100"/>
          </a:p>
        </p:txBody>
      </p:sp>
      <p:sp>
        <p:nvSpPr>
          <p:cNvPr id="214" name="Google Shape;214;gd49e86e613_1_198"/>
          <p:cNvSpPr txBox="1">
            <a:spLocks noGrp="1"/>
          </p:cNvSpPr>
          <p:nvPr>
            <p:ph type="body" idx="1"/>
          </p:nvPr>
        </p:nvSpPr>
        <p:spPr>
          <a:xfrm>
            <a:off x="695325" y="6356350"/>
            <a:ext cx="61569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15" name="Google Shape;215;gd49e86e613_1_1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16" name="Google Shape;216;gd49e86e613_1_198"/>
          <p:cNvSpPr txBox="1">
            <a:spLocks noGrp="1"/>
          </p:cNvSpPr>
          <p:nvPr>
            <p:ph type="body" idx="2"/>
          </p:nvPr>
        </p:nvSpPr>
        <p:spPr>
          <a:xfrm>
            <a:off x="695326" y="1089025"/>
            <a:ext cx="57033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What is real in an intelligent UI?</a:t>
            </a:r>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2918</Words>
  <Application>Microsoft Macintosh PowerPoint</Application>
  <PresentationFormat>Widescreen</PresentationFormat>
  <Paragraphs>538</Paragraphs>
  <Slides>68</Slides>
  <Notes>68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Noto Sans Symbols</vt:lpstr>
      <vt:lpstr>Calibri</vt:lpstr>
      <vt:lpstr>Arial</vt:lpstr>
      <vt:lpstr>Helvetica Neue</vt:lpstr>
      <vt:lpstr>Tahoma</vt:lpstr>
      <vt:lpstr>Content</vt:lpstr>
      <vt:lpstr>Office Theme</vt:lpstr>
      <vt:lpstr>CHI '21 Course: An Introduction to Intelligent User Interfaces</vt:lpstr>
      <vt:lpstr>Introduction</vt:lpstr>
      <vt:lpstr>Examples &amp; Motivation</vt:lpstr>
      <vt:lpstr>Text Suggestions</vt:lpstr>
      <vt:lpstr>Semantic Image Manipulation</vt:lpstr>
      <vt:lpstr>Recommender Systems</vt:lpstr>
      <vt:lpstr>Text analytics</vt:lpstr>
      <vt:lpstr>VUI design process</vt:lpstr>
      <vt:lpstr>A Deceptive UI: redirected Walking</vt:lpstr>
      <vt:lpstr>Facial Recognition</vt:lpstr>
      <vt:lpstr>HCI Replacing HHI in Stores</vt:lpstr>
      <vt:lpstr>AI Recruiting</vt:lpstr>
      <vt:lpstr>Natural Language Translation</vt:lpstr>
      <vt:lpstr>Intelligent Touch</vt:lpstr>
      <vt:lpstr>AI for IUIs</vt:lpstr>
      <vt:lpstr>What is considered Artificial Intelligence?</vt:lpstr>
      <vt:lpstr>What is considered Artifical Intelligence?</vt:lpstr>
      <vt:lpstr>What is in an IQ test?</vt:lpstr>
      <vt:lpstr>Is the IQ static or can it be learned?</vt:lpstr>
      <vt:lpstr>What is…</vt:lpstr>
      <vt:lpstr>Artificial Intelligence?</vt:lpstr>
      <vt:lpstr>AI Knowledge Map:  how to classify AI technologies</vt:lpstr>
      <vt:lpstr>AI Knowledge Map:  how to classify AI technologies</vt:lpstr>
      <vt:lpstr>AI Knowledge Map:  how to classify AI technologies</vt:lpstr>
      <vt:lpstr>AI Knowledge Map:  how to classify AI technologies</vt:lpstr>
      <vt:lpstr>Supervised vs. Unsupervised Learning</vt:lpstr>
      <vt:lpstr>Types of ML Problems</vt:lpstr>
      <vt:lpstr>Types of ML Problems</vt:lpstr>
      <vt:lpstr>Types of ML Problems</vt:lpstr>
      <vt:lpstr>Types of ML Problems</vt:lpstr>
      <vt:lpstr>Learning Strategies</vt:lpstr>
      <vt:lpstr>Supervised Learning</vt:lpstr>
      <vt:lpstr>Unsupervised Learning</vt:lpstr>
      <vt:lpstr>Learning Strategies</vt:lpstr>
      <vt:lpstr>Classification</vt:lpstr>
      <vt:lpstr>Classification</vt:lpstr>
      <vt:lpstr>Supervised Learning</vt:lpstr>
      <vt:lpstr>Supervised Learning</vt:lpstr>
      <vt:lpstr>Classification </vt:lpstr>
      <vt:lpstr>Classification </vt:lpstr>
      <vt:lpstr>Supervised Learning</vt:lpstr>
      <vt:lpstr>Classification</vt:lpstr>
      <vt:lpstr>Supervised Learning</vt:lpstr>
      <vt:lpstr>Supervised Learning</vt:lpstr>
      <vt:lpstr>Regression</vt:lpstr>
      <vt:lpstr>Regression</vt:lpstr>
      <vt:lpstr>Regression</vt:lpstr>
      <vt:lpstr>Regression</vt:lpstr>
      <vt:lpstr>Unsupervised Learning</vt:lpstr>
      <vt:lpstr>Unsupervised Learning</vt:lpstr>
      <vt:lpstr>Unsupervised Learning</vt:lpstr>
      <vt:lpstr>Clustering</vt:lpstr>
      <vt:lpstr>Clustering</vt:lpstr>
      <vt:lpstr>Clustering</vt:lpstr>
      <vt:lpstr>Dimensionality Reduction</vt:lpstr>
      <vt:lpstr>Dimensionality Reduction</vt:lpstr>
      <vt:lpstr>Dimensionality Reduction</vt:lpstr>
      <vt:lpstr>Live Coding Example 2</vt:lpstr>
      <vt:lpstr>Unsupervised Learning</vt:lpstr>
      <vt:lpstr>Supervised Learning vs.  Unsupervised Learning</vt:lpstr>
      <vt:lpstr>Implementing IUIs</vt:lpstr>
      <vt:lpstr>Implementing IUIs</vt:lpstr>
      <vt:lpstr>Implementing IUIs</vt:lpstr>
      <vt:lpstr>Some Resources</vt:lpstr>
      <vt:lpstr>Cloud Services Example: Microsoft Cognitive Services</vt:lpstr>
      <vt:lpstr>Examples Text Analytics</vt:lpstr>
      <vt:lpstr>How to Install Python</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'21 Course: An Introduction to Intelligent User Interfaces</dc:title>
  <dc:creator>Valentin Schwind</dc:creator>
  <cp:lastModifiedBy>Microsoft Office User</cp:lastModifiedBy>
  <cp:revision>1</cp:revision>
  <dcterms:created xsi:type="dcterms:W3CDTF">2017-10-10T14:10:45Z</dcterms:created>
  <dcterms:modified xsi:type="dcterms:W3CDTF">2021-05-09T08:40:49Z</dcterms:modified>
</cp:coreProperties>
</file>