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4" r:id="rId15"/>
    <p:sldId id="1043" r:id="rId16"/>
    <p:sldId id="1000" r:id="rId17"/>
    <p:sldId id="1001" r:id="rId18"/>
    <p:sldId id="1013" r:id="rId19"/>
    <p:sldId id="1014" r:id="rId20"/>
    <p:sldId id="275" r:id="rId21"/>
    <p:sldId id="276" r:id="rId22"/>
    <p:sldId id="277" r:id="rId23"/>
    <p:sldId id="278" r:id="rId24"/>
    <p:sldId id="279" r:id="rId25"/>
    <p:sldId id="280" r:id="rId26"/>
    <p:sldId id="1029" r:id="rId27"/>
    <p:sldId id="1030" r:id="rId28"/>
    <p:sldId id="1038" r:id="rId29"/>
    <p:sldId id="1042" r:id="rId30"/>
    <p:sldId id="285" r:id="rId31"/>
    <p:sldId id="286" r:id="rId32"/>
    <p:sldId id="287" r:id="rId33"/>
    <p:sldId id="288" r:id="rId34"/>
    <p:sldId id="289" r:id="rId35"/>
    <p:sldId id="996"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Helvetica Neue" panose="02000503000000020004" pitchFamily="2" charset="0"/>
      <p:regular r:id="rId73"/>
      <p:bold r:id="rId73"/>
      <p:italic r:id="rId73"/>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jDGYxBR4uhlQ1Ps6wtG+nFBGUd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1"/>
    <p:restoredTop sz="94704"/>
  </p:normalViewPr>
  <p:slideViewPr>
    <p:cSldViewPr snapToGrid="0">
      <p:cViewPr varScale="1">
        <p:scale>
          <a:sx n="210" d="100"/>
          <a:sy n="210" d="100"/>
        </p:scale>
        <p:origin x="1056" y="168"/>
      </p:cViewPr>
      <p:guideLst>
        <p:guide orient="horz" pos="2137"/>
        <p:guide pos="384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NULL"/><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Arial" panose="020B0604020202020204" pitchFamily="34" charset="0"/>
                <a:cs typeface="Arial" panose="020B0604020202020204" pitchFamily="34" charset="0"/>
              </a:defRPr>
            </a:lvl1pPr>
          </a:lstStyle>
          <a:p>
            <a:pPr algn="r"/>
            <a:fld id="{00000000-1234-1234-1234-123412341234}" type="slidenum">
              <a:rPr lang="en-US" sz="1200" smtClean="0">
                <a:solidFill>
                  <a:schemeClr val="dk1"/>
                </a:solidFill>
                <a:ea typeface="Calibri"/>
                <a:sym typeface="Calibri"/>
              </a:rPr>
              <a:pPr algn="r"/>
              <a:t>‹#›</a:t>
            </a:fld>
            <a:endParaRPr lang="en-US"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00" name="Google Shape;1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13" name="Google Shape;21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48" name="Google Shape;24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61" name="Google Shape;26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514" name="Google Shape;51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8934EE8-1DD6-4929-B7B8-30F750D483F0}" type="slidenum">
              <a:rPr lang="en-US" smtClean="0"/>
              <a:t>15</a:t>
            </a:fld>
            <a:endParaRPr lang="en-US"/>
          </a:p>
        </p:txBody>
      </p:sp>
    </p:spTree>
    <p:extLst>
      <p:ext uri="{BB962C8B-B14F-4D97-AF65-F5344CB8AC3E}">
        <p14:creationId xmlns:p14="http://schemas.microsoft.com/office/powerpoint/2010/main" val="489702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8934EE8-1DD6-4929-B7B8-30F750D483F0}" type="slidenum">
              <a:rPr lang="en-US" smtClean="0"/>
              <a:t>16</a:t>
            </a:fld>
            <a:endParaRPr lang="en-US"/>
          </a:p>
        </p:txBody>
      </p:sp>
    </p:spTree>
    <p:extLst>
      <p:ext uri="{BB962C8B-B14F-4D97-AF65-F5344CB8AC3E}">
        <p14:creationId xmlns:p14="http://schemas.microsoft.com/office/powerpoint/2010/main" val="829884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8934EE8-1DD6-4929-B7B8-30F750D483F0}" type="slidenum">
              <a:rPr lang="en-US" smtClean="0"/>
              <a:t>17</a:t>
            </a:fld>
            <a:endParaRPr lang="en-US"/>
          </a:p>
        </p:txBody>
      </p:sp>
    </p:spTree>
    <p:extLst>
      <p:ext uri="{BB962C8B-B14F-4D97-AF65-F5344CB8AC3E}">
        <p14:creationId xmlns:p14="http://schemas.microsoft.com/office/powerpoint/2010/main" val="111161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8934EE8-1DD6-4929-B7B8-30F750D483F0}" type="slidenum">
              <a:rPr lang="en-US" smtClean="0"/>
              <a:t>18</a:t>
            </a:fld>
            <a:endParaRPr lang="en-US"/>
          </a:p>
        </p:txBody>
      </p:sp>
    </p:spTree>
    <p:extLst>
      <p:ext uri="{BB962C8B-B14F-4D97-AF65-F5344CB8AC3E}">
        <p14:creationId xmlns:p14="http://schemas.microsoft.com/office/powerpoint/2010/main" val="271893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8934EE8-1DD6-4929-B7B8-30F750D483F0}" type="slidenum">
              <a:rPr lang="en-US" smtClean="0"/>
              <a:t>19</a:t>
            </a:fld>
            <a:endParaRPr lang="en-US"/>
          </a:p>
        </p:txBody>
      </p:sp>
    </p:spTree>
    <p:extLst>
      <p:ext uri="{BB962C8B-B14F-4D97-AF65-F5344CB8AC3E}">
        <p14:creationId xmlns:p14="http://schemas.microsoft.com/office/powerpoint/2010/main" val="421575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10" name="Google Shape;1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525" name="Google Shape;52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536" name="Google Shape;53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547" name="Google Shape;5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558" name="Google Shape;5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571" name="Google Shape;57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584" name="Google Shape;58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8934EE8-1DD6-4929-B7B8-30F750D483F0}" type="slidenum">
              <a:rPr lang="en-US" smtClean="0"/>
              <a:t>26</a:t>
            </a:fld>
            <a:endParaRPr lang="en-US"/>
          </a:p>
        </p:txBody>
      </p:sp>
    </p:spTree>
    <p:extLst>
      <p:ext uri="{BB962C8B-B14F-4D97-AF65-F5344CB8AC3E}">
        <p14:creationId xmlns:p14="http://schemas.microsoft.com/office/powerpoint/2010/main" val="2588033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8934EE8-1DD6-4929-B7B8-30F750D483F0}" type="slidenum">
              <a:rPr lang="en-US" smtClean="0"/>
              <a:t>27</a:t>
            </a:fld>
            <a:endParaRPr lang="en-US"/>
          </a:p>
        </p:txBody>
      </p:sp>
    </p:spTree>
    <p:extLst>
      <p:ext uri="{BB962C8B-B14F-4D97-AF65-F5344CB8AC3E}">
        <p14:creationId xmlns:p14="http://schemas.microsoft.com/office/powerpoint/2010/main" val="3850212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8934EE8-1DD6-4929-B7B8-30F750D483F0}" type="slidenum">
              <a:rPr lang="en-US" smtClean="0"/>
              <a:t>28</a:t>
            </a:fld>
            <a:endParaRPr lang="en-US"/>
          </a:p>
        </p:txBody>
      </p:sp>
    </p:spTree>
    <p:extLst>
      <p:ext uri="{BB962C8B-B14F-4D97-AF65-F5344CB8AC3E}">
        <p14:creationId xmlns:p14="http://schemas.microsoft.com/office/powerpoint/2010/main" val="1627463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8934EE8-1DD6-4929-B7B8-30F750D483F0}" type="slidenum">
              <a:rPr lang="en-US" smtClean="0"/>
              <a:t>29</a:t>
            </a:fld>
            <a:endParaRPr lang="en-US"/>
          </a:p>
        </p:txBody>
      </p:sp>
    </p:spTree>
    <p:extLst>
      <p:ext uri="{BB962C8B-B14F-4D97-AF65-F5344CB8AC3E}">
        <p14:creationId xmlns:p14="http://schemas.microsoft.com/office/powerpoint/2010/main" val="49849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26" name="Google Shape;12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28" name="Google Shape;72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40" name="Google Shape;74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52" name="Google Shape;75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68" name="Google Shape;76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79" name="Google Shape;77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Size </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bigger</a:t>
            </a:r>
            <a:r>
              <a:rPr lang="de-DE" dirty="0">
                <a:latin typeface="Arial" panose="020B0604020202020204" pitchFamily="34" charset="0"/>
                <a:cs typeface="Arial" panose="020B0604020202020204" pitchFamily="34" charset="0"/>
                <a:sym typeface="Wingdings" panose="05000000000000000000" pitchFamily="2" charset="2"/>
              </a:rPr>
              <a:t>  </a:t>
            </a:r>
            <a:r>
              <a:rPr lang="de-DE" dirty="0" err="1">
                <a:latin typeface="Arial" panose="020B0604020202020204" pitchFamily="34" charset="0"/>
                <a:cs typeface="Arial" panose="020B0604020202020204" pitchFamily="34" charset="0"/>
                <a:sym typeface="Wingdings" panose="05000000000000000000" pitchFamily="2" charset="2"/>
              </a:rPr>
              <a:t>more</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books</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that</a:t>
            </a:r>
            <a:r>
              <a:rPr lang="de-DE" dirty="0">
                <a:latin typeface="Arial" panose="020B0604020202020204" pitchFamily="34" charset="0"/>
                <a:cs typeface="Arial" panose="020B0604020202020204" pitchFamily="34" charset="0"/>
                <a:sym typeface="Wingdings" panose="05000000000000000000" pitchFamily="2" charset="2"/>
              </a:rPr>
              <a:t> I </a:t>
            </a:r>
            <a:r>
              <a:rPr lang="de-DE" dirty="0" err="1">
                <a:latin typeface="Arial" panose="020B0604020202020204" pitchFamily="34" charset="0"/>
                <a:cs typeface="Arial" panose="020B0604020202020204" pitchFamily="34" charset="0"/>
                <a:sym typeface="Wingdings" panose="05000000000000000000" pitchFamily="2" charset="2"/>
              </a:rPr>
              <a:t>can</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show</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makes</a:t>
            </a: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sym typeface="Wingdings" panose="05000000000000000000" pitchFamily="2" charset="2"/>
              </a:rPr>
              <a:t>it</a:t>
            </a:r>
            <a:r>
              <a:rPr lang="de-DE" baseline="0" dirty="0">
                <a:latin typeface="Arial" panose="020B0604020202020204" pitchFamily="34" charset="0"/>
                <a:cs typeface="Arial" panose="020B0604020202020204" pitchFamily="34" charset="0"/>
                <a:sym typeface="Wingdings" panose="05000000000000000000" pitchFamily="2" charset="2"/>
              </a:rPr>
              <a:t> </a:t>
            </a:r>
            <a:r>
              <a:rPr lang="de-DE" baseline="0" dirty="0" err="1">
                <a:latin typeface="Arial" panose="020B0604020202020204" pitchFamily="34" charset="0"/>
                <a:cs typeface="Arial" panose="020B0604020202020204" pitchFamily="34" charset="0"/>
                <a:sym typeface="Wingdings" panose="05000000000000000000" pitchFamily="2" charset="2"/>
              </a:rPr>
              <a:t>massively</a:t>
            </a:r>
            <a:r>
              <a:rPr lang="de-DE" baseline="0" dirty="0">
                <a:latin typeface="Arial" panose="020B0604020202020204" pitchFamily="34" charset="0"/>
                <a:cs typeface="Arial" panose="020B0604020202020204" pitchFamily="34" charset="0"/>
                <a:sym typeface="Wingdings" panose="05000000000000000000" pitchFamily="2" charset="2"/>
              </a:rPr>
              <a:t> </a:t>
            </a:r>
            <a:r>
              <a:rPr lang="de-DE" baseline="0" dirty="0" err="1">
                <a:latin typeface="Arial" panose="020B0604020202020204" pitchFamily="34" charset="0"/>
                <a:cs typeface="Arial" panose="020B0604020202020204" pitchFamily="34" charset="0"/>
                <a:sym typeface="Wingdings" panose="05000000000000000000" pitchFamily="2" charset="2"/>
              </a:rPr>
              <a:t>easier</a:t>
            </a:r>
            <a:r>
              <a:rPr lang="de-DE" baseline="0" dirty="0">
                <a:latin typeface="Arial" panose="020B0604020202020204" pitchFamily="34" charset="0"/>
                <a:cs typeface="Arial" panose="020B0604020202020204" pitchFamily="34" charset="0"/>
                <a:sym typeface="Wingdings" panose="05000000000000000000" pitchFamily="2" charset="2"/>
              </a:rPr>
              <a:t>…</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8934EE8-1DD6-4929-B7B8-30F750D483F0}" type="slidenum">
              <a:rPr lang="en-US" smtClean="0"/>
              <a:t>35</a:t>
            </a:fld>
            <a:endParaRPr lang="en-US"/>
          </a:p>
        </p:txBody>
      </p:sp>
    </p:spTree>
    <p:extLst>
      <p:ext uri="{BB962C8B-B14F-4D97-AF65-F5344CB8AC3E}">
        <p14:creationId xmlns:p14="http://schemas.microsoft.com/office/powerpoint/2010/main" val="1028256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816" name="Google Shape;81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827" name="Google Shape;82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840" name="Google Shape;84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855" name="Google Shape;85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43" name="Google Shape;14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866" name="Google Shape;86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877" name="Google Shape;87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d76b2e7fec_1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d76b2e7fec_1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890" name="Google Shape;890;gd76b2e7fec_1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76b2e7fec_1_5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gd76b2e7fec_1_5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www.flickr.com</a:t>
            </a:r>
            <a:r>
              <a:rPr lang="en-US" dirty="0">
                <a:latin typeface="Arial" panose="020B0604020202020204" pitchFamily="34" charset="0"/>
                <a:cs typeface="Arial" panose="020B0604020202020204" pitchFamily="34" charset="0"/>
              </a:rPr>
              <a:t>/photos/147489968@N06/29813588732/</a:t>
            </a:r>
            <a:endParaRPr dirty="0">
              <a:latin typeface="Arial" panose="020B0604020202020204" pitchFamily="34" charset="0"/>
              <a:cs typeface="Arial" panose="020B0604020202020204" pitchFamily="34" charset="0"/>
            </a:endParaRPr>
          </a:p>
        </p:txBody>
      </p:sp>
      <p:sp>
        <p:nvSpPr>
          <p:cNvPr id="899" name="Google Shape;899;gd76b2e7fec_1_5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
        <p:nvSpPr>
          <p:cNvPr id="900" name="Google Shape;900;gd76b2e7fec_1_573: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Users' Context in Smart Environments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d76b2e7fec_1_4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
        <p:nvSpPr>
          <p:cNvPr id="931" name="Google Shape;931;gd76b2e7fec_1_41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2" name="Google Shape;932;gd76b2e7fec_1_410:notes"/>
          <p:cNvSpPr txBox="1">
            <a:spLocks noGrp="1"/>
          </p:cNvSpPr>
          <p:nvPr>
            <p:ph type="body" idx="1"/>
          </p:nvPr>
        </p:nvSpPr>
        <p:spPr>
          <a:xfrm>
            <a:off x="709613" y="4862513"/>
            <a:ext cx="5680200" cy="460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d76b2e7fec_1_4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
        <p:nvSpPr>
          <p:cNvPr id="947" name="Google Shape;947;gd76b2e7fec_1_425: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8" name="Google Shape;948;gd76b2e7fec_1_425:notes"/>
          <p:cNvSpPr txBox="1">
            <a:spLocks noGrp="1"/>
          </p:cNvSpPr>
          <p:nvPr>
            <p:ph type="body" idx="1"/>
          </p:nvPr>
        </p:nvSpPr>
        <p:spPr>
          <a:xfrm>
            <a:off x="709613" y="4862513"/>
            <a:ext cx="5680200" cy="460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d76b2e7fec_1_4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962" name="Google Shape;962;gd76b2e7fec_1_4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d76b2e7fec_1_4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974" name="Google Shape;974;gd76b2e7fec_1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d76b2e7fec_1_4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990" name="Google Shape;990;gd76b2e7fec_1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d76b2e7fec_1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003" name="Google Shape;1003;gd76b2e7fec_1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Photo Albrecht</a:t>
            </a:r>
            <a:endParaRPr dirty="0">
              <a:latin typeface="Arial" panose="020B0604020202020204" pitchFamily="34" charset="0"/>
              <a:cs typeface="Arial" panose="020B0604020202020204" pitchFamily="34" charset="0"/>
            </a:endParaRPr>
          </a:p>
        </p:txBody>
      </p:sp>
      <p:sp>
        <p:nvSpPr>
          <p:cNvPr id="155" name="Google Shape;1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d76b2e7fec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013" name="Google Shape;1013;gd76b2e7fec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d76b2e7fec_1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024" name="Google Shape;1024;gd76b2e7fec_1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d76b2e7fec_1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gd76b2e7fec_1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036" name="Google Shape;1036;gd76b2e7fec_1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
        <p:nvSpPr>
          <p:cNvPr id="1037" name="Google Shape;1037;gd76b2e7fec_1_131: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Users' Context in Smart Environments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d76b2e7fec_1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050" name="Google Shape;1050;gd76b2e7fec_1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d76b2e7fec_1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070" name="Google Shape;1070;gd76b2e7fec_1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d76b2e7fec_1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090" name="Google Shape;1090;gd76b2e7fec_1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d76b2e7fec_1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d76b2e7fec_1_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102" name="Google Shape;1102;gd76b2e7fec_1_1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
        <p:nvSpPr>
          <p:cNvPr id="1103" name="Google Shape;1103;gd76b2e7fec_1_197: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Users' Context in Smart Environments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d76b2e7fec_1_2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116" name="Google Shape;1116;gd76b2e7fec_1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d76b2e7fec_1_2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128" name="Google Shape;1128;gd76b2e7fec_1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d76b2e7fec_1_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141" name="Google Shape;1141;gd76b2e7fec_1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Photo Albrecht</a:t>
            </a:r>
            <a:endParaRPr dirty="0">
              <a:latin typeface="Arial" panose="020B0604020202020204" pitchFamily="34" charset="0"/>
              <a:cs typeface="Arial" panose="020B0604020202020204" pitchFamily="34" charset="0"/>
            </a:endParaRPr>
          </a:p>
        </p:txBody>
      </p:sp>
      <p:sp>
        <p:nvSpPr>
          <p:cNvPr id="166" name="Google Shape;16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d76b2e7fec_1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gd76b2e7fec_1_2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153" name="Google Shape;1153;gd76b2e7fec_1_2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
        <p:nvSpPr>
          <p:cNvPr id="1154" name="Google Shape;1154;gd76b2e7fec_1_248: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Users' Context in Smart Environments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d76b2e7fec_1_2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166" name="Google Shape;1166;gd76b2e7fec_1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d76b2e7fec_1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178" name="Google Shape;1178;gd76b2e7fec_1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d76b2e7fec_1_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189" name="Google Shape;1189;gd76b2e7fec_1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d76b2e7fec_1_2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201" name="Google Shape;1201;gd76b2e7fec_1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d76b2e7fec_1_3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215" name="Google Shape;1215;gd76b2e7fec_1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d76b2e7fec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4" name="Google Shape;1224;gd76b2e7fec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225" name="Google Shape;1225;gd76b2e7fec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76" name="Google Shape;1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Photo Albrecht</a:t>
            </a:r>
            <a:endParaRPr dirty="0">
              <a:latin typeface="Arial" panose="020B0604020202020204" pitchFamily="34" charset="0"/>
              <a:cs typeface="Arial" panose="020B0604020202020204" pitchFamily="34" charset="0"/>
            </a:endParaRPr>
          </a:p>
        </p:txBody>
      </p:sp>
      <p:sp>
        <p:nvSpPr>
          <p:cNvPr id="188" name="Google Shape;18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Photo Albrecht</a:t>
            </a:r>
            <a:endParaRPr dirty="0">
              <a:latin typeface="Arial" panose="020B0604020202020204" pitchFamily="34" charset="0"/>
              <a:cs typeface="Arial" panose="020B0604020202020204" pitchFamily="34" charset="0"/>
            </a:endParaRPr>
          </a:p>
        </p:txBody>
      </p:sp>
      <p:sp>
        <p:nvSpPr>
          <p:cNvPr id="201" name="Google Shape;20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43"/>
          <p:cNvSpPr>
            <a:spLocks noGrp="1"/>
          </p:cNvSpPr>
          <p:nvPr>
            <p:ph type="pic" idx="2"/>
          </p:nvPr>
        </p:nvSpPr>
        <p:spPr>
          <a:xfrm>
            <a:off x="0" y="1089025"/>
            <a:ext cx="12192000" cy="2879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43"/>
          <p:cNvSpPr txBox="1">
            <a:spLocks noGrp="1"/>
          </p:cNvSpPr>
          <p:nvPr>
            <p:ph type="ctrTitle"/>
          </p:nvPr>
        </p:nvSpPr>
        <p:spPr>
          <a:xfrm>
            <a:off x="695327" y="3968749"/>
            <a:ext cx="7956548" cy="119841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3"/>
          <p:cNvSpPr txBox="1">
            <a:spLocks noGrp="1"/>
          </p:cNvSpPr>
          <p:nvPr>
            <p:ph type="subTitle" idx="1"/>
          </p:nvPr>
        </p:nvSpPr>
        <p:spPr>
          <a:xfrm>
            <a:off x="695325" y="5202085"/>
            <a:ext cx="11496675" cy="927253"/>
          </a:xfrm>
          <a:prstGeom prst="rect">
            <a:avLst/>
          </a:prstGeom>
          <a:noFill/>
          <a:ln>
            <a:noFill/>
          </a:ln>
        </p:spPr>
        <p:txBody>
          <a:bodyPr spcFirstLastPara="1" wrap="square" lIns="0" tIns="0" rIns="0" bIns="0" anchor="t" anchorCtr="0">
            <a:normAutofit/>
          </a:bodyPr>
          <a:lstStyle>
            <a:lvl1pPr lvl="0" algn="l">
              <a:lnSpc>
                <a:spcPct val="100000"/>
              </a:lnSpc>
              <a:spcBef>
                <a:spcPts val="500"/>
              </a:spcBef>
              <a:spcAft>
                <a:spcPts val="0"/>
              </a:spcAft>
              <a:buSzPts val="2400"/>
              <a:buNone/>
              <a:defRPr sz="1800"/>
            </a:lvl1pPr>
            <a:lvl2pPr lvl="1" algn="ctr">
              <a:lnSpc>
                <a:spcPct val="90000"/>
              </a:lnSpc>
              <a:spcBef>
                <a:spcPts val="600"/>
              </a:spcBef>
              <a:spcAft>
                <a:spcPts val="0"/>
              </a:spcAft>
              <a:buSzPts val="2000"/>
              <a:buNone/>
              <a:defRPr sz="2000"/>
            </a:lvl2pPr>
            <a:lvl3pPr lvl="2" algn="ctr">
              <a:lnSpc>
                <a:spcPct val="90000"/>
              </a:lnSpc>
              <a:spcBef>
                <a:spcPts val="600"/>
              </a:spcBef>
              <a:spcAft>
                <a:spcPts val="0"/>
              </a:spcAft>
              <a:buSzPts val="1800"/>
              <a:buNone/>
              <a:defRPr sz="1800"/>
            </a:lvl3pPr>
            <a:lvl4pPr lvl="3" algn="ctr">
              <a:lnSpc>
                <a:spcPct val="90000"/>
              </a:lnSpc>
              <a:spcBef>
                <a:spcPts val="600"/>
              </a:spcBef>
              <a:spcAft>
                <a:spcPts val="0"/>
              </a:spcAft>
              <a:buSzPts val="1600"/>
              <a:buNone/>
              <a:defRPr sz="1600"/>
            </a:lvl4pPr>
            <a:lvl5pPr lvl="4" algn="ctr">
              <a:lnSpc>
                <a:spcPct val="9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43"/>
          <p:cNvSpPr/>
          <p:nvPr/>
        </p:nvSpPr>
        <p:spPr>
          <a:xfrm>
            <a:off x="0" y="3968750"/>
            <a:ext cx="12192000" cy="138029"/>
          </a:xfrm>
          <a:prstGeom prst="rect">
            <a:avLst/>
          </a:prstGeom>
          <a:solidFill>
            <a:srgbClr val="89BD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43"/>
          <p:cNvSpPr>
            <a:spLocks noGrp="1"/>
          </p:cNvSpPr>
          <p:nvPr>
            <p:ph type="pic" idx="3"/>
          </p:nvPr>
        </p:nvSpPr>
        <p:spPr>
          <a:xfrm>
            <a:off x="6213687" y="371953"/>
            <a:ext cx="2534303" cy="5026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43"/>
          <p:cNvSpPr>
            <a:spLocks noGrp="1"/>
          </p:cNvSpPr>
          <p:nvPr>
            <p:ph type="pic" idx="4"/>
          </p:nvPr>
        </p:nvSpPr>
        <p:spPr>
          <a:xfrm>
            <a:off x="695325" y="371953"/>
            <a:ext cx="2749020" cy="5026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3"/>
          <p:cNvSpPr>
            <a:spLocks noGrp="1"/>
          </p:cNvSpPr>
          <p:nvPr>
            <p:ph type="pic" idx="5"/>
          </p:nvPr>
        </p:nvSpPr>
        <p:spPr>
          <a:xfrm>
            <a:off x="3454506" y="371953"/>
            <a:ext cx="2749020" cy="5026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43"/>
          <p:cNvSpPr txBox="1">
            <a:spLocks noGrp="1"/>
          </p:cNvSpPr>
          <p:nvPr>
            <p:ph type="body" idx="6"/>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3"/>
          <p:cNvSpPr>
            <a:spLocks noGrp="1"/>
          </p:cNvSpPr>
          <p:nvPr>
            <p:ph type="pic" idx="7"/>
          </p:nvPr>
        </p:nvSpPr>
        <p:spPr>
          <a:xfrm>
            <a:off x="8747657" y="371952"/>
            <a:ext cx="2534303" cy="5026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 name="Google Shape;27;p43"/>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3"/>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438">
          <p15:clr>
            <a:srgbClr val="FBAE40"/>
          </p15:clr>
        </p15:guide>
        <p15:guide id="2" pos="3840">
          <p15:clr>
            <a:srgbClr val="FBAE40"/>
          </p15:clr>
        </p15:guide>
        <p15:guide id="3" orient="horz" pos="39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91"/>
        <p:cNvGrpSpPr/>
        <p:nvPr/>
      </p:nvGrpSpPr>
      <p:grpSpPr>
        <a:xfrm>
          <a:off x="0" y="0"/>
          <a:ext cx="0" cy="0"/>
          <a:chOff x="0" y="0"/>
          <a:chExt cx="0" cy="0"/>
        </a:xfrm>
      </p:grpSpPr>
      <p:sp>
        <p:nvSpPr>
          <p:cNvPr id="92" name="Google Shape;92;p52"/>
          <p:cNvSpPr txBox="1">
            <a:spLocks noGrp="1"/>
          </p:cNvSpPr>
          <p:nvPr>
            <p:ph type="title"/>
          </p:nvPr>
        </p:nvSpPr>
        <p:spPr>
          <a:xfrm>
            <a:off x="695325" y="136525"/>
            <a:ext cx="10801349" cy="95250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52"/>
          <p:cNvSpPr txBox="1">
            <a:spLocks noGrp="1"/>
          </p:cNvSpPr>
          <p:nvPr>
            <p:ph type="body" idx="1"/>
          </p:nvPr>
        </p:nvSpPr>
        <p:spPr>
          <a:xfrm>
            <a:off x="695326" y="1592263"/>
            <a:ext cx="7956550" cy="453707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52"/>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2"/>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5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4" y="1592264"/>
            <a:ext cx="795655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5" name="Datumsplatzhalter 4">
            <a:extLst>
              <a:ext uri="{FF2B5EF4-FFF2-40B4-BE49-F238E27FC236}">
                <a16:creationId xmlns:a16="http://schemas.microsoft.com/office/drawing/2014/main" id="{9AA33FBA-7D22-4532-AC9C-95B8E02232C8}"/>
              </a:ext>
            </a:extLst>
          </p:cNvPr>
          <p:cNvSpPr>
            <a:spLocks noGrp="1"/>
          </p:cNvSpPr>
          <p:nvPr>
            <p:ph type="dt" sz="half" idx="22"/>
          </p:nvPr>
        </p:nvSpPr>
        <p:spPr/>
        <p:txBody>
          <a:bodyPr/>
          <a:lstStyle/>
          <a:p>
            <a:fld id="{3CC24E7B-0D1F-A74D-B004-2EB997A41CC4}" type="datetime1">
              <a:rPr lang="en-US" smtClean="0"/>
              <a:t>5/9/21</a:t>
            </a:fld>
            <a:endParaRPr lang="de-DE" dirty="0"/>
          </a:p>
        </p:txBody>
      </p:sp>
      <p:sp>
        <p:nvSpPr>
          <p:cNvPr id="6" name="Fußzeilenplatzhalter 5">
            <a:extLst>
              <a:ext uri="{FF2B5EF4-FFF2-40B4-BE49-F238E27FC236}">
                <a16:creationId xmlns:a16="http://schemas.microsoft.com/office/drawing/2014/main" id="{49B7E09D-1A2C-4AFD-A321-1D82FF3C9B34}"/>
              </a:ext>
            </a:extLst>
          </p:cNvPr>
          <p:cNvSpPr>
            <a:spLocks noGrp="1"/>
          </p:cNvSpPr>
          <p:nvPr>
            <p:ph type="ftr" sz="quarter" idx="23"/>
          </p:nvPr>
        </p:nvSpPr>
        <p:spPr/>
        <p:txBody>
          <a:bodyPr/>
          <a:lstStyle/>
          <a:p>
            <a:r>
              <a:rPr lang="de-DE"/>
              <a:t>Albrecht Schmidt &amp; Sven Mayer</a:t>
            </a:r>
            <a:endParaRPr lang="de-DE" dirty="0"/>
          </a:p>
        </p:txBody>
      </p:sp>
      <p:sp>
        <p:nvSpPr>
          <p:cNvPr id="8" name="Foliennummernplatzhalter 7">
            <a:extLst>
              <a:ext uri="{FF2B5EF4-FFF2-40B4-BE49-F238E27FC236}">
                <a16:creationId xmlns:a16="http://schemas.microsoft.com/office/drawing/2014/main" id="{5605FDB6-1F62-4B0D-821E-1DDA79D24034}"/>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327937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
        <p:cNvGrpSpPr/>
        <p:nvPr/>
      </p:nvGrpSpPr>
      <p:grpSpPr>
        <a:xfrm>
          <a:off x="0" y="0"/>
          <a:ext cx="0" cy="0"/>
          <a:chOff x="0" y="0"/>
          <a:chExt cx="0" cy="0"/>
        </a:xfrm>
      </p:grpSpPr>
      <p:sp>
        <p:nvSpPr>
          <p:cNvPr id="31" name="Google Shape;31;p44"/>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4"/>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4"/>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4"/>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4"/>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4"/>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4"/>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8"/>
        <p:cNvGrpSpPr/>
        <p:nvPr/>
      </p:nvGrpSpPr>
      <p:grpSpPr>
        <a:xfrm>
          <a:off x="0" y="0"/>
          <a:ext cx="0" cy="0"/>
          <a:chOff x="0" y="0"/>
          <a:chExt cx="0" cy="0"/>
        </a:xfrm>
      </p:grpSpPr>
      <p:sp>
        <p:nvSpPr>
          <p:cNvPr id="39" name="Google Shape;39;p45"/>
          <p:cNvSpPr txBox="1">
            <a:spLocks noGrp="1"/>
          </p:cNvSpPr>
          <p:nvPr>
            <p:ph type="body" idx="1"/>
          </p:nvPr>
        </p:nvSpPr>
        <p:spPr>
          <a:xfrm>
            <a:off x="695325" y="1592264"/>
            <a:ext cx="3806041" cy="453707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5"/>
          <p:cNvSpPr txBox="1">
            <a:spLocks noGrp="1"/>
          </p:cNvSpPr>
          <p:nvPr>
            <p:ph type="body" idx="2"/>
          </p:nvPr>
        </p:nvSpPr>
        <p:spPr>
          <a:xfrm>
            <a:off x="4767283" y="1592265"/>
            <a:ext cx="3884592" cy="453707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Clr>
                <a:srgbClr val="8BC24A"/>
              </a:buClr>
              <a:buSzPts val="2400"/>
              <a:buChar char="▪"/>
              <a:defRPr/>
            </a:lvl1pPr>
            <a:lvl2pPr marL="914400" lvl="1" indent="-355600" algn="l">
              <a:lnSpc>
                <a:spcPct val="90000"/>
              </a:lnSpc>
              <a:spcBef>
                <a:spcPts val="600"/>
              </a:spcBef>
              <a:spcAft>
                <a:spcPts val="0"/>
              </a:spcAft>
              <a:buClr>
                <a:srgbClr val="8BC24A"/>
              </a:buClr>
              <a:buSzPts val="2000"/>
              <a:buChar char="▪"/>
              <a:defRPr/>
            </a:lvl2pPr>
            <a:lvl3pPr marL="1371600" lvl="2" indent="-342900" algn="l">
              <a:lnSpc>
                <a:spcPct val="90000"/>
              </a:lnSpc>
              <a:spcBef>
                <a:spcPts val="600"/>
              </a:spcBef>
              <a:spcAft>
                <a:spcPts val="0"/>
              </a:spcAft>
              <a:buClr>
                <a:srgbClr val="8BC24A"/>
              </a:buClr>
              <a:buSzPts val="1800"/>
              <a:buChar char="▪"/>
              <a:defRPr/>
            </a:lvl3pPr>
            <a:lvl4pPr marL="1828800" lvl="3" indent="-330200" algn="l">
              <a:lnSpc>
                <a:spcPct val="90000"/>
              </a:lnSpc>
              <a:spcBef>
                <a:spcPts val="600"/>
              </a:spcBef>
              <a:spcAft>
                <a:spcPts val="0"/>
              </a:spcAft>
              <a:buClr>
                <a:srgbClr val="8BC24A"/>
              </a:buClr>
              <a:buSzPts val="1600"/>
              <a:buChar char="▪"/>
              <a:defRPr/>
            </a:lvl4pPr>
            <a:lvl5pPr marL="2286000" lvl="4" indent="-330200" algn="l">
              <a:lnSpc>
                <a:spcPct val="90000"/>
              </a:lnSpc>
              <a:spcBef>
                <a:spcPts val="600"/>
              </a:spcBef>
              <a:spcAft>
                <a:spcPts val="0"/>
              </a:spcAft>
              <a:buClr>
                <a:srgbClr val="8BC24A"/>
              </a:buClr>
              <a:buSzPts val="16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5"/>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5"/>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5"/>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5"/>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45"/>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5"/>
          <p:cNvSpPr txBox="1">
            <a:spLocks noGrp="1"/>
          </p:cNvSpPr>
          <p:nvPr>
            <p:ph type="body" idx="4"/>
          </p:nvPr>
        </p:nvSpPr>
        <p:spPr>
          <a:xfrm>
            <a:off x="695326" y="1089025"/>
            <a:ext cx="7956549"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7"/>
        <p:cNvGrpSpPr/>
        <p:nvPr/>
      </p:nvGrpSpPr>
      <p:grpSpPr>
        <a:xfrm>
          <a:off x="0" y="0"/>
          <a:ext cx="0" cy="0"/>
          <a:chOff x="0" y="0"/>
          <a:chExt cx="0" cy="0"/>
        </a:xfrm>
      </p:grpSpPr>
      <p:sp>
        <p:nvSpPr>
          <p:cNvPr id="48" name="Google Shape;48;p46"/>
          <p:cNvSpPr txBox="1">
            <a:spLocks noGrp="1"/>
          </p:cNvSpPr>
          <p:nvPr>
            <p:ph type="title"/>
          </p:nvPr>
        </p:nvSpPr>
        <p:spPr>
          <a:xfrm>
            <a:off x="695325" y="1089026"/>
            <a:ext cx="10801349" cy="287972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6"/>
          <p:cNvSpPr txBox="1">
            <a:spLocks noGrp="1"/>
          </p:cNvSpPr>
          <p:nvPr>
            <p:ph type="body" idx="1"/>
          </p:nvPr>
        </p:nvSpPr>
        <p:spPr>
          <a:xfrm>
            <a:off x="695325" y="4089747"/>
            <a:ext cx="10801349" cy="2039591"/>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500"/>
              </a:spcBef>
              <a:spcAft>
                <a:spcPts val="0"/>
              </a:spcAft>
              <a:buSzPts val="2400"/>
              <a:buNone/>
              <a:defRPr sz="2400">
                <a:solidFill>
                  <a:schemeClr val="dk1"/>
                </a:solidFill>
              </a:defRPr>
            </a:lvl1pPr>
            <a:lvl2pPr marL="914400" lvl="1" indent="-228600" algn="l">
              <a:lnSpc>
                <a:spcPct val="90000"/>
              </a:lnSpc>
              <a:spcBef>
                <a:spcPts val="600"/>
              </a:spcBef>
              <a:spcAft>
                <a:spcPts val="0"/>
              </a:spcAft>
              <a:buSzPts val="2000"/>
              <a:buNone/>
              <a:defRPr sz="2000">
                <a:solidFill>
                  <a:srgbClr val="888888"/>
                </a:solidFill>
              </a:defRPr>
            </a:lvl2pPr>
            <a:lvl3pPr marL="1371600" lvl="2" indent="-228600" algn="l">
              <a:lnSpc>
                <a:spcPct val="90000"/>
              </a:lnSpc>
              <a:spcBef>
                <a:spcPts val="600"/>
              </a:spcBef>
              <a:spcAft>
                <a:spcPts val="0"/>
              </a:spcAft>
              <a:buSzPts val="1800"/>
              <a:buNone/>
              <a:defRPr sz="1800">
                <a:solidFill>
                  <a:srgbClr val="888888"/>
                </a:solidFill>
              </a:defRPr>
            </a:lvl3pPr>
            <a:lvl4pPr marL="1828800" lvl="3" indent="-228600" algn="l">
              <a:lnSpc>
                <a:spcPct val="90000"/>
              </a:lnSpc>
              <a:spcBef>
                <a:spcPts val="600"/>
              </a:spcBef>
              <a:spcAft>
                <a:spcPts val="0"/>
              </a:spcAft>
              <a:buSzPts val="1600"/>
              <a:buNone/>
              <a:defRPr sz="1600">
                <a:solidFill>
                  <a:srgbClr val="888888"/>
                </a:solidFill>
              </a:defRPr>
            </a:lvl4pPr>
            <a:lvl5pPr marL="2286000" lvl="4" indent="-228600" algn="l">
              <a:lnSpc>
                <a:spcPct val="90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46"/>
          <p:cNvSpPr txBox="1">
            <a:spLocks noGrp="1"/>
          </p:cNvSpPr>
          <p:nvPr>
            <p:ph type="body" idx="2"/>
          </p:nvPr>
        </p:nvSpPr>
        <p:spPr>
          <a:xfrm>
            <a:off x="695326" y="6356350"/>
            <a:ext cx="830643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6"/>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6"/>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6"/>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4"/>
        <p:cNvGrpSpPr/>
        <p:nvPr/>
      </p:nvGrpSpPr>
      <p:grpSpPr>
        <a:xfrm>
          <a:off x="0" y="0"/>
          <a:ext cx="0" cy="0"/>
          <a:chOff x="0" y="0"/>
          <a:chExt cx="0" cy="0"/>
        </a:xfrm>
      </p:grpSpPr>
      <p:sp>
        <p:nvSpPr>
          <p:cNvPr id="55" name="Google Shape;55;p47"/>
          <p:cNvSpPr txBox="1">
            <a:spLocks noGrp="1"/>
          </p:cNvSpPr>
          <p:nvPr>
            <p:ph type="title"/>
          </p:nvPr>
        </p:nvSpPr>
        <p:spPr>
          <a:xfrm>
            <a:off x="695327" y="115888"/>
            <a:ext cx="10801348" cy="97313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7"/>
          <p:cNvSpPr txBox="1">
            <a:spLocks noGrp="1"/>
          </p:cNvSpPr>
          <p:nvPr>
            <p:ph type="body" idx="1"/>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7"/>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7"/>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7"/>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47"/>
          <p:cNvSpPr txBox="1">
            <a:spLocks noGrp="1"/>
          </p:cNvSpPr>
          <p:nvPr>
            <p:ph type="body" idx="2"/>
          </p:nvPr>
        </p:nvSpPr>
        <p:spPr>
          <a:xfrm>
            <a:off x="695326" y="1089025"/>
            <a:ext cx="10801347"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7"/>
          <p:cNvSpPr txBox="1">
            <a:spLocks noGrp="1"/>
          </p:cNvSpPr>
          <p:nvPr>
            <p:ph type="body" idx="3"/>
          </p:nvPr>
        </p:nvSpPr>
        <p:spPr>
          <a:xfrm>
            <a:off x="695324" y="1592264"/>
            <a:ext cx="10801347" cy="453707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2"/>
        <p:cNvGrpSpPr/>
        <p:nvPr/>
      </p:nvGrpSpPr>
      <p:grpSpPr>
        <a:xfrm>
          <a:off x="0" y="0"/>
          <a:ext cx="0" cy="0"/>
          <a:chOff x="0" y="0"/>
          <a:chExt cx="0" cy="0"/>
        </a:xfrm>
      </p:grpSpPr>
      <p:sp>
        <p:nvSpPr>
          <p:cNvPr id="63" name="Google Shape;63;p48"/>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8"/>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8"/>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48"/>
          <p:cNvSpPr txBox="1">
            <a:spLocks noGrp="1"/>
          </p:cNvSpPr>
          <p:nvPr>
            <p:ph type="body" idx="1"/>
          </p:nvPr>
        </p:nvSpPr>
        <p:spPr>
          <a:xfrm>
            <a:off x="695326" y="6356350"/>
            <a:ext cx="561022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8"/>
          <p:cNvSpPr>
            <a:spLocks noGrp="1"/>
          </p:cNvSpPr>
          <p:nvPr>
            <p:ph type="pic" idx="2"/>
          </p:nvPr>
        </p:nvSpPr>
        <p:spPr>
          <a:xfrm>
            <a:off x="0" y="0"/>
            <a:ext cx="12192000" cy="62372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48"/>
          <p:cNvSpPr txBox="1">
            <a:spLocks noGrp="1"/>
          </p:cNvSpPr>
          <p:nvPr>
            <p:ph type="body" idx="3"/>
          </p:nvPr>
        </p:nvSpPr>
        <p:spPr>
          <a:xfrm>
            <a:off x="695325" y="430236"/>
            <a:ext cx="10801350" cy="65878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2400"/>
              <a:buNone/>
              <a:defRPr sz="1400" b="0">
                <a:solidFill>
                  <a:schemeClr val="dk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9"/>
        <p:cNvGrpSpPr/>
        <p:nvPr/>
      </p:nvGrpSpPr>
      <p:grpSpPr>
        <a:xfrm>
          <a:off x="0" y="0"/>
          <a:ext cx="0" cy="0"/>
          <a:chOff x="0" y="0"/>
          <a:chExt cx="0" cy="0"/>
        </a:xfrm>
      </p:grpSpPr>
      <p:sp>
        <p:nvSpPr>
          <p:cNvPr id="70" name="Google Shape;70;p49"/>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9"/>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9"/>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49"/>
          <p:cNvSpPr txBox="1">
            <a:spLocks noGrp="1"/>
          </p:cNvSpPr>
          <p:nvPr>
            <p:ph type="body" idx="1"/>
          </p:nvPr>
        </p:nvSpPr>
        <p:spPr>
          <a:xfrm>
            <a:off x="695326" y="6356350"/>
            <a:ext cx="561022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9"/>
          <p:cNvSpPr>
            <a:spLocks noGrp="1"/>
          </p:cNvSpPr>
          <p:nvPr>
            <p:ph type="pic" idx="2"/>
          </p:nvPr>
        </p:nvSpPr>
        <p:spPr>
          <a:xfrm>
            <a:off x="0" y="0"/>
            <a:ext cx="12192000" cy="62372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49"/>
          <p:cNvSpPr txBox="1">
            <a:spLocks noGrp="1"/>
          </p:cNvSpPr>
          <p:nvPr>
            <p:ph type="body" idx="3"/>
          </p:nvPr>
        </p:nvSpPr>
        <p:spPr>
          <a:xfrm>
            <a:off x="695325" y="5448563"/>
            <a:ext cx="10801350" cy="658789"/>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0"/>
              </a:spcBef>
              <a:spcAft>
                <a:spcPts val="0"/>
              </a:spcAft>
              <a:buSzPts val="2400"/>
              <a:buNone/>
              <a:defRPr sz="1400" b="0">
                <a:solidFill>
                  <a:schemeClr val="dk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6"/>
        <p:cNvGrpSpPr/>
        <p:nvPr/>
      </p:nvGrpSpPr>
      <p:grpSpPr>
        <a:xfrm>
          <a:off x="0" y="0"/>
          <a:ext cx="0" cy="0"/>
          <a:chOff x="0" y="0"/>
          <a:chExt cx="0" cy="0"/>
        </a:xfrm>
      </p:grpSpPr>
      <p:sp>
        <p:nvSpPr>
          <p:cNvPr id="77" name="Google Shape;77;p50"/>
          <p:cNvSpPr>
            <a:spLocks noGrp="1"/>
          </p:cNvSpPr>
          <p:nvPr>
            <p:ph type="pic" idx="2"/>
          </p:nvPr>
        </p:nvSpPr>
        <p:spPr>
          <a:xfrm>
            <a:off x="0" y="1"/>
            <a:ext cx="3000786" cy="623375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None/>
              <a:defRPr sz="3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8" name="Google Shape;78;p50"/>
          <p:cNvSpPr/>
          <p:nvPr/>
        </p:nvSpPr>
        <p:spPr>
          <a:xfrm rot="5400000">
            <a:off x="-370283" y="3371399"/>
            <a:ext cx="6858000" cy="1152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79;p50"/>
          <p:cNvSpPr txBox="1">
            <a:spLocks noGrp="1"/>
          </p:cNvSpPr>
          <p:nvPr>
            <p:ph type="title"/>
          </p:nvPr>
        </p:nvSpPr>
        <p:spPr>
          <a:xfrm>
            <a:off x="3734790" y="365126"/>
            <a:ext cx="5341224" cy="723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0"/>
          <p:cNvSpPr txBox="1">
            <a:spLocks noGrp="1"/>
          </p:cNvSpPr>
          <p:nvPr>
            <p:ph type="body" idx="1"/>
          </p:nvPr>
        </p:nvSpPr>
        <p:spPr>
          <a:xfrm>
            <a:off x="3734790" y="1592264"/>
            <a:ext cx="5341224" cy="449242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0"/>
          <p:cNvSpPr txBox="1">
            <a:spLocks noGrp="1"/>
          </p:cNvSpPr>
          <p:nvPr>
            <p:ph type="body" idx="3"/>
          </p:nvPr>
        </p:nvSpPr>
        <p:spPr>
          <a:xfrm>
            <a:off x="3734790" y="1089025"/>
            <a:ext cx="5341224"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50"/>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0"/>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0"/>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50"/>
          <p:cNvSpPr txBox="1">
            <a:spLocks noGrp="1"/>
          </p:cNvSpPr>
          <p:nvPr>
            <p:ph type="body" idx="4"/>
          </p:nvPr>
        </p:nvSpPr>
        <p:spPr>
          <a:xfrm>
            <a:off x="695326" y="6356350"/>
            <a:ext cx="561022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86"/>
        <p:cNvGrpSpPr/>
        <p:nvPr/>
      </p:nvGrpSpPr>
      <p:grpSpPr>
        <a:xfrm>
          <a:off x="0" y="0"/>
          <a:ext cx="0" cy="0"/>
          <a:chOff x="0" y="0"/>
          <a:chExt cx="0" cy="0"/>
        </a:xfrm>
      </p:grpSpPr>
      <p:sp>
        <p:nvSpPr>
          <p:cNvPr id="87" name="Google Shape;87;p51"/>
          <p:cNvSpPr txBox="1">
            <a:spLocks noGrp="1"/>
          </p:cNvSpPr>
          <p:nvPr>
            <p:ph type="title"/>
          </p:nvPr>
        </p:nvSpPr>
        <p:spPr>
          <a:xfrm>
            <a:off x="695325" y="136525"/>
            <a:ext cx="10801349" cy="95250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1"/>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1"/>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p:nvPr/>
        </p:nvSpPr>
        <p:spPr>
          <a:xfrm>
            <a:off x="8668084" y="6237963"/>
            <a:ext cx="3523915" cy="620037"/>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42"/>
          <p:cNvSpPr/>
          <p:nvPr/>
        </p:nvSpPr>
        <p:spPr>
          <a:xfrm>
            <a:off x="0" y="6237963"/>
            <a:ext cx="8651874" cy="620037"/>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42"/>
          <p:cNvSpPr txBox="1">
            <a:spLocks noGrp="1"/>
          </p:cNvSpPr>
          <p:nvPr>
            <p:ph type="body" idx="1"/>
          </p:nvPr>
        </p:nvSpPr>
        <p:spPr>
          <a:xfrm>
            <a:off x="695326" y="1592263"/>
            <a:ext cx="7956550" cy="45370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42"/>
          <p:cNvSpPr txBox="1">
            <a:spLocks noGrp="1"/>
          </p:cNvSpPr>
          <p:nvPr>
            <p:ph type="title"/>
          </p:nvPr>
        </p:nvSpPr>
        <p:spPr>
          <a:xfrm>
            <a:off x="695325" y="136525"/>
            <a:ext cx="10801349" cy="952501"/>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42"/>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42"/>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4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Arial"/>
                <a:ea typeface="Arial"/>
                <a:cs typeface="Arial"/>
                <a:sym typeface="Arial"/>
              </a:defRPr>
            </a:lvl1pPr>
            <a:lvl2pPr marL="0" marR="0" lvl="1" indent="0" algn="r" rtl="0">
              <a:spcBef>
                <a:spcPts val="0"/>
              </a:spcBef>
              <a:buNone/>
              <a:defRPr sz="1600" b="0" i="0" u="none" strike="noStrike" cap="none">
                <a:solidFill>
                  <a:schemeClr val="lt1"/>
                </a:solidFill>
                <a:latin typeface="Arial"/>
                <a:ea typeface="Arial"/>
                <a:cs typeface="Arial"/>
                <a:sym typeface="Arial"/>
              </a:defRPr>
            </a:lvl2pPr>
            <a:lvl3pPr marL="0" marR="0" lvl="2" indent="0" algn="r" rtl="0">
              <a:spcBef>
                <a:spcPts val="0"/>
              </a:spcBef>
              <a:buNone/>
              <a:defRPr sz="1600" b="0" i="0" u="none" strike="noStrike" cap="none">
                <a:solidFill>
                  <a:schemeClr val="lt1"/>
                </a:solidFill>
                <a:latin typeface="Arial"/>
                <a:ea typeface="Arial"/>
                <a:cs typeface="Arial"/>
                <a:sym typeface="Arial"/>
              </a:defRPr>
            </a:lvl3pPr>
            <a:lvl4pPr marL="0" marR="0" lvl="3" indent="0" algn="r" rtl="0">
              <a:spcBef>
                <a:spcPts val="0"/>
              </a:spcBef>
              <a:buNone/>
              <a:defRPr sz="1600" b="0" i="0" u="none" strike="noStrike" cap="none">
                <a:solidFill>
                  <a:schemeClr val="lt1"/>
                </a:solidFill>
                <a:latin typeface="Arial"/>
                <a:ea typeface="Arial"/>
                <a:cs typeface="Arial"/>
                <a:sym typeface="Arial"/>
              </a:defRPr>
            </a:lvl4pPr>
            <a:lvl5pPr marL="0" marR="0" lvl="4" indent="0" algn="r" rtl="0">
              <a:spcBef>
                <a:spcPts val="0"/>
              </a:spcBef>
              <a:buNone/>
              <a:defRPr sz="1600" b="0" i="0" u="none" strike="noStrike" cap="none">
                <a:solidFill>
                  <a:schemeClr val="lt1"/>
                </a:solidFill>
                <a:latin typeface="Arial"/>
                <a:ea typeface="Arial"/>
                <a:cs typeface="Arial"/>
                <a:sym typeface="Arial"/>
              </a:defRPr>
            </a:lvl5pPr>
            <a:lvl6pPr marL="0" marR="0" lvl="5" indent="0" algn="r" rtl="0">
              <a:spcBef>
                <a:spcPts val="0"/>
              </a:spcBef>
              <a:buNone/>
              <a:defRPr sz="1600" b="0" i="0" u="none" strike="noStrike" cap="none">
                <a:solidFill>
                  <a:schemeClr val="lt1"/>
                </a:solidFill>
                <a:latin typeface="Arial"/>
                <a:ea typeface="Arial"/>
                <a:cs typeface="Arial"/>
                <a:sym typeface="Arial"/>
              </a:defRPr>
            </a:lvl6pPr>
            <a:lvl7pPr marL="0" marR="0" lvl="6" indent="0" algn="r" rtl="0">
              <a:spcBef>
                <a:spcPts val="0"/>
              </a:spcBef>
              <a:buNone/>
              <a:defRPr sz="1600" b="0" i="0" u="none" strike="noStrike" cap="none">
                <a:solidFill>
                  <a:schemeClr val="lt1"/>
                </a:solidFill>
                <a:latin typeface="Arial"/>
                <a:ea typeface="Arial"/>
                <a:cs typeface="Arial"/>
                <a:sym typeface="Arial"/>
              </a:defRPr>
            </a:lvl7pPr>
            <a:lvl8pPr marL="0" marR="0" lvl="7" indent="0" algn="r" rtl="0">
              <a:spcBef>
                <a:spcPts val="0"/>
              </a:spcBef>
              <a:buNone/>
              <a:defRPr sz="1600" b="0" i="0" u="none" strike="noStrike" cap="none">
                <a:solidFill>
                  <a:schemeClr val="lt1"/>
                </a:solidFill>
                <a:latin typeface="Arial"/>
                <a:ea typeface="Arial"/>
                <a:cs typeface="Arial"/>
                <a:sym typeface="Arial"/>
              </a:defRPr>
            </a:lvl8pPr>
            <a:lvl9pPr marL="0" marR="0" lvl="8" indent="0" algn="r" rtl="0">
              <a:spcBef>
                <a:spcPts val="0"/>
              </a:spcBef>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8">
          <p15:clr>
            <a:srgbClr val="F26B43"/>
          </p15:clr>
        </p15:guide>
        <p15:guide id="2" pos="7582">
          <p15:clr>
            <a:srgbClr val="F26B43"/>
          </p15:clr>
        </p15:guide>
        <p15:guide id="3" pos="2933">
          <p15:clr>
            <a:srgbClr val="F26B43"/>
          </p15:clr>
        </p15:guide>
        <p15:guide id="4" pos="5450">
          <p15:clr>
            <a:srgbClr val="F26B43"/>
          </p15:clr>
        </p15:guide>
        <p15:guide id="5" orient="horz" pos="2500">
          <p15:clr>
            <a:srgbClr val="F26B43"/>
          </p15:clr>
        </p15:guide>
        <p15:guide id="6" orient="horz" pos="3929">
          <p15:clr>
            <a:srgbClr val="F26B43"/>
          </p15:clr>
        </p15:guide>
        <p15:guide id="7" orient="horz" pos="3997">
          <p15:clr>
            <a:srgbClr val="F26B43"/>
          </p15:clr>
        </p15:guide>
        <p15:guide id="8" orient="horz" pos="73">
          <p15:clr>
            <a:srgbClr val="F26B43"/>
          </p15:clr>
        </p15:guide>
        <p15:guide id="9" orient="horz" pos="686">
          <p15:clr>
            <a:srgbClr val="F26B43"/>
          </p15:clr>
        </p15:guide>
        <p15:guide id="10" orient="horz" pos="1003">
          <p15:clr>
            <a:srgbClr val="F26B43"/>
          </p15:clr>
        </p15:guide>
        <p15:guide id="11" pos="7242">
          <p15:clr>
            <a:srgbClr val="F26B43"/>
          </p15:clr>
        </p15:guide>
        <p15:guide id="12" orient="horz" pos="799">
          <p15:clr>
            <a:srgbClr val="F26B43"/>
          </p15:clr>
        </p15:guide>
        <p15:guide id="13"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1.wdp"/><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grouplens.org/datasets/movielens/" TargetMode="External"/><Relationship Id="rId5" Type="http://schemas.openxmlformats.org/officeDocument/2006/relationships/hyperlink" Target="https://hub.packtpub.com/recommending-movies-scale-python/" TargetMode="Externa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Eeg1DEeWUjA"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youtube.com/watch?v=b8YyIVulszQ"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medium.com/@connectwithghosh/recommender-system-on-the-movielens-using-an-autoencoder-using-tensorflow-in-python-f13d3e8d600d"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www.youtube.com/watch?v=z0dx-YckFko" TargetMode="Externa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comp.lancs.ac.uk/~albrecht/pubs/pdf/schmidt_cug_elsevier_12-1999-context-is-more-than-location.pdf" TargetMode="External"/><Relationship Id="rId5" Type="http://schemas.openxmlformats.org/officeDocument/2006/relationships/image" Target="../media/image37.jpg"/><Relationship Id="rId4" Type="http://schemas.openxmlformats.org/officeDocument/2006/relationships/image" Target="../media/image36.jp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8.png"/><Relationship Id="rId4" Type="http://schemas.openxmlformats.org/officeDocument/2006/relationships/hyperlink" Target="http://www.comp.lancs.ac.uk/~albrecht/pubs/pdf/schmidt_cug_elsevier_12-1999-context-is-more-than-location.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145/1226969.1227013"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hyperlink" Target="https://doi.org/10.1145/3332165.3347952"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hyperlink" Target="https://youtu.be/wbq-eOOIPyw" TargetMode="External"/><Relationship Id="rId4" Type="http://schemas.openxmlformats.org/officeDocument/2006/relationships/notesSlide" Target="../notesSlides/notesSlide47.xml"/><Relationship Id="rId9"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youtu.be/51XaZDki6yg" TargetMode="External"/><Relationship Id="rId5" Type="http://schemas.openxmlformats.org/officeDocument/2006/relationships/hyperlink" Target="https://doi.org/10.1145/3242587.3242608" TargetMode="Externa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1145/3379337.3415588"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doi.org/10.1145/3379337.3415588"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doi.org/10.1145/3173574.3173934"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doi.org/10.1145/3132272.313413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doi.org/10.1145/2370216.2370438"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colah.github.io/posts/2015-08-Understanding-LSTM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github.com/cwi-dis/mobile-har-tutoria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109/TPAMI.2019.2929257"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gif"/></Relationships>
</file>

<file path=ppt/slides/_rels/slide5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www.opengaze.org/" TargetMode="External"/><Relationship Id="rId5" Type="http://schemas.openxmlformats.org/officeDocument/2006/relationships/hyperlink" Target="https://doi.org/10.1145/3290605.3300646" TargetMode="Externa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doi.org/10.1109/CVPRW.2017.28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2.png"/><Relationship Id="rId5" Type="http://schemas.openxmlformats.org/officeDocument/2006/relationships/hyperlink" Target="https://doi.org/10.1145/3313831.3376479" TargetMode="External"/><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doi.org/10.1145/3313831.3376479" TargetMode="External"/><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github.com/rbgirshick/rcnn" TargetMode="External"/><Relationship Id="rId4" Type="http://schemas.openxmlformats.org/officeDocument/2006/relationships/hyperlink" Target="https://doi.org/10.1109/CVPR.2014.81" TargetMode="Externa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s://youtu.be/MPU2HistivI" TargetMode="External"/><Relationship Id="rId5" Type="http://schemas.openxmlformats.org/officeDocument/2006/relationships/hyperlink" Target="https://pjreddie.com/darknet/yolo/" TargetMode="Externa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hyperlink" Target="https://doi.org/10.1145/3436958"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txBox="1">
            <a:spLocks noGrp="1"/>
          </p:cNvSpPr>
          <p:nvPr>
            <p:ph type="ctrTitle"/>
          </p:nvPr>
        </p:nvSpPr>
        <p:spPr>
          <a:xfrm>
            <a:off x="695325" y="3968750"/>
            <a:ext cx="9520200" cy="11985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1100"/>
              <a:buFont typeface="Arial"/>
              <a:buNone/>
            </a:pPr>
            <a:r>
              <a:rPr lang="en-US"/>
              <a:t>Recommender Systems and Adaptive UIs</a:t>
            </a:r>
            <a:endParaRPr/>
          </a:p>
        </p:txBody>
      </p:sp>
      <p:sp>
        <p:nvSpPr>
          <p:cNvPr id="103" name="Google Shape;103;p1"/>
          <p:cNvSpPr txBox="1">
            <a:spLocks noGrp="1"/>
          </p:cNvSpPr>
          <p:nvPr>
            <p:ph type="subTitle" idx="1"/>
          </p:nvPr>
        </p:nvSpPr>
        <p:spPr>
          <a:xfrm>
            <a:off x="695325" y="5202085"/>
            <a:ext cx="11496675" cy="92725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400"/>
              <a:buNone/>
            </a:pPr>
            <a:endParaRPr/>
          </a:p>
        </p:txBody>
      </p:sp>
      <p:sp>
        <p:nvSpPr>
          <p:cNvPr id="104" name="Google Shape;104;p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105" name="Google Shape;105;p1"/>
          <p:cNvPicPr preferRelativeResize="0"/>
          <p:nvPr/>
        </p:nvPicPr>
        <p:blipFill rotWithShape="1">
          <a:blip r:embed="rId3">
            <a:alphaModFix/>
          </a:blip>
          <a:srcRect/>
          <a:stretch/>
        </p:blipFill>
        <p:spPr>
          <a:xfrm>
            <a:off x="695327" y="6343404"/>
            <a:ext cx="1160554" cy="406194"/>
          </a:xfrm>
          <a:prstGeom prst="rect">
            <a:avLst/>
          </a:prstGeom>
          <a:noFill/>
          <a:ln>
            <a:noFill/>
          </a:ln>
        </p:spPr>
      </p:pic>
      <p:pic>
        <p:nvPicPr>
          <p:cNvPr id="106" name="Google Shape;106;p1"/>
          <p:cNvPicPr preferRelativeResize="0">
            <a:picLocks noGrp="1"/>
          </p:cNvPicPr>
          <p:nvPr>
            <p:ph type="pic" idx="2"/>
          </p:nvPr>
        </p:nvPicPr>
        <p:blipFill rotWithShape="1">
          <a:blip r:embed="rId4">
            <a:alphaModFix/>
          </a:blip>
          <a:srcRect l="383" t="49144" r="1326" b="7669"/>
          <a:stretch/>
        </p:blipFill>
        <p:spPr>
          <a:xfrm>
            <a:off x="0" y="1089025"/>
            <a:ext cx="12192000" cy="2879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0"/>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217" name="Google Shape;217;p10"/>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29" name="Google Shape;229;p10"/>
          <p:cNvSpPr txBox="1"/>
          <p:nvPr/>
        </p:nvSpPr>
        <p:spPr>
          <a:xfrm>
            <a:off x="374066" y="824551"/>
            <a:ext cx="4158177" cy="482738"/>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ts val="0"/>
              </a:spcBef>
              <a:spcAft>
                <a:spcPts val="0"/>
              </a:spcAft>
              <a:buClr>
                <a:schemeClr val="dk1"/>
              </a:buClr>
              <a:buSzPts val="3200"/>
              <a:buFont typeface="Arial"/>
              <a:buNone/>
            </a:pPr>
            <a:r>
              <a:rPr lang="en-US" sz="3200" b="1">
                <a:solidFill>
                  <a:schemeClr val="dk1"/>
                </a:solidFill>
                <a:latin typeface="Arial"/>
                <a:ea typeface="Arial"/>
                <a:cs typeface="Arial"/>
                <a:sym typeface="Arial"/>
              </a:rPr>
              <a:t>This is what I read…</a:t>
            </a:r>
            <a:endParaRPr/>
          </a:p>
        </p:txBody>
      </p:sp>
      <p:pic>
        <p:nvPicPr>
          <p:cNvPr id="19" name="Grafik 7">
            <a:extLst>
              <a:ext uri="{FF2B5EF4-FFF2-40B4-BE49-F238E27FC236}">
                <a16:creationId xmlns:a16="http://schemas.microsoft.com/office/drawing/2014/main" id="{81E76DAF-09A3-A44F-AF5D-C727A09FD73D}"/>
              </a:ext>
            </a:extLst>
          </p:cNvPr>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604365" y="1592264"/>
            <a:ext cx="1379999" cy="1800000"/>
          </a:xfrm>
          <a:prstGeom prst="rect">
            <a:avLst/>
          </a:prstGeom>
        </p:spPr>
      </p:pic>
      <p:pic>
        <p:nvPicPr>
          <p:cNvPr id="20" name="Grafik 9">
            <a:extLst>
              <a:ext uri="{FF2B5EF4-FFF2-40B4-BE49-F238E27FC236}">
                <a16:creationId xmlns:a16="http://schemas.microsoft.com/office/drawing/2014/main" id="{6075A441-A698-3A4E-8E7B-671E96E86AE7}"/>
              </a:ext>
            </a:extLst>
          </p:cNvPr>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4434393" y="4233448"/>
            <a:ext cx="1119613" cy="1800000"/>
          </a:xfrm>
          <a:prstGeom prst="rect">
            <a:avLst/>
          </a:prstGeom>
        </p:spPr>
      </p:pic>
      <p:pic>
        <p:nvPicPr>
          <p:cNvPr id="21" name="Grafik 10">
            <a:extLst>
              <a:ext uri="{FF2B5EF4-FFF2-40B4-BE49-F238E27FC236}">
                <a16:creationId xmlns:a16="http://schemas.microsoft.com/office/drawing/2014/main" id="{722F27C2-5757-334B-B567-8E37AE1F1A25}"/>
              </a:ext>
            </a:extLst>
          </p:cNvPr>
          <p:cNvPicPr>
            <a:picLocks noChangeAspect="1"/>
          </p:cNvPicPr>
          <p:nvPr/>
        </p:nvPicPr>
        <p:blipFill rotWithShape="1">
          <a:blip r:embed="rId3">
            <a:extLst>
              <a:ext uri="{28A0092B-C50C-407E-A947-70E740481C1C}">
                <a14:useLocalDpi xmlns:a14="http://schemas.microsoft.com/office/drawing/2010/main" val="0"/>
              </a:ext>
            </a:extLst>
          </a:blip>
          <a:srcRect l="37243" t="14493" r="48953" b="58712"/>
          <a:stretch/>
        </p:blipFill>
        <p:spPr>
          <a:xfrm rot="10800000">
            <a:off x="5320988" y="1592265"/>
            <a:ext cx="1236439" cy="1800000"/>
          </a:xfrm>
          <a:prstGeom prst="rect">
            <a:avLst/>
          </a:prstGeom>
        </p:spPr>
      </p:pic>
      <p:pic>
        <p:nvPicPr>
          <p:cNvPr id="22" name="Grafik 11">
            <a:extLst>
              <a:ext uri="{FF2B5EF4-FFF2-40B4-BE49-F238E27FC236}">
                <a16:creationId xmlns:a16="http://schemas.microsoft.com/office/drawing/2014/main" id="{F29372EE-3CBC-1342-AC79-2F131ACD3286}"/>
              </a:ext>
            </a:extLst>
          </p:cNvPr>
          <p:cNvPicPr>
            <a:picLocks noChangeAspect="1"/>
          </p:cNvPicPr>
          <p:nvPr/>
        </p:nvPicPr>
        <p:blipFill rotWithShape="1">
          <a:blip r:embed="rId3">
            <a:extLst>
              <a:ext uri="{28A0092B-C50C-407E-A947-70E740481C1C}">
                <a14:useLocalDpi xmlns:a14="http://schemas.microsoft.com/office/drawing/2010/main" val="0"/>
              </a:ext>
            </a:extLst>
          </a:blip>
          <a:srcRect l="20649" t="14493" r="65166" b="58712"/>
          <a:stretch/>
        </p:blipFill>
        <p:spPr>
          <a:xfrm rot="10800000">
            <a:off x="4017419" y="1592264"/>
            <a:ext cx="1270514" cy="1800000"/>
          </a:xfrm>
          <a:prstGeom prst="rect">
            <a:avLst/>
          </a:prstGeom>
        </p:spPr>
      </p:pic>
      <p:pic>
        <p:nvPicPr>
          <p:cNvPr id="23" name="Grafik 12">
            <a:extLst>
              <a:ext uri="{FF2B5EF4-FFF2-40B4-BE49-F238E27FC236}">
                <a16:creationId xmlns:a16="http://schemas.microsoft.com/office/drawing/2014/main" id="{A3B81388-466D-E147-ADF5-8AF682139D0C}"/>
              </a:ext>
            </a:extLst>
          </p:cNvPr>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2647804" y="4233448"/>
            <a:ext cx="1357525" cy="1800000"/>
          </a:xfrm>
          <a:prstGeom prst="rect">
            <a:avLst/>
          </a:prstGeom>
        </p:spPr>
      </p:pic>
      <p:pic>
        <p:nvPicPr>
          <p:cNvPr id="24" name="Grafik 14">
            <a:extLst>
              <a:ext uri="{FF2B5EF4-FFF2-40B4-BE49-F238E27FC236}">
                <a16:creationId xmlns:a16="http://schemas.microsoft.com/office/drawing/2014/main" id="{CE6B98C3-3ADD-7D4F-8EF8-5642DEB15C59}"/>
              </a:ext>
            </a:extLst>
          </p:cNvPr>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374066" y="1592264"/>
            <a:ext cx="1127521" cy="1800000"/>
          </a:xfrm>
          <a:prstGeom prst="rect">
            <a:avLst/>
          </a:prstGeom>
        </p:spPr>
      </p:pic>
      <p:pic>
        <p:nvPicPr>
          <p:cNvPr id="25" name="Grafik 15">
            <a:extLst>
              <a:ext uri="{FF2B5EF4-FFF2-40B4-BE49-F238E27FC236}">
                <a16:creationId xmlns:a16="http://schemas.microsoft.com/office/drawing/2014/main" id="{F698F35C-237B-7E41-9C27-687338EDC6FC}"/>
              </a:ext>
            </a:extLst>
          </p:cNvPr>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880093" y="4233448"/>
            <a:ext cx="1338647" cy="1800000"/>
          </a:xfrm>
          <a:prstGeom prst="rect">
            <a:avLst/>
          </a:prstGeom>
        </p:spPr>
      </p:pic>
      <p:pic>
        <p:nvPicPr>
          <p:cNvPr id="26" name="Grafik 16">
            <a:extLst>
              <a:ext uri="{FF2B5EF4-FFF2-40B4-BE49-F238E27FC236}">
                <a16:creationId xmlns:a16="http://schemas.microsoft.com/office/drawing/2014/main" id="{7BF4269D-6730-C546-B1E6-A4F4F7DAC996}"/>
              </a:ext>
            </a:extLst>
          </p:cNvPr>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534642" y="1592264"/>
            <a:ext cx="1036668" cy="1800000"/>
          </a:xfrm>
          <a:prstGeom prst="rect">
            <a:avLst/>
          </a:prstGeom>
        </p:spPr>
      </p:pic>
      <p:pic>
        <p:nvPicPr>
          <p:cNvPr id="27" name="Grafik 18">
            <a:extLst>
              <a:ext uri="{FF2B5EF4-FFF2-40B4-BE49-F238E27FC236}">
                <a16:creationId xmlns:a16="http://schemas.microsoft.com/office/drawing/2014/main" id="{9DDAFB91-A814-7C4E-B5DF-1E42AA508082}"/>
              </a:ext>
            </a:extLst>
          </p:cNvPr>
          <p:cNvPicPr>
            <a:picLocks noChangeAspect="1"/>
          </p:cNvPicPr>
          <p:nvPr/>
        </p:nvPicPr>
        <p:blipFill rotWithShape="1">
          <a:blip r:embed="rId4"/>
          <a:srcRect l="59628" t="30373" r="26204" b="38587"/>
          <a:stretch/>
        </p:blipFill>
        <p:spPr>
          <a:xfrm>
            <a:off x="5983070" y="4233448"/>
            <a:ext cx="1095409" cy="1800000"/>
          </a:xfrm>
          <a:prstGeom prst="rect">
            <a:avLst/>
          </a:prstGeom>
        </p:spPr>
      </p:pic>
      <p:pic>
        <p:nvPicPr>
          <p:cNvPr id="28" name="Grafik 19">
            <a:extLst>
              <a:ext uri="{FF2B5EF4-FFF2-40B4-BE49-F238E27FC236}">
                <a16:creationId xmlns:a16="http://schemas.microsoft.com/office/drawing/2014/main" id="{275EF318-D086-524B-9F87-D7A8E21A4ADD}"/>
              </a:ext>
            </a:extLst>
          </p:cNvPr>
          <p:cNvPicPr>
            <a:picLocks noChangeAspect="1"/>
          </p:cNvPicPr>
          <p:nvPr/>
        </p:nvPicPr>
        <p:blipFill rotWithShape="1">
          <a:blip r:embed="rId4"/>
          <a:srcRect l="46222" t="29752" r="39126" b="38587"/>
          <a:stretch/>
        </p:blipFill>
        <p:spPr>
          <a:xfrm>
            <a:off x="7507542" y="4233448"/>
            <a:ext cx="1110621" cy="1800000"/>
          </a:xfrm>
          <a:prstGeom prst="rect">
            <a:avLst/>
          </a:prstGeom>
        </p:spPr>
      </p:pic>
      <p:pic>
        <p:nvPicPr>
          <p:cNvPr id="29" name="Grafik 20">
            <a:extLst>
              <a:ext uri="{FF2B5EF4-FFF2-40B4-BE49-F238E27FC236}">
                <a16:creationId xmlns:a16="http://schemas.microsoft.com/office/drawing/2014/main" id="{2FF90A7D-3462-E54C-837D-B831B60FB396}"/>
              </a:ext>
            </a:extLst>
          </p:cNvPr>
          <p:cNvPicPr>
            <a:picLocks noChangeAspect="1"/>
          </p:cNvPicPr>
          <p:nvPr/>
        </p:nvPicPr>
        <p:blipFill rotWithShape="1">
          <a:blip r:embed="rId4"/>
          <a:srcRect l="72620" t="29575" r="13476" b="41202"/>
          <a:stretch/>
        </p:blipFill>
        <p:spPr>
          <a:xfrm>
            <a:off x="6590482" y="1592264"/>
            <a:ext cx="1141828" cy="1800000"/>
          </a:xfrm>
          <a:prstGeom prst="rect">
            <a:avLst/>
          </a:prstGeom>
        </p:spPr>
      </p:pic>
      <p:pic>
        <p:nvPicPr>
          <p:cNvPr id="30" name="Grafik 22">
            <a:extLst>
              <a:ext uri="{FF2B5EF4-FFF2-40B4-BE49-F238E27FC236}">
                <a16:creationId xmlns:a16="http://schemas.microsoft.com/office/drawing/2014/main" id="{4F9C39D5-C275-DD44-8E33-0BA83C815791}"/>
              </a:ext>
            </a:extLst>
          </p:cNvPr>
          <p:cNvPicPr>
            <a:picLocks noChangeAspect="1"/>
          </p:cNvPicPr>
          <p:nvPr/>
        </p:nvPicPr>
        <p:blipFill rotWithShape="1">
          <a:blip r:embed="rId4"/>
          <a:srcRect l="85232" t="29145" r="102" b="40664"/>
          <a:stretch/>
        </p:blipFill>
        <p:spPr>
          <a:xfrm>
            <a:off x="7765365" y="1592264"/>
            <a:ext cx="1165819" cy="1800000"/>
          </a:xfrm>
          <a:prstGeom prst="rect">
            <a:avLst/>
          </a:prstGeom>
        </p:spPr>
      </p:pic>
      <p:sp>
        <p:nvSpPr>
          <p:cNvPr id="31" name="Titel 1">
            <a:extLst>
              <a:ext uri="{FF2B5EF4-FFF2-40B4-BE49-F238E27FC236}">
                <a16:creationId xmlns:a16="http://schemas.microsoft.com/office/drawing/2014/main" id="{56F13133-FB85-624F-A1FD-7A00304967D8}"/>
              </a:ext>
            </a:extLst>
          </p:cNvPr>
          <p:cNvSpPr txBox="1">
            <a:spLocks/>
          </p:cNvSpPr>
          <p:nvPr/>
        </p:nvSpPr>
        <p:spPr>
          <a:xfrm>
            <a:off x="1729790" y="3600424"/>
            <a:ext cx="7244211" cy="482738"/>
          </a:xfrm>
          <a:prstGeom prst="rect">
            <a:avLst/>
          </a:prstGeom>
          <a:noFill/>
        </p:spPr>
        <p:txBody>
          <a:bodyPr vert="horz" lIns="0" tIns="0" rIns="0" bIns="0" rtlCol="0" anchor="b" anchorCtr="0">
            <a:normAutofit fontScale="925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Which of these books do you suggest?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Approaches to Recommender Systems</a:t>
            </a:r>
            <a:endParaRPr/>
          </a:p>
        </p:txBody>
      </p:sp>
      <p:sp>
        <p:nvSpPr>
          <p:cNvPr id="238" name="Google Shape;238;p11"/>
          <p:cNvSpPr txBox="1">
            <a:spLocks noGrp="1"/>
          </p:cNvSpPr>
          <p:nvPr>
            <p:ph type="body" idx="1"/>
          </p:nvPr>
        </p:nvSpPr>
        <p:spPr>
          <a:xfrm>
            <a:off x="695325" y="1592264"/>
            <a:ext cx="7355372" cy="4537074"/>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lnSpc>
                <a:spcPct val="90000"/>
              </a:lnSpc>
              <a:spcBef>
                <a:spcPts val="0"/>
              </a:spcBef>
              <a:spcAft>
                <a:spcPts val="0"/>
              </a:spcAft>
              <a:buSzPct val="117936"/>
              <a:buChar char="▪"/>
            </a:pPr>
            <a:r>
              <a:rPr lang="en-US" b="1" dirty="0"/>
              <a:t>Collaborative Filtering </a:t>
            </a:r>
            <a:br>
              <a:rPr lang="en-US" dirty="0"/>
            </a:br>
            <a:r>
              <a:rPr lang="en-US" dirty="0"/>
              <a:t>“people who liked what you liked also liked X, hence I suggest X to you”</a:t>
            </a:r>
            <a:endParaRPr dirty="0"/>
          </a:p>
          <a:p>
            <a:pPr marL="285750" lvl="0" indent="-285750" algn="l" rtl="0">
              <a:lnSpc>
                <a:spcPct val="90000"/>
              </a:lnSpc>
              <a:spcBef>
                <a:spcPts val="1100"/>
              </a:spcBef>
              <a:spcAft>
                <a:spcPts val="0"/>
              </a:spcAft>
              <a:buSzPct val="117936"/>
              <a:buChar char="▪"/>
            </a:pPr>
            <a:r>
              <a:rPr lang="en-US" b="1" dirty="0"/>
              <a:t>Demographics</a:t>
            </a:r>
            <a:r>
              <a:rPr lang="en-US" dirty="0"/>
              <a:t> </a:t>
            </a:r>
            <a:br>
              <a:rPr lang="en-US" dirty="0"/>
            </a:br>
            <a:r>
              <a:rPr lang="en-US" dirty="0"/>
              <a:t>“many people of you age, income, family status, and education like X, hence I suggest X to you”</a:t>
            </a:r>
            <a:endParaRPr dirty="0"/>
          </a:p>
          <a:p>
            <a:pPr marL="285750" lvl="0" indent="-285750" algn="l" rtl="0">
              <a:lnSpc>
                <a:spcPct val="90000"/>
              </a:lnSpc>
              <a:spcBef>
                <a:spcPts val="1100"/>
              </a:spcBef>
              <a:spcAft>
                <a:spcPts val="0"/>
              </a:spcAft>
              <a:buSzPct val="117936"/>
              <a:buChar char="▪"/>
            </a:pPr>
            <a:r>
              <a:rPr lang="en-US" b="1" dirty="0"/>
              <a:t>Social Relationships</a:t>
            </a:r>
            <a:br>
              <a:rPr lang="en-US" dirty="0"/>
            </a:br>
            <a:r>
              <a:rPr lang="en-US" dirty="0"/>
              <a:t>“people you hang out with, your friend, or friend of you friends like X, hence I suggest X to you”</a:t>
            </a:r>
            <a:endParaRPr dirty="0"/>
          </a:p>
          <a:p>
            <a:pPr marL="285750" lvl="0" indent="-285750" algn="l" rtl="0">
              <a:lnSpc>
                <a:spcPct val="90000"/>
              </a:lnSpc>
              <a:spcBef>
                <a:spcPts val="1100"/>
              </a:spcBef>
              <a:spcAft>
                <a:spcPts val="0"/>
              </a:spcAft>
              <a:buSzPct val="117936"/>
              <a:buChar char="▪"/>
            </a:pPr>
            <a:r>
              <a:rPr lang="en-US" b="1" dirty="0"/>
              <a:t>Content-based Filtering</a:t>
            </a:r>
            <a:br>
              <a:rPr lang="en-US" dirty="0"/>
            </a:br>
            <a:r>
              <a:rPr lang="en-US" dirty="0"/>
              <a:t>“X is similar (based on a similarity measure for a domain) to what you liked before, hence I suggest X to you”</a:t>
            </a:r>
            <a:endParaRPr dirty="0"/>
          </a:p>
          <a:p>
            <a:pPr marL="285750" lvl="0" indent="-285750" algn="l" rtl="0">
              <a:lnSpc>
                <a:spcPct val="90000"/>
              </a:lnSpc>
              <a:spcBef>
                <a:spcPts val="1100"/>
              </a:spcBef>
              <a:spcAft>
                <a:spcPts val="0"/>
              </a:spcAft>
              <a:buSzPct val="117936"/>
              <a:buChar char="▪"/>
            </a:pPr>
            <a:r>
              <a:rPr lang="en-US" b="1" dirty="0"/>
              <a:t>Contextual</a:t>
            </a:r>
            <a:br>
              <a:rPr lang="en-US" dirty="0"/>
            </a:br>
            <a:r>
              <a:rPr lang="en-US" dirty="0"/>
              <a:t>“many people in you current situation/context/location like X, as you are in now this context , I suggest X to you”</a:t>
            </a:r>
            <a:endParaRPr dirty="0"/>
          </a:p>
          <a:p>
            <a:pPr marL="0" lvl="0" indent="0" algn="l" rtl="0">
              <a:lnSpc>
                <a:spcPct val="90000"/>
              </a:lnSpc>
              <a:spcBef>
                <a:spcPts val="1100"/>
              </a:spcBef>
              <a:spcAft>
                <a:spcPts val="0"/>
              </a:spcAft>
              <a:buSzPct val="117936"/>
              <a:buNone/>
            </a:pPr>
            <a:endParaRPr dirty="0"/>
          </a:p>
          <a:p>
            <a:pPr marL="285750" lvl="0" indent="-133350" algn="l" rtl="0">
              <a:lnSpc>
                <a:spcPct val="90000"/>
              </a:lnSpc>
              <a:spcBef>
                <a:spcPts val="1100"/>
              </a:spcBef>
              <a:spcAft>
                <a:spcPts val="0"/>
              </a:spcAft>
              <a:buSzPct val="117936"/>
              <a:buNone/>
            </a:pPr>
            <a:endParaRPr dirty="0"/>
          </a:p>
        </p:txBody>
      </p:sp>
      <p:sp>
        <p:nvSpPr>
          <p:cNvPr id="239" name="Google Shape;239;p11"/>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240" name="Google Shape;240;p11"/>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242" name="Google Shape;242;p1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43" name="Google Shape;243;p11"/>
          <p:cNvSpPr/>
          <p:nvPr/>
        </p:nvSpPr>
        <p:spPr>
          <a:xfrm>
            <a:off x="526774" y="1510748"/>
            <a:ext cx="8125101" cy="924339"/>
          </a:xfrm>
          <a:prstGeom prst="rect">
            <a:avLst/>
          </a:prstGeom>
          <a:solidFill>
            <a:srgbClr val="8ABD3E">
              <a:alpha val="2705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 name="Google Shape;244;p11"/>
          <p:cNvSpPr/>
          <p:nvPr/>
        </p:nvSpPr>
        <p:spPr>
          <a:xfrm>
            <a:off x="526774" y="4177748"/>
            <a:ext cx="8125101" cy="924339"/>
          </a:xfrm>
          <a:prstGeom prst="rect">
            <a:avLst/>
          </a:prstGeom>
          <a:solidFill>
            <a:srgbClr val="8ABD3E">
              <a:alpha val="2705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2"/>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Content Based Filtering</a:t>
            </a:r>
            <a:endParaRPr/>
          </a:p>
        </p:txBody>
      </p:sp>
      <p:sp>
        <p:nvSpPr>
          <p:cNvPr id="251" name="Google Shape;251;p12"/>
          <p:cNvSpPr txBox="1">
            <a:spLocks noGrp="1"/>
          </p:cNvSpPr>
          <p:nvPr>
            <p:ph type="body" idx="1"/>
          </p:nvPr>
        </p:nvSpPr>
        <p:spPr>
          <a:xfrm>
            <a:off x="695325" y="1592264"/>
            <a:ext cx="5789237" cy="4537074"/>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lnSpc>
                <a:spcPct val="90000"/>
              </a:lnSpc>
              <a:spcBef>
                <a:spcPts val="0"/>
              </a:spcBef>
              <a:spcAft>
                <a:spcPts val="0"/>
              </a:spcAft>
              <a:buSzPct val="117936"/>
              <a:buChar char="▪"/>
            </a:pPr>
            <a:r>
              <a:rPr lang="en-US" dirty="0"/>
              <a:t>What properties / factors / dimensions are describing and discriminating the products?</a:t>
            </a:r>
          </a:p>
          <a:p>
            <a:pPr marL="742950" lvl="1" indent="-285750">
              <a:spcBef>
                <a:spcPts val="0"/>
              </a:spcBef>
              <a:buSzPct val="117936"/>
            </a:pPr>
            <a:r>
              <a:rPr lang="en-US" dirty="0"/>
              <a:t>taxonomy, list of dimensions or set of criteria </a:t>
            </a:r>
            <a:endParaRPr dirty="0"/>
          </a:p>
          <a:p>
            <a:pPr marL="285750" lvl="0" indent="-285750" algn="l" rtl="0">
              <a:lnSpc>
                <a:spcPct val="90000"/>
              </a:lnSpc>
              <a:spcBef>
                <a:spcPts val="1100"/>
              </a:spcBef>
              <a:spcAft>
                <a:spcPts val="0"/>
              </a:spcAft>
              <a:buSzPct val="117936"/>
              <a:buChar char="▪"/>
            </a:pPr>
            <a:r>
              <a:rPr lang="en-US" dirty="0"/>
              <a:t>Each item can be categorized based on the criteria/dimensions/taxonomy</a:t>
            </a:r>
          </a:p>
          <a:p>
            <a:pPr marL="742950" lvl="1" indent="-285750">
              <a:spcBef>
                <a:spcPts val="1100"/>
              </a:spcBef>
              <a:buSzPct val="117936"/>
            </a:pPr>
            <a:r>
              <a:rPr lang="en-US" dirty="0"/>
              <a:t>for each item represent how much it matches these criteria in a vector</a:t>
            </a:r>
            <a:endParaRPr dirty="0"/>
          </a:p>
          <a:p>
            <a:pPr marL="285750" lvl="0" indent="-285750" algn="l" rtl="0">
              <a:lnSpc>
                <a:spcPct val="90000"/>
              </a:lnSpc>
              <a:spcBef>
                <a:spcPts val="1100"/>
              </a:spcBef>
              <a:spcAft>
                <a:spcPts val="0"/>
              </a:spcAft>
              <a:buSzPct val="117936"/>
              <a:buChar char="▪"/>
            </a:pPr>
            <a:r>
              <a:rPr lang="en-US" dirty="0"/>
              <a:t>How much does the user like products based on the criteria/dimensions/taxonomy?</a:t>
            </a:r>
          </a:p>
          <a:p>
            <a:pPr marL="742950" lvl="1" indent="-285750">
              <a:spcBef>
                <a:spcPts val="1100"/>
              </a:spcBef>
              <a:buSzPct val="117936"/>
            </a:pPr>
            <a:r>
              <a:rPr lang="en-US" dirty="0"/>
              <a:t>vector for the user that represents their relationship to these criteria</a:t>
            </a:r>
            <a:endParaRPr dirty="0"/>
          </a:p>
          <a:p>
            <a:pPr marL="285750" lvl="0" indent="-285750" algn="l" rtl="0">
              <a:lnSpc>
                <a:spcPct val="90000"/>
              </a:lnSpc>
              <a:spcBef>
                <a:spcPts val="1100"/>
              </a:spcBef>
              <a:spcAft>
                <a:spcPts val="0"/>
              </a:spcAft>
              <a:buSzPct val="117936"/>
              <a:buChar char="▪"/>
            </a:pPr>
            <a:r>
              <a:rPr lang="en-US" dirty="0"/>
              <a:t>Identify and recommend items that fit the </a:t>
            </a:r>
            <a:br>
              <a:rPr lang="en-US" dirty="0"/>
            </a:br>
            <a:r>
              <a:rPr lang="en-US" dirty="0"/>
              <a:t>user’s criteria</a:t>
            </a:r>
          </a:p>
          <a:p>
            <a:pPr marL="742950" lvl="1" indent="-285750">
              <a:spcBef>
                <a:spcPts val="1100"/>
              </a:spcBef>
              <a:buSzPct val="117936"/>
            </a:pPr>
            <a:r>
              <a:rPr lang="en-US" dirty="0"/>
              <a:t>calculate the similarity between item vectors and user vectors</a:t>
            </a:r>
            <a:endParaRPr dirty="0"/>
          </a:p>
          <a:p>
            <a:pPr marL="285750" lvl="0" indent="-133350" algn="l" rtl="0">
              <a:lnSpc>
                <a:spcPct val="90000"/>
              </a:lnSpc>
              <a:spcBef>
                <a:spcPts val="1100"/>
              </a:spcBef>
              <a:spcAft>
                <a:spcPts val="0"/>
              </a:spcAft>
              <a:buSzPct val="117936"/>
              <a:buNone/>
            </a:pPr>
            <a:endParaRPr dirty="0"/>
          </a:p>
        </p:txBody>
      </p:sp>
      <p:sp>
        <p:nvSpPr>
          <p:cNvPr id="252" name="Google Shape;252;p12"/>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Basic Approach</a:t>
            </a:r>
            <a:endParaRPr/>
          </a:p>
        </p:txBody>
      </p:sp>
      <p:sp>
        <p:nvSpPr>
          <p:cNvPr id="253" name="Google Shape;253;p12"/>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255" name="Google Shape;255;p1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57" name="Google Shape;257;p12"/>
          <p:cNvSpPr txBox="1"/>
          <p:nvPr/>
        </p:nvSpPr>
        <p:spPr>
          <a:xfrm>
            <a:off x="6640742" y="1885157"/>
            <a:ext cx="2875004" cy="1169551"/>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a:solidFill>
                  <a:schemeClr val="dk1"/>
                </a:solidFill>
                <a:latin typeface="Arial"/>
                <a:ea typeface="Arial"/>
                <a:cs typeface="Arial"/>
                <a:sym typeface="Arial"/>
              </a:rPr>
              <a:t>Language, genre, time set,</a:t>
            </a:r>
            <a:br>
              <a:rPr lang="en-US" sz="1400" i="1">
                <a:solidFill>
                  <a:schemeClr val="dk1"/>
                </a:solidFill>
                <a:latin typeface="Arial"/>
                <a:ea typeface="Arial"/>
                <a:cs typeface="Arial"/>
                <a:sym typeface="Arial"/>
              </a:rPr>
            </a:br>
            <a:r>
              <a:rPr lang="en-US" sz="1400" i="1">
                <a:solidFill>
                  <a:schemeClr val="dk1"/>
                </a:solidFill>
                <a:latin typeface="Arial"/>
                <a:ea typeface="Arial"/>
                <a:cs typeface="Arial"/>
                <a:sym typeface="Arial"/>
              </a:rPr>
              <a:t>main characters, location/setting, </a:t>
            </a:r>
            <a:br>
              <a:rPr lang="en-US" sz="1400" i="1">
                <a:solidFill>
                  <a:schemeClr val="dk1"/>
                </a:solidFill>
                <a:latin typeface="Arial"/>
                <a:ea typeface="Arial"/>
                <a:cs typeface="Arial"/>
                <a:sym typeface="Arial"/>
              </a:rPr>
            </a:br>
            <a:r>
              <a:rPr lang="en-US" sz="1400" i="1">
                <a:solidFill>
                  <a:schemeClr val="dk1"/>
                </a:solidFill>
                <a:latin typeface="Arial"/>
                <a:ea typeface="Arial"/>
                <a:cs typeface="Arial"/>
                <a:sym typeface="Arial"/>
              </a:rPr>
              <a:t>theme, length, time written, </a:t>
            </a:r>
            <a:br>
              <a:rPr lang="en-US" sz="1400" i="1">
                <a:solidFill>
                  <a:schemeClr val="dk1"/>
                </a:solidFill>
                <a:latin typeface="Arial"/>
                <a:ea typeface="Arial"/>
                <a:cs typeface="Arial"/>
                <a:sym typeface="Arial"/>
              </a:rPr>
            </a:br>
            <a:r>
              <a:rPr lang="en-US" sz="1400" i="1">
                <a:solidFill>
                  <a:schemeClr val="dk1"/>
                </a:solidFill>
                <a:latin typeface="Arial"/>
                <a:ea typeface="Arial"/>
                <a:cs typeface="Arial"/>
                <a:sym typeface="Arial"/>
              </a:rPr>
              <a:t>number of parallel plots, </a:t>
            </a:r>
            <a:br>
              <a:rPr lang="en-US" sz="1400" i="1">
                <a:solidFill>
                  <a:schemeClr val="dk1"/>
                </a:solidFill>
                <a:latin typeface="Arial"/>
                <a:ea typeface="Arial"/>
                <a:cs typeface="Arial"/>
                <a:sym typeface="Arial"/>
              </a:rPr>
            </a:br>
            <a:r>
              <a:rPr lang="en-US" sz="1400" i="1">
                <a:solidFill>
                  <a:schemeClr val="dk1"/>
                </a:solidFill>
                <a:latin typeface="Arial"/>
                <a:ea typeface="Arial"/>
                <a:cs typeface="Arial"/>
                <a:sym typeface="Arial"/>
              </a:rPr>
              <a:t>language complexity,…</a:t>
            </a:r>
            <a:endParaRPr/>
          </a:p>
        </p:txBody>
      </p:sp>
      <p:pic>
        <p:nvPicPr>
          <p:cNvPr id="10" name="Grafik 7">
            <a:extLst>
              <a:ext uri="{FF2B5EF4-FFF2-40B4-BE49-F238E27FC236}">
                <a16:creationId xmlns:a16="http://schemas.microsoft.com/office/drawing/2014/main" id="{DBC4ACB1-0D04-DD43-AE49-D761BC1789B0}"/>
              </a:ext>
            </a:extLst>
          </p:cNvPr>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6694651" y="292893"/>
            <a:ext cx="1200854" cy="159226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695326" y="115888"/>
            <a:ext cx="8288129"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Idea of User Based Collaborative Filtering</a:t>
            </a:r>
            <a:endParaRPr/>
          </a:p>
        </p:txBody>
      </p:sp>
      <p:sp>
        <p:nvSpPr>
          <p:cNvPr id="264" name="Google Shape;264;p13"/>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266" name="Google Shape;266;p1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0" name="Picture 2" descr="https://openclipart.org/image/800px/294553">
            <a:extLst>
              <a:ext uri="{FF2B5EF4-FFF2-40B4-BE49-F238E27FC236}">
                <a16:creationId xmlns:a16="http://schemas.microsoft.com/office/drawing/2014/main" id="{4FA15F96-B7BD-864B-97B2-7FA4717DE6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6" r="22979"/>
          <a:stretch/>
        </p:blipFill>
        <p:spPr bwMode="auto">
          <a:xfrm>
            <a:off x="5076827" y="2147374"/>
            <a:ext cx="1193822" cy="16609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openclipart.org/image/800px/294553">
            <a:extLst>
              <a:ext uri="{FF2B5EF4-FFF2-40B4-BE49-F238E27FC236}">
                <a16:creationId xmlns:a16="http://schemas.microsoft.com/office/drawing/2014/main" id="{0B996E29-F267-C744-972F-CAAE9B5AC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97" r="-1810"/>
          <a:stretch/>
        </p:blipFill>
        <p:spPr bwMode="auto">
          <a:xfrm>
            <a:off x="2236184" y="2156055"/>
            <a:ext cx="1063191" cy="1652263"/>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10">
            <a:extLst>
              <a:ext uri="{FF2B5EF4-FFF2-40B4-BE49-F238E27FC236}">
                <a16:creationId xmlns:a16="http://schemas.microsoft.com/office/drawing/2014/main" id="{D07E78F7-8F22-004D-9032-DC07681404B3}"/>
              </a:ext>
            </a:extLst>
          </p:cNvPr>
          <p:cNvPicPr>
            <a:picLocks noChangeAspect="1"/>
          </p:cNvPicPr>
          <p:nvPr/>
        </p:nvPicPr>
        <p:blipFill rotWithShape="1">
          <a:blip r:embed="rId4">
            <a:extLst>
              <a:ext uri="{28A0092B-C50C-407E-A947-70E740481C1C}">
                <a14:useLocalDpi xmlns:a14="http://schemas.microsoft.com/office/drawing/2010/main" val="0"/>
              </a:ext>
            </a:extLst>
          </a:blip>
          <a:srcRect l="63326" t="48216" r="24418" b="25698"/>
          <a:stretch/>
        </p:blipFill>
        <p:spPr>
          <a:xfrm rot="10800000">
            <a:off x="6627422" y="1247340"/>
            <a:ext cx="766715" cy="1224000"/>
          </a:xfrm>
          <a:prstGeom prst="rect">
            <a:avLst/>
          </a:prstGeom>
        </p:spPr>
      </p:pic>
      <p:pic>
        <p:nvPicPr>
          <p:cNvPr id="23" name="Grafik 11">
            <a:extLst>
              <a:ext uri="{FF2B5EF4-FFF2-40B4-BE49-F238E27FC236}">
                <a16:creationId xmlns:a16="http://schemas.microsoft.com/office/drawing/2014/main" id="{37EF73DD-B6C5-DF48-BAF7-9D4B9DDFC4A3}"/>
              </a:ext>
            </a:extLst>
          </p:cNvPr>
          <p:cNvPicPr>
            <a:picLocks noChangeAspect="1"/>
          </p:cNvPicPr>
          <p:nvPr/>
        </p:nvPicPr>
        <p:blipFill rotWithShape="1">
          <a:blip r:embed="rId5"/>
          <a:srcRect l="72620" t="29575" r="13476" b="41202"/>
          <a:stretch/>
        </p:blipFill>
        <p:spPr>
          <a:xfrm>
            <a:off x="3246647" y="3920432"/>
            <a:ext cx="776443" cy="1224000"/>
          </a:xfrm>
          <a:prstGeom prst="rect">
            <a:avLst/>
          </a:prstGeom>
        </p:spPr>
      </p:pic>
      <p:pic>
        <p:nvPicPr>
          <p:cNvPr id="24" name="Grafik 12">
            <a:extLst>
              <a:ext uri="{FF2B5EF4-FFF2-40B4-BE49-F238E27FC236}">
                <a16:creationId xmlns:a16="http://schemas.microsoft.com/office/drawing/2014/main" id="{8CF2E0E2-33B9-A540-9874-5B8CC67954B1}"/>
              </a:ext>
            </a:extLst>
          </p:cNvPr>
          <p:cNvPicPr>
            <a:picLocks noChangeAspect="1"/>
          </p:cNvPicPr>
          <p:nvPr/>
        </p:nvPicPr>
        <p:blipFill rotWithShape="1">
          <a:blip r:embed="rId4">
            <a:extLst>
              <a:ext uri="{28A0092B-C50C-407E-A947-70E740481C1C}">
                <a14:useLocalDpi xmlns:a14="http://schemas.microsoft.com/office/drawing/2010/main" val="0"/>
              </a:ext>
            </a:extLst>
          </a:blip>
          <a:srcRect l="51773" t="14493" r="35727" b="58712"/>
          <a:stretch/>
        </p:blipFill>
        <p:spPr>
          <a:xfrm rot="10800000">
            <a:off x="6647686" y="2793990"/>
            <a:ext cx="761336" cy="1224000"/>
          </a:xfrm>
          <a:prstGeom prst="rect">
            <a:avLst/>
          </a:prstGeom>
        </p:spPr>
      </p:pic>
      <p:pic>
        <p:nvPicPr>
          <p:cNvPr id="25" name="Grafik 13">
            <a:extLst>
              <a:ext uri="{FF2B5EF4-FFF2-40B4-BE49-F238E27FC236}">
                <a16:creationId xmlns:a16="http://schemas.microsoft.com/office/drawing/2014/main" id="{7641948B-F46C-5E4F-9F05-0CCA3616E69B}"/>
              </a:ext>
            </a:extLst>
          </p:cNvPr>
          <p:cNvPicPr>
            <a:picLocks noChangeAspect="1"/>
          </p:cNvPicPr>
          <p:nvPr/>
        </p:nvPicPr>
        <p:blipFill rotWithShape="1">
          <a:blip r:embed="rId4">
            <a:extLst>
              <a:ext uri="{28A0092B-C50C-407E-A947-70E740481C1C}">
                <a14:useLocalDpi xmlns:a14="http://schemas.microsoft.com/office/drawing/2010/main" val="0"/>
              </a:ext>
            </a:extLst>
          </a:blip>
          <a:srcRect l="63326" t="48216" r="24418" b="25698"/>
          <a:stretch/>
        </p:blipFill>
        <p:spPr>
          <a:xfrm rot="10800000">
            <a:off x="947706" y="1247340"/>
            <a:ext cx="766715" cy="1224000"/>
          </a:xfrm>
          <a:prstGeom prst="rect">
            <a:avLst/>
          </a:prstGeom>
        </p:spPr>
      </p:pic>
      <p:pic>
        <p:nvPicPr>
          <p:cNvPr id="26" name="Grafik 14">
            <a:extLst>
              <a:ext uri="{FF2B5EF4-FFF2-40B4-BE49-F238E27FC236}">
                <a16:creationId xmlns:a16="http://schemas.microsoft.com/office/drawing/2014/main" id="{8591D6AB-774D-FF40-86C8-CBC59BCF2B3A}"/>
              </a:ext>
            </a:extLst>
          </p:cNvPr>
          <p:cNvPicPr>
            <a:picLocks noChangeAspect="1"/>
          </p:cNvPicPr>
          <p:nvPr/>
        </p:nvPicPr>
        <p:blipFill rotWithShape="1">
          <a:blip r:embed="rId4">
            <a:extLst>
              <a:ext uri="{28A0092B-C50C-407E-A947-70E740481C1C}">
                <a14:useLocalDpi xmlns:a14="http://schemas.microsoft.com/office/drawing/2010/main" val="0"/>
              </a:ext>
            </a:extLst>
          </a:blip>
          <a:srcRect l="51773" t="14493" r="35727" b="58712"/>
          <a:stretch/>
        </p:blipFill>
        <p:spPr>
          <a:xfrm rot="10800000">
            <a:off x="967970" y="2793990"/>
            <a:ext cx="761336" cy="1224000"/>
          </a:xfrm>
          <a:prstGeom prst="rect">
            <a:avLst/>
          </a:prstGeom>
        </p:spPr>
      </p:pic>
      <p:sp>
        <p:nvSpPr>
          <p:cNvPr id="27" name="Pfeil nach links und rechts 15">
            <a:extLst>
              <a:ext uri="{FF2B5EF4-FFF2-40B4-BE49-F238E27FC236}">
                <a16:creationId xmlns:a16="http://schemas.microsoft.com/office/drawing/2014/main" id="{A54D0370-EFC2-604D-892F-8531D8180CAA}"/>
              </a:ext>
            </a:extLst>
          </p:cNvPr>
          <p:cNvSpPr/>
          <p:nvPr/>
        </p:nvSpPr>
        <p:spPr>
          <a:xfrm>
            <a:off x="3217850" y="2785081"/>
            <a:ext cx="1980013" cy="40811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Similar</a:t>
            </a:r>
            <a:endParaRPr lang="en-US" dirty="0"/>
          </a:p>
        </p:txBody>
      </p:sp>
      <p:sp>
        <p:nvSpPr>
          <p:cNvPr id="28" name="Pfeil nach rechts 18">
            <a:extLst>
              <a:ext uri="{FF2B5EF4-FFF2-40B4-BE49-F238E27FC236}">
                <a16:creationId xmlns:a16="http://schemas.microsoft.com/office/drawing/2014/main" id="{ADA82E5B-9121-AD43-AB19-9F8E5DAD293E}"/>
              </a:ext>
            </a:extLst>
          </p:cNvPr>
          <p:cNvSpPr/>
          <p:nvPr/>
        </p:nvSpPr>
        <p:spPr>
          <a:xfrm rot="19824276">
            <a:off x="5947045" y="2239256"/>
            <a:ext cx="732916" cy="307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liked</a:t>
            </a:r>
          </a:p>
        </p:txBody>
      </p:sp>
      <p:sp>
        <p:nvSpPr>
          <p:cNvPr id="29" name="Pfeil nach rechts 19">
            <a:extLst>
              <a:ext uri="{FF2B5EF4-FFF2-40B4-BE49-F238E27FC236}">
                <a16:creationId xmlns:a16="http://schemas.microsoft.com/office/drawing/2014/main" id="{FF304694-DA03-A743-A94E-57BF7EBEAE82}"/>
              </a:ext>
            </a:extLst>
          </p:cNvPr>
          <p:cNvSpPr/>
          <p:nvPr/>
        </p:nvSpPr>
        <p:spPr>
          <a:xfrm rot="933532">
            <a:off x="5984468" y="2698388"/>
            <a:ext cx="732916" cy="307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liked</a:t>
            </a:r>
          </a:p>
        </p:txBody>
      </p:sp>
      <p:sp>
        <p:nvSpPr>
          <p:cNvPr id="30" name="Pfeil nach rechts 20">
            <a:extLst>
              <a:ext uri="{FF2B5EF4-FFF2-40B4-BE49-F238E27FC236}">
                <a16:creationId xmlns:a16="http://schemas.microsoft.com/office/drawing/2014/main" id="{E41653B1-30A7-CB44-99B0-3B6C4B3E4395}"/>
              </a:ext>
            </a:extLst>
          </p:cNvPr>
          <p:cNvSpPr/>
          <p:nvPr/>
        </p:nvSpPr>
        <p:spPr>
          <a:xfrm rot="1775724" flipH="1">
            <a:off x="1660550" y="2317004"/>
            <a:ext cx="732916" cy="307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liked</a:t>
            </a:r>
          </a:p>
        </p:txBody>
      </p:sp>
      <p:sp>
        <p:nvSpPr>
          <p:cNvPr id="31" name="Pfeil nach rechts 21">
            <a:extLst>
              <a:ext uri="{FF2B5EF4-FFF2-40B4-BE49-F238E27FC236}">
                <a16:creationId xmlns:a16="http://schemas.microsoft.com/office/drawing/2014/main" id="{E39DEF97-4738-9644-9C5B-1C09AE5C6965}"/>
              </a:ext>
            </a:extLst>
          </p:cNvPr>
          <p:cNvSpPr/>
          <p:nvPr/>
        </p:nvSpPr>
        <p:spPr>
          <a:xfrm rot="20666468" flipH="1">
            <a:off x="1697973" y="2776136"/>
            <a:ext cx="732916" cy="307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liked</a:t>
            </a:r>
          </a:p>
        </p:txBody>
      </p:sp>
      <p:sp>
        <p:nvSpPr>
          <p:cNvPr id="32" name="Pfeil nach rechts 22">
            <a:extLst>
              <a:ext uri="{FF2B5EF4-FFF2-40B4-BE49-F238E27FC236}">
                <a16:creationId xmlns:a16="http://schemas.microsoft.com/office/drawing/2014/main" id="{E0AB88C0-324F-1348-BCCF-AF8C359659A3}"/>
              </a:ext>
            </a:extLst>
          </p:cNvPr>
          <p:cNvSpPr/>
          <p:nvPr/>
        </p:nvSpPr>
        <p:spPr>
          <a:xfrm rot="2183425">
            <a:off x="2609612" y="3962316"/>
            <a:ext cx="714556" cy="307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liked</a:t>
            </a:r>
          </a:p>
        </p:txBody>
      </p:sp>
      <p:sp>
        <p:nvSpPr>
          <p:cNvPr id="33" name="Pfeil nach rechts 23">
            <a:extLst>
              <a:ext uri="{FF2B5EF4-FFF2-40B4-BE49-F238E27FC236}">
                <a16:creationId xmlns:a16="http://schemas.microsoft.com/office/drawing/2014/main" id="{A5B00B53-7DD0-8949-8564-A75D33B1D110}"/>
              </a:ext>
            </a:extLst>
          </p:cNvPr>
          <p:cNvSpPr/>
          <p:nvPr/>
        </p:nvSpPr>
        <p:spPr>
          <a:xfrm rot="19145957">
            <a:off x="3859822" y="3695634"/>
            <a:ext cx="1529134" cy="307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Recommend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9"/>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Breakout Sessions 1 </a:t>
            </a:r>
            <a:br>
              <a:rPr lang="en-US"/>
            </a:br>
            <a:r>
              <a:rPr lang="en-US"/>
              <a:t>How to get item ratings?</a:t>
            </a:r>
            <a:endParaRPr/>
          </a:p>
        </p:txBody>
      </p:sp>
      <p:sp>
        <p:nvSpPr>
          <p:cNvPr id="517" name="Google Shape;517;p19"/>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Scenario 1: Web based reading platform/library</a:t>
            </a:r>
            <a:endParaRPr/>
          </a:p>
          <a:p>
            <a:pPr marL="285750" lvl="0" indent="-285750" algn="l" rtl="0">
              <a:lnSpc>
                <a:spcPct val="90000"/>
              </a:lnSpc>
              <a:spcBef>
                <a:spcPts val="1100"/>
              </a:spcBef>
              <a:spcAft>
                <a:spcPts val="0"/>
              </a:spcAft>
              <a:buSzPts val="2400"/>
              <a:buChar char="▪"/>
            </a:pPr>
            <a:r>
              <a:rPr lang="en-US"/>
              <a:t>Scenario 2: Public transport application</a:t>
            </a:r>
            <a:endParaRPr/>
          </a:p>
          <a:p>
            <a:pPr marL="285750" lvl="0" indent="-285750" algn="l" rtl="0">
              <a:lnSpc>
                <a:spcPct val="90000"/>
              </a:lnSpc>
              <a:spcBef>
                <a:spcPts val="1100"/>
              </a:spcBef>
              <a:spcAft>
                <a:spcPts val="0"/>
              </a:spcAft>
              <a:buSzPts val="2400"/>
              <a:buChar char="▪"/>
            </a:pPr>
            <a:r>
              <a:rPr lang="en-US"/>
              <a:t>Scenario 3: Online platform for travel recommendations </a:t>
            </a:r>
            <a:endParaRPr/>
          </a:p>
          <a:p>
            <a:pPr marL="285750" lvl="0" indent="-133350" algn="l" rtl="0">
              <a:lnSpc>
                <a:spcPct val="90000"/>
              </a:lnSpc>
              <a:spcBef>
                <a:spcPts val="1100"/>
              </a:spcBef>
              <a:spcAft>
                <a:spcPts val="0"/>
              </a:spcAft>
              <a:buSzPts val="2400"/>
              <a:buNone/>
            </a:pPr>
            <a:endParaRPr/>
          </a:p>
          <a:p>
            <a:pPr marL="357188" lvl="1" indent="0" algn="l" rtl="0">
              <a:lnSpc>
                <a:spcPct val="90000"/>
              </a:lnSpc>
              <a:spcBef>
                <a:spcPts val="1100"/>
              </a:spcBef>
              <a:spcAft>
                <a:spcPts val="0"/>
              </a:spcAft>
              <a:buSzPts val="2000"/>
              <a:buNone/>
            </a:pPr>
            <a:r>
              <a:rPr lang="en-US"/>
              <a:t>What do you get ratings for? What is the item?</a:t>
            </a:r>
            <a:endParaRPr/>
          </a:p>
          <a:p>
            <a:pPr marL="357188" lvl="1" indent="0" algn="l" rtl="0">
              <a:lnSpc>
                <a:spcPct val="90000"/>
              </a:lnSpc>
              <a:spcBef>
                <a:spcPts val="1100"/>
              </a:spcBef>
              <a:spcAft>
                <a:spcPts val="0"/>
              </a:spcAft>
              <a:buSzPts val="2000"/>
              <a:buNone/>
            </a:pPr>
            <a:r>
              <a:rPr lang="en-US"/>
              <a:t>What relevant questions can you ask to get item ratings?</a:t>
            </a:r>
            <a:endParaRPr/>
          </a:p>
          <a:p>
            <a:pPr marL="357188" lvl="1" indent="0" algn="l" rtl="0">
              <a:lnSpc>
                <a:spcPct val="90000"/>
              </a:lnSpc>
              <a:spcBef>
                <a:spcPts val="1100"/>
              </a:spcBef>
              <a:spcAft>
                <a:spcPts val="0"/>
              </a:spcAft>
              <a:buSzPts val="2000"/>
              <a:buNone/>
            </a:pPr>
            <a:r>
              <a:rPr lang="en-US"/>
              <a:t>How do you get implicit ratings from “automated observation”?</a:t>
            </a:r>
            <a:endParaRPr/>
          </a:p>
          <a:p>
            <a:pPr marL="285750" lvl="0" indent="-133350" algn="l" rtl="0">
              <a:lnSpc>
                <a:spcPct val="90000"/>
              </a:lnSpc>
              <a:spcBef>
                <a:spcPts val="1100"/>
              </a:spcBef>
              <a:spcAft>
                <a:spcPts val="0"/>
              </a:spcAft>
              <a:buSzPts val="2400"/>
              <a:buNone/>
            </a:pPr>
            <a:endParaRPr/>
          </a:p>
        </p:txBody>
      </p:sp>
      <p:sp>
        <p:nvSpPr>
          <p:cNvPr id="518" name="Google Shape;518;p19"/>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Explicitly and Implicitly</a:t>
            </a:r>
            <a:endParaRPr/>
          </a:p>
        </p:txBody>
      </p:sp>
      <p:sp>
        <p:nvSpPr>
          <p:cNvPr id="519" name="Google Shape;519;p19"/>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521" name="Google Shape;521;p19"/>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21"/>
          </p:nvPr>
        </p:nvSpPr>
        <p:spPr/>
        <p:txBody>
          <a:bodyPr/>
          <a:lstStyle/>
          <a:p>
            <a:r>
              <a:rPr lang="en-US" dirty="0"/>
              <a:t>Recommender Systems</a:t>
            </a:r>
            <a:endParaRPr lang="de-DE" dirty="0"/>
          </a:p>
        </p:txBody>
      </p:sp>
      <p:sp>
        <p:nvSpPr>
          <p:cNvPr id="7" name="Foliennummernplatzhalter 6"/>
          <p:cNvSpPr>
            <a:spLocks noGrp="1"/>
          </p:cNvSpPr>
          <p:nvPr>
            <p:ph type="sldNum" sz="quarter" idx="24"/>
          </p:nvPr>
        </p:nvSpPr>
        <p:spPr/>
        <p:txBody>
          <a:bodyPr/>
          <a:lstStyle/>
          <a:p>
            <a:fld id="{C564DEAC-083F-4EA1-9D67-84BB3A537A3E}" type="slidenum">
              <a:rPr lang="de-DE" smtClean="0"/>
              <a:pPr/>
              <a:t>15</a:t>
            </a:fld>
            <a:endParaRPr lang="de-DE" dirty="0"/>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76354" y="1774033"/>
            <a:ext cx="533653" cy="857954"/>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37243" t="14493" r="48953" b="58712"/>
          <a:stretch/>
        </p:blipFill>
        <p:spPr>
          <a:xfrm rot="10800000">
            <a:off x="4376804" y="1774033"/>
            <a:ext cx="589337" cy="857954"/>
          </a:xfrm>
          <a:prstGeom prst="rect">
            <a:avLst/>
          </a:prstGeom>
        </p:spPr>
      </p:pic>
      <p:pic>
        <p:nvPicPr>
          <p:cNvPr id="19" name="Grafik 18"/>
          <p:cNvPicPr>
            <a:picLocks noChangeAspect="1"/>
          </p:cNvPicPr>
          <p:nvPr/>
        </p:nvPicPr>
        <p:blipFill rotWithShape="1">
          <a:blip r:embed="rId4"/>
          <a:srcRect l="59628" t="30373" r="26204" b="38587"/>
          <a:stretch/>
        </p:blipFill>
        <p:spPr>
          <a:xfrm>
            <a:off x="7611640" y="4682096"/>
            <a:ext cx="542934" cy="892160"/>
          </a:xfrm>
          <a:prstGeom prst="rect">
            <a:avLst/>
          </a:prstGeom>
        </p:spPr>
      </p:pic>
      <p:pic>
        <p:nvPicPr>
          <p:cNvPr id="1026"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r="81569"/>
          <a:stretch/>
        </p:blipFill>
        <p:spPr bwMode="auto">
          <a:xfrm>
            <a:off x="295054" y="2646405"/>
            <a:ext cx="499898"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49976" r="22979"/>
          <a:stretch/>
        </p:blipFill>
        <p:spPr bwMode="auto">
          <a:xfrm>
            <a:off x="221558" y="1556051"/>
            <a:ext cx="733566"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77597" r="-1810"/>
          <a:stretch/>
        </p:blipFill>
        <p:spPr bwMode="auto">
          <a:xfrm>
            <a:off x="138529" y="4570859"/>
            <a:ext cx="656730"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20726" r="51057"/>
          <a:stretch/>
        </p:blipFill>
        <p:spPr bwMode="auto">
          <a:xfrm>
            <a:off x="100213" y="397869"/>
            <a:ext cx="765351"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988382" y="2819134"/>
            <a:ext cx="523222" cy="835282"/>
          </a:xfrm>
          <a:prstGeom prst="rect">
            <a:avLst/>
          </a:prstGeom>
        </p:spPr>
      </p:pic>
      <p:pic>
        <p:nvPicPr>
          <p:cNvPr id="30" name="Grafik 29"/>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919166" y="4704106"/>
            <a:ext cx="523222" cy="835282"/>
          </a:xfrm>
          <a:prstGeom prst="rect">
            <a:avLst/>
          </a:prstGeom>
        </p:spPr>
      </p:pic>
      <p:pic>
        <p:nvPicPr>
          <p:cNvPr id="31" name="Grafik 30"/>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666185" y="1741364"/>
            <a:ext cx="481061" cy="835283"/>
          </a:xfrm>
          <a:prstGeom prst="rect">
            <a:avLst/>
          </a:prstGeom>
        </p:spPr>
      </p:pic>
      <p:pic>
        <p:nvPicPr>
          <p:cNvPr id="32" name="Grafik 31"/>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37558" y="2819130"/>
            <a:ext cx="640383" cy="835283"/>
          </a:xfrm>
          <a:prstGeom prst="rect">
            <a:avLst/>
          </a:prstGeom>
        </p:spPr>
      </p:pic>
      <p:pic>
        <p:nvPicPr>
          <p:cNvPr id="34" name="Grafik 33"/>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10352" y="4704104"/>
            <a:ext cx="640383" cy="835283"/>
          </a:xfrm>
          <a:prstGeom prst="rect">
            <a:avLst/>
          </a:prstGeom>
        </p:spPr>
      </p:pic>
      <p:pic>
        <p:nvPicPr>
          <p:cNvPr id="38" name="Grafik 37"/>
          <p:cNvPicPr>
            <a:picLocks noChangeAspect="1"/>
          </p:cNvPicPr>
          <p:nvPr/>
        </p:nvPicPr>
        <p:blipFill rotWithShape="1">
          <a:blip r:embed="rId3">
            <a:extLst>
              <a:ext uri="{28A0092B-C50C-407E-A947-70E740481C1C}">
                <a14:useLocalDpi xmlns:a14="http://schemas.microsoft.com/office/drawing/2010/main" val="0"/>
              </a:ext>
            </a:extLst>
          </a:blip>
          <a:srcRect l="20649" t="14493" r="65166" b="58712"/>
          <a:stretch/>
        </p:blipFill>
        <p:spPr>
          <a:xfrm rot="10800000">
            <a:off x="5582397" y="4704104"/>
            <a:ext cx="605579" cy="857954"/>
          </a:xfrm>
          <a:prstGeom prst="rect">
            <a:avLst/>
          </a:prstGeom>
        </p:spPr>
      </p:pic>
      <p:pic>
        <p:nvPicPr>
          <p:cNvPr id="39" name="Grafik 38"/>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3695087" y="2812890"/>
            <a:ext cx="629953" cy="835282"/>
          </a:xfrm>
          <a:prstGeom prst="rect">
            <a:avLst/>
          </a:prstGeom>
        </p:spPr>
      </p:pic>
      <p:pic>
        <p:nvPicPr>
          <p:cNvPr id="40" name="Grafik 39"/>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3005703" y="2812889"/>
            <a:ext cx="621194" cy="835283"/>
          </a:xfrm>
          <a:prstGeom prst="rect">
            <a:avLst/>
          </a:prstGeom>
        </p:spPr>
      </p:pic>
      <p:pic>
        <p:nvPicPr>
          <p:cNvPr id="41" name="Grafik 40"/>
          <p:cNvPicPr>
            <a:picLocks noChangeAspect="1"/>
          </p:cNvPicPr>
          <p:nvPr/>
        </p:nvPicPr>
        <p:blipFill rotWithShape="1">
          <a:blip r:embed="rId4"/>
          <a:srcRect l="59628" t="30373" r="26204" b="38587"/>
          <a:stretch/>
        </p:blipFill>
        <p:spPr>
          <a:xfrm>
            <a:off x="7675364" y="2820280"/>
            <a:ext cx="542934" cy="892160"/>
          </a:xfrm>
          <a:prstGeom prst="rect">
            <a:avLst/>
          </a:prstGeom>
        </p:spPr>
      </p:pic>
      <p:pic>
        <p:nvPicPr>
          <p:cNvPr id="42" name="Grafik 41"/>
          <p:cNvPicPr>
            <a:picLocks noChangeAspect="1"/>
          </p:cNvPicPr>
          <p:nvPr/>
        </p:nvPicPr>
        <p:blipFill rotWithShape="1">
          <a:blip r:embed="rId4"/>
          <a:srcRect l="46222" t="29752" r="39126" b="38587"/>
          <a:stretch/>
        </p:blipFill>
        <p:spPr>
          <a:xfrm>
            <a:off x="8281080" y="2802415"/>
            <a:ext cx="561496" cy="910025"/>
          </a:xfrm>
          <a:prstGeom prst="rect">
            <a:avLst/>
          </a:prstGeom>
        </p:spPr>
      </p:pic>
      <p:pic>
        <p:nvPicPr>
          <p:cNvPr id="43" name="Grafik 42"/>
          <p:cNvPicPr>
            <a:picLocks noChangeAspect="1"/>
          </p:cNvPicPr>
          <p:nvPr/>
        </p:nvPicPr>
        <p:blipFill rotWithShape="1">
          <a:blip r:embed="rId4"/>
          <a:srcRect l="72620" t="29575" r="13476" b="41202"/>
          <a:stretch/>
        </p:blipFill>
        <p:spPr>
          <a:xfrm>
            <a:off x="7051424" y="2846399"/>
            <a:ext cx="532804" cy="839923"/>
          </a:xfrm>
          <a:prstGeom prst="rect">
            <a:avLst/>
          </a:prstGeom>
        </p:spPr>
      </p:pic>
      <p:pic>
        <p:nvPicPr>
          <p:cNvPr id="44" name="Grafik 43"/>
          <p:cNvPicPr>
            <a:picLocks noChangeAspect="1"/>
          </p:cNvPicPr>
          <p:nvPr/>
        </p:nvPicPr>
        <p:blipFill rotWithShape="1">
          <a:blip r:embed="rId4"/>
          <a:srcRect l="85232" t="29145" r="102" b="40664"/>
          <a:stretch/>
        </p:blipFill>
        <p:spPr>
          <a:xfrm>
            <a:off x="6317497" y="4694293"/>
            <a:ext cx="562033" cy="867766"/>
          </a:xfrm>
          <a:prstGeom prst="rect">
            <a:avLst/>
          </a:prstGeom>
        </p:spPr>
      </p:pic>
      <p:pic>
        <p:nvPicPr>
          <p:cNvPr id="45" name="Grafik 44"/>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12152" y="2820152"/>
            <a:ext cx="533653" cy="857954"/>
          </a:xfrm>
          <a:prstGeom prst="rect">
            <a:avLst/>
          </a:prstGeom>
        </p:spPr>
      </p:pic>
      <p:pic>
        <p:nvPicPr>
          <p:cNvPr id="46" name="Grafik 45"/>
          <p:cNvPicPr>
            <a:picLocks noChangeAspect="1"/>
          </p:cNvPicPr>
          <p:nvPr/>
        </p:nvPicPr>
        <p:blipFill rotWithShape="1">
          <a:blip r:embed="rId4"/>
          <a:srcRect l="85232" t="29145" r="102" b="40664"/>
          <a:stretch/>
        </p:blipFill>
        <p:spPr>
          <a:xfrm>
            <a:off x="6400527" y="2832478"/>
            <a:ext cx="562033" cy="867766"/>
          </a:xfrm>
          <a:prstGeom prst="rect">
            <a:avLst/>
          </a:prstGeom>
        </p:spPr>
      </p:pic>
      <p:cxnSp>
        <p:nvCxnSpPr>
          <p:cNvPr id="3" name="Gerader Verbinder 2"/>
          <p:cNvCxnSpPr/>
          <p:nvPr/>
        </p:nvCxnSpPr>
        <p:spPr>
          <a:xfrm>
            <a:off x="142093" y="4229973"/>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Gerader Verbinder 46"/>
          <p:cNvCxnSpPr/>
          <p:nvPr/>
        </p:nvCxnSpPr>
        <p:spPr>
          <a:xfrm>
            <a:off x="142093" y="4319552"/>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a:off x="142093" y="2674325"/>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142093" y="1484447"/>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V="1">
            <a:off x="85689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V="1">
            <a:off x="438096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flipV="1">
            <a:off x="627389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699866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24810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Gerader Verbinder 54"/>
          <p:cNvCxnSpPr/>
          <p:nvPr/>
        </p:nvCxnSpPr>
        <p:spPr>
          <a:xfrm flipV="1">
            <a:off x="160959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flipV="1">
            <a:off x="2201737"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flipV="1">
            <a:off x="300329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V="1">
            <a:off x="3700145"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flipV="1">
            <a:off x="5006826"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V="1">
            <a:off x="5598973"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Gerader Verbinder 61"/>
          <p:cNvCxnSpPr/>
          <p:nvPr/>
        </p:nvCxnSpPr>
        <p:spPr>
          <a:xfrm flipV="1">
            <a:off x="7615656"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1" name="Grafik 7">
            <a:extLst>
              <a:ext uri="{FF2B5EF4-FFF2-40B4-BE49-F238E27FC236}">
                <a16:creationId xmlns:a16="http://schemas.microsoft.com/office/drawing/2014/main" id="{B7EBB523-B4D9-CB42-BA33-812282829211}"/>
              </a:ext>
            </a:extLst>
          </p:cNvPr>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80873" y="467984"/>
            <a:ext cx="634799" cy="828000"/>
          </a:xfrm>
          <a:prstGeom prst="rect">
            <a:avLst/>
          </a:prstGeom>
        </p:spPr>
      </p:pic>
      <p:pic>
        <p:nvPicPr>
          <p:cNvPr id="63" name="Grafik 12">
            <a:extLst>
              <a:ext uri="{FF2B5EF4-FFF2-40B4-BE49-F238E27FC236}">
                <a16:creationId xmlns:a16="http://schemas.microsoft.com/office/drawing/2014/main" id="{94F7C485-7B3C-6041-944B-DEB5BFD72353}"/>
              </a:ext>
            </a:extLst>
          </p:cNvPr>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3727127" y="467983"/>
            <a:ext cx="624461" cy="828000"/>
          </a:xfrm>
          <a:prstGeom prst="rect">
            <a:avLst/>
          </a:prstGeom>
        </p:spPr>
      </p:pic>
      <p:pic>
        <p:nvPicPr>
          <p:cNvPr id="64" name="Grafik 14">
            <a:extLst>
              <a:ext uri="{FF2B5EF4-FFF2-40B4-BE49-F238E27FC236}">
                <a16:creationId xmlns:a16="http://schemas.microsoft.com/office/drawing/2014/main" id="{47BD0550-E27A-F243-9246-69501EA423EB}"/>
              </a:ext>
            </a:extLst>
          </p:cNvPr>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1015202" y="467983"/>
            <a:ext cx="518660" cy="828000"/>
          </a:xfrm>
          <a:prstGeom prst="rect">
            <a:avLst/>
          </a:prstGeom>
        </p:spPr>
      </p:pic>
      <p:pic>
        <p:nvPicPr>
          <p:cNvPr id="65" name="Grafik 15">
            <a:extLst>
              <a:ext uri="{FF2B5EF4-FFF2-40B4-BE49-F238E27FC236}">
                <a16:creationId xmlns:a16="http://schemas.microsoft.com/office/drawing/2014/main" id="{EA9C0C19-71CC-F940-8535-8E69E7C1981A}"/>
              </a:ext>
            </a:extLst>
          </p:cNvPr>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3027548" y="467983"/>
            <a:ext cx="615777" cy="828000"/>
          </a:xfrm>
          <a:prstGeom prst="rect">
            <a:avLst/>
          </a:prstGeom>
        </p:spPr>
      </p:pic>
      <p:pic>
        <p:nvPicPr>
          <p:cNvPr id="66" name="Grafik 16">
            <a:extLst>
              <a:ext uri="{FF2B5EF4-FFF2-40B4-BE49-F238E27FC236}">
                <a16:creationId xmlns:a16="http://schemas.microsoft.com/office/drawing/2014/main" id="{6F9B5284-F819-6249-AD22-C759458EB327}"/>
              </a:ext>
            </a:extLst>
          </p:cNvPr>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668625" y="467983"/>
            <a:ext cx="476867" cy="828000"/>
          </a:xfrm>
          <a:prstGeom prst="rect">
            <a:avLst/>
          </a:prstGeom>
        </p:spPr>
      </p:pic>
      <p:pic>
        <p:nvPicPr>
          <p:cNvPr id="67" name="Grafik 19">
            <a:extLst>
              <a:ext uri="{FF2B5EF4-FFF2-40B4-BE49-F238E27FC236}">
                <a16:creationId xmlns:a16="http://schemas.microsoft.com/office/drawing/2014/main" id="{59FD15F4-36F7-824D-A363-33706977AB75}"/>
              </a:ext>
            </a:extLst>
          </p:cNvPr>
          <p:cNvPicPr>
            <a:picLocks noChangeAspect="1"/>
          </p:cNvPicPr>
          <p:nvPr/>
        </p:nvPicPr>
        <p:blipFill rotWithShape="1">
          <a:blip r:embed="rId4"/>
          <a:srcRect l="46222" t="29752" r="39126" b="38587"/>
          <a:stretch/>
        </p:blipFill>
        <p:spPr>
          <a:xfrm>
            <a:off x="8308158" y="467983"/>
            <a:ext cx="510885" cy="828000"/>
          </a:xfrm>
          <a:prstGeom prst="rect">
            <a:avLst/>
          </a:prstGeom>
        </p:spPr>
      </p:pic>
      <p:pic>
        <p:nvPicPr>
          <p:cNvPr id="68" name="Grafik 20">
            <a:extLst>
              <a:ext uri="{FF2B5EF4-FFF2-40B4-BE49-F238E27FC236}">
                <a16:creationId xmlns:a16="http://schemas.microsoft.com/office/drawing/2014/main" id="{2F3F07C6-5E85-4E44-88A8-F50E7E4CBF2D}"/>
              </a:ext>
            </a:extLst>
          </p:cNvPr>
          <p:cNvPicPr>
            <a:picLocks noChangeAspect="1"/>
          </p:cNvPicPr>
          <p:nvPr/>
        </p:nvPicPr>
        <p:blipFill rotWithShape="1">
          <a:blip r:embed="rId4"/>
          <a:srcRect l="72620" t="29575" r="13476" b="41202"/>
          <a:stretch/>
        </p:blipFill>
        <p:spPr>
          <a:xfrm>
            <a:off x="7045842" y="467983"/>
            <a:ext cx="525240" cy="828000"/>
          </a:xfrm>
          <a:prstGeom prst="rect">
            <a:avLst/>
          </a:prstGeom>
        </p:spPr>
      </p:pic>
      <p:pic>
        <p:nvPicPr>
          <p:cNvPr id="69" name="Grafik 34">
            <a:extLst>
              <a:ext uri="{FF2B5EF4-FFF2-40B4-BE49-F238E27FC236}">
                <a16:creationId xmlns:a16="http://schemas.microsoft.com/office/drawing/2014/main" id="{A1F21115-57DE-204C-B315-DF2E7477E5DE}"/>
              </a:ext>
            </a:extLst>
          </p:cNvPr>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43963" y="467983"/>
            <a:ext cx="515021" cy="828000"/>
          </a:xfrm>
          <a:prstGeom prst="rect">
            <a:avLst/>
          </a:prstGeom>
        </p:spPr>
      </p:pic>
    </p:spTree>
    <p:extLst>
      <p:ext uri="{BB962C8B-B14F-4D97-AF65-F5344CB8AC3E}">
        <p14:creationId xmlns:p14="http://schemas.microsoft.com/office/powerpoint/2010/main" val="4111705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21"/>
          </p:nvPr>
        </p:nvSpPr>
        <p:spPr/>
        <p:txBody>
          <a:bodyPr/>
          <a:lstStyle/>
          <a:p>
            <a:r>
              <a:rPr lang="en-US" dirty="0"/>
              <a:t>Recommender Systems</a:t>
            </a:r>
            <a:endParaRPr lang="de-DE" dirty="0"/>
          </a:p>
        </p:txBody>
      </p:sp>
      <p:sp>
        <p:nvSpPr>
          <p:cNvPr id="7" name="Foliennummernplatzhalter 6"/>
          <p:cNvSpPr>
            <a:spLocks noGrp="1"/>
          </p:cNvSpPr>
          <p:nvPr>
            <p:ph type="sldNum" sz="quarter" idx="24"/>
          </p:nvPr>
        </p:nvSpPr>
        <p:spPr/>
        <p:txBody>
          <a:bodyPr/>
          <a:lstStyle/>
          <a:p>
            <a:fld id="{C564DEAC-083F-4EA1-9D67-84BB3A537A3E}" type="slidenum">
              <a:rPr lang="de-DE" smtClean="0"/>
              <a:pPr/>
              <a:t>16</a:t>
            </a:fld>
            <a:endParaRPr lang="de-DE" dirty="0"/>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76354" y="1774033"/>
            <a:ext cx="533653" cy="857954"/>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37243" t="14493" r="48953" b="58712"/>
          <a:stretch/>
        </p:blipFill>
        <p:spPr>
          <a:xfrm rot="10800000">
            <a:off x="4376804" y="1774033"/>
            <a:ext cx="589337" cy="857954"/>
          </a:xfrm>
          <a:prstGeom prst="rect">
            <a:avLst/>
          </a:prstGeom>
        </p:spPr>
      </p:pic>
      <p:pic>
        <p:nvPicPr>
          <p:cNvPr id="19" name="Grafik 18"/>
          <p:cNvPicPr>
            <a:picLocks noChangeAspect="1"/>
          </p:cNvPicPr>
          <p:nvPr/>
        </p:nvPicPr>
        <p:blipFill rotWithShape="1">
          <a:blip r:embed="rId4"/>
          <a:srcRect l="59628" t="30373" r="26204" b="38587"/>
          <a:stretch/>
        </p:blipFill>
        <p:spPr>
          <a:xfrm>
            <a:off x="7611640" y="4682096"/>
            <a:ext cx="542934" cy="892160"/>
          </a:xfrm>
          <a:prstGeom prst="rect">
            <a:avLst/>
          </a:prstGeom>
        </p:spPr>
      </p:pic>
      <p:pic>
        <p:nvPicPr>
          <p:cNvPr id="1026"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r="81569"/>
          <a:stretch/>
        </p:blipFill>
        <p:spPr bwMode="auto">
          <a:xfrm>
            <a:off x="295054" y="2646405"/>
            <a:ext cx="499898"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49976" r="22979"/>
          <a:stretch/>
        </p:blipFill>
        <p:spPr bwMode="auto">
          <a:xfrm>
            <a:off x="221558" y="1556051"/>
            <a:ext cx="733566"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77597" r="-1810"/>
          <a:stretch/>
        </p:blipFill>
        <p:spPr bwMode="auto">
          <a:xfrm>
            <a:off x="138529" y="4570859"/>
            <a:ext cx="656730"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20726" r="51057"/>
          <a:stretch/>
        </p:blipFill>
        <p:spPr bwMode="auto">
          <a:xfrm>
            <a:off x="100213" y="397869"/>
            <a:ext cx="765351"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988382" y="2819134"/>
            <a:ext cx="523222" cy="835282"/>
          </a:xfrm>
          <a:prstGeom prst="rect">
            <a:avLst/>
          </a:prstGeom>
        </p:spPr>
      </p:pic>
      <p:pic>
        <p:nvPicPr>
          <p:cNvPr id="30" name="Grafik 29"/>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919166" y="4704106"/>
            <a:ext cx="523222" cy="835282"/>
          </a:xfrm>
          <a:prstGeom prst="rect">
            <a:avLst/>
          </a:prstGeom>
        </p:spPr>
      </p:pic>
      <p:pic>
        <p:nvPicPr>
          <p:cNvPr id="31" name="Grafik 30"/>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666185" y="1741364"/>
            <a:ext cx="481061" cy="835283"/>
          </a:xfrm>
          <a:prstGeom prst="rect">
            <a:avLst/>
          </a:prstGeom>
        </p:spPr>
      </p:pic>
      <p:pic>
        <p:nvPicPr>
          <p:cNvPr id="32" name="Grafik 31"/>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37558" y="2819130"/>
            <a:ext cx="640383" cy="835283"/>
          </a:xfrm>
          <a:prstGeom prst="rect">
            <a:avLst/>
          </a:prstGeom>
        </p:spPr>
      </p:pic>
      <p:pic>
        <p:nvPicPr>
          <p:cNvPr id="34" name="Grafik 33"/>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10352" y="4704104"/>
            <a:ext cx="640383" cy="835283"/>
          </a:xfrm>
          <a:prstGeom prst="rect">
            <a:avLst/>
          </a:prstGeom>
        </p:spPr>
      </p:pic>
      <p:pic>
        <p:nvPicPr>
          <p:cNvPr id="38" name="Grafik 37"/>
          <p:cNvPicPr>
            <a:picLocks noChangeAspect="1"/>
          </p:cNvPicPr>
          <p:nvPr/>
        </p:nvPicPr>
        <p:blipFill rotWithShape="1">
          <a:blip r:embed="rId3">
            <a:extLst>
              <a:ext uri="{28A0092B-C50C-407E-A947-70E740481C1C}">
                <a14:useLocalDpi xmlns:a14="http://schemas.microsoft.com/office/drawing/2010/main" val="0"/>
              </a:ext>
            </a:extLst>
          </a:blip>
          <a:srcRect l="20649" t="14493" r="65166" b="58712"/>
          <a:stretch/>
        </p:blipFill>
        <p:spPr>
          <a:xfrm rot="10800000">
            <a:off x="5582397" y="4704104"/>
            <a:ext cx="605579" cy="857954"/>
          </a:xfrm>
          <a:prstGeom prst="rect">
            <a:avLst/>
          </a:prstGeom>
        </p:spPr>
      </p:pic>
      <p:pic>
        <p:nvPicPr>
          <p:cNvPr id="39" name="Grafik 38"/>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3695087" y="2812890"/>
            <a:ext cx="629953" cy="835282"/>
          </a:xfrm>
          <a:prstGeom prst="rect">
            <a:avLst/>
          </a:prstGeom>
        </p:spPr>
      </p:pic>
      <p:pic>
        <p:nvPicPr>
          <p:cNvPr id="40" name="Grafik 39"/>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3005703" y="2812889"/>
            <a:ext cx="621194" cy="835283"/>
          </a:xfrm>
          <a:prstGeom prst="rect">
            <a:avLst/>
          </a:prstGeom>
        </p:spPr>
      </p:pic>
      <p:pic>
        <p:nvPicPr>
          <p:cNvPr id="41" name="Grafik 40"/>
          <p:cNvPicPr>
            <a:picLocks noChangeAspect="1"/>
          </p:cNvPicPr>
          <p:nvPr/>
        </p:nvPicPr>
        <p:blipFill rotWithShape="1">
          <a:blip r:embed="rId4"/>
          <a:srcRect l="59628" t="30373" r="26204" b="38587"/>
          <a:stretch/>
        </p:blipFill>
        <p:spPr>
          <a:xfrm>
            <a:off x="7675364" y="2820280"/>
            <a:ext cx="542934" cy="892160"/>
          </a:xfrm>
          <a:prstGeom prst="rect">
            <a:avLst/>
          </a:prstGeom>
        </p:spPr>
      </p:pic>
      <p:pic>
        <p:nvPicPr>
          <p:cNvPr id="42" name="Grafik 41"/>
          <p:cNvPicPr>
            <a:picLocks noChangeAspect="1"/>
          </p:cNvPicPr>
          <p:nvPr/>
        </p:nvPicPr>
        <p:blipFill rotWithShape="1">
          <a:blip r:embed="rId4"/>
          <a:srcRect l="46222" t="29752" r="39126" b="38587"/>
          <a:stretch/>
        </p:blipFill>
        <p:spPr>
          <a:xfrm>
            <a:off x="8281080" y="2802415"/>
            <a:ext cx="561496" cy="910025"/>
          </a:xfrm>
          <a:prstGeom prst="rect">
            <a:avLst/>
          </a:prstGeom>
        </p:spPr>
      </p:pic>
      <p:pic>
        <p:nvPicPr>
          <p:cNvPr id="43" name="Grafik 42"/>
          <p:cNvPicPr>
            <a:picLocks noChangeAspect="1"/>
          </p:cNvPicPr>
          <p:nvPr/>
        </p:nvPicPr>
        <p:blipFill rotWithShape="1">
          <a:blip r:embed="rId4"/>
          <a:srcRect l="72620" t="29575" r="13476" b="41202"/>
          <a:stretch/>
        </p:blipFill>
        <p:spPr>
          <a:xfrm>
            <a:off x="7051424" y="2846399"/>
            <a:ext cx="532804" cy="839923"/>
          </a:xfrm>
          <a:prstGeom prst="rect">
            <a:avLst/>
          </a:prstGeom>
        </p:spPr>
      </p:pic>
      <p:pic>
        <p:nvPicPr>
          <p:cNvPr id="44" name="Grafik 43"/>
          <p:cNvPicPr>
            <a:picLocks noChangeAspect="1"/>
          </p:cNvPicPr>
          <p:nvPr/>
        </p:nvPicPr>
        <p:blipFill rotWithShape="1">
          <a:blip r:embed="rId4"/>
          <a:srcRect l="85232" t="29145" r="102" b="40664"/>
          <a:stretch/>
        </p:blipFill>
        <p:spPr>
          <a:xfrm>
            <a:off x="6317497" y="4694293"/>
            <a:ext cx="562033" cy="867766"/>
          </a:xfrm>
          <a:prstGeom prst="rect">
            <a:avLst/>
          </a:prstGeom>
        </p:spPr>
      </p:pic>
      <p:pic>
        <p:nvPicPr>
          <p:cNvPr id="45" name="Grafik 44"/>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12152" y="2820152"/>
            <a:ext cx="533653" cy="857954"/>
          </a:xfrm>
          <a:prstGeom prst="rect">
            <a:avLst/>
          </a:prstGeom>
        </p:spPr>
      </p:pic>
      <p:pic>
        <p:nvPicPr>
          <p:cNvPr id="46" name="Grafik 45"/>
          <p:cNvPicPr>
            <a:picLocks noChangeAspect="1"/>
          </p:cNvPicPr>
          <p:nvPr/>
        </p:nvPicPr>
        <p:blipFill rotWithShape="1">
          <a:blip r:embed="rId4"/>
          <a:srcRect l="85232" t="29145" r="102" b="40664"/>
          <a:stretch/>
        </p:blipFill>
        <p:spPr>
          <a:xfrm>
            <a:off x="6400527" y="2832478"/>
            <a:ext cx="562033" cy="867766"/>
          </a:xfrm>
          <a:prstGeom prst="rect">
            <a:avLst/>
          </a:prstGeom>
        </p:spPr>
      </p:pic>
      <p:cxnSp>
        <p:nvCxnSpPr>
          <p:cNvPr id="3" name="Gerader Verbinder 2"/>
          <p:cNvCxnSpPr/>
          <p:nvPr/>
        </p:nvCxnSpPr>
        <p:spPr>
          <a:xfrm>
            <a:off x="142093" y="4229973"/>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Gerader Verbinder 46"/>
          <p:cNvCxnSpPr/>
          <p:nvPr/>
        </p:nvCxnSpPr>
        <p:spPr>
          <a:xfrm>
            <a:off x="142093" y="4319552"/>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a:off x="142093" y="2674325"/>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142093" y="1484447"/>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V="1">
            <a:off x="85689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V="1">
            <a:off x="438096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flipV="1">
            <a:off x="627389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699866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24810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5" name="Grafik 7">
            <a:extLst>
              <a:ext uri="{FF2B5EF4-FFF2-40B4-BE49-F238E27FC236}">
                <a16:creationId xmlns:a16="http://schemas.microsoft.com/office/drawing/2014/main" id="{9BA8A727-BF80-924C-B9EA-AC061797008B}"/>
              </a:ext>
            </a:extLst>
          </p:cNvPr>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80873" y="467984"/>
            <a:ext cx="634799" cy="828000"/>
          </a:xfrm>
          <a:prstGeom prst="rect">
            <a:avLst/>
          </a:prstGeom>
        </p:spPr>
      </p:pic>
      <p:pic>
        <p:nvPicPr>
          <p:cNvPr id="56" name="Grafik 12">
            <a:extLst>
              <a:ext uri="{FF2B5EF4-FFF2-40B4-BE49-F238E27FC236}">
                <a16:creationId xmlns:a16="http://schemas.microsoft.com/office/drawing/2014/main" id="{7393577C-9BC6-7F46-8F73-EACF2DDABCA0}"/>
              </a:ext>
            </a:extLst>
          </p:cNvPr>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3727127" y="467983"/>
            <a:ext cx="624461" cy="828000"/>
          </a:xfrm>
          <a:prstGeom prst="rect">
            <a:avLst/>
          </a:prstGeom>
        </p:spPr>
      </p:pic>
      <p:pic>
        <p:nvPicPr>
          <p:cNvPr id="57" name="Grafik 14">
            <a:extLst>
              <a:ext uri="{FF2B5EF4-FFF2-40B4-BE49-F238E27FC236}">
                <a16:creationId xmlns:a16="http://schemas.microsoft.com/office/drawing/2014/main" id="{2B06E019-B95E-8D43-B15E-A9FACD85DA9D}"/>
              </a:ext>
            </a:extLst>
          </p:cNvPr>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1015202" y="467983"/>
            <a:ext cx="518660" cy="828000"/>
          </a:xfrm>
          <a:prstGeom prst="rect">
            <a:avLst/>
          </a:prstGeom>
        </p:spPr>
      </p:pic>
      <p:pic>
        <p:nvPicPr>
          <p:cNvPr id="58" name="Grafik 15">
            <a:extLst>
              <a:ext uri="{FF2B5EF4-FFF2-40B4-BE49-F238E27FC236}">
                <a16:creationId xmlns:a16="http://schemas.microsoft.com/office/drawing/2014/main" id="{17510EB5-5B89-C14B-9C2B-342883F17BF9}"/>
              </a:ext>
            </a:extLst>
          </p:cNvPr>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3027548" y="467983"/>
            <a:ext cx="615777" cy="828000"/>
          </a:xfrm>
          <a:prstGeom prst="rect">
            <a:avLst/>
          </a:prstGeom>
        </p:spPr>
      </p:pic>
      <p:pic>
        <p:nvPicPr>
          <p:cNvPr id="59" name="Grafik 16">
            <a:extLst>
              <a:ext uri="{FF2B5EF4-FFF2-40B4-BE49-F238E27FC236}">
                <a16:creationId xmlns:a16="http://schemas.microsoft.com/office/drawing/2014/main" id="{F57B8155-CE72-E542-918F-D8394CB3BB2A}"/>
              </a:ext>
            </a:extLst>
          </p:cNvPr>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668625" y="467983"/>
            <a:ext cx="476867" cy="828000"/>
          </a:xfrm>
          <a:prstGeom prst="rect">
            <a:avLst/>
          </a:prstGeom>
        </p:spPr>
      </p:pic>
      <p:pic>
        <p:nvPicPr>
          <p:cNvPr id="60" name="Grafik 19">
            <a:extLst>
              <a:ext uri="{FF2B5EF4-FFF2-40B4-BE49-F238E27FC236}">
                <a16:creationId xmlns:a16="http://schemas.microsoft.com/office/drawing/2014/main" id="{6B10388A-23B6-BB4B-B39A-8CA00C03D654}"/>
              </a:ext>
            </a:extLst>
          </p:cNvPr>
          <p:cNvPicPr>
            <a:picLocks noChangeAspect="1"/>
          </p:cNvPicPr>
          <p:nvPr/>
        </p:nvPicPr>
        <p:blipFill rotWithShape="1">
          <a:blip r:embed="rId4"/>
          <a:srcRect l="46222" t="29752" r="39126" b="38587"/>
          <a:stretch/>
        </p:blipFill>
        <p:spPr>
          <a:xfrm>
            <a:off x="8308158" y="467983"/>
            <a:ext cx="510885" cy="828000"/>
          </a:xfrm>
          <a:prstGeom prst="rect">
            <a:avLst/>
          </a:prstGeom>
        </p:spPr>
      </p:pic>
      <p:pic>
        <p:nvPicPr>
          <p:cNvPr id="61" name="Grafik 20">
            <a:extLst>
              <a:ext uri="{FF2B5EF4-FFF2-40B4-BE49-F238E27FC236}">
                <a16:creationId xmlns:a16="http://schemas.microsoft.com/office/drawing/2014/main" id="{41599C40-FB0B-5C46-8561-D055CC6A0D6C}"/>
              </a:ext>
            </a:extLst>
          </p:cNvPr>
          <p:cNvPicPr>
            <a:picLocks noChangeAspect="1"/>
          </p:cNvPicPr>
          <p:nvPr/>
        </p:nvPicPr>
        <p:blipFill rotWithShape="1">
          <a:blip r:embed="rId4"/>
          <a:srcRect l="72620" t="29575" r="13476" b="41202"/>
          <a:stretch/>
        </p:blipFill>
        <p:spPr>
          <a:xfrm>
            <a:off x="7045842" y="467983"/>
            <a:ext cx="525240" cy="828000"/>
          </a:xfrm>
          <a:prstGeom prst="rect">
            <a:avLst/>
          </a:prstGeom>
        </p:spPr>
      </p:pic>
      <p:pic>
        <p:nvPicPr>
          <p:cNvPr id="62" name="Grafik 34">
            <a:extLst>
              <a:ext uri="{FF2B5EF4-FFF2-40B4-BE49-F238E27FC236}">
                <a16:creationId xmlns:a16="http://schemas.microsoft.com/office/drawing/2014/main" id="{C501638B-C55A-9341-B04B-1448121FE779}"/>
              </a:ext>
            </a:extLst>
          </p:cNvPr>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43963" y="467983"/>
            <a:ext cx="515021" cy="828000"/>
          </a:xfrm>
          <a:prstGeom prst="rect">
            <a:avLst/>
          </a:prstGeom>
        </p:spPr>
      </p:pic>
    </p:spTree>
    <p:extLst>
      <p:ext uri="{BB962C8B-B14F-4D97-AF65-F5344CB8AC3E}">
        <p14:creationId xmlns:p14="http://schemas.microsoft.com/office/powerpoint/2010/main" val="3829408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21"/>
          </p:nvPr>
        </p:nvSpPr>
        <p:spPr/>
        <p:txBody>
          <a:bodyPr/>
          <a:lstStyle/>
          <a:p>
            <a:r>
              <a:rPr lang="en-US" dirty="0"/>
              <a:t>Recommender Systems</a:t>
            </a:r>
            <a:endParaRPr lang="de-DE" dirty="0"/>
          </a:p>
        </p:txBody>
      </p:sp>
      <p:sp>
        <p:nvSpPr>
          <p:cNvPr id="7" name="Foliennummernplatzhalter 6"/>
          <p:cNvSpPr>
            <a:spLocks noGrp="1"/>
          </p:cNvSpPr>
          <p:nvPr>
            <p:ph type="sldNum" sz="quarter" idx="24"/>
          </p:nvPr>
        </p:nvSpPr>
        <p:spPr/>
        <p:txBody>
          <a:bodyPr/>
          <a:lstStyle/>
          <a:p>
            <a:fld id="{C564DEAC-083F-4EA1-9D67-84BB3A537A3E}" type="slidenum">
              <a:rPr lang="de-DE" smtClean="0"/>
              <a:pPr/>
              <a:t>17</a:t>
            </a:fld>
            <a:endParaRPr lang="de-DE" dirty="0"/>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76354" y="1774033"/>
            <a:ext cx="533653" cy="857954"/>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37243" t="14493" r="48953" b="58712"/>
          <a:stretch/>
        </p:blipFill>
        <p:spPr>
          <a:xfrm rot="10800000">
            <a:off x="4376804" y="1774033"/>
            <a:ext cx="589337" cy="857954"/>
          </a:xfrm>
          <a:prstGeom prst="rect">
            <a:avLst/>
          </a:prstGeom>
        </p:spPr>
      </p:pic>
      <p:pic>
        <p:nvPicPr>
          <p:cNvPr id="19" name="Grafik 18"/>
          <p:cNvPicPr>
            <a:picLocks noChangeAspect="1"/>
          </p:cNvPicPr>
          <p:nvPr/>
        </p:nvPicPr>
        <p:blipFill rotWithShape="1">
          <a:blip r:embed="rId4"/>
          <a:srcRect l="59628" t="30373" r="26204" b="38587"/>
          <a:stretch/>
        </p:blipFill>
        <p:spPr>
          <a:xfrm>
            <a:off x="7611640" y="4682096"/>
            <a:ext cx="542934" cy="892160"/>
          </a:xfrm>
          <a:prstGeom prst="rect">
            <a:avLst/>
          </a:prstGeom>
        </p:spPr>
      </p:pic>
      <p:pic>
        <p:nvPicPr>
          <p:cNvPr id="1026"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r="81569"/>
          <a:stretch/>
        </p:blipFill>
        <p:spPr bwMode="auto">
          <a:xfrm>
            <a:off x="295054" y="2646405"/>
            <a:ext cx="499898"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49976" r="22979"/>
          <a:stretch/>
        </p:blipFill>
        <p:spPr bwMode="auto">
          <a:xfrm>
            <a:off x="221558" y="1556051"/>
            <a:ext cx="733566"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77597" r="-1810"/>
          <a:stretch/>
        </p:blipFill>
        <p:spPr bwMode="auto">
          <a:xfrm>
            <a:off x="138529" y="4570859"/>
            <a:ext cx="656730"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20726" r="51057"/>
          <a:stretch/>
        </p:blipFill>
        <p:spPr bwMode="auto">
          <a:xfrm>
            <a:off x="100213" y="397869"/>
            <a:ext cx="765351"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988382" y="2819134"/>
            <a:ext cx="523222" cy="835282"/>
          </a:xfrm>
          <a:prstGeom prst="rect">
            <a:avLst/>
          </a:prstGeom>
        </p:spPr>
      </p:pic>
      <p:pic>
        <p:nvPicPr>
          <p:cNvPr id="30" name="Grafik 29"/>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919166" y="4704106"/>
            <a:ext cx="523222" cy="835282"/>
          </a:xfrm>
          <a:prstGeom prst="rect">
            <a:avLst/>
          </a:prstGeom>
        </p:spPr>
      </p:pic>
      <p:pic>
        <p:nvPicPr>
          <p:cNvPr id="31" name="Grafik 30"/>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666185" y="1741364"/>
            <a:ext cx="481061" cy="835283"/>
          </a:xfrm>
          <a:prstGeom prst="rect">
            <a:avLst/>
          </a:prstGeom>
        </p:spPr>
      </p:pic>
      <p:pic>
        <p:nvPicPr>
          <p:cNvPr id="32" name="Grafik 31"/>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37558" y="2819130"/>
            <a:ext cx="640383" cy="835283"/>
          </a:xfrm>
          <a:prstGeom prst="rect">
            <a:avLst/>
          </a:prstGeom>
        </p:spPr>
      </p:pic>
      <p:pic>
        <p:nvPicPr>
          <p:cNvPr id="34" name="Grafik 33"/>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10352" y="4704104"/>
            <a:ext cx="640383" cy="835283"/>
          </a:xfrm>
          <a:prstGeom prst="rect">
            <a:avLst/>
          </a:prstGeom>
        </p:spPr>
      </p:pic>
      <p:pic>
        <p:nvPicPr>
          <p:cNvPr id="38" name="Grafik 37"/>
          <p:cNvPicPr>
            <a:picLocks noChangeAspect="1"/>
          </p:cNvPicPr>
          <p:nvPr/>
        </p:nvPicPr>
        <p:blipFill rotWithShape="1">
          <a:blip r:embed="rId3">
            <a:extLst>
              <a:ext uri="{28A0092B-C50C-407E-A947-70E740481C1C}">
                <a14:useLocalDpi xmlns:a14="http://schemas.microsoft.com/office/drawing/2010/main" val="0"/>
              </a:ext>
            </a:extLst>
          </a:blip>
          <a:srcRect l="20649" t="14493" r="65166" b="58712"/>
          <a:stretch/>
        </p:blipFill>
        <p:spPr>
          <a:xfrm rot="10800000">
            <a:off x="5582397" y="4704104"/>
            <a:ext cx="605579" cy="857954"/>
          </a:xfrm>
          <a:prstGeom prst="rect">
            <a:avLst/>
          </a:prstGeom>
        </p:spPr>
      </p:pic>
      <p:pic>
        <p:nvPicPr>
          <p:cNvPr id="39" name="Grafik 38"/>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3695087" y="2812890"/>
            <a:ext cx="629953" cy="835282"/>
          </a:xfrm>
          <a:prstGeom prst="rect">
            <a:avLst/>
          </a:prstGeom>
        </p:spPr>
      </p:pic>
      <p:pic>
        <p:nvPicPr>
          <p:cNvPr id="40" name="Grafik 39"/>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3005703" y="2812889"/>
            <a:ext cx="621194" cy="835283"/>
          </a:xfrm>
          <a:prstGeom prst="rect">
            <a:avLst/>
          </a:prstGeom>
        </p:spPr>
      </p:pic>
      <p:pic>
        <p:nvPicPr>
          <p:cNvPr id="41" name="Grafik 40"/>
          <p:cNvPicPr>
            <a:picLocks noChangeAspect="1"/>
          </p:cNvPicPr>
          <p:nvPr/>
        </p:nvPicPr>
        <p:blipFill rotWithShape="1">
          <a:blip r:embed="rId4"/>
          <a:srcRect l="59628" t="30373" r="26204" b="38587"/>
          <a:stretch/>
        </p:blipFill>
        <p:spPr>
          <a:xfrm>
            <a:off x="7675364" y="2820280"/>
            <a:ext cx="542934" cy="892160"/>
          </a:xfrm>
          <a:prstGeom prst="rect">
            <a:avLst/>
          </a:prstGeom>
        </p:spPr>
      </p:pic>
      <p:pic>
        <p:nvPicPr>
          <p:cNvPr id="42" name="Grafik 41"/>
          <p:cNvPicPr>
            <a:picLocks noChangeAspect="1"/>
          </p:cNvPicPr>
          <p:nvPr/>
        </p:nvPicPr>
        <p:blipFill rotWithShape="1">
          <a:blip r:embed="rId4"/>
          <a:srcRect l="46222" t="29752" r="39126" b="38587"/>
          <a:stretch/>
        </p:blipFill>
        <p:spPr>
          <a:xfrm>
            <a:off x="8281080" y="2802415"/>
            <a:ext cx="561496" cy="910025"/>
          </a:xfrm>
          <a:prstGeom prst="rect">
            <a:avLst/>
          </a:prstGeom>
        </p:spPr>
      </p:pic>
      <p:pic>
        <p:nvPicPr>
          <p:cNvPr id="43" name="Grafik 42"/>
          <p:cNvPicPr>
            <a:picLocks noChangeAspect="1"/>
          </p:cNvPicPr>
          <p:nvPr/>
        </p:nvPicPr>
        <p:blipFill rotWithShape="1">
          <a:blip r:embed="rId4"/>
          <a:srcRect l="72620" t="29575" r="13476" b="41202"/>
          <a:stretch/>
        </p:blipFill>
        <p:spPr>
          <a:xfrm>
            <a:off x="7051424" y="2846399"/>
            <a:ext cx="532804" cy="839923"/>
          </a:xfrm>
          <a:prstGeom prst="rect">
            <a:avLst/>
          </a:prstGeom>
        </p:spPr>
      </p:pic>
      <p:pic>
        <p:nvPicPr>
          <p:cNvPr id="44" name="Grafik 43"/>
          <p:cNvPicPr>
            <a:picLocks noChangeAspect="1"/>
          </p:cNvPicPr>
          <p:nvPr/>
        </p:nvPicPr>
        <p:blipFill rotWithShape="1">
          <a:blip r:embed="rId4"/>
          <a:srcRect l="85232" t="29145" r="102" b="40664"/>
          <a:stretch/>
        </p:blipFill>
        <p:spPr>
          <a:xfrm>
            <a:off x="6317497" y="4694293"/>
            <a:ext cx="562033" cy="867766"/>
          </a:xfrm>
          <a:prstGeom prst="rect">
            <a:avLst/>
          </a:prstGeom>
        </p:spPr>
      </p:pic>
      <p:pic>
        <p:nvPicPr>
          <p:cNvPr id="45" name="Grafik 44"/>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12152" y="2820152"/>
            <a:ext cx="533653" cy="857954"/>
          </a:xfrm>
          <a:prstGeom prst="rect">
            <a:avLst/>
          </a:prstGeom>
        </p:spPr>
      </p:pic>
      <p:pic>
        <p:nvPicPr>
          <p:cNvPr id="46" name="Grafik 45"/>
          <p:cNvPicPr>
            <a:picLocks noChangeAspect="1"/>
          </p:cNvPicPr>
          <p:nvPr/>
        </p:nvPicPr>
        <p:blipFill rotWithShape="1">
          <a:blip r:embed="rId4"/>
          <a:srcRect l="85232" t="29145" r="102" b="40664"/>
          <a:stretch/>
        </p:blipFill>
        <p:spPr>
          <a:xfrm>
            <a:off x="6400527" y="2832478"/>
            <a:ext cx="562033" cy="867766"/>
          </a:xfrm>
          <a:prstGeom prst="rect">
            <a:avLst/>
          </a:prstGeom>
        </p:spPr>
      </p:pic>
      <p:cxnSp>
        <p:nvCxnSpPr>
          <p:cNvPr id="3" name="Gerader Verbinder 2"/>
          <p:cNvCxnSpPr/>
          <p:nvPr/>
        </p:nvCxnSpPr>
        <p:spPr>
          <a:xfrm>
            <a:off x="142093" y="4229973"/>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Gerader Verbinder 46"/>
          <p:cNvCxnSpPr/>
          <p:nvPr/>
        </p:nvCxnSpPr>
        <p:spPr>
          <a:xfrm>
            <a:off x="142093" y="4319552"/>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a:off x="142093" y="2674325"/>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142093" y="1484447"/>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V="1">
            <a:off x="85689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V="1">
            <a:off x="438096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flipV="1">
            <a:off x="627389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699866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24810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Gerader Verbinder 54"/>
          <p:cNvCxnSpPr/>
          <p:nvPr/>
        </p:nvCxnSpPr>
        <p:spPr>
          <a:xfrm flipV="1">
            <a:off x="160959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flipV="1">
            <a:off x="2201737"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flipV="1">
            <a:off x="300329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V="1">
            <a:off x="3700145"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flipV="1">
            <a:off x="5006826"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V="1">
            <a:off x="5598973"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Gerader Verbinder 61"/>
          <p:cNvCxnSpPr/>
          <p:nvPr/>
        </p:nvCxnSpPr>
        <p:spPr>
          <a:xfrm flipV="1">
            <a:off x="7615656"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1" name="Grafik 7">
            <a:extLst>
              <a:ext uri="{FF2B5EF4-FFF2-40B4-BE49-F238E27FC236}">
                <a16:creationId xmlns:a16="http://schemas.microsoft.com/office/drawing/2014/main" id="{92301679-AD32-8A48-96CE-27A1F9A9EA70}"/>
              </a:ext>
            </a:extLst>
          </p:cNvPr>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80873" y="467984"/>
            <a:ext cx="634799" cy="828000"/>
          </a:xfrm>
          <a:prstGeom prst="rect">
            <a:avLst/>
          </a:prstGeom>
        </p:spPr>
      </p:pic>
      <p:pic>
        <p:nvPicPr>
          <p:cNvPr id="64" name="Grafik 12">
            <a:extLst>
              <a:ext uri="{FF2B5EF4-FFF2-40B4-BE49-F238E27FC236}">
                <a16:creationId xmlns:a16="http://schemas.microsoft.com/office/drawing/2014/main" id="{30C3D4EE-CBB6-974F-9A12-02CC55082935}"/>
              </a:ext>
            </a:extLst>
          </p:cNvPr>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3727127" y="467983"/>
            <a:ext cx="624461" cy="828000"/>
          </a:xfrm>
          <a:prstGeom prst="rect">
            <a:avLst/>
          </a:prstGeom>
        </p:spPr>
      </p:pic>
      <p:pic>
        <p:nvPicPr>
          <p:cNvPr id="65" name="Grafik 14">
            <a:extLst>
              <a:ext uri="{FF2B5EF4-FFF2-40B4-BE49-F238E27FC236}">
                <a16:creationId xmlns:a16="http://schemas.microsoft.com/office/drawing/2014/main" id="{EE8684C4-4BA2-264F-8CB8-37053F41DC7B}"/>
              </a:ext>
            </a:extLst>
          </p:cNvPr>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1015202" y="467983"/>
            <a:ext cx="518660" cy="828000"/>
          </a:xfrm>
          <a:prstGeom prst="rect">
            <a:avLst/>
          </a:prstGeom>
        </p:spPr>
      </p:pic>
      <p:pic>
        <p:nvPicPr>
          <p:cNvPr id="66" name="Grafik 15">
            <a:extLst>
              <a:ext uri="{FF2B5EF4-FFF2-40B4-BE49-F238E27FC236}">
                <a16:creationId xmlns:a16="http://schemas.microsoft.com/office/drawing/2014/main" id="{5B977D98-B54F-E040-AE89-08AF864141D4}"/>
              </a:ext>
            </a:extLst>
          </p:cNvPr>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3027548" y="467983"/>
            <a:ext cx="615777" cy="828000"/>
          </a:xfrm>
          <a:prstGeom prst="rect">
            <a:avLst/>
          </a:prstGeom>
        </p:spPr>
      </p:pic>
      <p:pic>
        <p:nvPicPr>
          <p:cNvPr id="67" name="Grafik 16">
            <a:extLst>
              <a:ext uri="{FF2B5EF4-FFF2-40B4-BE49-F238E27FC236}">
                <a16:creationId xmlns:a16="http://schemas.microsoft.com/office/drawing/2014/main" id="{CE2D0BF9-A21A-FA4C-82CB-9897541547BA}"/>
              </a:ext>
            </a:extLst>
          </p:cNvPr>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668625" y="467983"/>
            <a:ext cx="476867" cy="828000"/>
          </a:xfrm>
          <a:prstGeom prst="rect">
            <a:avLst/>
          </a:prstGeom>
        </p:spPr>
      </p:pic>
      <p:pic>
        <p:nvPicPr>
          <p:cNvPr id="69" name="Grafik 19">
            <a:extLst>
              <a:ext uri="{FF2B5EF4-FFF2-40B4-BE49-F238E27FC236}">
                <a16:creationId xmlns:a16="http://schemas.microsoft.com/office/drawing/2014/main" id="{1B674E8C-9A69-3344-B9F3-7FE4E80CDE30}"/>
              </a:ext>
            </a:extLst>
          </p:cNvPr>
          <p:cNvPicPr>
            <a:picLocks noChangeAspect="1"/>
          </p:cNvPicPr>
          <p:nvPr/>
        </p:nvPicPr>
        <p:blipFill rotWithShape="1">
          <a:blip r:embed="rId4"/>
          <a:srcRect l="46222" t="29752" r="39126" b="38587"/>
          <a:stretch/>
        </p:blipFill>
        <p:spPr>
          <a:xfrm>
            <a:off x="8308158" y="467983"/>
            <a:ext cx="510885" cy="828000"/>
          </a:xfrm>
          <a:prstGeom prst="rect">
            <a:avLst/>
          </a:prstGeom>
        </p:spPr>
      </p:pic>
      <p:pic>
        <p:nvPicPr>
          <p:cNvPr id="70" name="Grafik 20">
            <a:extLst>
              <a:ext uri="{FF2B5EF4-FFF2-40B4-BE49-F238E27FC236}">
                <a16:creationId xmlns:a16="http://schemas.microsoft.com/office/drawing/2014/main" id="{AB389C27-E653-584B-8C8E-070C107FDD08}"/>
              </a:ext>
            </a:extLst>
          </p:cNvPr>
          <p:cNvPicPr>
            <a:picLocks noChangeAspect="1"/>
          </p:cNvPicPr>
          <p:nvPr/>
        </p:nvPicPr>
        <p:blipFill rotWithShape="1">
          <a:blip r:embed="rId4"/>
          <a:srcRect l="72620" t="29575" r="13476" b="41202"/>
          <a:stretch/>
        </p:blipFill>
        <p:spPr>
          <a:xfrm>
            <a:off x="7045842" y="467983"/>
            <a:ext cx="525240" cy="828000"/>
          </a:xfrm>
          <a:prstGeom prst="rect">
            <a:avLst/>
          </a:prstGeom>
        </p:spPr>
      </p:pic>
      <p:pic>
        <p:nvPicPr>
          <p:cNvPr id="71" name="Grafik 34">
            <a:extLst>
              <a:ext uri="{FF2B5EF4-FFF2-40B4-BE49-F238E27FC236}">
                <a16:creationId xmlns:a16="http://schemas.microsoft.com/office/drawing/2014/main" id="{5DB094AE-5703-3A45-9287-2666E92289E0}"/>
              </a:ext>
            </a:extLst>
          </p:cNvPr>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43963" y="467983"/>
            <a:ext cx="515021" cy="828000"/>
          </a:xfrm>
          <a:prstGeom prst="rect">
            <a:avLst/>
          </a:prstGeom>
        </p:spPr>
      </p:pic>
    </p:spTree>
    <p:extLst>
      <p:ext uri="{BB962C8B-B14F-4D97-AF65-F5344CB8AC3E}">
        <p14:creationId xmlns:p14="http://schemas.microsoft.com/office/powerpoint/2010/main" val="1642913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21"/>
          </p:nvPr>
        </p:nvSpPr>
        <p:spPr/>
        <p:txBody>
          <a:bodyPr/>
          <a:lstStyle/>
          <a:p>
            <a:r>
              <a:rPr lang="en-US" dirty="0"/>
              <a:t>Recommender Systems</a:t>
            </a:r>
            <a:endParaRPr lang="de-DE" dirty="0"/>
          </a:p>
        </p:txBody>
      </p:sp>
      <p:sp>
        <p:nvSpPr>
          <p:cNvPr id="7" name="Foliennummernplatzhalter 6"/>
          <p:cNvSpPr>
            <a:spLocks noGrp="1"/>
          </p:cNvSpPr>
          <p:nvPr>
            <p:ph type="sldNum" sz="quarter" idx="24"/>
          </p:nvPr>
        </p:nvSpPr>
        <p:spPr/>
        <p:txBody>
          <a:bodyPr/>
          <a:lstStyle/>
          <a:p>
            <a:fld id="{C564DEAC-083F-4EA1-9D67-84BB3A537A3E}" type="slidenum">
              <a:rPr lang="de-DE" smtClean="0"/>
              <a:pPr/>
              <a:t>18</a:t>
            </a:fld>
            <a:endParaRPr lang="de-DE" dirty="0"/>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80873" y="467984"/>
            <a:ext cx="634799" cy="828000"/>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37243" t="14493" r="48953" b="58712"/>
          <a:stretch/>
        </p:blipFill>
        <p:spPr>
          <a:xfrm rot="10800000">
            <a:off x="4414210" y="467983"/>
            <a:ext cx="568761" cy="828000"/>
          </a:xfrm>
          <a:prstGeom prst="rect">
            <a:avLst/>
          </a:prstGeom>
        </p:spPr>
      </p:pic>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3727127" y="467983"/>
            <a:ext cx="624461" cy="828000"/>
          </a:xfrm>
          <a:prstGeom prst="rect">
            <a:avLst/>
          </a:prstGeom>
        </p:spPr>
      </p:pic>
      <p:pic>
        <p:nvPicPr>
          <p:cNvPr id="15" name="Grafik 14"/>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1015202" y="467983"/>
            <a:ext cx="518660" cy="828000"/>
          </a:xfrm>
          <a:prstGeom prst="rect">
            <a:avLst/>
          </a:prstGeom>
        </p:spPr>
      </p:pic>
      <p:pic>
        <p:nvPicPr>
          <p:cNvPr id="16" name="Grafik 15"/>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3027548" y="467983"/>
            <a:ext cx="615777" cy="828000"/>
          </a:xfrm>
          <a:prstGeom prst="rect">
            <a:avLst/>
          </a:prstGeom>
        </p:spPr>
      </p:pic>
      <p:pic>
        <p:nvPicPr>
          <p:cNvPr id="17" name="Grafik 16"/>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668625" y="467983"/>
            <a:ext cx="476867" cy="828000"/>
          </a:xfrm>
          <a:prstGeom prst="rect">
            <a:avLst/>
          </a:prstGeom>
        </p:spPr>
      </p:pic>
      <p:pic>
        <p:nvPicPr>
          <p:cNvPr id="19" name="Grafik 18"/>
          <p:cNvPicPr>
            <a:picLocks noChangeAspect="1"/>
          </p:cNvPicPr>
          <p:nvPr/>
        </p:nvPicPr>
        <p:blipFill rotWithShape="1">
          <a:blip r:embed="rId4"/>
          <a:srcRect l="59628" t="30373" r="26204" b="38587"/>
          <a:stretch/>
        </p:blipFill>
        <p:spPr>
          <a:xfrm>
            <a:off x="7669433" y="467983"/>
            <a:ext cx="503889" cy="828000"/>
          </a:xfrm>
          <a:prstGeom prst="rect">
            <a:avLst/>
          </a:prstGeom>
        </p:spPr>
      </p:pic>
      <p:pic>
        <p:nvPicPr>
          <p:cNvPr id="20" name="Grafik 19"/>
          <p:cNvPicPr>
            <a:picLocks noChangeAspect="1"/>
          </p:cNvPicPr>
          <p:nvPr/>
        </p:nvPicPr>
        <p:blipFill rotWithShape="1">
          <a:blip r:embed="rId4"/>
          <a:srcRect l="46222" t="29752" r="39126" b="38587"/>
          <a:stretch/>
        </p:blipFill>
        <p:spPr>
          <a:xfrm>
            <a:off x="8308158" y="467983"/>
            <a:ext cx="510885" cy="828000"/>
          </a:xfrm>
          <a:prstGeom prst="rect">
            <a:avLst/>
          </a:prstGeom>
        </p:spPr>
      </p:pic>
      <p:pic>
        <p:nvPicPr>
          <p:cNvPr id="21" name="Grafik 20"/>
          <p:cNvPicPr>
            <a:picLocks noChangeAspect="1"/>
          </p:cNvPicPr>
          <p:nvPr/>
        </p:nvPicPr>
        <p:blipFill rotWithShape="1">
          <a:blip r:embed="rId4"/>
          <a:srcRect l="72620" t="29575" r="13476" b="41202"/>
          <a:stretch/>
        </p:blipFill>
        <p:spPr>
          <a:xfrm>
            <a:off x="7045842" y="467983"/>
            <a:ext cx="525240" cy="828000"/>
          </a:xfrm>
          <a:prstGeom prst="rect">
            <a:avLst/>
          </a:prstGeom>
        </p:spPr>
      </p:pic>
      <p:pic>
        <p:nvPicPr>
          <p:cNvPr id="1026"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r="81569"/>
          <a:stretch/>
        </p:blipFill>
        <p:spPr bwMode="auto">
          <a:xfrm>
            <a:off x="295054" y="3721340"/>
            <a:ext cx="499898"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49976" r="22979"/>
          <a:stretch/>
        </p:blipFill>
        <p:spPr bwMode="auto">
          <a:xfrm>
            <a:off x="221558" y="2630986"/>
            <a:ext cx="733566"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77597" r="-1810"/>
          <a:stretch/>
        </p:blipFill>
        <p:spPr bwMode="auto">
          <a:xfrm>
            <a:off x="138529" y="4961742"/>
            <a:ext cx="656730"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20726" r="51057"/>
          <a:stretch/>
        </p:blipFill>
        <p:spPr bwMode="auto">
          <a:xfrm>
            <a:off x="100213" y="1472804"/>
            <a:ext cx="765351" cy="1020598"/>
          </a:xfrm>
          <a:prstGeom prst="rect">
            <a:avLst/>
          </a:prstGeom>
          <a:noFill/>
          <a:extLst>
            <a:ext uri="{909E8E84-426E-40DD-AFC4-6F175D3DCCD1}">
              <a14:hiddenFill xmlns:a14="http://schemas.microsoft.com/office/drawing/2010/main">
                <a:solidFill>
                  <a:srgbClr val="FFFFFF"/>
                </a:solidFill>
              </a14:hiddenFill>
            </a:ext>
          </a:extLst>
        </p:spPr>
      </p:pic>
      <p:pic>
        <p:nvPicPr>
          <p:cNvPr id="35" name="Grafik 34"/>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43963" y="467983"/>
            <a:ext cx="515021" cy="828000"/>
          </a:xfrm>
          <a:prstGeom prst="rect">
            <a:avLst/>
          </a:prstGeom>
        </p:spPr>
      </p:pic>
      <p:pic>
        <p:nvPicPr>
          <p:cNvPr id="38" name="Grafik 37"/>
          <p:cNvPicPr>
            <a:picLocks noChangeAspect="1"/>
          </p:cNvPicPr>
          <p:nvPr/>
        </p:nvPicPr>
        <p:blipFill rotWithShape="1">
          <a:blip r:embed="rId3">
            <a:extLst>
              <a:ext uri="{28A0092B-C50C-407E-A947-70E740481C1C}">
                <a14:useLocalDpi xmlns:a14="http://schemas.microsoft.com/office/drawing/2010/main" val="0"/>
              </a:ext>
            </a:extLst>
          </a:blip>
          <a:srcRect l="20649" t="14493" r="65166" b="58712"/>
          <a:stretch/>
        </p:blipFill>
        <p:spPr>
          <a:xfrm rot="10800000">
            <a:off x="5645891" y="467983"/>
            <a:ext cx="584437" cy="828000"/>
          </a:xfrm>
          <a:prstGeom prst="rect">
            <a:avLst/>
          </a:prstGeom>
        </p:spPr>
      </p:pic>
      <p:pic>
        <p:nvPicPr>
          <p:cNvPr id="44" name="Grafik 43"/>
          <p:cNvPicPr>
            <a:picLocks noChangeAspect="1"/>
          </p:cNvPicPr>
          <p:nvPr/>
        </p:nvPicPr>
        <p:blipFill rotWithShape="1">
          <a:blip r:embed="rId4"/>
          <a:srcRect l="85232" t="29145" r="102" b="40664"/>
          <a:stretch/>
        </p:blipFill>
        <p:spPr>
          <a:xfrm>
            <a:off x="6369134" y="467983"/>
            <a:ext cx="536278" cy="828000"/>
          </a:xfrm>
          <a:prstGeom prst="rect">
            <a:avLst/>
          </a:prstGeom>
        </p:spPr>
      </p:pic>
      <p:cxnSp>
        <p:nvCxnSpPr>
          <p:cNvPr id="3" name="Gerader Verbinder 2"/>
          <p:cNvCxnSpPr/>
          <p:nvPr/>
        </p:nvCxnSpPr>
        <p:spPr>
          <a:xfrm>
            <a:off x="142093" y="4767436"/>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Gerader Verbinder 46"/>
          <p:cNvCxnSpPr/>
          <p:nvPr/>
        </p:nvCxnSpPr>
        <p:spPr>
          <a:xfrm>
            <a:off x="142093" y="4857015"/>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a:off x="142093" y="3749260"/>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142093" y="2559382"/>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V="1">
            <a:off x="85689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V="1">
            <a:off x="438096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flipV="1">
            <a:off x="627389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699866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24810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Gerader Verbinder 54"/>
          <p:cNvCxnSpPr/>
          <p:nvPr/>
        </p:nvCxnSpPr>
        <p:spPr>
          <a:xfrm flipV="1">
            <a:off x="160959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flipV="1">
            <a:off x="2201737"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flipV="1">
            <a:off x="300329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V="1">
            <a:off x="3700145"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flipV="1">
            <a:off x="5006826"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V="1">
            <a:off x="5598973"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Gerader Verbinder 61"/>
          <p:cNvCxnSpPr/>
          <p:nvPr/>
        </p:nvCxnSpPr>
        <p:spPr>
          <a:xfrm flipV="1">
            <a:off x="7615656"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Gerader Verbinder 60"/>
          <p:cNvCxnSpPr/>
          <p:nvPr/>
        </p:nvCxnSpPr>
        <p:spPr>
          <a:xfrm>
            <a:off x="161873" y="1399512"/>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1001837" y="1658663"/>
            <a:ext cx="7752443" cy="523220"/>
          </a:xfrm>
          <a:prstGeom prst="rect">
            <a:avLst/>
          </a:prstGeom>
          <a:noFill/>
        </p:spPr>
        <p:txBody>
          <a:bodyPr wrap="none" rtlCol="0">
            <a:spAutoFit/>
          </a:bodyPr>
          <a:lstStyle/>
          <a:p>
            <a:r>
              <a:rPr lang="de-DE" sz="2800" dirty="0"/>
              <a:t>8     7     9      4     9          10                 4          7</a:t>
            </a:r>
          </a:p>
        </p:txBody>
      </p:sp>
      <p:sp>
        <p:nvSpPr>
          <p:cNvPr id="65" name="Textfeld 64"/>
          <p:cNvSpPr txBox="1"/>
          <p:nvPr/>
        </p:nvSpPr>
        <p:spPr>
          <a:xfrm>
            <a:off x="974904" y="2917093"/>
            <a:ext cx="7245894" cy="523220"/>
          </a:xfrm>
          <a:prstGeom prst="rect">
            <a:avLst/>
          </a:prstGeom>
          <a:noFill/>
        </p:spPr>
        <p:txBody>
          <a:bodyPr wrap="none" rtlCol="0">
            <a:spAutoFit/>
          </a:bodyPr>
          <a:lstStyle/>
          <a:p>
            <a:r>
              <a:rPr lang="de-DE" sz="2800" dirty="0"/>
              <a:t>        2                          6    9                           </a:t>
            </a:r>
          </a:p>
        </p:txBody>
      </p:sp>
      <p:sp>
        <p:nvSpPr>
          <p:cNvPr id="66" name="Textfeld 65"/>
          <p:cNvSpPr txBox="1"/>
          <p:nvPr/>
        </p:nvSpPr>
        <p:spPr>
          <a:xfrm>
            <a:off x="1001837" y="3996738"/>
            <a:ext cx="8052204" cy="523220"/>
          </a:xfrm>
          <a:prstGeom prst="rect">
            <a:avLst/>
          </a:prstGeom>
          <a:noFill/>
        </p:spPr>
        <p:txBody>
          <a:bodyPr wrap="none" rtlCol="0">
            <a:spAutoFit/>
          </a:bodyPr>
          <a:lstStyle/>
          <a:p>
            <a:r>
              <a:rPr lang="de-DE" sz="2800" dirty="0"/>
              <a:t>4           6      10    8           9           6      7    9      8</a:t>
            </a:r>
          </a:p>
        </p:txBody>
      </p:sp>
      <p:sp>
        <p:nvSpPr>
          <p:cNvPr id="67" name="Textfeld 66"/>
          <p:cNvSpPr txBox="1"/>
          <p:nvPr/>
        </p:nvSpPr>
        <p:spPr>
          <a:xfrm>
            <a:off x="1001837" y="5175918"/>
            <a:ext cx="8156400" cy="523220"/>
          </a:xfrm>
          <a:prstGeom prst="rect">
            <a:avLst/>
          </a:prstGeom>
          <a:noFill/>
        </p:spPr>
        <p:txBody>
          <a:bodyPr wrap="none" rtlCol="0">
            <a:spAutoFit/>
          </a:bodyPr>
          <a:lstStyle/>
          <a:p>
            <a:r>
              <a:rPr lang="de-DE" sz="2800" dirty="0"/>
              <a:t>4      </a:t>
            </a:r>
            <a:r>
              <a:rPr lang="de-DE" sz="2800" dirty="0">
                <a:solidFill>
                  <a:srgbClr val="FF0000"/>
                </a:solidFill>
              </a:rPr>
              <a:t>?</a:t>
            </a:r>
            <a:r>
              <a:rPr lang="de-DE" sz="2800" dirty="0"/>
              <a:t>    6     </a:t>
            </a:r>
            <a:r>
              <a:rPr lang="de-DE" sz="2800" dirty="0">
                <a:solidFill>
                  <a:srgbClr val="FF0000"/>
                </a:solidFill>
              </a:rPr>
              <a:t>?</a:t>
            </a:r>
            <a:r>
              <a:rPr lang="de-DE" sz="2800" dirty="0"/>
              <a:t>     </a:t>
            </a:r>
            <a:r>
              <a:rPr lang="de-DE" sz="2800" dirty="0">
                <a:solidFill>
                  <a:srgbClr val="FF0000"/>
                </a:solidFill>
              </a:rPr>
              <a:t>?</a:t>
            </a:r>
            <a:r>
              <a:rPr lang="de-DE" sz="2800" dirty="0"/>
              <a:t>    </a:t>
            </a:r>
            <a:r>
              <a:rPr lang="de-DE" sz="2800" dirty="0">
                <a:solidFill>
                  <a:srgbClr val="FF0000"/>
                </a:solidFill>
              </a:rPr>
              <a:t>?</a:t>
            </a:r>
            <a:r>
              <a:rPr lang="de-DE" sz="2800" dirty="0"/>
              <a:t>     </a:t>
            </a:r>
            <a:r>
              <a:rPr lang="de-DE" sz="2800" dirty="0">
                <a:solidFill>
                  <a:srgbClr val="FF0000"/>
                </a:solidFill>
              </a:rPr>
              <a:t>?</a:t>
            </a:r>
            <a:r>
              <a:rPr lang="de-DE" sz="2800" dirty="0"/>
              <a:t>    9      5    </a:t>
            </a:r>
            <a:r>
              <a:rPr lang="de-DE" sz="2800" dirty="0">
                <a:solidFill>
                  <a:srgbClr val="FF0000"/>
                </a:solidFill>
              </a:rPr>
              <a:t>?</a:t>
            </a:r>
            <a:r>
              <a:rPr lang="de-DE" sz="2800" dirty="0"/>
              <a:t>    10     </a:t>
            </a:r>
            <a:r>
              <a:rPr lang="de-DE" sz="2800" dirty="0">
                <a:solidFill>
                  <a:srgbClr val="FF0000"/>
                </a:solidFill>
              </a:rPr>
              <a:t>?</a:t>
            </a:r>
            <a:r>
              <a:rPr lang="de-DE" sz="2800" dirty="0"/>
              <a:t> </a:t>
            </a:r>
          </a:p>
        </p:txBody>
      </p:sp>
    </p:spTree>
    <p:extLst>
      <p:ext uri="{BB962C8B-B14F-4D97-AF65-F5344CB8AC3E}">
        <p14:creationId xmlns:p14="http://schemas.microsoft.com/office/powerpoint/2010/main" val="2709783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21"/>
          </p:nvPr>
        </p:nvSpPr>
        <p:spPr/>
        <p:txBody>
          <a:bodyPr/>
          <a:lstStyle/>
          <a:p>
            <a:r>
              <a:rPr lang="en-US" dirty="0"/>
              <a:t>Recommender Systems</a:t>
            </a:r>
            <a:endParaRPr lang="de-DE" dirty="0"/>
          </a:p>
        </p:txBody>
      </p:sp>
      <p:sp>
        <p:nvSpPr>
          <p:cNvPr id="7" name="Foliennummernplatzhalter 6"/>
          <p:cNvSpPr>
            <a:spLocks noGrp="1"/>
          </p:cNvSpPr>
          <p:nvPr>
            <p:ph type="sldNum" sz="quarter" idx="24"/>
          </p:nvPr>
        </p:nvSpPr>
        <p:spPr/>
        <p:txBody>
          <a:bodyPr/>
          <a:lstStyle/>
          <a:p>
            <a:fld id="{C564DEAC-083F-4EA1-9D67-84BB3A537A3E}" type="slidenum">
              <a:rPr lang="de-DE" smtClean="0"/>
              <a:pPr/>
              <a:t>19</a:t>
            </a:fld>
            <a:endParaRPr lang="de-DE" dirty="0"/>
          </a:p>
        </p:txBody>
      </p:sp>
      <p:cxnSp>
        <p:nvCxnSpPr>
          <p:cNvPr id="47" name="Gerader Verbinder 46"/>
          <p:cNvCxnSpPr/>
          <p:nvPr/>
        </p:nvCxnSpPr>
        <p:spPr>
          <a:xfrm>
            <a:off x="142093" y="4857015"/>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a:off x="142093" y="3749260"/>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142093" y="2559382"/>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V="1">
            <a:off x="85689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V="1">
            <a:off x="438096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flipV="1">
            <a:off x="629483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692188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39468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Gerader Verbinder 54"/>
          <p:cNvCxnSpPr/>
          <p:nvPr/>
        </p:nvCxnSpPr>
        <p:spPr>
          <a:xfrm flipV="1">
            <a:off x="160959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flipV="1">
            <a:off x="2250597"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flipV="1">
            <a:off x="300329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V="1">
            <a:off x="3700145"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flipV="1">
            <a:off x="5048706"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V="1">
            <a:off x="5668773"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Gerader Verbinder 61"/>
          <p:cNvCxnSpPr/>
          <p:nvPr/>
        </p:nvCxnSpPr>
        <p:spPr>
          <a:xfrm flipV="1">
            <a:off x="7678476"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Gerader Verbinder 60"/>
          <p:cNvCxnSpPr/>
          <p:nvPr/>
        </p:nvCxnSpPr>
        <p:spPr>
          <a:xfrm>
            <a:off x="161873" y="1399512"/>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1001837" y="1658663"/>
            <a:ext cx="7951216" cy="523220"/>
          </a:xfrm>
          <a:prstGeom prst="rect">
            <a:avLst/>
          </a:prstGeom>
          <a:noFill/>
        </p:spPr>
        <p:txBody>
          <a:bodyPr wrap="none" rtlCol="0">
            <a:spAutoFit/>
          </a:bodyPr>
          <a:lstStyle/>
          <a:p>
            <a:r>
              <a:rPr lang="de-DE" sz="2800" dirty="0"/>
              <a:t>8     7     9      4     9          10                 4            7</a:t>
            </a:r>
          </a:p>
        </p:txBody>
      </p:sp>
      <p:sp>
        <p:nvSpPr>
          <p:cNvPr id="65" name="Textfeld 64"/>
          <p:cNvSpPr txBox="1"/>
          <p:nvPr/>
        </p:nvSpPr>
        <p:spPr>
          <a:xfrm>
            <a:off x="974904" y="2917093"/>
            <a:ext cx="7245894" cy="523220"/>
          </a:xfrm>
          <a:prstGeom prst="rect">
            <a:avLst/>
          </a:prstGeom>
          <a:noFill/>
        </p:spPr>
        <p:txBody>
          <a:bodyPr wrap="none" rtlCol="0">
            <a:spAutoFit/>
          </a:bodyPr>
          <a:lstStyle/>
          <a:p>
            <a:r>
              <a:rPr lang="de-DE" sz="2800" dirty="0"/>
              <a:t>        2                          6    9                           </a:t>
            </a:r>
          </a:p>
        </p:txBody>
      </p:sp>
      <p:sp>
        <p:nvSpPr>
          <p:cNvPr id="66" name="Textfeld 65"/>
          <p:cNvSpPr txBox="1"/>
          <p:nvPr/>
        </p:nvSpPr>
        <p:spPr>
          <a:xfrm>
            <a:off x="1001837" y="3996738"/>
            <a:ext cx="8052204" cy="523220"/>
          </a:xfrm>
          <a:prstGeom prst="rect">
            <a:avLst/>
          </a:prstGeom>
          <a:noFill/>
        </p:spPr>
        <p:txBody>
          <a:bodyPr wrap="none" rtlCol="0">
            <a:spAutoFit/>
          </a:bodyPr>
          <a:lstStyle/>
          <a:p>
            <a:r>
              <a:rPr lang="de-DE" sz="2800" dirty="0"/>
              <a:t>4           6      10    8           9           6      7    9      8</a:t>
            </a:r>
          </a:p>
        </p:txBody>
      </p:sp>
      <p:sp>
        <p:nvSpPr>
          <p:cNvPr id="67" name="Textfeld 66"/>
          <p:cNvSpPr txBox="1"/>
          <p:nvPr/>
        </p:nvSpPr>
        <p:spPr>
          <a:xfrm>
            <a:off x="1001837" y="5175918"/>
            <a:ext cx="8156400" cy="523220"/>
          </a:xfrm>
          <a:prstGeom prst="rect">
            <a:avLst/>
          </a:prstGeom>
          <a:noFill/>
        </p:spPr>
        <p:txBody>
          <a:bodyPr wrap="none" rtlCol="0">
            <a:spAutoFit/>
          </a:bodyPr>
          <a:lstStyle/>
          <a:p>
            <a:r>
              <a:rPr lang="de-DE" sz="2800" dirty="0"/>
              <a:t>4      </a:t>
            </a:r>
            <a:r>
              <a:rPr lang="de-DE" sz="2800" dirty="0">
                <a:solidFill>
                  <a:srgbClr val="FF0000"/>
                </a:solidFill>
              </a:rPr>
              <a:t>?</a:t>
            </a:r>
            <a:r>
              <a:rPr lang="de-DE" sz="2800" dirty="0"/>
              <a:t>    6     </a:t>
            </a:r>
            <a:r>
              <a:rPr lang="de-DE" sz="2800" dirty="0">
                <a:solidFill>
                  <a:srgbClr val="FF0000"/>
                </a:solidFill>
              </a:rPr>
              <a:t>?</a:t>
            </a:r>
            <a:r>
              <a:rPr lang="de-DE" sz="2800" dirty="0"/>
              <a:t>     </a:t>
            </a:r>
            <a:r>
              <a:rPr lang="de-DE" sz="2800" dirty="0">
                <a:solidFill>
                  <a:srgbClr val="FF0000"/>
                </a:solidFill>
              </a:rPr>
              <a:t>?</a:t>
            </a:r>
            <a:r>
              <a:rPr lang="de-DE" sz="2800" dirty="0"/>
              <a:t>    </a:t>
            </a:r>
            <a:r>
              <a:rPr lang="de-DE" sz="2800" dirty="0">
                <a:solidFill>
                  <a:srgbClr val="FF0000"/>
                </a:solidFill>
              </a:rPr>
              <a:t>?</a:t>
            </a:r>
            <a:r>
              <a:rPr lang="de-DE" sz="2800" dirty="0"/>
              <a:t>     </a:t>
            </a:r>
            <a:r>
              <a:rPr lang="de-DE" sz="2800" dirty="0">
                <a:solidFill>
                  <a:srgbClr val="FF0000"/>
                </a:solidFill>
              </a:rPr>
              <a:t>?</a:t>
            </a:r>
            <a:r>
              <a:rPr lang="de-DE" sz="2800" dirty="0"/>
              <a:t>    9      5    </a:t>
            </a:r>
            <a:r>
              <a:rPr lang="de-DE" sz="2800" dirty="0">
                <a:solidFill>
                  <a:srgbClr val="FF0000"/>
                </a:solidFill>
              </a:rPr>
              <a:t>?</a:t>
            </a:r>
            <a:r>
              <a:rPr lang="de-DE" sz="2800" dirty="0"/>
              <a:t>    10     </a:t>
            </a:r>
            <a:r>
              <a:rPr lang="de-DE" sz="2800" dirty="0">
                <a:solidFill>
                  <a:srgbClr val="FF0000"/>
                </a:solidFill>
              </a:rPr>
              <a:t>?</a:t>
            </a:r>
            <a:r>
              <a:rPr lang="de-DE" sz="2800" dirty="0"/>
              <a:t> </a:t>
            </a:r>
          </a:p>
        </p:txBody>
      </p:sp>
      <p:sp>
        <p:nvSpPr>
          <p:cNvPr id="2" name="Textfeld 1"/>
          <p:cNvSpPr txBox="1"/>
          <p:nvPr/>
        </p:nvSpPr>
        <p:spPr>
          <a:xfrm>
            <a:off x="313821" y="1760273"/>
            <a:ext cx="441146" cy="369332"/>
          </a:xfrm>
          <a:prstGeom prst="rect">
            <a:avLst/>
          </a:prstGeom>
          <a:noFill/>
        </p:spPr>
        <p:txBody>
          <a:bodyPr wrap="none" rtlCol="0">
            <a:spAutoFit/>
          </a:bodyPr>
          <a:lstStyle/>
          <a:p>
            <a:r>
              <a:rPr lang="de-DE" dirty="0"/>
              <a:t>u1</a:t>
            </a:r>
          </a:p>
        </p:txBody>
      </p:sp>
      <p:sp>
        <p:nvSpPr>
          <p:cNvPr id="43" name="Textfeld 42"/>
          <p:cNvSpPr txBox="1"/>
          <p:nvPr/>
        </p:nvSpPr>
        <p:spPr>
          <a:xfrm>
            <a:off x="268201" y="2980337"/>
            <a:ext cx="441146" cy="369332"/>
          </a:xfrm>
          <a:prstGeom prst="rect">
            <a:avLst/>
          </a:prstGeom>
          <a:noFill/>
        </p:spPr>
        <p:txBody>
          <a:bodyPr wrap="none" rtlCol="0">
            <a:spAutoFit/>
          </a:bodyPr>
          <a:lstStyle/>
          <a:p>
            <a:r>
              <a:rPr lang="de-DE" dirty="0"/>
              <a:t>u2</a:t>
            </a:r>
          </a:p>
        </p:txBody>
      </p:sp>
      <p:sp>
        <p:nvSpPr>
          <p:cNvPr id="45" name="Textfeld 44"/>
          <p:cNvSpPr txBox="1"/>
          <p:nvPr/>
        </p:nvSpPr>
        <p:spPr>
          <a:xfrm>
            <a:off x="269534" y="4058208"/>
            <a:ext cx="441146" cy="369332"/>
          </a:xfrm>
          <a:prstGeom prst="rect">
            <a:avLst/>
          </a:prstGeom>
          <a:noFill/>
        </p:spPr>
        <p:txBody>
          <a:bodyPr wrap="none" rtlCol="0">
            <a:spAutoFit/>
          </a:bodyPr>
          <a:lstStyle/>
          <a:p>
            <a:r>
              <a:rPr lang="de-DE" dirty="0"/>
              <a:t>u3</a:t>
            </a:r>
          </a:p>
        </p:txBody>
      </p:sp>
      <p:sp>
        <p:nvSpPr>
          <p:cNvPr id="46" name="Textfeld 45"/>
          <p:cNvSpPr txBox="1"/>
          <p:nvPr/>
        </p:nvSpPr>
        <p:spPr>
          <a:xfrm>
            <a:off x="264572" y="5261049"/>
            <a:ext cx="441146" cy="369332"/>
          </a:xfrm>
          <a:prstGeom prst="rect">
            <a:avLst/>
          </a:prstGeom>
          <a:noFill/>
        </p:spPr>
        <p:txBody>
          <a:bodyPr wrap="none" rtlCol="0">
            <a:spAutoFit/>
          </a:bodyPr>
          <a:lstStyle/>
          <a:p>
            <a:r>
              <a:rPr lang="de-DE" dirty="0"/>
              <a:t>u4</a:t>
            </a:r>
          </a:p>
        </p:txBody>
      </p:sp>
      <p:sp>
        <p:nvSpPr>
          <p:cNvPr id="63" name="Textfeld 62"/>
          <p:cNvSpPr txBox="1"/>
          <p:nvPr/>
        </p:nvSpPr>
        <p:spPr>
          <a:xfrm>
            <a:off x="864179" y="667196"/>
            <a:ext cx="8247771" cy="523220"/>
          </a:xfrm>
          <a:prstGeom prst="rect">
            <a:avLst/>
          </a:prstGeom>
          <a:noFill/>
        </p:spPr>
        <p:txBody>
          <a:bodyPr wrap="none" rtlCol="0">
            <a:spAutoFit/>
          </a:bodyPr>
          <a:lstStyle/>
          <a:p>
            <a:r>
              <a:rPr lang="de-DE" dirty="0"/>
              <a:t>Item1       item2      item3      item4     Item5    item6    item7    item8    Item9    item10   item11    item12</a:t>
            </a:r>
          </a:p>
          <a:p>
            <a:endParaRPr lang="de-DE" dirty="0"/>
          </a:p>
        </p:txBody>
      </p:sp>
    </p:spTree>
    <p:extLst>
      <p:ext uri="{BB962C8B-B14F-4D97-AF65-F5344CB8AC3E}">
        <p14:creationId xmlns:p14="http://schemas.microsoft.com/office/powerpoint/2010/main" val="1871150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Recommender Systems</a:t>
            </a:r>
            <a:endParaRPr/>
          </a:p>
        </p:txBody>
      </p:sp>
      <p:sp>
        <p:nvSpPr>
          <p:cNvPr id="113" name="Google Shape;113;p2"/>
          <p:cNvSpPr txBox="1">
            <a:spLocks noGrp="1"/>
          </p:cNvSpPr>
          <p:nvPr>
            <p:ph type="body" idx="1"/>
          </p:nvPr>
        </p:nvSpPr>
        <p:spPr>
          <a:xfrm>
            <a:off x="695325" y="1592275"/>
            <a:ext cx="106047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a:t>“Recommender Systems (RSs) are software tools and techniques providing suggestions for items to be of use to a user. […] The suggestions relate to various decision-making processes, such as what items to buy, what music to listen to, or what online news to read.” [1, p1]</a:t>
            </a:r>
            <a:endParaRPr/>
          </a:p>
          <a:p>
            <a:pPr marL="0" lvl="0" indent="0" algn="l" rtl="0">
              <a:lnSpc>
                <a:spcPct val="90000"/>
              </a:lnSpc>
              <a:spcBef>
                <a:spcPts val="1100"/>
              </a:spcBef>
              <a:spcAft>
                <a:spcPts val="0"/>
              </a:spcAft>
              <a:buSzPts val="2400"/>
              <a:buNone/>
            </a:pPr>
            <a:endParaRPr/>
          </a:p>
          <a:p>
            <a:pPr marL="0" lvl="0" indent="0" algn="l" rtl="0">
              <a:lnSpc>
                <a:spcPct val="90000"/>
              </a:lnSpc>
              <a:spcBef>
                <a:spcPts val="1100"/>
              </a:spcBef>
              <a:spcAft>
                <a:spcPts val="0"/>
              </a:spcAft>
              <a:buSzPts val="2400"/>
              <a:buNone/>
            </a:pPr>
            <a:r>
              <a:rPr lang="en-US" sz="1100"/>
              <a:t>[1] Francesco Ricci, Lior Rokach and Bracha Shapira. Introduction to Recommender Systems Handbook. In F. Ricci et al. (eds.), Recommender Systems Handbook. Springer Science+Business Media 2011.</a:t>
            </a:r>
            <a:endParaRPr sz="1100"/>
          </a:p>
          <a:p>
            <a:pPr marL="285750" lvl="0" indent="-133350" algn="l" rtl="0">
              <a:lnSpc>
                <a:spcPct val="90000"/>
              </a:lnSpc>
              <a:spcBef>
                <a:spcPts val="1100"/>
              </a:spcBef>
              <a:spcAft>
                <a:spcPts val="0"/>
              </a:spcAft>
              <a:buSzPts val="2400"/>
              <a:buNone/>
            </a:pPr>
            <a:endParaRPr/>
          </a:p>
        </p:txBody>
      </p:sp>
      <p:sp>
        <p:nvSpPr>
          <p:cNvPr id="114" name="Google Shape;114;p2"/>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Definition </a:t>
            </a:r>
            <a:endParaRPr/>
          </a:p>
        </p:txBody>
      </p:sp>
      <p:sp>
        <p:nvSpPr>
          <p:cNvPr id="115" name="Google Shape;115;p2"/>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116" name="Google Shape;116;p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117" name="Google Shape;117;p2"/>
          <p:cNvPicPr preferRelativeResize="0"/>
          <p:nvPr/>
        </p:nvPicPr>
        <p:blipFill rotWithShape="1">
          <a:blip r:embed="rId3">
            <a:alphaModFix/>
          </a:blip>
          <a:srcRect r="4532"/>
          <a:stretch/>
        </p:blipFill>
        <p:spPr>
          <a:xfrm>
            <a:off x="4647871" y="5529572"/>
            <a:ext cx="1797882" cy="540000"/>
          </a:xfrm>
          <a:prstGeom prst="rect">
            <a:avLst/>
          </a:prstGeom>
          <a:noFill/>
          <a:ln>
            <a:noFill/>
          </a:ln>
        </p:spPr>
      </p:pic>
      <p:pic>
        <p:nvPicPr>
          <p:cNvPr id="118" name="Google Shape;118;p2"/>
          <p:cNvPicPr preferRelativeResize="0"/>
          <p:nvPr/>
        </p:nvPicPr>
        <p:blipFill rotWithShape="1">
          <a:blip r:embed="rId4">
            <a:alphaModFix/>
          </a:blip>
          <a:srcRect/>
          <a:stretch/>
        </p:blipFill>
        <p:spPr>
          <a:xfrm>
            <a:off x="7903074" y="5529572"/>
            <a:ext cx="888000" cy="540000"/>
          </a:xfrm>
          <a:prstGeom prst="rect">
            <a:avLst/>
          </a:prstGeom>
          <a:noFill/>
          <a:ln>
            <a:noFill/>
          </a:ln>
        </p:spPr>
      </p:pic>
      <p:pic>
        <p:nvPicPr>
          <p:cNvPr id="119" name="Google Shape;119;p2"/>
          <p:cNvPicPr preferRelativeResize="0"/>
          <p:nvPr/>
        </p:nvPicPr>
        <p:blipFill rotWithShape="1">
          <a:blip r:embed="rId5">
            <a:alphaModFix/>
          </a:blip>
          <a:srcRect/>
          <a:stretch/>
        </p:blipFill>
        <p:spPr>
          <a:xfrm>
            <a:off x="695324" y="5529572"/>
            <a:ext cx="1292142" cy="540000"/>
          </a:xfrm>
          <a:prstGeom prst="rect">
            <a:avLst/>
          </a:prstGeom>
          <a:noFill/>
          <a:ln>
            <a:noFill/>
          </a:ln>
        </p:spPr>
      </p:pic>
      <p:pic>
        <p:nvPicPr>
          <p:cNvPr id="120" name="Google Shape;120;p2"/>
          <p:cNvPicPr preferRelativeResize="0"/>
          <p:nvPr/>
        </p:nvPicPr>
        <p:blipFill rotWithShape="1">
          <a:blip r:embed="rId6">
            <a:alphaModFix/>
          </a:blip>
          <a:srcRect/>
          <a:stretch/>
        </p:blipFill>
        <p:spPr>
          <a:xfrm>
            <a:off x="3442042" y="5529572"/>
            <a:ext cx="970541" cy="540000"/>
          </a:xfrm>
          <a:prstGeom prst="rect">
            <a:avLst/>
          </a:prstGeom>
          <a:noFill/>
          <a:ln>
            <a:noFill/>
          </a:ln>
        </p:spPr>
      </p:pic>
      <p:pic>
        <p:nvPicPr>
          <p:cNvPr id="121" name="Google Shape;121;p2"/>
          <p:cNvPicPr preferRelativeResize="0"/>
          <p:nvPr/>
        </p:nvPicPr>
        <p:blipFill rotWithShape="1">
          <a:blip r:embed="rId7">
            <a:alphaModFix/>
          </a:blip>
          <a:srcRect/>
          <a:stretch/>
        </p:blipFill>
        <p:spPr>
          <a:xfrm>
            <a:off x="6681041" y="5529572"/>
            <a:ext cx="986747" cy="540000"/>
          </a:xfrm>
          <a:prstGeom prst="rect">
            <a:avLst/>
          </a:prstGeom>
          <a:noFill/>
          <a:ln>
            <a:noFill/>
          </a:ln>
        </p:spPr>
      </p:pic>
      <p:pic>
        <p:nvPicPr>
          <p:cNvPr id="122" name="Google Shape;122;p2"/>
          <p:cNvPicPr preferRelativeResize="0"/>
          <p:nvPr/>
        </p:nvPicPr>
        <p:blipFill rotWithShape="1">
          <a:blip r:embed="rId8">
            <a:alphaModFix/>
          </a:blip>
          <a:srcRect/>
          <a:stretch/>
        </p:blipFill>
        <p:spPr>
          <a:xfrm>
            <a:off x="2222754" y="5529572"/>
            <a:ext cx="984000" cy="54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0"/>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Discussion: Getting user input?</a:t>
            </a:r>
            <a:endParaRPr/>
          </a:p>
        </p:txBody>
      </p:sp>
      <p:sp>
        <p:nvSpPr>
          <p:cNvPr id="528" name="Google Shape;528;p20"/>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529" name="Google Shape;529;p20"/>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Where does Ethics come in?</a:t>
            </a:r>
            <a:endParaRPr/>
          </a:p>
        </p:txBody>
      </p:sp>
      <p:sp>
        <p:nvSpPr>
          <p:cNvPr id="530" name="Google Shape;530;p20"/>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532" name="Google Shape;532;p20"/>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1"/>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Recommender Systems</a:t>
            </a:r>
            <a:br>
              <a:rPr lang="en-US"/>
            </a:br>
            <a:r>
              <a:rPr lang="en-US"/>
              <a:t>Getting user data</a:t>
            </a:r>
            <a:endParaRPr/>
          </a:p>
        </p:txBody>
      </p:sp>
      <p:sp>
        <p:nvSpPr>
          <p:cNvPr id="539" name="Google Shape;539;p21"/>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Explicit:</a:t>
            </a:r>
            <a:endParaRPr/>
          </a:p>
          <a:p>
            <a:pPr marL="538163" lvl="1" indent="-180975" algn="l" rtl="0">
              <a:lnSpc>
                <a:spcPct val="90000"/>
              </a:lnSpc>
              <a:spcBef>
                <a:spcPts val="1100"/>
              </a:spcBef>
              <a:spcAft>
                <a:spcPts val="0"/>
              </a:spcAft>
              <a:buSzPts val="2000"/>
              <a:buChar char="▪"/>
            </a:pPr>
            <a:r>
              <a:rPr lang="en-US"/>
              <a:t>Questionnaires at setup time</a:t>
            </a:r>
            <a:endParaRPr/>
          </a:p>
          <a:p>
            <a:pPr marL="538163" lvl="1" indent="-180975" algn="l" rtl="0">
              <a:lnSpc>
                <a:spcPct val="90000"/>
              </a:lnSpc>
              <a:spcBef>
                <a:spcPts val="1100"/>
              </a:spcBef>
              <a:spcAft>
                <a:spcPts val="0"/>
              </a:spcAft>
              <a:buSzPts val="2000"/>
              <a:buChar char="▪"/>
            </a:pPr>
            <a:r>
              <a:rPr lang="en-US"/>
              <a:t>Ratings of items</a:t>
            </a:r>
            <a:endParaRPr/>
          </a:p>
          <a:p>
            <a:pPr marL="538163" lvl="1" indent="-180975" algn="l" rtl="0">
              <a:lnSpc>
                <a:spcPct val="90000"/>
              </a:lnSpc>
              <a:spcBef>
                <a:spcPts val="1100"/>
              </a:spcBef>
              <a:spcAft>
                <a:spcPts val="0"/>
              </a:spcAft>
              <a:buSzPts val="2000"/>
              <a:buChar char="▪"/>
            </a:pPr>
            <a:r>
              <a:rPr lang="en-US"/>
              <a:t>Feedback questions</a:t>
            </a:r>
            <a:endParaRPr/>
          </a:p>
          <a:p>
            <a:pPr marL="285750" lvl="0" indent="-285750" algn="l" rtl="0">
              <a:lnSpc>
                <a:spcPct val="90000"/>
              </a:lnSpc>
              <a:spcBef>
                <a:spcPts val="1100"/>
              </a:spcBef>
              <a:spcAft>
                <a:spcPts val="0"/>
              </a:spcAft>
              <a:buSzPts val="2400"/>
              <a:buChar char="▪"/>
            </a:pPr>
            <a:r>
              <a:rPr lang="en-US"/>
              <a:t>Implicit</a:t>
            </a:r>
            <a:endParaRPr/>
          </a:p>
          <a:p>
            <a:pPr marL="538163" lvl="1" indent="-180975" algn="l" rtl="0">
              <a:lnSpc>
                <a:spcPct val="90000"/>
              </a:lnSpc>
              <a:spcBef>
                <a:spcPts val="1100"/>
              </a:spcBef>
              <a:spcAft>
                <a:spcPts val="0"/>
              </a:spcAft>
              <a:buSzPts val="2000"/>
              <a:buChar char="▪"/>
            </a:pPr>
            <a:r>
              <a:rPr lang="en-US"/>
              <a:t>Using items (e.g. watching a movie, listen to music, putting something on a watch list, buying a book)</a:t>
            </a:r>
            <a:endParaRPr/>
          </a:p>
          <a:p>
            <a:pPr marL="538163" lvl="1" indent="-180975" algn="l" rtl="0">
              <a:lnSpc>
                <a:spcPct val="90000"/>
              </a:lnSpc>
              <a:spcBef>
                <a:spcPts val="1100"/>
              </a:spcBef>
              <a:spcAft>
                <a:spcPts val="0"/>
              </a:spcAft>
              <a:buSzPts val="2000"/>
              <a:buChar char="▪"/>
            </a:pPr>
            <a:r>
              <a:rPr lang="en-US"/>
              <a:t>Sharing items (e.g. recommending an article, retweets)</a:t>
            </a:r>
            <a:endParaRPr/>
          </a:p>
          <a:p>
            <a:pPr marL="538163" lvl="1" indent="-180975" algn="l" rtl="0">
              <a:lnSpc>
                <a:spcPct val="90000"/>
              </a:lnSpc>
              <a:spcBef>
                <a:spcPts val="1100"/>
              </a:spcBef>
              <a:spcAft>
                <a:spcPts val="0"/>
              </a:spcAft>
              <a:buSzPts val="2000"/>
              <a:buChar char="▪"/>
            </a:pPr>
            <a:r>
              <a:rPr lang="en-US"/>
              <a:t>Removing items (e.g. deleting a playlist, skipping a suggested song) </a:t>
            </a:r>
            <a:endParaRPr/>
          </a:p>
          <a:p>
            <a:pPr marL="285750" lvl="0" indent="-133350" algn="l" rtl="0">
              <a:lnSpc>
                <a:spcPct val="90000"/>
              </a:lnSpc>
              <a:spcBef>
                <a:spcPts val="1100"/>
              </a:spcBef>
              <a:spcAft>
                <a:spcPts val="0"/>
              </a:spcAft>
              <a:buSzPts val="2400"/>
              <a:buNone/>
            </a:pPr>
            <a:endParaRPr/>
          </a:p>
        </p:txBody>
      </p:sp>
      <p:sp>
        <p:nvSpPr>
          <p:cNvPr id="540" name="Google Shape;540;p21"/>
          <p:cNvSpPr txBox="1">
            <a:spLocks noGrp="1"/>
          </p:cNvSpPr>
          <p:nvPr>
            <p:ph type="body" idx="2"/>
          </p:nvPr>
        </p:nvSpPr>
        <p:spPr>
          <a:xfrm>
            <a:off x="695326" y="1089025"/>
            <a:ext cx="8263617"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What are ways to get data from the user for recommender systems?</a:t>
            </a:r>
            <a:endParaRPr/>
          </a:p>
          <a:p>
            <a:pPr marL="0" lvl="0" indent="0" algn="l" rtl="0">
              <a:lnSpc>
                <a:spcPct val="90000"/>
              </a:lnSpc>
              <a:spcBef>
                <a:spcPts val="1100"/>
              </a:spcBef>
              <a:spcAft>
                <a:spcPts val="0"/>
              </a:spcAft>
              <a:buSzPts val="2400"/>
              <a:buNone/>
            </a:pPr>
            <a:endParaRPr/>
          </a:p>
        </p:txBody>
      </p:sp>
      <p:sp>
        <p:nvSpPr>
          <p:cNvPr id="541" name="Google Shape;541;p21"/>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543" name="Google Shape;543;p2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2"/>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Collaborative Filtering</a:t>
            </a:r>
            <a:endParaRPr/>
          </a:p>
        </p:txBody>
      </p:sp>
      <p:sp>
        <p:nvSpPr>
          <p:cNvPr id="550" name="Google Shape;550;p22"/>
          <p:cNvSpPr txBox="1">
            <a:spLocks noGrp="1"/>
          </p:cNvSpPr>
          <p:nvPr>
            <p:ph type="body" idx="1"/>
          </p:nvPr>
        </p:nvSpPr>
        <p:spPr>
          <a:xfrm>
            <a:off x="695325" y="1592264"/>
            <a:ext cx="7276010" cy="4537074"/>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0"/>
              </a:spcBef>
              <a:spcAft>
                <a:spcPts val="0"/>
              </a:spcAft>
              <a:buSzPts val="2400"/>
              <a:buChar char="▪"/>
            </a:pPr>
            <a:r>
              <a:rPr lang="en-US" dirty="0"/>
              <a:t>Tables:</a:t>
            </a:r>
            <a:endParaRPr dirty="0"/>
          </a:p>
          <a:p>
            <a:pPr marL="538163" lvl="1" indent="-180975" algn="l" rtl="0">
              <a:lnSpc>
                <a:spcPct val="90000"/>
              </a:lnSpc>
              <a:spcBef>
                <a:spcPts val="1100"/>
              </a:spcBef>
              <a:spcAft>
                <a:spcPts val="0"/>
              </a:spcAft>
              <a:buSzPts val="2000"/>
              <a:buChar char="▪"/>
            </a:pPr>
            <a:r>
              <a:rPr lang="en-US" dirty="0"/>
              <a:t>User, Item, Rating</a:t>
            </a:r>
            <a:endParaRPr dirty="0"/>
          </a:p>
          <a:p>
            <a:pPr marL="538163" lvl="1" indent="-180975" algn="l" rtl="0">
              <a:lnSpc>
                <a:spcPct val="90000"/>
              </a:lnSpc>
              <a:spcBef>
                <a:spcPts val="1100"/>
              </a:spcBef>
              <a:spcAft>
                <a:spcPts val="0"/>
              </a:spcAft>
              <a:buSzPts val="2000"/>
              <a:buChar char="▪"/>
            </a:pPr>
            <a:r>
              <a:rPr lang="en-US" dirty="0"/>
              <a:t>Item, Item description</a:t>
            </a:r>
            <a:endParaRPr dirty="0"/>
          </a:p>
          <a:p>
            <a:pPr marL="285750" lvl="0" indent="-285750" algn="l" rtl="0">
              <a:lnSpc>
                <a:spcPct val="90000"/>
              </a:lnSpc>
              <a:spcBef>
                <a:spcPts val="1100"/>
              </a:spcBef>
              <a:spcAft>
                <a:spcPts val="0"/>
              </a:spcAft>
              <a:buSzPts val="2400"/>
              <a:buChar char="▪"/>
            </a:pPr>
            <a:r>
              <a:rPr lang="en-US" dirty="0"/>
              <a:t>Approach</a:t>
            </a:r>
            <a:endParaRPr dirty="0"/>
          </a:p>
          <a:p>
            <a:pPr marL="538163" lvl="1" indent="-180975" algn="l" rtl="0">
              <a:lnSpc>
                <a:spcPct val="90000"/>
              </a:lnSpc>
              <a:spcBef>
                <a:spcPts val="1100"/>
              </a:spcBef>
              <a:spcAft>
                <a:spcPts val="0"/>
              </a:spcAft>
              <a:buSzPts val="2000"/>
              <a:buChar char="▪"/>
            </a:pPr>
            <a:r>
              <a:rPr lang="en-US" dirty="0"/>
              <a:t>Users rate items (implicitly, explicitly), e.g. like a movie, buy a book, recommend an hotel, …</a:t>
            </a:r>
          </a:p>
          <a:p>
            <a:pPr marL="995363" lvl="2" indent="-180975">
              <a:spcBef>
                <a:spcPts val="1100"/>
              </a:spcBef>
              <a:buSzPts val="2000"/>
            </a:pPr>
            <a:r>
              <a:rPr lang="en-US" dirty="0"/>
              <a:t>Table: user, item, rating</a:t>
            </a:r>
            <a:endParaRPr dirty="0"/>
          </a:p>
          <a:p>
            <a:pPr marL="538163" lvl="1" indent="-180975" algn="l" rtl="0">
              <a:lnSpc>
                <a:spcPct val="90000"/>
              </a:lnSpc>
              <a:spcBef>
                <a:spcPts val="1100"/>
              </a:spcBef>
              <a:spcAft>
                <a:spcPts val="0"/>
              </a:spcAft>
              <a:buSzPts val="2000"/>
              <a:buChar char="▪"/>
            </a:pPr>
            <a:r>
              <a:rPr lang="en-US" dirty="0"/>
              <a:t>Compute similarity between users (or between items)</a:t>
            </a:r>
          </a:p>
          <a:p>
            <a:pPr marL="995363" lvl="2" indent="-180975">
              <a:spcBef>
                <a:spcPts val="1100"/>
              </a:spcBef>
              <a:buSzPts val="2000"/>
            </a:pPr>
            <a:r>
              <a:rPr lang="en-US" dirty="0"/>
              <a:t>set of users (or set of items) that is similar to the user </a:t>
            </a:r>
            <a:br>
              <a:rPr lang="en-US" dirty="0"/>
            </a:br>
            <a:r>
              <a:rPr lang="en-US" dirty="0"/>
              <a:t>     (the item) we create a recommendation for</a:t>
            </a:r>
            <a:endParaRPr dirty="0"/>
          </a:p>
          <a:p>
            <a:pPr marL="538163" lvl="1" indent="-180975" algn="l" rtl="0">
              <a:lnSpc>
                <a:spcPct val="90000"/>
              </a:lnSpc>
              <a:spcBef>
                <a:spcPts val="1100"/>
              </a:spcBef>
              <a:spcAft>
                <a:spcPts val="0"/>
              </a:spcAft>
              <a:buSzPts val="2000"/>
              <a:buChar char="▪"/>
            </a:pPr>
            <a:r>
              <a:rPr lang="en-US" dirty="0"/>
              <a:t>Predict items (new to the target user) based on the information of similar users</a:t>
            </a:r>
          </a:p>
          <a:p>
            <a:pPr marL="995363" lvl="2" indent="-180975">
              <a:spcBef>
                <a:spcPts val="1100"/>
              </a:spcBef>
              <a:buSzPts val="2000"/>
            </a:pPr>
            <a:r>
              <a:rPr lang="en-US" dirty="0"/>
              <a:t>weighted list of recommendations</a:t>
            </a:r>
            <a:endParaRPr dirty="0"/>
          </a:p>
        </p:txBody>
      </p:sp>
      <p:sp>
        <p:nvSpPr>
          <p:cNvPr id="551" name="Google Shape;551;p22"/>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Basic Approach</a:t>
            </a:r>
            <a:endParaRPr/>
          </a:p>
        </p:txBody>
      </p:sp>
      <p:sp>
        <p:nvSpPr>
          <p:cNvPr id="552" name="Google Shape;552;p22"/>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554" name="Google Shape;554;p2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3"/>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Calculating the similarity</a:t>
            </a:r>
            <a:endParaRPr/>
          </a:p>
        </p:txBody>
      </p:sp>
      <p:sp>
        <p:nvSpPr>
          <p:cNvPr id="561" name="Google Shape;561;p23"/>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sz="2000"/>
              <a:t>Calculating the difference between rating vectors, e.g. k-nearest neighbor, Euclidian distance, Pearson correlation, Cosine distance</a:t>
            </a:r>
            <a:endParaRPr/>
          </a:p>
          <a:p>
            <a:pPr marL="285750" lvl="0" indent="-133350" algn="l" rtl="0">
              <a:lnSpc>
                <a:spcPct val="90000"/>
              </a:lnSpc>
              <a:spcBef>
                <a:spcPts val="1100"/>
              </a:spcBef>
              <a:spcAft>
                <a:spcPts val="0"/>
              </a:spcAft>
              <a:buSzPts val="2400"/>
              <a:buNone/>
            </a:pPr>
            <a:endParaRPr sz="2000"/>
          </a:p>
        </p:txBody>
      </p:sp>
      <p:sp>
        <p:nvSpPr>
          <p:cNvPr id="562" name="Google Shape;562;p23"/>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How similar are user to each other?</a:t>
            </a:r>
            <a:endParaRPr/>
          </a:p>
          <a:p>
            <a:pPr marL="0" lvl="0" indent="0" algn="l" rtl="0">
              <a:lnSpc>
                <a:spcPct val="90000"/>
              </a:lnSpc>
              <a:spcBef>
                <a:spcPts val="1100"/>
              </a:spcBef>
              <a:spcAft>
                <a:spcPts val="0"/>
              </a:spcAft>
              <a:buSzPts val="2400"/>
              <a:buNone/>
            </a:pPr>
            <a:endParaRPr/>
          </a:p>
        </p:txBody>
      </p:sp>
      <p:sp>
        <p:nvSpPr>
          <p:cNvPr id="563" name="Google Shape;563;p23"/>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565" name="Google Shape;565;p2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566" name="Google Shape;566;p23"/>
          <p:cNvPicPr preferRelativeResize="0"/>
          <p:nvPr/>
        </p:nvPicPr>
        <p:blipFill rotWithShape="1">
          <a:blip r:embed="rId3">
            <a:alphaModFix/>
          </a:blip>
          <a:srcRect/>
          <a:stretch/>
        </p:blipFill>
        <p:spPr>
          <a:xfrm>
            <a:off x="703260" y="2314115"/>
            <a:ext cx="5680168" cy="3835400"/>
          </a:xfrm>
          <a:prstGeom prst="rect">
            <a:avLst/>
          </a:prstGeom>
          <a:noFill/>
          <a:ln>
            <a:noFill/>
          </a:ln>
        </p:spPr>
      </p:pic>
      <p:sp>
        <p:nvSpPr>
          <p:cNvPr id="567" name="Google Shape;567;p23"/>
          <p:cNvSpPr/>
          <p:nvPr/>
        </p:nvSpPr>
        <p:spPr>
          <a:xfrm>
            <a:off x="6383428" y="3401176"/>
            <a:ext cx="2247610" cy="1130785"/>
          </a:xfrm>
          <a:prstGeom prst="rect">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Heuristic required for tables with missing values!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4"/>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Assessing Similarity?</a:t>
            </a:r>
            <a:endParaRPr/>
          </a:p>
        </p:txBody>
      </p:sp>
      <p:sp>
        <p:nvSpPr>
          <p:cNvPr id="574" name="Google Shape;574;p24"/>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575" name="Google Shape;575;p24"/>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How could Machine Learning play a role here?</a:t>
            </a:r>
            <a:endParaRPr/>
          </a:p>
        </p:txBody>
      </p:sp>
      <p:sp>
        <p:nvSpPr>
          <p:cNvPr id="576" name="Google Shape;576;p24"/>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578" name="Google Shape;578;p24"/>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pic>
        <p:nvPicPr>
          <p:cNvPr id="579" name="Google Shape;579;p24"/>
          <p:cNvPicPr preferRelativeResize="0"/>
          <p:nvPr/>
        </p:nvPicPr>
        <p:blipFill rotWithShape="1">
          <a:blip r:embed="rId3">
            <a:alphaModFix/>
          </a:blip>
          <a:srcRect r="13176" b="63158"/>
          <a:stretch/>
        </p:blipFill>
        <p:spPr>
          <a:xfrm>
            <a:off x="2965733" y="4547312"/>
            <a:ext cx="5504080" cy="1577044"/>
          </a:xfrm>
          <a:prstGeom prst="rect">
            <a:avLst/>
          </a:prstGeom>
          <a:noFill/>
          <a:ln>
            <a:noFill/>
          </a:ln>
        </p:spPr>
      </p:pic>
      <p:pic>
        <p:nvPicPr>
          <p:cNvPr id="580" name="Google Shape;580;p24"/>
          <p:cNvPicPr preferRelativeResize="0"/>
          <p:nvPr/>
        </p:nvPicPr>
        <p:blipFill rotWithShape="1">
          <a:blip r:embed="rId4">
            <a:alphaModFix/>
          </a:blip>
          <a:srcRect/>
          <a:stretch/>
        </p:blipFill>
        <p:spPr>
          <a:xfrm>
            <a:off x="727348" y="1592264"/>
            <a:ext cx="4138428" cy="27280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25"/>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Predicting the right item?</a:t>
            </a:r>
            <a:endParaRPr/>
          </a:p>
        </p:txBody>
      </p:sp>
      <p:sp>
        <p:nvSpPr>
          <p:cNvPr id="587" name="Google Shape;587;p25"/>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588" name="Google Shape;588;p25"/>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589" name="Google Shape;589;p25"/>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591" name="Google Shape;591;p25"/>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Example Similarity Matrix</a:t>
            </a:r>
          </a:p>
        </p:txBody>
      </p:sp>
      <p:sp>
        <p:nvSpPr>
          <p:cNvPr id="4" name="Textplatzhalter 3"/>
          <p:cNvSpPr>
            <a:spLocks noGrp="1"/>
          </p:cNvSpPr>
          <p:nvPr>
            <p:ph type="body" sz="quarter" idx="15"/>
          </p:nvPr>
        </p:nvSpPr>
        <p:spPr/>
        <p:txBody>
          <a:bodyPr/>
          <a:lstStyle/>
          <a:p>
            <a:r>
              <a:rPr lang="en-US" dirty="0"/>
              <a:t>Similarities are NOT calculated – for illustration only</a:t>
            </a:r>
          </a:p>
          <a:p>
            <a:endParaRPr lang="en-US" dirty="0"/>
          </a:p>
        </p:txBody>
      </p:sp>
      <p:sp>
        <p:nvSpPr>
          <p:cNvPr id="5" name="Textplatzhalter 4"/>
          <p:cNvSpPr>
            <a:spLocks noGrp="1"/>
          </p:cNvSpPr>
          <p:nvPr>
            <p:ph type="body" sz="quarter" idx="21"/>
          </p:nvPr>
        </p:nvSpPr>
        <p:spPr/>
        <p:txBody>
          <a:bodyPr/>
          <a:lstStyle/>
          <a:p>
            <a:r>
              <a:rPr lang="en-US" dirty="0"/>
              <a:t>Recommender Systems</a:t>
            </a:r>
          </a:p>
        </p:txBody>
      </p:sp>
      <p:sp>
        <p:nvSpPr>
          <p:cNvPr id="7" name="Foliennummernplatzhalter 6"/>
          <p:cNvSpPr>
            <a:spLocks noGrp="1"/>
          </p:cNvSpPr>
          <p:nvPr>
            <p:ph type="sldNum" sz="quarter" idx="24"/>
          </p:nvPr>
        </p:nvSpPr>
        <p:spPr/>
        <p:txBody>
          <a:bodyPr/>
          <a:lstStyle/>
          <a:p>
            <a:fld id="{C564DEAC-083F-4EA1-9D67-84BB3A537A3E}" type="slidenum">
              <a:rPr lang="en-US" smtClean="0"/>
              <a:pPr/>
              <a:t>26</a:t>
            </a:fld>
            <a:endParaRPr lang="en-US" dirty="0"/>
          </a:p>
        </p:txBody>
      </p:sp>
      <p:pic>
        <p:nvPicPr>
          <p:cNvPr id="8" name="Grafik 7"/>
          <p:cNvPicPr>
            <a:picLocks noChangeAspect="1"/>
          </p:cNvPicPr>
          <p:nvPr/>
        </p:nvPicPr>
        <p:blipFill>
          <a:blip r:embed="rId3"/>
          <a:stretch>
            <a:fillRect/>
          </a:stretch>
        </p:blipFill>
        <p:spPr>
          <a:xfrm>
            <a:off x="403755" y="2189718"/>
            <a:ext cx="5538717" cy="3651101"/>
          </a:xfrm>
          <a:prstGeom prst="rect">
            <a:avLst/>
          </a:prstGeom>
        </p:spPr>
      </p:pic>
      <p:pic>
        <p:nvPicPr>
          <p:cNvPr id="10" name="Grafik 9"/>
          <p:cNvPicPr>
            <a:picLocks noChangeAspect="1"/>
          </p:cNvPicPr>
          <p:nvPr/>
        </p:nvPicPr>
        <p:blipFill>
          <a:blip r:embed="rId4"/>
          <a:stretch>
            <a:fillRect/>
          </a:stretch>
        </p:blipFill>
        <p:spPr>
          <a:xfrm>
            <a:off x="7465398" y="2189718"/>
            <a:ext cx="917388" cy="3727447"/>
          </a:xfrm>
          <a:prstGeom prst="rect">
            <a:avLst/>
          </a:prstGeom>
        </p:spPr>
      </p:pic>
      <p:sp>
        <p:nvSpPr>
          <p:cNvPr id="11" name="Textfeld 10"/>
          <p:cNvSpPr txBox="1"/>
          <p:nvPr/>
        </p:nvSpPr>
        <p:spPr>
          <a:xfrm>
            <a:off x="7991217" y="5238422"/>
            <a:ext cx="385042" cy="523220"/>
          </a:xfrm>
          <a:prstGeom prst="rect">
            <a:avLst/>
          </a:prstGeom>
          <a:noFill/>
        </p:spPr>
        <p:txBody>
          <a:bodyPr wrap="none" rtlCol="0">
            <a:spAutoFit/>
          </a:bodyPr>
          <a:lstStyle/>
          <a:p>
            <a:r>
              <a:rPr lang="en-US" sz="2800" dirty="0"/>
              <a:t>1</a:t>
            </a:r>
          </a:p>
        </p:txBody>
      </p:sp>
      <p:sp>
        <p:nvSpPr>
          <p:cNvPr id="13" name="Textfeld 12"/>
          <p:cNvSpPr txBox="1"/>
          <p:nvPr/>
        </p:nvSpPr>
        <p:spPr>
          <a:xfrm>
            <a:off x="7991217" y="4493832"/>
            <a:ext cx="684803" cy="523220"/>
          </a:xfrm>
          <a:prstGeom prst="rect">
            <a:avLst/>
          </a:prstGeom>
          <a:noFill/>
        </p:spPr>
        <p:txBody>
          <a:bodyPr wrap="none" rtlCol="0">
            <a:spAutoFit/>
          </a:bodyPr>
          <a:lstStyle/>
          <a:p>
            <a:r>
              <a:rPr lang="en-US" sz="2800" dirty="0"/>
              <a:t>0.9</a:t>
            </a:r>
          </a:p>
        </p:txBody>
      </p:sp>
      <p:sp>
        <p:nvSpPr>
          <p:cNvPr id="14" name="Textfeld 13"/>
          <p:cNvSpPr txBox="1"/>
          <p:nvPr/>
        </p:nvSpPr>
        <p:spPr>
          <a:xfrm>
            <a:off x="7991216" y="3789482"/>
            <a:ext cx="684803" cy="523220"/>
          </a:xfrm>
          <a:prstGeom prst="rect">
            <a:avLst/>
          </a:prstGeom>
          <a:noFill/>
        </p:spPr>
        <p:txBody>
          <a:bodyPr wrap="none" rtlCol="0">
            <a:spAutoFit/>
          </a:bodyPr>
          <a:lstStyle/>
          <a:p>
            <a:r>
              <a:rPr lang="en-US" sz="2800" dirty="0"/>
              <a:t>0.7</a:t>
            </a:r>
          </a:p>
        </p:txBody>
      </p:sp>
      <p:sp>
        <p:nvSpPr>
          <p:cNvPr id="15" name="Textfeld 14"/>
          <p:cNvSpPr txBox="1"/>
          <p:nvPr/>
        </p:nvSpPr>
        <p:spPr>
          <a:xfrm>
            <a:off x="7924092" y="3065734"/>
            <a:ext cx="684803" cy="523220"/>
          </a:xfrm>
          <a:prstGeom prst="rect">
            <a:avLst/>
          </a:prstGeom>
          <a:noFill/>
        </p:spPr>
        <p:txBody>
          <a:bodyPr wrap="none" rtlCol="0">
            <a:spAutoFit/>
          </a:bodyPr>
          <a:lstStyle/>
          <a:p>
            <a:r>
              <a:rPr lang="en-US" sz="2800" dirty="0"/>
              <a:t>0.4</a:t>
            </a:r>
          </a:p>
        </p:txBody>
      </p:sp>
      <p:sp>
        <p:nvSpPr>
          <p:cNvPr id="16" name="Nach oben gekrümmter Pfeil 15"/>
          <p:cNvSpPr/>
          <p:nvPr/>
        </p:nvSpPr>
        <p:spPr>
          <a:xfrm rot="16475702">
            <a:off x="5612693" y="4849248"/>
            <a:ext cx="952791" cy="5164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Nach oben gekrümmter Pfeil 16"/>
          <p:cNvSpPr/>
          <p:nvPr/>
        </p:nvSpPr>
        <p:spPr>
          <a:xfrm rot="16475702">
            <a:off x="5463386" y="4300740"/>
            <a:ext cx="1677342" cy="85629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Nach oben gekrümmter Pfeil 17"/>
          <p:cNvSpPr/>
          <p:nvPr/>
        </p:nvSpPr>
        <p:spPr>
          <a:xfrm rot="16475702">
            <a:off x="5218331" y="3810279"/>
            <a:ext cx="2432516" cy="101709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hteck 18"/>
          <p:cNvSpPr/>
          <p:nvPr/>
        </p:nvSpPr>
        <p:spPr>
          <a:xfrm>
            <a:off x="7038937" y="1885256"/>
            <a:ext cx="1864613" cy="369332"/>
          </a:xfrm>
          <a:prstGeom prst="rect">
            <a:avLst/>
          </a:prstGeom>
        </p:spPr>
        <p:txBody>
          <a:bodyPr wrap="none">
            <a:spAutoFit/>
          </a:bodyPr>
          <a:lstStyle/>
          <a:p>
            <a:r>
              <a:rPr lang="en-US" dirty="0"/>
              <a:t>Similarity Matrix</a:t>
            </a:r>
            <a:endParaRPr lang="de-DE" dirty="0"/>
          </a:p>
        </p:txBody>
      </p:sp>
      <p:sp>
        <p:nvSpPr>
          <p:cNvPr id="20" name="Rechteck 19"/>
          <p:cNvSpPr/>
          <p:nvPr/>
        </p:nvSpPr>
        <p:spPr>
          <a:xfrm>
            <a:off x="584453" y="6025464"/>
            <a:ext cx="10447287" cy="246221"/>
          </a:xfrm>
          <a:prstGeom prst="rect">
            <a:avLst/>
          </a:prstGeom>
        </p:spPr>
        <p:txBody>
          <a:bodyPr wrap="square">
            <a:spAutoFit/>
          </a:bodyPr>
          <a:lstStyle/>
          <a:p>
            <a:r>
              <a:rPr lang="en-US" sz="1000" dirty="0"/>
              <a:t>Based on https://medium.com/swlh/how-to-build-simple-recommender-systems-in-python-647e5bcd78bd</a:t>
            </a:r>
          </a:p>
        </p:txBody>
      </p:sp>
    </p:spTree>
    <p:extLst>
      <p:ext uri="{BB962C8B-B14F-4D97-AF65-F5344CB8AC3E}">
        <p14:creationId xmlns:p14="http://schemas.microsoft.com/office/powerpoint/2010/main" val="2142212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p:cNvPicPr>
            <a:picLocks noChangeAspect="1"/>
          </p:cNvPicPr>
          <p:nvPr/>
        </p:nvPicPr>
        <p:blipFill>
          <a:blip r:embed="rId3"/>
          <a:stretch>
            <a:fillRect/>
          </a:stretch>
        </p:blipFill>
        <p:spPr>
          <a:xfrm>
            <a:off x="5247149" y="2117097"/>
            <a:ext cx="1351224" cy="3795418"/>
          </a:xfrm>
          <a:prstGeom prst="rect">
            <a:avLst/>
          </a:prstGeom>
        </p:spPr>
      </p:pic>
      <p:pic>
        <p:nvPicPr>
          <p:cNvPr id="24" name="Grafik 23"/>
          <p:cNvPicPr>
            <a:picLocks noChangeAspect="1"/>
          </p:cNvPicPr>
          <p:nvPr/>
        </p:nvPicPr>
        <p:blipFill>
          <a:blip r:embed="rId4"/>
          <a:stretch>
            <a:fillRect/>
          </a:stretch>
        </p:blipFill>
        <p:spPr>
          <a:xfrm>
            <a:off x="882680" y="2312984"/>
            <a:ext cx="1258394" cy="3518533"/>
          </a:xfrm>
          <a:prstGeom prst="rect">
            <a:avLst/>
          </a:prstGeom>
        </p:spPr>
      </p:pic>
      <p:sp>
        <p:nvSpPr>
          <p:cNvPr id="2" name="Titel 1"/>
          <p:cNvSpPr>
            <a:spLocks noGrp="1"/>
          </p:cNvSpPr>
          <p:nvPr>
            <p:ph type="title"/>
          </p:nvPr>
        </p:nvSpPr>
        <p:spPr/>
        <p:txBody>
          <a:bodyPr/>
          <a:lstStyle/>
          <a:p>
            <a:r>
              <a:rPr lang="en-US" dirty="0"/>
              <a:t>Weighted Rating Matrix</a:t>
            </a:r>
          </a:p>
        </p:txBody>
      </p:sp>
      <p:sp>
        <p:nvSpPr>
          <p:cNvPr id="4" name="Textplatzhalter 3"/>
          <p:cNvSpPr>
            <a:spLocks noGrp="1"/>
          </p:cNvSpPr>
          <p:nvPr>
            <p:ph type="body" sz="quarter" idx="15"/>
          </p:nvPr>
        </p:nvSpPr>
        <p:spPr/>
        <p:txBody>
          <a:bodyPr/>
          <a:lstStyle/>
          <a:p>
            <a:endParaRPr lang="en-US" dirty="0"/>
          </a:p>
        </p:txBody>
      </p:sp>
      <p:sp>
        <p:nvSpPr>
          <p:cNvPr id="5" name="Textplatzhalter 4"/>
          <p:cNvSpPr>
            <a:spLocks noGrp="1"/>
          </p:cNvSpPr>
          <p:nvPr>
            <p:ph type="body" sz="quarter" idx="21"/>
          </p:nvPr>
        </p:nvSpPr>
        <p:spPr/>
        <p:txBody>
          <a:bodyPr/>
          <a:lstStyle/>
          <a:p>
            <a:r>
              <a:rPr lang="en-US" dirty="0"/>
              <a:t>Recommender Systems</a:t>
            </a:r>
          </a:p>
        </p:txBody>
      </p:sp>
      <p:sp>
        <p:nvSpPr>
          <p:cNvPr id="7" name="Foliennummernplatzhalter 6"/>
          <p:cNvSpPr>
            <a:spLocks noGrp="1"/>
          </p:cNvSpPr>
          <p:nvPr>
            <p:ph type="sldNum" sz="quarter" idx="24"/>
          </p:nvPr>
        </p:nvSpPr>
        <p:spPr/>
        <p:txBody>
          <a:bodyPr/>
          <a:lstStyle/>
          <a:p>
            <a:fld id="{C564DEAC-083F-4EA1-9D67-84BB3A537A3E}" type="slidenum">
              <a:rPr lang="en-US" smtClean="0"/>
              <a:pPr/>
              <a:t>27</a:t>
            </a:fld>
            <a:endParaRPr lang="en-US" dirty="0"/>
          </a:p>
        </p:txBody>
      </p:sp>
      <p:pic>
        <p:nvPicPr>
          <p:cNvPr id="10" name="Grafik 9"/>
          <p:cNvPicPr>
            <a:picLocks noChangeAspect="1"/>
          </p:cNvPicPr>
          <p:nvPr/>
        </p:nvPicPr>
        <p:blipFill>
          <a:blip r:embed="rId5"/>
          <a:stretch>
            <a:fillRect/>
          </a:stretch>
        </p:blipFill>
        <p:spPr>
          <a:xfrm>
            <a:off x="2992037" y="2178005"/>
            <a:ext cx="917388" cy="3727447"/>
          </a:xfrm>
          <a:prstGeom prst="rect">
            <a:avLst/>
          </a:prstGeom>
        </p:spPr>
      </p:pic>
      <p:sp>
        <p:nvSpPr>
          <p:cNvPr id="11" name="Textfeld 10"/>
          <p:cNvSpPr txBox="1"/>
          <p:nvPr/>
        </p:nvSpPr>
        <p:spPr>
          <a:xfrm>
            <a:off x="3532032" y="5255061"/>
            <a:ext cx="327334" cy="400110"/>
          </a:xfrm>
          <a:prstGeom prst="rect">
            <a:avLst/>
          </a:prstGeom>
          <a:noFill/>
        </p:spPr>
        <p:txBody>
          <a:bodyPr wrap="none" rtlCol="0">
            <a:spAutoFit/>
          </a:bodyPr>
          <a:lstStyle/>
          <a:p>
            <a:r>
              <a:rPr lang="en-US" sz="2000" dirty="0"/>
              <a:t>1</a:t>
            </a:r>
          </a:p>
        </p:txBody>
      </p:sp>
      <p:sp>
        <p:nvSpPr>
          <p:cNvPr id="13" name="Textfeld 12"/>
          <p:cNvSpPr txBox="1"/>
          <p:nvPr/>
        </p:nvSpPr>
        <p:spPr>
          <a:xfrm>
            <a:off x="3532032" y="4510471"/>
            <a:ext cx="540533" cy="400110"/>
          </a:xfrm>
          <a:prstGeom prst="rect">
            <a:avLst/>
          </a:prstGeom>
          <a:noFill/>
        </p:spPr>
        <p:txBody>
          <a:bodyPr wrap="none" rtlCol="0">
            <a:spAutoFit/>
          </a:bodyPr>
          <a:lstStyle/>
          <a:p>
            <a:r>
              <a:rPr lang="en-US" sz="2000" dirty="0"/>
              <a:t>0.9</a:t>
            </a:r>
          </a:p>
        </p:txBody>
      </p:sp>
      <p:sp>
        <p:nvSpPr>
          <p:cNvPr id="14" name="Textfeld 13"/>
          <p:cNvSpPr txBox="1"/>
          <p:nvPr/>
        </p:nvSpPr>
        <p:spPr>
          <a:xfrm>
            <a:off x="3532031" y="3806121"/>
            <a:ext cx="540533" cy="400110"/>
          </a:xfrm>
          <a:prstGeom prst="rect">
            <a:avLst/>
          </a:prstGeom>
          <a:noFill/>
        </p:spPr>
        <p:txBody>
          <a:bodyPr wrap="none" rtlCol="0">
            <a:spAutoFit/>
          </a:bodyPr>
          <a:lstStyle/>
          <a:p>
            <a:r>
              <a:rPr lang="en-US" sz="2000" dirty="0"/>
              <a:t>0.7</a:t>
            </a:r>
          </a:p>
        </p:txBody>
      </p:sp>
      <p:sp>
        <p:nvSpPr>
          <p:cNvPr id="15" name="Textfeld 14"/>
          <p:cNvSpPr txBox="1"/>
          <p:nvPr/>
        </p:nvSpPr>
        <p:spPr>
          <a:xfrm>
            <a:off x="3464907" y="3082373"/>
            <a:ext cx="540533" cy="400110"/>
          </a:xfrm>
          <a:prstGeom prst="rect">
            <a:avLst/>
          </a:prstGeom>
          <a:noFill/>
        </p:spPr>
        <p:txBody>
          <a:bodyPr wrap="none" rtlCol="0">
            <a:spAutoFit/>
          </a:bodyPr>
          <a:lstStyle/>
          <a:p>
            <a:r>
              <a:rPr lang="en-US" sz="2000" dirty="0"/>
              <a:t>0.4</a:t>
            </a:r>
          </a:p>
        </p:txBody>
      </p:sp>
      <p:sp>
        <p:nvSpPr>
          <p:cNvPr id="19" name="Rechteck 18"/>
          <p:cNvSpPr/>
          <p:nvPr/>
        </p:nvSpPr>
        <p:spPr>
          <a:xfrm>
            <a:off x="2730430" y="1803974"/>
            <a:ext cx="1864613" cy="369332"/>
          </a:xfrm>
          <a:prstGeom prst="rect">
            <a:avLst/>
          </a:prstGeom>
        </p:spPr>
        <p:txBody>
          <a:bodyPr wrap="none">
            <a:spAutoFit/>
          </a:bodyPr>
          <a:lstStyle/>
          <a:p>
            <a:r>
              <a:rPr lang="en-US" dirty="0"/>
              <a:t>Similarity Matrix</a:t>
            </a:r>
            <a:endParaRPr lang="de-DE" dirty="0"/>
          </a:p>
        </p:txBody>
      </p:sp>
      <p:sp>
        <p:nvSpPr>
          <p:cNvPr id="20" name="Rechteck 19"/>
          <p:cNvSpPr/>
          <p:nvPr/>
        </p:nvSpPr>
        <p:spPr>
          <a:xfrm>
            <a:off x="695325" y="1803974"/>
            <a:ext cx="1544012" cy="646331"/>
          </a:xfrm>
          <a:prstGeom prst="rect">
            <a:avLst/>
          </a:prstGeom>
        </p:spPr>
        <p:txBody>
          <a:bodyPr wrap="none">
            <a:spAutoFit/>
          </a:bodyPr>
          <a:lstStyle/>
          <a:p>
            <a:r>
              <a:rPr lang="en-US" dirty="0"/>
              <a:t>Rating Matrix</a:t>
            </a:r>
            <a:br>
              <a:rPr lang="en-US" dirty="0"/>
            </a:br>
            <a:r>
              <a:rPr lang="en-US" dirty="0"/>
              <a:t>(part)</a:t>
            </a:r>
            <a:endParaRPr lang="de-DE" dirty="0"/>
          </a:p>
        </p:txBody>
      </p:sp>
      <p:sp>
        <p:nvSpPr>
          <p:cNvPr id="22" name="Rechteck 21"/>
          <p:cNvSpPr/>
          <p:nvPr/>
        </p:nvSpPr>
        <p:spPr>
          <a:xfrm>
            <a:off x="4983812" y="1793705"/>
            <a:ext cx="2578591" cy="646331"/>
          </a:xfrm>
          <a:prstGeom prst="rect">
            <a:avLst/>
          </a:prstGeom>
        </p:spPr>
        <p:txBody>
          <a:bodyPr wrap="none">
            <a:spAutoFit/>
          </a:bodyPr>
          <a:lstStyle/>
          <a:p>
            <a:r>
              <a:rPr lang="en-US" dirty="0"/>
              <a:t>Weighted Rating Matrix</a:t>
            </a:r>
            <a:br>
              <a:rPr lang="en-US" dirty="0"/>
            </a:br>
            <a:r>
              <a:rPr lang="en-US" dirty="0"/>
              <a:t>(part)</a:t>
            </a:r>
            <a:endParaRPr lang="de-DE" dirty="0"/>
          </a:p>
        </p:txBody>
      </p:sp>
      <p:sp>
        <p:nvSpPr>
          <p:cNvPr id="12" name="Textfeld 11"/>
          <p:cNvSpPr txBox="1"/>
          <p:nvPr/>
        </p:nvSpPr>
        <p:spPr>
          <a:xfrm>
            <a:off x="2298376" y="3154645"/>
            <a:ext cx="304892" cy="2215991"/>
          </a:xfrm>
          <a:prstGeom prst="rect">
            <a:avLst/>
          </a:prstGeom>
          <a:noFill/>
        </p:spPr>
        <p:txBody>
          <a:bodyPr wrap="none" rtlCol="0">
            <a:spAutoFit/>
          </a:bodyPr>
          <a:lstStyle/>
          <a:p>
            <a:r>
              <a:rPr lang="de-DE" sz="2400" b="1" dirty="0">
                <a:solidFill>
                  <a:srgbClr val="FF0000"/>
                </a:solidFill>
              </a:rPr>
              <a:t>*</a:t>
            </a:r>
          </a:p>
          <a:p>
            <a:endParaRPr lang="de-DE" b="1" dirty="0">
              <a:solidFill>
                <a:srgbClr val="FF0000"/>
              </a:solidFill>
            </a:endParaRPr>
          </a:p>
          <a:p>
            <a:r>
              <a:rPr lang="de-DE" sz="2400" b="1" dirty="0">
                <a:solidFill>
                  <a:srgbClr val="FF0000"/>
                </a:solidFill>
              </a:rPr>
              <a:t>*</a:t>
            </a:r>
          </a:p>
          <a:p>
            <a:endParaRPr lang="de-DE" sz="2400" b="1" dirty="0">
              <a:solidFill>
                <a:srgbClr val="FF0000"/>
              </a:solidFill>
            </a:endParaRPr>
          </a:p>
          <a:p>
            <a:r>
              <a:rPr lang="de-DE" sz="2400" b="1" dirty="0">
                <a:solidFill>
                  <a:srgbClr val="FF0000"/>
                </a:solidFill>
              </a:rPr>
              <a:t>*</a:t>
            </a:r>
          </a:p>
          <a:p>
            <a:endParaRPr lang="de-DE" sz="2400" b="1" dirty="0">
              <a:solidFill>
                <a:srgbClr val="FF0000"/>
              </a:solidFill>
            </a:endParaRPr>
          </a:p>
        </p:txBody>
      </p:sp>
      <p:sp>
        <p:nvSpPr>
          <p:cNvPr id="23" name="Textfeld 22"/>
          <p:cNvSpPr txBox="1"/>
          <p:nvPr/>
        </p:nvSpPr>
        <p:spPr>
          <a:xfrm>
            <a:off x="4396186" y="3074505"/>
            <a:ext cx="364202" cy="2308324"/>
          </a:xfrm>
          <a:prstGeom prst="rect">
            <a:avLst/>
          </a:prstGeom>
          <a:noFill/>
        </p:spPr>
        <p:txBody>
          <a:bodyPr wrap="none" rtlCol="0">
            <a:spAutoFit/>
          </a:bodyPr>
          <a:lstStyle/>
          <a:p>
            <a:r>
              <a:rPr lang="de-DE" sz="2400" b="1" dirty="0">
                <a:solidFill>
                  <a:srgbClr val="FF0000"/>
                </a:solidFill>
              </a:rPr>
              <a:t>=</a:t>
            </a:r>
          </a:p>
          <a:p>
            <a:endParaRPr lang="de-DE" sz="2400" b="1" dirty="0">
              <a:solidFill>
                <a:srgbClr val="FF0000"/>
              </a:solidFill>
            </a:endParaRPr>
          </a:p>
          <a:p>
            <a:r>
              <a:rPr lang="de-DE" sz="2400" b="1" dirty="0">
                <a:solidFill>
                  <a:srgbClr val="FF0000"/>
                </a:solidFill>
              </a:rPr>
              <a:t>=</a:t>
            </a:r>
          </a:p>
          <a:p>
            <a:endParaRPr lang="de-DE" sz="2400" b="1" dirty="0">
              <a:solidFill>
                <a:srgbClr val="FF0000"/>
              </a:solidFill>
            </a:endParaRPr>
          </a:p>
          <a:p>
            <a:r>
              <a:rPr lang="de-DE" sz="2400" b="1" dirty="0">
                <a:solidFill>
                  <a:srgbClr val="FF0000"/>
                </a:solidFill>
              </a:rPr>
              <a:t>=</a:t>
            </a:r>
          </a:p>
          <a:p>
            <a:endParaRPr lang="de-DE" sz="2400" b="1" dirty="0">
              <a:solidFill>
                <a:srgbClr val="FF0000"/>
              </a:solidFill>
            </a:endParaRPr>
          </a:p>
        </p:txBody>
      </p:sp>
      <p:sp>
        <p:nvSpPr>
          <p:cNvPr id="27" name="Rechteck 26"/>
          <p:cNvSpPr/>
          <p:nvPr/>
        </p:nvSpPr>
        <p:spPr>
          <a:xfrm>
            <a:off x="584453" y="6025464"/>
            <a:ext cx="10447287" cy="246221"/>
          </a:xfrm>
          <a:prstGeom prst="rect">
            <a:avLst/>
          </a:prstGeom>
        </p:spPr>
        <p:txBody>
          <a:bodyPr wrap="square">
            <a:spAutoFit/>
          </a:bodyPr>
          <a:lstStyle/>
          <a:p>
            <a:r>
              <a:rPr lang="en-US" sz="1000" dirty="0"/>
              <a:t>Based on https://medium.com/swlh/how-to-build-simple-recommender-systems-in-python-647e5bcd78bd</a:t>
            </a:r>
          </a:p>
        </p:txBody>
      </p:sp>
    </p:spTree>
    <p:extLst>
      <p:ext uri="{BB962C8B-B14F-4D97-AF65-F5344CB8AC3E}">
        <p14:creationId xmlns:p14="http://schemas.microsoft.com/office/powerpoint/2010/main" val="3440639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6765082" y="2413681"/>
            <a:ext cx="1881099" cy="1735969"/>
          </a:xfrm>
          <a:prstGeom prst="rect">
            <a:avLst/>
          </a:prstGeom>
        </p:spPr>
      </p:pic>
      <p:pic>
        <p:nvPicPr>
          <p:cNvPr id="26" name="Grafik 25"/>
          <p:cNvPicPr>
            <a:picLocks noChangeAspect="1"/>
          </p:cNvPicPr>
          <p:nvPr/>
        </p:nvPicPr>
        <p:blipFill rotWithShape="1">
          <a:blip r:embed="rId4"/>
          <a:srcRect b="22476"/>
          <a:stretch/>
        </p:blipFill>
        <p:spPr>
          <a:xfrm>
            <a:off x="866535" y="2062388"/>
            <a:ext cx="1351224" cy="2942381"/>
          </a:xfrm>
          <a:prstGeom prst="rect">
            <a:avLst/>
          </a:prstGeom>
        </p:spPr>
      </p:pic>
      <p:sp>
        <p:nvSpPr>
          <p:cNvPr id="2" name="Titel 1"/>
          <p:cNvSpPr>
            <a:spLocks noGrp="1"/>
          </p:cNvSpPr>
          <p:nvPr>
            <p:ph type="title"/>
          </p:nvPr>
        </p:nvSpPr>
        <p:spPr/>
        <p:txBody>
          <a:bodyPr/>
          <a:lstStyle/>
          <a:p>
            <a:r>
              <a:rPr lang="en-US" dirty="0"/>
              <a:t>Recommendation</a:t>
            </a:r>
          </a:p>
        </p:txBody>
      </p:sp>
      <p:sp>
        <p:nvSpPr>
          <p:cNvPr id="4" name="Textplatzhalter 3"/>
          <p:cNvSpPr>
            <a:spLocks noGrp="1"/>
          </p:cNvSpPr>
          <p:nvPr>
            <p:ph type="body" sz="quarter" idx="15"/>
          </p:nvPr>
        </p:nvSpPr>
        <p:spPr/>
        <p:txBody>
          <a:bodyPr/>
          <a:lstStyle/>
          <a:p>
            <a:endParaRPr lang="en-US" dirty="0"/>
          </a:p>
        </p:txBody>
      </p:sp>
      <p:sp>
        <p:nvSpPr>
          <p:cNvPr id="5" name="Textplatzhalter 4"/>
          <p:cNvSpPr>
            <a:spLocks noGrp="1"/>
          </p:cNvSpPr>
          <p:nvPr>
            <p:ph type="body" sz="quarter" idx="21"/>
          </p:nvPr>
        </p:nvSpPr>
        <p:spPr/>
        <p:txBody>
          <a:bodyPr/>
          <a:lstStyle/>
          <a:p>
            <a:r>
              <a:rPr lang="en-US" dirty="0"/>
              <a:t>Recommender Systems</a:t>
            </a:r>
          </a:p>
        </p:txBody>
      </p:sp>
      <p:sp>
        <p:nvSpPr>
          <p:cNvPr id="7" name="Foliennummernplatzhalter 6"/>
          <p:cNvSpPr>
            <a:spLocks noGrp="1"/>
          </p:cNvSpPr>
          <p:nvPr>
            <p:ph type="sldNum" sz="quarter" idx="24"/>
          </p:nvPr>
        </p:nvSpPr>
        <p:spPr/>
        <p:txBody>
          <a:bodyPr/>
          <a:lstStyle/>
          <a:p>
            <a:fld id="{C564DEAC-083F-4EA1-9D67-84BB3A537A3E}" type="slidenum">
              <a:rPr lang="en-US" smtClean="0"/>
              <a:pPr/>
              <a:t>28</a:t>
            </a:fld>
            <a:endParaRPr lang="en-US" dirty="0"/>
          </a:p>
        </p:txBody>
      </p:sp>
      <p:sp>
        <p:nvSpPr>
          <p:cNvPr id="19" name="Rechteck 18"/>
          <p:cNvSpPr/>
          <p:nvPr/>
        </p:nvSpPr>
        <p:spPr>
          <a:xfrm>
            <a:off x="6285178" y="277056"/>
            <a:ext cx="1632178" cy="338554"/>
          </a:xfrm>
          <a:prstGeom prst="rect">
            <a:avLst/>
          </a:prstGeom>
        </p:spPr>
        <p:txBody>
          <a:bodyPr wrap="none">
            <a:spAutoFit/>
          </a:bodyPr>
          <a:lstStyle/>
          <a:p>
            <a:r>
              <a:rPr lang="en-US" sz="1600" dirty="0"/>
              <a:t>Similarity Matrix</a:t>
            </a:r>
            <a:endParaRPr lang="de-DE" sz="1600" dirty="0"/>
          </a:p>
        </p:txBody>
      </p:sp>
      <p:sp>
        <p:nvSpPr>
          <p:cNvPr id="22" name="Rechteck 21"/>
          <p:cNvSpPr/>
          <p:nvPr/>
        </p:nvSpPr>
        <p:spPr>
          <a:xfrm>
            <a:off x="603198" y="1738996"/>
            <a:ext cx="2578591" cy="646331"/>
          </a:xfrm>
          <a:prstGeom prst="rect">
            <a:avLst/>
          </a:prstGeom>
        </p:spPr>
        <p:txBody>
          <a:bodyPr wrap="none">
            <a:spAutoFit/>
          </a:bodyPr>
          <a:lstStyle/>
          <a:p>
            <a:r>
              <a:rPr lang="en-US" dirty="0"/>
              <a:t>Weighted Rating Matrix</a:t>
            </a:r>
            <a:br>
              <a:rPr lang="en-US" dirty="0"/>
            </a:br>
            <a:r>
              <a:rPr lang="en-US" dirty="0"/>
              <a:t>(part)</a:t>
            </a:r>
            <a:endParaRPr lang="de-DE" dirty="0"/>
          </a:p>
        </p:txBody>
      </p:sp>
      <p:pic>
        <p:nvPicPr>
          <p:cNvPr id="3" name="Grafik 2"/>
          <p:cNvPicPr>
            <a:picLocks noChangeAspect="1"/>
          </p:cNvPicPr>
          <p:nvPr/>
        </p:nvPicPr>
        <p:blipFill>
          <a:blip r:embed="rId5"/>
          <a:stretch>
            <a:fillRect/>
          </a:stretch>
        </p:blipFill>
        <p:spPr>
          <a:xfrm>
            <a:off x="3252877" y="2172343"/>
            <a:ext cx="2421205" cy="2292074"/>
          </a:xfrm>
          <a:prstGeom prst="rect">
            <a:avLst/>
          </a:prstGeom>
        </p:spPr>
      </p:pic>
      <p:sp>
        <p:nvSpPr>
          <p:cNvPr id="21" name="Nach oben gekrümmter Pfeil 20"/>
          <p:cNvSpPr/>
          <p:nvPr/>
        </p:nvSpPr>
        <p:spPr>
          <a:xfrm rot="21205359">
            <a:off x="1757646" y="4901228"/>
            <a:ext cx="3222210" cy="67174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hteck 26"/>
          <p:cNvSpPr/>
          <p:nvPr/>
        </p:nvSpPr>
        <p:spPr>
          <a:xfrm>
            <a:off x="2018850" y="5133384"/>
            <a:ext cx="2204450" cy="276999"/>
          </a:xfrm>
          <a:prstGeom prst="rect">
            <a:avLst/>
          </a:prstGeom>
        </p:spPr>
        <p:txBody>
          <a:bodyPr wrap="none">
            <a:spAutoFit/>
          </a:bodyPr>
          <a:lstStyle/>
          <a:p>
            <a:r>
              <a:rPr lang="en-US" sz="1200" dirty="0"/>
              <a:t>Summing up weighted ratings</a:t>
            </a:r>
            <a:endParaRPr lang="de-DE" sz="1200" dirty="0"/>
          </a:p>
        </p:txBody>
      </p:sp>
      <p:sp>
        <p:nvSpPr>
          <p:cNvPr id="28" name="Rechteck 27"/>
          <p:cNvSpPr/>
          <p:nvPr/>
        </p:nvSpPr>
        <p:spPr>
          <a:xfrm>
            <a:off x="1819941" y="2943845"/>
            <a:ext cx="397818" cy="448943"/>
          </a:xfrm>
          <a:prstGeom prst="rect">
            <a:avLst/>
          </a:prstGeom>
          <a:solidFill>
            <a:schemeClr val="accent4">
              <a:lumMod val="40000"/>
              <a:lumOff val="60000"/>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p:cNvSpPr/>
          <p:nvPr/>
        </p:nvSpPr>
        <p:spPr>
          <a:xfrm>
            <a:off x="1808287" y="4487885"/>
            <a:ext cx="397818" cy="448943"/>
          </a:xfrm>
          <a:prstGeom prst="rect">
            <a:avLst/>
          </a:prstGeom>
          <a:solidFill>
            <a:schemeClr val="accent4">
              <a:lumMod val="40000"/>
              <a:lumOff val="60000"/>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a:off x="1351035" y="2956843"/>
            <a:ext cx="397818" cy="448943"/>
          </a:xfrm>
          <a:prstGeom prst="rect">
            <a:avLst/>
          </a:prstGeom>
          <a:solidFill>
            <a:schemeClr val="accent6">
              <a:lumMod val="20000"/>
              <a:lumOff val="80000"/>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p:cNvSpPr/>
          <p:nvPr/>
        </p:nvSpPr>
        <p:spPr>
          <a:xfrm>
            <a:off x="1351035" y="3782358"/>
            <a:ext cx="397818" cy="448943"/>
          </a:xfrm>
          <a:prstGeom prst="rect">
            <a:avLst/>
          </a:prstGeom>
          <a:solidFill>
            <a:schemeClr val="accent6">
              <a:lumMod val="20000"/>
              <a:lumOff val="80000"/>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4362043" y="3046055"/>
            <a:ext cx="397818" cy="448943"/>
          </a:xfrm>
          <a:prstGeom prst="rect">
            <a:avLst/>
          </a:prstGeom>
          <a:solidFill>
            <a:schemeClr val="accent6">
              <a:lumMod val="20000"/>
              <a:lumOff val="80000"/>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4798030" y="3843253"/>
            <a:ext cx="397818" cy="448943"/>
          </a:xfrm>
          <a:prstGeom prst="rect">
            <a:avLst/>
          </a:prstGeom>
          <a:solidFill>
            <a:schemeClr val="accent4">
              <a:lumMod val="40000"/>
              <a:lumOff val="60000"/>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Grafik 33"/>
          <p:cNvPicPr>
            <a:picLocks noChangeAspect="1"/>
          </p:cNvPicPr>
          <p:nvPr/>
        </p:nvPicPr>
        <p:blipFill rotWithShape="1">
          <a:blip r:embed="rId6"/>
          <a:srcRect t="21275" b="24443"/>
          <a:stretch/>
        </p:blipFill>
        <p:spPr>
          <a:xfrm>
            <a:off x="6360160" y="549826"/>
            <a:ext cx="1016601" cy="1465321"/>
          </a:xfrm>
          <a:prstGeom prst="rect">
            <a:avLst/>
          </a:prstGeom>
        </p:spPr>
      </p:pic>
      <p:sp>
        <p:nvSpPr>
          <p:cNvPr id="35" name="Rechteck 34"/>
          <p:cNvSpPr/>
          <p:nvPr/>
        </p:nvSpPr>
        <p:spPr>
          <a:xfrm>
            <a:off x="5390988" y="3081143"/>
            <a:ext cx="798741" cy="468834"/>
          </a:xfrm>
          <a:prstGeom prst="rect">
            <a:avLst/>
          </a:prstGeom>
          <a:solidFill>
            <a:schemeClr val="bg1">
              <a:lumMod val="85000"/>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0.4+0.7</a:t>
            </a:r>
          </a:p>
        </p:txBody>
      </p:sp>
      <p:sp>
        <p:nvSpPr>
          <p:cNvPr id="36" name="Rechteck 35"/>
          <p:cNvSpPr/>
          <p:nvPr/>
        </p:nvSpPr>
        <p:spPr>
          <a:xfrm>
            <a:off x="5409453" y="3823362"/>
            <a:ext cx="798741" cy="468834"/>
          </a:xfrm>
          <a:prstGeom prst="rect">
            <a:avLst/>
          </a:prstGeom>
          <a:solidFill>
            <a:schemeClr val="bg1">
              <a:lumMod val="85000"/>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0.4+0.9</a:t>
            </a:r>
          </a:p>
        </p:txBody>
      </p:sp>
      <p:sp>
        <p:nvSpPr>
          <p:cNvPr id="37" name="Rechteck 36"/>
          <p:cNvSpPr/>
          <p:nvPr/>
        </p:nvSpPr>
        <p:spPr>
          <a:xfrm>
            <a:off x="5337893" y="2440606"/>
            <a:ext cx="1088760" cy="461665"/>
          </a:xfrm>
          <a:prstGeom prst="rect">
            <a:avLst/>
          </a:prstGeom>
        </p:spPr>
        <p:txBody>
          <a:bodyPr wrap="none">
            <a:spAutoFit/>
          </a:bodyPr>
          <a:lstStyle/>
          <a:p>
            <a:r>
              <a:rPr lang="en-US" sz="1200" dirty="0"/>
              <a:t>Summing up </a:t>
            </a:r>
            <a:br>
              <a:rPr lang="en-US" sz="1200" dirty="0"/>
            </a:br>
            <a:r>
              <a:rPr lang="en-US" sz="1200" dirty="0"/>
              <a:t>weights</a:t>
            </a:r>
            <a:endParaRPr lang="de-DE" sz="1200" dirty="0"/>
          </a:p>
        </p:txBody>
      </p:sp>
      <p:sp>
        <p:nvSpPr>
          <p:cNvPr id="39" name="Nach oben gekrümmter Pfeil 38"/>
          <p:cNvSpPr/>
          <p:nvPr/>
        </p:nvSpPr>
        <p:spPr>
          <a:xfrm rot="7346582" flipV="1">
            <a:off x="6211522" y="1909849"/>
            <a:ext cx="1728090" cy="4393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Textfeld 39"/>
          <p:cNvSpPr txBox="1"/>
          <p:nvPr/>
        </p:nvSpPr>
        <p:spPr>
          <a:xfrm>
            <a:off x="6495456" y="3138034"/>
            <a:ext cx="269626" cy="1569660"/>
          </a:xfrm>
          <a:prstGeom prst="rect">
            <a:avLst/>
          </a:prstGeom>
          <a:noFill/>
        </p:spPr>
        <p:txBody>
          <a:bodyPr wrap="none" rtlCol="0">
            <a:spAutoFit/>
          </a:bodyPr>
          <a:lstStyle/>
          <a:p>
            <a:r>
              <a:rPr lang="de-DE" sz="2400" b="1" dirty="0">
                <a:solidFill>
                  <a:srgbClr val="FF0000"/>
                </a:solidFill>
              </a:rPr>
              <a:t>/</a:t>
            </a:r>
          </a:p>
          <a:p>
            <a:endParaRPr lang="de-DE" sz="2400" b="1" dirty="0">
              <a:solidFill>
                <a:srgbClr val="FF0000"/>
              </a:solidFill>
            </a:endParaRPr>
          </a:p>
          <a:p>
            <a:r>
              <a:rPr lang="de-DE" sz="2400" b="1" dirty="0">
                <a:solidFill>
                  <a:srgbClr val="FF0000"/>
                </a:solidFill>
              </a:rPr>
              <a:t>/</a:t>
            </a:r>
          </a:p>
          <a:p>
            <a:endParaRPr lang="de-DE" sz="2400" b="1" dirty="0">
              <a:solidFill>
                <a:srgbClr val="FF0000"/>
              </a:solidFill>
            </a:endParaRPr>
          </a:p>
        </p:txBody>
      </p:sp>
      <p:sp>
        <p:nvSpPr>
          <p:cNvPr id="41" name="Rechteck 40"/>
          <p:cNvSpPr/>
          <p:nvPr/>
        </p:nvSpPr>
        <p:spPr>
          <a:xfrm>
            <a:off x="7586456" y="3375094"/>
            <a:ext cx="531461" cy="540772"/>
          </a:xfrm>
          <a:prstGeom prst="rect">
            <a:avLst/>
          </a:prstGeom>
          <a:solidFill>
            <a:schemeClr val="accent6">
              <a:lumMod val="20000"/>
              <a:lumOff val="80000"/>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3.8</a:t>
            </a:r>
          </a:p>
        </p:txBody>
      </p:sp>
      <p:sp>
        <p:nvSpPr>
          <p:cNvPr id="42" name="Rechteck 41"/>
          <p:cNvSpPr/>
          <p:nvPr/>
        </p:nvSpPr>
        <p:spPr>
          <a:xfrm>
            <a:off x="8204082" y="3375094"/>
            <a:ext cx="531461" cy="540772"/>
          </a:xfrm>
          <a:prstGeom prst="rect">
            <a:avLst/>
          </a:prstGeom>
          <a:solidFill>
            <a:srgbClr val="CCEC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8.2</a:t>
            </a:r>
          </a:p>
        </p:txBody>
      </p:sp>
      <p:pic>
        <p:nvPicPr>
          <p:cNvPr id="43" name="Grafik 42"/>
          <p:cNvPicPr>
            <a:picLocks noChangeAspect="1"/>
          </p:cNvPicPr>
          <p:nvPr/>
        </p:nvPicPr>
        <p:blipFill rotWithShape="1">
          <a:blip r:embed="rId7">
            <a:extLst>
              <a:ext uri="{28A0092B-C50C-407E-A947-70E740481C1C}">
                <a14:useLocalDpi xmlns:a14="http://schemas.microsoft.com/office/drawing/2010/main" val="0"/>
              </a:ext>
            </a:extLst>
          </a:blip>
          <a:srcRect l="35882" t="48216" r="49567" b="25698"/>
          <a:stretch/>
        </p:blipFill>
        <p:spPr>
          <a:xfrm rot="10800000">
            <a:off x="7378229" y="4342227"/>
            <a:ext cx="1357314" cy="1825101"/>
          </a:xfrm>
          <a:prstGeom prst="rect">
            <a:avLst/>
          </a:prstGeom>
        </p:spPr>
      </p:pic>
      <p:sp>
        <p:nvSpPr>
          <p:cNvPr id="44" name="Rechteck 43"/>
          <p:cNvSpPr/>
          <p:nvPr/>
        </p:nvSpPr>
        <p:spPr>
          <a:xfrm>
            <a:off x="584453" y="6025464"/>
            <a:ext cx="10447287" cy="246221"/>
          </a:xfrm>
          <a:prstGeom prst="rect">
            <a:avLst/>
          </a:prstGeom>
        </p:spPr>
        <p:txBody>
          <a:bodyPr wrap="square">
            <a:spAutoFit/>
          </a:bodyPr>
          <a:lstStyle/>
          <a:p>
            <a:r>
              <a:rPr lang="en-US" sz="1000" dirty="0"/>
              <a:t>Based on https://medium.com/swlh/how-to-build-simple-recommender-systems-in-python-647e5bcd78bd</a:t>
            </a:r>
          </a:p>
        </p:txBody>
      </p:sp>
    </p:spTree>
    <p:extLst>
      <p:ext uri="{BB962C8B-B14F-4D97-AF65-F5344CB8AC3E}">
        <p14:creationId xmlns:p14="http://schemas.microsoft.com/office/powerpoint/2010/main" val="35909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21"/>
          </p:nvPr>
        </p:nvSpPr>
        <p:spPr/>
        <p:txBody>
          <a:bodyPr/>
          <a:lstStyle/>
          <a:p>
            <a:r>
              <a:rPr lang="en-US" dirty="0"/>
              <a:t>Recommender Systems</a:t>
            </a:r>
            <a:endParaRPr lang="de-DE" dirty="0"/>
          </a:p>
        </p:txBody>
      </p:sp>
      <p:sp>
        <p:nvSpPr>
          <p:cNvPr id="7" name="Foliennummernplatzhalter 6"/>
          <p:cNvSpPr>
            <a:spLocks noGrp="1"/>
          </p:cNvSpPr>
          <p:nvPr>
            <p:ph type="sldNum" sz="quarter" idx="24"/>
          </p:nvPr>
        </p:nvSpPr>
        <p:spPr/>
        <p:txBody>
          <a:bodyPr/>
          <a:lstStyle/>
          <a:p>
            <a:fld id="{C564DEAC-083F-4EA1-9D67-84BB3A537A3E}" type="slidenum">
              <a:rPr lang="de-DE" smtClean="0"/>
              <a:pPr/>
              <a:t>29</a:t>
            </a:fld>
            <a:endParaRPr lang="de-DE" dirty="0"/>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86419" y="531113"/>
            <a:ext cx="640383" cy="835283"/>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76354" y="1774033"/>
            <a:ext cx="533653" cy="857954"/>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37243" t="14493" r="48953" b="58712"/>
          <a:stretch/>
        </p:blipFill>
        <p:spPr>
          <a:xfrm rot="10800000">
            <a:off x="4376804" y="1774033"/>
            <a:ext cx="589337" cy="857954"/>
          </a:xfrm>
          <a:prstGeom prst="rect">
            <a:avLst/>
          </a:prstGeom>
        </p:spPr>
      </p:pic>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3720969" y="531113"/>
            <a:ext cx="629953" cy="835282"/>
          </a:xfrm>
          <a:prstGeom prst="rect">
            <a:avLst/>
          </a:prstGeom>
        </p:spPr>
      </p:pic>
      <p:pic>
        <p:nvPicPr>
          <p:cNvPr id="15" name="Grafik 14"/>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1044206" y="531116"/>
            <a:ext cx="523222" cy="835282"/>
          </a:xfrm>
          <a:prstGeom prst="rect">
            <a:avLst/>
          </a:prstGeom>
        </p:spPr>
      </p:pic>
      <p:pic>
        <p:nvPicPr>
          <p:cNvPr id="16" name="Grafik 15"/>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3031585" y="531112"/>
            <a:ext cx="621194" cy="835283"/>
          </a:xfrm>
          <a:prstGeom prst="rect">
            <a:avLst/>
          </a:prstGeom>
        </p:spPr>
      </p:pic>
      <p:pic>
        <p:nvPicPr>
          <p:cNvPr id="17" name="Grafik 16"/>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672547" y="531114"/>
            <a:ext cx="481061" cy="835283"/>
          </a:xfrm>
          <a:prstGeom prst="rect">
            <a:avLst/>
          </a:prstGeom>
        </p:spPr>
      </p:pic>
      <p:pic>
        <p:nvPicPr>
          <p:cNvPr id="19" name="Grafik 18"/>
          <p:cNvPicPr>
            <a:picLocks noChangeAspect="1"/>
          </p:cNvPicPr>
          <p:nvPr/>
        </p:nvPicPr>
        <p:blipFill rotWithShape="1">
          <a:blip r:embed="rId4"/>
          <a:srcRect l="59628" t="30373" r="26204" b="38587"/>
          <a:stretch/>
        </p:blipFill>
        <p:spPr>
          <a:xfrm>
            <a:off x="7611640" y="4682096"/>
            <a:ext cx="542934" cy="892160"/>
          </a:xfrm>
          <a:prstGeom prst="rect">
            <a:avLst/>
          </a:prstGeom>
        </p:spPr>
      </p:pic>
      <p:pic>
        <p:nvPicPr>
          <p:cNvPr id="20" name="Grafik 19"/>
          <p:cNvPicPr>
            <a:picLocks noChangeAspect="1"/>
          </p:cNvPicPr>
          <p:nvPr/>
        </p:nvPicPr>
        <p:blipFill rotWithShape="1">
          <a:blip r:embed="rId4"/>
          <a:srcRect l="46222" t="29752" r="39126" b="38587"/>
          <a:stretch/>
        </p:blipFill>
        <p:spPr>
          <a:xfrm>
            <a:off x="8306962" y="520638"/>
            <a:ext cx="561496" cy="910025"/>
          </a:xfrm>
          <a:prstGeom prst="rect">
            <a:avLst/>
          </a:prstGeom>
        </p:spPr>
      </p:pic>
      <p:pic>
        <p:nvPicPr>
          <p:cNvPr id="21" name="Grafik 20"/>
          <p:cNvPicPr>
            <a:picLocks noChangeAspect="1"/>
          </p:cNvPicPr>
          <p:nvPr/>
        </p:nvPicPr>
        <p:blipFill rotWithShape="1">
          <a:blip r:embed="rId4"/>
          <a:srcRect l="72620" t="29575" r="13476" b="41202"/>
          <a:stretch/>
        </p:blipFill>
        <p:spPr>
          <a:xfrm>
            <a:off x="7077306" y="564622"/>
            <a:ext cx="532804" cy="839923"/>
          </a:xfrm>
          <a:prstGeom prst="rect">
            <a:avLst/>
          </a:prstGeom>
        </p:spPr>
      </p:pic>
      <p:pic>
        <p:nvPicPr>
          <p:cNvPr id="1026"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r="81569"/>
          <a:stretch/>
        </p:blipFill>
        <p:spPr bwMode="auto">
          <a:xfrm>
            <a:off x="295054" y="2646405"/>
            <a:ext cx="499898"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49976" r="22979"/>
          <a:stretch/>
        </p:blipFill>
        <p:spPr bwMode="auto">
          <a:xfrm>
            <a:off x="221558" y="1556051"/>
            <a:ext cx="733566"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77597" r="-1810"/>
          <a:stretch/>
        </p:blipFill>
        <p:spPr bwMode="auto">
          <a:xfrm>
            <a:off x="138529" y="4570859"/>
            <a:ext cx="656730"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openclipart.org/image/800px/294553"/>
          <p:cNvPicPr>
            <a:picLocks noChangeAspect="1" noChangeArrowheads="1"/>
          </p:cNvPicPr>
          <p:nvPr/>
        </p:nvPicPr>
        <p:blipFill rotWithShape="1">
          <a:blip r:embed="rId5">
            <a:extLst>
              <a:ext uri="{28A0092B-C50C-407E-A947-70E740481C1C}">
                <a14:useLocalDpi xmlns:a14="http://schemas.microsoft.com/office/drawing/2010/main" val="0"/>
              </a:ext>
            </a:extLst>
          </a:blip>
          <a:srcRect l="20726" r="51057"/>
          <a:stretch/>
        </p:blipFill>
        <p:spPr bwMode="auto">
          <a:xfrm>
            <a:off x="100213" y="397869"/>
            <a:ext cx="765351" cy="1020598"/>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988382" y="2819134"/>
            <a:ext cx="523222" cy="835282"/>
          </a:xfrm>
          <a:prstGeom prst="rect">
            <a:avLst/>
          </a:prstGeom>
        </p:spPr>
      </p:pic>
      <p:pic>
        <p:nvPicPr>
          <p:cNvPr id="30" name="Grafik 29"/>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919166" y="4704106"/>
            <a:ext cx="523222" cy="835282"/>
          </a:xfrm>
          <a:prstGeom prst="rect">
            <a:avLst/>
          </a:prstGeom>
        </p:spPr>
      </p:pic>
      <p:pic>
        <p:nvPicPr>
          <p:cNvPr id="31" name="Grafik 30"/>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666185" y="1741364"/>
            <a:ext cx="481061" cy="835283"/>
          </a:xfrm>
          <a:prstGeom prst="rect">
            <a:avLst/>
          </a:prstGeom>
        </p:spPr>
      </p:pic>
      <p:pic>
        <p:nvPicPr>
          <p:cNvPr id="32" name="Grafik 31"/>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37558" y="2819130"/>
            <a:ext cx="640383" cy="835283"/>
          </a:xfrm>
          <a:prstGeom prst="rect">
            <a:avLst/>
          </a:prstGeom>
        </p:spPr>
      </p:pic>
      <p:pic>
        <p:nvPicPr>
          <p:cNvPr id="34" name="Grafik 33"/>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210352" y="4704104"/>
            <a:ext cx="640383" cy="835283"/>
          </a:xfrm>
          <a:prstGeom prst="rect">
            <a:avLst/>
          </a:prstGeom>
        </p:spPr>
      </p:pic>
      <p:pic>
        <p:nvPicPr>
          <p:cNvPr id="35" name="Grafik 34"/>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38034" y="538375"/>
            <a:ext cx="533653" cy="857954"/>
          </a:xfrm>
          <a:prstGeom prst="rect">
            <a:avLst/>
          </a:prstGeom>
        </p:spPr>
      </p:pic>
      <p:pic>
        <p:nvPicPr>
          <p:cNvPr id="38" name="Grafik 37"/>
          <p:cNvPicPr>
            <a:picLocks noChangeAspect="1"/>
          </p:cNvPicPr>
          <p:nvPr/>
        </p:nvPicPr>
        <p:blipFill rotWithShape="1">
          <a:blip r:embed="rId3">
            <a:extLst>
              <a:ext uri="{28A0092B-C50C-407E-A947-70E740481C1C}">
                <a14:useLocalDpi xmlns:a14="http://schemas.microsoft.com/office/drawing/2010/main" val="0"/>
              </a:ext>
            </a:extLst>
          </a:blip>
          <a:srcRect l="20649" t="14493" r="65166" b="58712"/>
          <a:stretch/>
        </p:blipFill>
        <p:spPr>
          <a:xfrm rot="10800000">
            <a:off x="5582397" y="4704104"/>
            <a:ext cx="605579" cy="857954"/>
          </a:xfrm>
          <a:prstGeom prst="rect">
            <a:avLst/>
          </a:prstGeom>
        </p:spPr>
      </p:pic>
      <p:pic>
        <p:nvPicPr>
          <p:cNvPr id="39" name="Grafik 38"/>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3695087" y="2812890"/>
            <a:ext cx="629953" cy="835282"/>
          </a:xfrm>
          <a:prstGeom prst="rect">
            <a:avLst/>
          </a:prstGeom>
        </p:spPr>
      </p:pic>
      <p:pic>
        <p:nvPicPr>
          <p:cNvPr id="40" name="Grafik 39"/>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3005703" y="2812889"/>
            <a:ext cx="621194" cy="835283"/>
          </a:xfrm>
          <a:prstGeom prst="rect">
            <a:avLst/>
          </a:prstGeom>
        </p:spPr>
      </p:pic>
      <p:pic>
        <p:nvPicPr>
          <p:cNvPr id="41" name="Grafik 40"/>
          <p:cNvPicPr>
            <a:picLocks noChangeAspect="1"/>
          </p:cNvPicPr>
          <p:nvPr/>
        </p:nvPicPr>
        <p:blipFill rotWithShape="1">
          <a:blip r:embed="rId4"/>
          <a:srcRect l="59628" t="30373" r="26204" b="38587"/>
          <a:stretch/>
        </p:blipFill>
        <p:spPr>
          <a:xfrm>
            <a:off x="7675364" y="2820280"/>
            <a:ext cx="542934" cy="892160"/>
          </a:xfrm>
          <a:prstGeom prst="rect">
            <a:avLst/>
          </a:prstGeom>
        </p:spPr>
      </p:pic>
      <p:pic>
        <p:nvPicPr>
          <p:cNvPr id="42" name="Grafik 41"/>
          <p:cNvPicPr>
            <a:picLocks noChangeAspect="1"/>
          </p:cNvPicPr>
          <p:nvPr/>
        </p:nvPicPr>
        <p:blipFill rotWithShape="1">
          <a:blip r:embed="rId4"/>
          <a:srcRect l="46222" t="29752" r="39126" b="38587"/>
          <a:stretch/>
        </p:blipFill>
        <p:spPr>
          <a:xfrm>
            <a:off x="8281080" y="2802415"/>
            <a:ext cx="561496" cy="910025"/>
          </a:xfrm>
          <a:prstGeom prst="rect">
            <a:avLst/>
          </a:prstGeom>
        </p:spPr>
      </p:pic>
      <p:pic>
        <p:nvPicPr>
          <p:cNvPr id="43" name="Grafik 42"/>
          <p:cNvPicPr>
            <a:picLocks noChangeAspect="1"/>
          </p:cNvPicPr>
          <p:nvPr/>
        </p:nvPicPr>
        <p:blipFill rotWithShape="1">
          <a:blip r:embed="rId4"/>
          <a:srcRect l="72620" t="29575" r="13476" b="41202"/>
          <a:stretch/>
        </p:blipFill>
        <p:spPr>
          <a:xfrm>
            <a:off x="7051424" y="2846399"/>
            <a:ext cx="532804" cy="839923"/>
          </a:xfrm>
          <a:prstGeom prst="rect">
            <a:avLst/>
          </a:prstGeom>
        </p:spPr>
      </p:pic>
      <p:pic>
        <p:nvPicPr>
          <p:cNvPr id="44" name="Grafik 43"/>
          <p:cNvPicPr>
            <a:picLocks noChangeAspect="1"/>
          </p:cNvPicPr>
          <p:nvPr/>
        </p:nvPicPr>
        <p:blipFill rotWithShape="1">
          <a:blip r:embed="rId4"/>
          <a:srcRect l="85232" t="29145" r="102" b="40664"/>
          <a:stretch/>
        </p:blipFill>
        <p:spPr>
          <a:xfrm>
            <a:off x="6317497" y="4694293"/>
            <a:ext cx="562033" cy="867766"/>
          </a:xfrm>
          <a:prstGeom prst="rect">
            <a:avLst/>
          </a:prstGeom>
        </p:spPr>
      </p:pic>
      <p:pic>
        <p:nvPicPr>
          <p:cNvPr id="45" name="Grafik 44"/>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5012152" y="2820152"/>
            <a:ext cx="533653" cy="857954"/>
          </a:xfrm>
          <a:prstGeom prst="rect">
            <a:avLst/>
          </a:prstGeom>
        </p:spPr>
      </p:pic>
      <p:pic>
        <p:nvPicPr>
          <p:cNvPr id="46" name="Grafik 45"/>
          <p:cNvPicPr>
            <a:picLocks noChangeAspect="1"/>
          </p:cNvPicPr>
          <p:nvPr/>
        </p:nvPicPr>
        <p:blipFill rotWithShape="1">
          <a:blip r:embed="rId4"/>
          <a:srcRect l="85232" t="29145" r="102" b="40664"/>
          <a:stretch/>
        </p:blipFill>
        <p:spPr>
          <a:xfrm>
            <a:off x="6400527" y="2832478"/>
            <a:ext cx="562033" cy="867766"/>
          </a:xfrm>
          <a:prstGeom prst="rect">
            <a:avLst/>
          </a:prstGeom>
        </p:spPr>
      </p:pic>
      <p:cxnSp>
        <p:nvCxnSpPr>
          <p:cNvPr id="3" name="Gerader Verbinder 2"/>
          <p:cNvCxnSpPr/>
          <p:nvPr/>
        </p:nvCxnSpPr>
        <p:spPr>
          <a:xfrm>
            <a:off x="142093" y="4229973"/>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Gerader Verbinder 46"/>
          <p:cNvCxnSpPr/>
          <p:nvPr/>
        </p:nvCxnSpPr>
        <p:spPr>
          <a:xfrm>
            <a:off x="142093" y="4319552"/>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a:off x="142093" y="2674325"/>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142093" y="1484447"/>
            <a:ext cx="89321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V="1">
            <a:off x="85689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V="1">
            <a:off x="438096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flipV="1">
            <a:off x="627389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699866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248109"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Gerader Verbinder 54"/>
          <p:cNvCxnSpPr/>
          <p:nvPr/>
        </p:nvCxnSpPr>
        <p:spPr>
          <a:xfrm flipV="1">
            <a:off x="1609590"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flipV="1">
            <a:off x="2201737"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flipV="1">
            <a:off x="3003291"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V="1">
            <a:off x="3700145"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flipV="1">
            <a:off x="5006826"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V="1">
            <a:off x="5598973"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Gerader Verbinder 61"/>
          <p:cNvCxnSpPr/>
          <p:nvPr/>
        </p:nvCxnSpPr>
        <p:spPr>
          <a:xfrm flipV="1">
            <a:off x="7615656" y="282311"/>
            <a:ext cx="0" cy="566555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bright="20000" contrast="-20000"/>
                    </a14:imgEffect>
                  </a14:imgLayer>
                </a14:imgProps>
              </a:ext>
            </a:extLst>
          </a:blip>
          <a:stretch>
            <a:fillRect/>
          </a:stretch>
        </p:blipFill>
        <p:spPr>
          <a:xfrm>
            <a:off x="98058" y="249977"/>
            <a:ext cx="9020175" cy="5705475"/>
          </a:xfrm>
          <a:prstGeom prst="rect">
            <a:avLst/>
          </a:prstGeom>
        </p:spPr>
      </p:pic>
      <p:sp>
        <p:nvSpPr>
          <p:cNvPr id="4" name="Rechteck 3"/>
          <p:cNvSpPr/>
          <p:nvPr/>
        </p:nvSpPr>
        <p:spPr>
          <a:xfrm>
            <a:off x="2969865" y="4311969"/>
            <a:ext cx="644365" cy="14244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pic>
        <p:nvPicPr>
          <p:cNvPr id="61" name="Grafik 60"/>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2985416" y="4626490"/>
            <a:ext cx="621194" cy="835283"/>
          </a:xfrm>
          <a:prstGeom prst="rect">
            <a:avLst/>
          </a:prstGeom>
        </p:spPr>
      </p:pic>
    </p:spTree>
    <p:extLst>
      <p:ext uri="{BB962C8B-B14F-4D97-AF65-F5344CB8AC3E}">
        <p14:creationId xmlns:p14="http://schemas.microsoft.com/office/powerpoint/2010/main" val="1594380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Recommender Systems – Examples?</a:t>
            </a:r>
            <a:endParaRPr/>
          </a:p>
        </p:txBody>
      </p:sp>
      <p:sp>
        <p:nvSpPr>
          <p:cNvPr id="129" name="Google Shape;129;p3"/>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How are recommender systems used in these services?</a:t>
            </a:r>
            <a:endParaRPr/>
          </a:p>
          <a:p>
            <a:pPr marL="285750" lvl="0" indent="-285750" algn="l" rtl="0">
              <a:lnSpc>
                <a:spcPct val="90000"/>
              </a:lnSpc>
              <a:spcBef>
                <a:spcPts val="1100"/>
              </a:spcBef>
              <a:spcAft>
                <a:spcPts val="0"/>
              </a:spcAft>
              <a:buSzPts val="2400"/>
              <a:buChar char="▪"/>
            </a:pPr>
            <a:r>
              <a:rPr lang="en-US"/>
              <a:t>How do recommender systems impact the user experience?</a:t>
            </a:r>
            <a:endParaRPr/>
          </a:p>
          <a:p>
            <a:pPr marL="285750" lvl="0" indent="-285750" algn="l" rtl="0">
              <a:lnSpc>
                <a:spcPct val="90000"/>
              </a:lnSpc>
              <a:spcBef>
                <a:spcPts val="1100"/>
              </a:spcBef>
              <a:spcAft>
                <a:spcPts val="0"/>
              </a:spcAft>
              <a:buSzPts val="2400"/>
              <a:buChar char="▪"/>
            </a:pPr>
            <a:r>
              <a:rPr lang="en-US"/>
              <a:t>What are user interface patterns used with recommender systems?</a:t>
            </a:r>
            <a:endParaRPr/>
          </a:p>
        </p:txBody>
      </p:sp>
      <p:sp>
        <p:nvSpPr>
          <p:cNvPr id="130" name="Google Shape;130;p3"/>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31" name="Google Shape;131;p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132" name="Google Shape;132;p3"/>
          <p:cNvPicPr preferRelativeResize="0"/>
          <p:nvPr/>
        </p:nvPicPr>
        <p:blipFill rotWithShape="1">
          <a:blip r:embed="rId3">
            <a:alphaModFix/>
          </a:blip>
          <a:srcRect/>
          <a:stretch/>
        </p:blipFill>
        <p:spPr>
          <a:xfrm>
            <a:off x="750080" y="3287253"/>
            <a:ext cx="7901795" cy="1986484"/>
          </a:xfrm>
          <a:prstGeom prst="rect">
            <a:avLst/>
          </a:prstGeom>
          <a:noFill/>
          <a:ln>
            <a:noFill/>
          </a:ln>
        </p:spPr>
      </p:pic>
      <p:pic>
        <p:nvPicPr>
          <p:cNvPr id="133" name="Google Shape;133;p3"/>
          <p:cNvPicPr preferRelativeResize="0"/>
          <p:nvPr/>
        </p:nvPicPr>
        <p:blipFill rotWithShape="1">
          <a:blip r:embed="rId4">
            <a:alphaModFix/>
          </a:blip>
          <a:srcRect r="4532"/>
          <a:stretch/>
        </p:blipFill>
        <p:spPr>
          <a:xfrm>
            <a:off x="4647871" y="5529572"/>
            <a:ext cx="1797882" cy="540000"/>
          </a:xfrm>
          <a:prstGeom prst="rect">
            <a:avLst/>
          </a:prstGeom>
          <a:noFill/>
          <a:ln>
            <a:noFill/>
          </a:ln>
        </p:spPr>
      </p:pic>
      <p:pic>
        <p:nvPicPr>
          <p:cNvPr id="134" name="Google Shape;134;p3"/>
          <p:cNvPicPr preferRelativeResize="0"/>
          <p:nvPr/>
        </p:nvPicPr>
        <p:blipFill rotWithShape="1">
          <a:blip r:embed="rId5">
            <a:alphaModFix/>
          </a:blip>
          <a:srcRect/>
          <a:stretch/>
        </p:blipFill>
        <p:spPr>
          <a:xfrm>
            <a:off x="7903074" y="5529572"/>
            <a:ext cx="888000" cy="540000"/>
          </a:xfrm>
          <a:prstGeom prst="rect">
            <a:avLst/>
          </a:prstGeom>
          <a:noFill/>
          <a:ln>
            <a:noFill/>
          </a:ln>
        </p:spPr>
      </p:pic>
      <p:pic>
        <p:nvPicPr>
          <p:cNvPr id="135" name="Google Shape;135;p3"/>
          <p:cNvPicPr preferRelativeResize="0"/>
          <p:nvPr/>
        </p:nvPicPr>
        <p:blipFill rotWithShape="1">
          <a:blip r:embed="rId6">
            <a:alphaModFix/>
          </a:blip>
          <a:srcRect/>
          <a:stretch/>
        </p:blipFill>
        <p:spPr>
          <a:xfrm>
            <a:off x="695324" y="5529572"/>
            <a:ext cx="1292142" cy="540000"/>
          </a:xfrm>
          <a:prstGeom prst="rect">
            <a:avLst/>
          </a:prstGeom>
          <a:noFill/>
          <a:ln>
            <a:noFill/>
          </a:ln>
        </p:spPr>
      </p:pic>
      <p:pic>
        <p:nvPicPr>
          <p:cNvPr id="136" name="Google Shape;136;p3"/>
          <p:cNvPicPr preferRelativeResize="0"/>
          <p:nvPr/>
        </p:nvPicPr>
        <p:blipFill rotWithShape="1">
          <a:blip r:embed="rId7">
            <a:alphaModFix/>
          </a:blip>
          <a:srcRect/>
          <a:stretch/>
        </p:blipFill>
        <p:spPr>
          <a:xfrm>
            <a:off x="3442042" y="5529572"/>
            <a:ext cx="970541" cy="540000"/>
          </a:xfrm>
          <a:prstGeom prst="rect">
            <a:avLst/>
          </a:prstGeom>
          <a:noFill/>
          <a:ln>
            <a:noFill/>
          </a:ln>
        </p:spPr>
      </p:pic>
      <p:pic>
        <p:nvPicPr>
          <p:cNvPr id="137" name="Google Shape;137;p3"/>
          <p:cNvPicPr preferRelativeResize="0"/>
          <p:nvPr/>
        </p:nvPicPr>
        <p:blipFill rotWithShape="1">
          <a:blip r:embed="rId8">
            <a:alphaModFix/>
          </a:blip>
          <a:srcRect/>
          <a:stretch/>
        </p:blipFill>
        <p:spPr>
          <a:xfrm>
            <a:off x="6681041" y="5529572"/>
            <a:ext cx="986747" cy="540000"/>
          </a:xfrm>
          <a:prstGeom prst="rect">
            <a:avLst/>
          </a:prstGeom>
          <a:noFill/>
          <a:ln>
            <a:noFill/>
          </a:ln>
        </p:spPr>
      </p:pic>
      <p:pic>
        <p:nvPicPr>
          <p:cNvPr id="138" name="Google Shape;138;p3"/>
          <p:cNvPicPr preferRelativeResize="0"/>
          <p:nvPr/>
        </p:nvPicPr>
        <p:blipFill rotWithShape="1">
          <a:blip r:embed="rId9">
            <a:alphaModFix/>
          </a:blip>
          <a:srcRect/>
          <a:stretch/>
        </p:blipFill>
        <p:spPr>
          <a:xfrm>
            <a:off x="2222754" y="5529572"/>
            <a:ext cx="984000" cy="540000"/>
          </a:xfrm>
          <a:prstGeom prst="rect">
            <a:avLst/>
          </a:prstGeom>
          <a:noFill/>
          <a:ln>
            <a:noFill/>
          </a:ln>
        </p:spPr>
      </p:pic>
      <p:sp>
        <p:nvSpPr>
          <p:cNvPr id="139" name="Google Shape;139;p3"/>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30"/>
          <p:cNvSpPr txBox="1">
            <a:spLocks noGrp="1"/>
          </p:cNvSpPr>
          <p:nvPr>
            <p:ph type="body" idx="1"/>
          </p:nvPr>
        </p:nvSpPr>
        <p:spPr>
          <a:xfrm>
            <a:off x="695325" y="1592264"/>
            <a:ext cx="3806041" cy="45370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b="1"/>
              <a:t>User Based</a:t>
            </a:r>
            <a:endParaRPr/>
          </a:p>
          <a:p>
            <a:pPr marL="285750" lvl="0" indent="-285750" algn="l" rtl="0">
              <a:lnSpc>
                <a:spcPct val="90000"/>
              </a:lnSpc>
              <a:spcBef>
                <a:spcPts val="1100"/>
              </a:spcBef>
              <a:spcAft>
                <a:spcPts val="0"/>
              </a:spcAft>
              <a:buSzPts val="2400"/>
              <a:buChar char="▪"/>
            </a:pPr>
            <a:r>
              <a:rPr lang="en-US"/>
              <a:t>Calculate similarity between users</a:t>
            </a:r>
            <a:endParaRPr/>
          </a:p>
          <a:p>
            <a:pPr marL="285750" lvl="0" indent="-285750" algn="l" rtl="0">
              <a:lnSpc>
                <a:spcPct val="90000"/>
              </a:lnSpc>
              <a:spcBef>
                <a:spcPts val="1100"/>
              </a:spcBef>
              <a:spcAft>
                <a:spcPts val="0"/>
              </a:spcAft>
              <a:buSzPts val="2400"/>
              <a:buChar char="▪"/>
            </a:pPr>
            <a:r>
              <a:rPr lang="en-US"/>
              <a:t>Suggest items that similar users liked</a:t>
            </a:r>
            <a:endParaRPr/>
          </a:p>
          <a:p>
            <a:pPr marL="285750" lvl="0" indent="-133350" algn="l" rtl="0">
              <a:lnSpc>
                <a:spcPct val="90000"/>
              </a:lnSpc>
              <a:spcBef>
                <a:spcPts val="1100"/>
              </a:spcBef>
              <a:spcAft>
                <a:spcPts val="0"/>
              </a:spcAft>
              <a:buSzPts val="2400"/>
              <a:buNone/>
            </a:pPr>
            <a:endParaRPr/>
          </a:p>
        </p:txBody>
      </p:sp>
      <p:sp>
        <p:nvSpPr>
          <p:cNvPr id="731" name="Google Shape;731;p30"/>
          <p:cNvSpPr txBox="1">
            <a:spLocks noGrp="1"/>
          </p:cNvSpPr>
          <p:nvPr>
            <p:ph type="body" idx="2"/>
          </p:nvPr>
        </p:nvSpPr>
        <p:spPr>
          <a:xfrm>
            <a:off x="4767283" y="1592265"/>
            <a:ext cx="3884592" cy="45370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b="1"/>
              <a:t>Item Based</a:t>
            </a:r>
            <a:endParaRPr/>
          </a:p>
          <a:p>
            <a:pPr marL="285750" lvl="0" indent="-285750" algn="l" rtl="0">
              <a:lnSpc>
                <a:spcPct val="90000"/>
              </a:lnSpc>
              <a:spcBef>
                <a:spcPts val="1100"/>
              </a:spcBef>
              <a:spcAft>
                <a:spcPts val="0"/>
              </a:spcAft>
              <a:buClr>
                <a:srgbClr val="8BC24A"/>
              </a:buClr>
              <a:buSzPts val="2400"/>
              <a:buChar char="▪"/>
            </a:pPr>
            <a:r>
              <a:rPr lang="en-US"/>
              <a:t>Calculate similarity between items based on user ratings – no semantics are required!</a:t>
            </a:r>
            <a:endParaRPr/>
          </a:p>
          <a:p>
            <a:pPr marL="285750" lvl="0" indent="-285750" algn="l" rtl="0">
              <a:lnSpc>
                <a:spcPct val="90000"/>
              </a:lnSpc>
              <a:spcBef>
                <a:spcPts val="1100"/>
              </a:spcBef>
              <a:spcAft>
                <a:spcPts val="0"/>
              </a:spcAft>
              <a:buClr>
                <a:srgbClr val="8BC24A"/>
              </a:buClr>
              <a:buSzPts val="2400"/>
              <a:buChar char="▪"/>
            </a:pPr>
            <a:r>
              <a:rPr lang="en-US"/>
              <a:t>Suggest item that is similar to item the user already likes</a:t>
            </a:r>
            <a:endParaRPr/>
          </a:p>
          <a:p>
            <a:pPr marL="285750" lvl="0" indent="-133350" algn="l" rtl="0">
              <a:lnSpc>
                <a:spcPct val="90000"/>
              </a:lnSpc>
              <a:spcBef>
                <a:spcPts val="1100"/>
              </a:spcBef>
              <a:spcAft>
                <a:spcPts val="0"/>
              </a:spcAft>
              <a:buClr>
                <a:srgbClr val="8BC24A"/>
              </a:buClr>
              <a:buSzPts val="2400"/>
              <a:buNone/>
            </a:pPr>
            <a:endParaRPr/>
          </a:p>
          <a:p>
            <a:pPr marL="285750" lvl="0" indent="-133350" algn="l" rtl="0">
              <a:lnSpc>
                <a:spcPct val="90000"/>
              </a:lnSpc>
              <a:spcBef>
                <a:spcPts val="1100"/>
              </a:spcBef>
              <a:spcAft>
                <a:spcPts val="0"/>
              </a:spcAft>
              <a:buClr>
                <a:srgbClr val="8BC24A"/>
              </a:buClr>
              <a:buSzPts val="2400"/>
              <a:buNone/>
            </a:pPr>
            <a:endParaRPr/>
          </a:p>
        </p:txBody>
      </p:sp>
      <p:sp>
        <p:nvSpPr>
          <p:cNvPr id="732" name="Google Shape;732;p30"/>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734" name="Google Shape;734;p30"/>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735" name="Google Shape;735;p30"/>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Collaborative Filtering</a:t>
            </a:r>
            <a:endParaRPr/>
          </a:p>
        </p:txBody>
      </p:sp>
      <p:sp>
        <p:nvSpPr>
          <p:cNvPr id="736" name="Google Shape;736;p30"/>
          <p:cNvSpPr txBox="1">
            <a:spLocks noGrp="1"/>
          </p:cNvSpPr>
          <p:nvPr>
            <p:ph type="body" idx="4"/>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31"/>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Cold-Start Problem</a:t>
            </a:r>
            <a:endParaRPr/>
          </a:p>
        </p:txBody>
      </p:sp>
      <p:sp>
        <p:nvSpPr>
          <p:cNvPr id="743" name="Google Shape;743;p31"/>
          <p:cNvSpPr txBox="1">
            <a:spLocks noGrp="1"/>
          </p:cNvSpPr>
          <p:nvPr>
            <p:ph type="body" idx="1"/>
          </p:nvPr>
        </p:nvSpPr>
        <p:spPr>
          <a:xfrm>
            <a:off x="695324" y="1592264"/>
            <a:ext cx="7956551" cy="4260847"/>
          </a:xfrm>
          <a:prstGeom prst="rect">
            <a:avLst/>
          </a:prstGeom>
          <a:noFill/>
          <a:ln>
            <a:noFill/>
          </a:ln>
        </p:spPr>
        <p:txBody>
          <a:bodyPr spcFirstLastPara="1" wrap="square" lIns="91425" tIns="45700" rIns="91425" bIns="45700" anchor="t" anchorCtr="0">
            <a:normAutofit fontScale="85000" lnSpcReduction="10000"/>
          </a:bodyPr>
          <a:lstStyle/>
          <a:p>
            <a:pPr marL="285750" lvl="0" indent="-285750" algn="l" rtl="0">
              <a:lnSpc>
                <a:spcPct val="90000"/>
              </a:lnSpc>
              <a:spcBef>
                <a:spcPts val="0"/>
              </a:spcBef>
              <a:spcAft>
                <a:spcPts val="0"/>
              </a:spcAft>
              <a:buSzPct val="128342"/>
              <a:buChar char="▪"/>
            </a:pPr>
            <a:r>
              <a:rPr lang="en-US" b="1"/>
              <a:t>Basic problem: as a system is created data is missing. The algorithms need initial information (e.g. to calculate similarities).</a:t>
            </a:r>
            <a:endParaRPr/>
          </a:p>
          <a:p>
            <a:pPr marL="285750" lvl="0" indent="-285750" algn="l" rtl="0">
              <a:lnSpc>
                <a:spcPct val="90000"/>
              </a:lnSpc>
              <a:spcBef>
                <a:spcPts val="1100"/>
              </a:spcBef>
              <a:spcAft>
                <a:spcPts val="0"/>
              </a:spcAft>
              <a:buSzPct val="128342"/>
              <a:buChar char="▪"/>
            </a:pPr>
            <a:r>
              <a:rPr lang="en-US" b="1"/>
              <a:t>What could be new? What is the problem?</a:t>
            </a:r>
            <a:endParaRPr/>
          </a:p>
          <a:p>
            <a:pPr marL="538163" lvl="1" indent="-180975" algn="l" rtl="0">
              <a:lnSpc>
                <a:spcPct val="90000"/>
              </a:lnSpc>
              <a:spcBef>
                <a:spcPts val="1100"/>
              </a:spcBef>
              <a:spcAft>
                <a:spcPts val="0"/>
              </a:spcAft>
              <a:buSzPct val="100000"/>
              <a:buChar char="▪"/>
            </a:pPr>
            <a:r>
              <a:rPr lang="en-US" b="1"/>
              <a:t>User</a:t>
            </a:r>
            <a:r>
              <a:rPr lang="en-US"/>
              <a:t>:</a:t>
            </a:r>
            <a:r>
              <a:rPr lang="en-US" b="1"/>
              <a:t> </a:t>
            </a:r>
            <a:r>
              <a:rPr lang="en-US"/>
              <a:t>no information yet, no recorded interaction nor know preferences</a:t>
            </a:r>
            <a:endParaRPr/>
          </a:p>
          <a:p>
            <a:pPr marL="538163" lvl="1" indent="-180975" algn="l" rtl="0">
              <a:lnSpc>
                <a:spcPct val="90000"/>
              </a:lnSpc>
              <a:spcBef>
                <a:spcPts val="1100"/>
              </a:spcBef>
              <a:spcAft>
                <a:spcPts val="0"/>
              </a:spcAft>
              <a:buSzPct val="100000"/>
              <a:buChar char="▪"/>
            </a:pPr>
            <a:r>
              <a:rPr lang="en-US" b="1"/>
              <a:t>Item</a:t>
            </a:r>
            <a:r>
              <a:rPr lang="en-US"/>
              <a:t>: the item has not been “like” or viewed by anyone yet, no knowledge who may like it or how its rating are similar </a:t>
            </a:r>
            <a:endParaRPr/>
          </a:p>
          <a:p>
            <a:pPr marL="538163" lvl="1" indent="-180975" algn="l" rtl="0">
              <a:lnSpc>
                <a:spcPct val="90000"/>
              </a:lnSpc>
              <a:spcBef>
                <a:spcPts val="1100"/>
              </a:spcBef>
              <a:spcAft>
                <a:spcPts val="0"/>
              </a:spcAft>
              <a:buSzPct val="100000"/>
              <a:buChar char="▪"/>
            </a:pPr>
            <a:r>
              <a:rPr lang="en-US" b="1"/>
              <a:t>Community</a:t>
            </a:r>
            <a:r>
              <a:rPr lang="en-US"/>
              <a:t>: new system is created, lack of information about users as well as item</a:t>
            </a:r>
            <a:endParaRPr/>
          </a:p>
          <a:p>
            <a:pPr marL="285750" lvl="0" indent="-285750" algn="l" rtl="0">
              <a:lnSpc>
                <a:spcPct val="90000"/>
              </a:lnSpc>
              <a:spcBef>
                <a:spcPts val="1100"/>
              </a:spcBef>
              <a:spcAft>
                <a:spcPts val="0"/>
              </a:spcAft>
              <a:buSzPct val="128342"/>
              <a:buChar char="▪"/>
            </a:pPr>
            <a:r>
              <a:rPr lang="en-US" b="1"/>
              <a:t>Solutions?</a:t>
            </a:r>
            <a:endParaRPr/>
          </a:p>
          <a:p>
            <a:pPr marL="538163" lvl="1" indent="-180975" algn="l" rtl="0">
              <a:lnSpc>
                <a:spcPct val="90000"/>
              </a:lnSpc>
              <a:spcBef>
                <a:spcPts val="1100"/>
              </a:spcBef>
              <a:spcAft>
                <a:spcPts val="0"/>
              </a:spcAft>
              <a:buSzPct val="100000"/>
              <a:buChar char="▪"/>
            </a:pPr>
            <a:r>
              <a:rPr lang="en-US"/>
              <a:t>Hybrid approaches (e.g. using content based filtering to get started and then move more towards collaborative filtering)</a:t>
            </a:r>
            <a:endParaRPr/>
          </a:p>
          <a:p>
            <a:pPr marL="538163" lvl="1" indent="-180975" algn="l" rtl="0">
              <a:lnSpc>
                <a:spcPct val="90000"/>
              </a:lnSpc>
              <a:spcBef>
                <a:spcPts val="1100"/>
              </a:spcBef>
              <a:spcAft>
                <a:spcPts val="0"/>
              </a:spcAft>
              <a:buSzPct val="100000"/>
              <a:buChar char="▪"/>
            </a:pPr>
            <a:r>
              <a:rPr lang="en-US"/>
              <a:t>Use social, demographics, context, content to get started</a:t>
            </a:r>
            <a:endParaRPr/>
          </a:p>
          <a:p>
            <a:pPr marL="538163" lvl="1" indent="-180975" algn="l" rtl="0">
              <a:lnSpc>
                <a:spcPct val="90000"/>
              </a:lnSpc>
              <a:spcBef>
                <a:spcPts val="1100"/>
              </a:spcBef>
              <a:spcAft>
                <a:spcPts val="0"/>
              </a:spcAft>
              <a:buSzPct val="100000"/>
              <a:buChar char="▪"/>
            </a:pPr>
            <a:r>
              <a:rPr lang="en-US"/>
              <a:t>Require initial interaction (e.g. questionnaire, ask for examples, …)</a:t>
            </a:r>
            <a:endParaRPr/>
          </a:p>
          <a:p>
            <a:pPr marL="285750" lvl="0" indent="-133350" algn="l" rtl="0">
              <a:lnSpc>
                <a:spcPct val="90000"/>
              </a:lnSpc>
              <a:spcBef>
                <a:spcPts val="1100"/>
              </a:spcBef>
              <a:spcAft>
                <a:spcPts val="0"/>
              </a:spcAft>
              <a:buSzPct val="128342"/>
              <a:buNone/>
            </a:pPr>
            <a:endParaRPr/>
          </a:p>
        </p:txBody>
      </p:sp>
      <p:sp>
        <p:nvSpPr>
          <p:cNvPr id="744" name="Google Shape;744;p31"/>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What is n</a:t>
            </a:r>
            <a:endParaRPr/>
          </a:p>
        </p:txBody>
      </p:sp>
      <p:sp>
        <p:nvSpPr>
          <p:cNvPr id="745" name="Google Shape;745;p31"/>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747" name="Google Shape;747;p3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748" name="Google Shape;748;p31"/>
          <p:cNvSpPr/>
          <p:nvPr/>
        </p:nvSpPr>
        <p:spPr>
          <a:xfrm>
            <a:off x="695324" y="5686430"/>
            <a:ext cx="745807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[1] Bobadilla, Jesús; Ortega, Fernando; Hernando, Antonio; Bernal, Jesús (February 2012). "A collaborative filtering approach to mitigate the new user cold start problem". Knowledge-Based Systems. doi:10.1016/j.knosys.2011.07.021.</a:t>
            </a:r>
            <a:endParaRPr/>
          </a:p>
          <a:p>
            <a:pPr marL="0" marR="0" lvl="0" indent="0" algn="l" rtl="0">
              <a:spcBef>
                <a:spcPts val="0"/>
              </a:spcBef>
              <a:spcAft>
                <a:spcPts val="0"/>
              </a:spcAft>
              <a:buNone/>
            </a:pPr>
            <a:r>
              <a:rPr lang="en-US" sz="1000">
                <a:solidFill>
                  <a:schemeClr val="dk1"/>
                </a:solidFill>
                <a:latin typeface="Arial"/>
                <a:ea typeface="Arial"/>
                <a:cs typeface="Arial"/>
                <a:sym typeface="Arial"/>
              </a:rPr>
              <a:t>[2] https://en.wikipedia.org/wiki/Cold_start_(recommender_systems)</a:t>
            </a:r>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32"/>
          <p:cNvPicPr preferRelativeResize="0"/>
          <p:nvPr/>
        </p:nvPicPr>
        <p:blipFill rotWithShape="1">
          <a:blip r:embed="rId3">
            <a:alphaModFix/>
          </a:blip>
          <a:srcRect/>
          <a:stretch/>
        </p:blipFill>
        <p:spPr>
          <a:xfrm>
            <a:off x="4561901" y="2246241"/>
            <a:ext cx="2075134" cy="3689127"/>
          </a:xfrm>
          <a:prstGeom prst="rect">
            <a:avLst/>
          </a:prstGeom>
          <a:noFill/>
          <a:ln>
            <a:noFill/>
          </a:ln>
          <a:effectLst>
            <a:outerShdw blurRad="292100" dist="139700" dir="2700000" algn="tl" rotWithShape="0">
              <a:srgbClr val="333333">
                <a:alpha val="64705"/>
              </a:srgbClr>
            </a:outerShdw>
          </a:effectLst>
        </p:spPr>
      </p:pic>
      <p:sp>
        <p:nvSpPr>
          <p:cNvPr id="755" name="Google Shape;755;p32"/>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Pinterest</a:t>
            </a:r>
            <a:endParaRPr/>
          </a:p>
        </p:txBody>
      </p:sp>
      <p:sp>
        <p:nvSpPr>
          <p:cNvPr id="756" name="Google Shape;756;p32"/>
          <p:cNvSpPr txBox="1">
            <a:spLocks noGrp="1"/>
          </p:cNvSpPr>
          <p:nvPr>
            <p:ph type="body" idx="1"/>
          </p:nvPr>
        </p:nvSpPr>
        <p:spPr>
          <a:xfrm>
            <a:off x="173771" y="1856925"/>
            <a:ext cx="7956551" cy="45370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Demographics     Contextual           Explicit Interest  </a:t>
            </a:r>
            <a:endParaRPr/>
          </a:p>
        </p:txBody>
      </p:sp>
      <p:sp>
        <p:nvSpPr>
          <p:cNvPr id="757" name="Google Shape;757;p32"/>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Registration Process and start-up</a:t>
            </a:r>
            <a:endParaRPr/>
          </a:p>
        </p:txBody>
      </p:sp>
      <p:sp>
        <p:nvSpPr>
          <p:cNvPr id="758" name="Google Shape;758;p32"/>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760" name="Google Shape;760;p3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pic>
        <p:nvPicPr>
          <p:cNvPr id="761" name="Google Shape;761;p32"/>
          <p:cNvPicPr preferRelativeResize="0"/>
          <p:nvPr/>
        </p:nvPicPr>
        <p:blipFill rotWithShape="1">
          <a:blip r:embed="rId4">
            <a:alphaModFix/>
          </a:blip>
          <a:srcRect/>
          <a:stretch/>
        </p:blipFill>
        <p:spPr>
          <a:xfrm>
            <a:off x="4561901" y="2246241"/>
            <a:ext cx="2114123" cy="3758442"/>
          </a:xfrm>
          <a:prstGeom prst="rect">
            <a:avLst/>
          </a:prstGeom>
          <a:noFill/>
          <a:ln>
            <a:noFill/>
          </a:ln>
          <a:effectLst>
            <a:outerShdw blurRad="292100" dist="139700" dir="2700000" algn="tl" rotWithShape="0">
              <a:srgbClr val="333333">
                <a:alpha val="64705"/>
              </a:srgbClr>
            </a:outerShdw>
          </a:effectLst>
        </p:spPr>
      </p:pic>
      <p:pic>
        <p:nvPicPr>
          <p:cNvPr id="762" name="Google Shape;762;p32"/>
          <p:cNvPicPr preferRelativeResize="0"/>
          <p:nvPr/>
        </p:nvPicPr>
        <p:blipFill rotWithShape="1">
          <a:blip r:embed="rId5">
            <a:alphaModFix/>
          </a:blip>
          <a:srcRect/>
          <a:stretch/>
        </p:blipFill>
        <p:spPr>
          <a:xfrm>
            <a:off x="6755967" y="2246241"/>
            <a:ext cx="2114123" cy="3758442"/>
          </a:xfrm>
          <a:prstGeom prst="rect">
            <a:avLst/>
          </a:prstGeom>
          <a:noFill/>
          <a:ln>
            <a:noFill/>
          </a:ln>
          <a:effectLst>
            <a:outerShdw blurRad="292100" dist="139700" dir="2700000" algn="tl" rotWithShape="0">
              <a:srgbClr val="333333">
                <a:alpha val="64705"/>
              </a:srgbClr>
            </a:outerShdw>
          </a:effectLst>
        </p:spPr>
      </p:pic>
      <p:pic>
        <p:nvPicPr>
          <p:cNvPr id="763" name="Google Shape;763;p32"/>
          <p:cNvPicPr preferRelativeResize="0"/>
          <p:nvPr/>
        </p:nvPicPr>
        <p:blipFill rotWithShape="1">
          <a:blip r:embed="rId6">
            <a:alphaModFix/>
          </a:blip>
          <a:srcRect/>
          <a:stretch/>
        </p:blipFill>
        <p:spPr>
          <a:xfrm>
            <a:off x="2367836" y="2246241"/>
            <a:ext cx="2114123" cy="3758442"/>
          </a:xfrm>
          <a:prstGeom prst="rect">
            <a:avLst/>
          </a:prstGeom>
          <a:noFill/>
          <a:ln>
            <a:noFill/>
          </a:ln>
          <a:effectLst>
            <a:outerShdw blurRad="292100" dist="139700" dir="2700000" algn="tl" rotWithShape="0">
              <a:srgbClr val="333333">
                <a:alpha val="64705"/>
              </a:srgbClr>
            </a:outerShdw>
          </a:effectLst>
        </p:spPr>
      </p:pic>
      <p:pic>
        <p:nvPicPr>
          <p:cNvPr id="764" name="Google Shape;764;p32"/>
          <p:cNvPicPr preferRelativeResize="0"/>
          <p:nvPr/>
        </p:nvPicPr>
        <p:blipFill rotWithShape="1">
          <a:blip r:embed="rId7">
            <a:alphaModFix/>
          </a:blip>
          <a:srcRect/>
          <a:stretch/>
        </p:blipFill>
        <p:spPr>
          <a:xfrm>
            <a:off x="173771" y="2246241"/>
            <a:ext cx="2114123" cy="3758442"/>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33"/>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How to include new item?</a:t>
            </a:r>
            <a:endParaRPr/>
          </a:p>
        </p:txBody>
      </p:sp>
      <p:sp>
        <p:nvSpPr>
          <p:cNvPr id="771" name="Google Shape;771;p33"/>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Scenario: News Feed</a:t>
            </a:r>
            <a:endParaRPr/>
          </a:p>
          <a:p>
            <a:pPr marL="285750" lvl="0" indent="-285750" algn="l" rtl="0">
              <a:lnSpc>
                <a:spcPct val="90000"/>
              </a:lnSpc>
              <a:spcBef>
                <a:spcPts val="1100"/>
              </a:spcBef>
              <a:spcAft>
                <a:spcPts val="0"/>
              </a:spcAft>
              <a:buSzPts val="2400"/>
              <a:buChar char="▪"/>
            </a:pPr>
            <a:r>
              <a:rPr lang="en-US"/>
              <a:t>You create a recommender system for a news feed in social media (e.g. twitter style). </a:t>
            </a:r>
            <a:endParaRPr/>
          </a:p>
          <a:p>
            <a:pPr marL="285750" lvl="0" indent="-285750" algn="l" rtl="0">
              <a:lnSpc>
                <a:spcPct val="90000"/>
              </a:lnSpc>
              <a:spcBef>
                <a:spcPts val="1100"/>
              </a:spcBef>
              <a:spcAft>
                <a:spcPts val="0"/>
              </a:spcAft>
              <a:buSzPts val="2400"/>
              <a:buChar char="▪"/>
            </a:pPr>
            <a:r>
              <a:rPr lang="en-US"/>
              <a:t>How do you add new articles? </a:t>
            </a:r>
            <a:endParaRPr/>
          </a:p>
          <a:p>
            <a:pPr marL="285750" lvl="0" indent="-285750" algn="l" rtl="0">
              <a:lnSpc>
                <a:spcPct val="90000"/>
              </a:lnSpc>
              <a:spcBef>
                <a:spcPts val="1100"/>
              </a:spcBef>
              <a:spcAft>
                <a:spcPts val="0"/>
              </a:spcAft>
              <a:buSzPts val="2400"/>
              <a:buChar char="▪"/>
            </a:pPr>
            <a:r>
              <a:rPr lang="en-US"/>
              <a:t>Assuming you get a lot of articles….</a:t>
            </a:r>
            <a:endParaRPr/>
          </a:p>
        </p:txBody>
      </p:sp>
      <p:sp>
        <p:nvSpPr>
          <p:cNvPr id="772" name="Google Shape;772;p33"/>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73" name="Google Shape;773;p33"/>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775" name="Google Shape;775;p3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34"/>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Sparseness of Ratings</a:t>
            </a:r>
            <a:endParaRPr/>
          </a:p>
        </p:txBody>
      </p:sp>
      <p:sp>
        <p:nvSpPr>
          <p:cNvPr id="782" name="Google Shape;782;p34"/>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E.g. Amazon (low estimates for illustration only)</a:t>
            </a:r>
            <a:endParaRPr/>
          </a:p>
          <a:p>
            <a:pPr marL="538163" lvl="1" indent="-180975" algn="l" rtl="0">
              <a:lnSpc>
                <a:spcPct val="90000"/>
              </a:lnSpc>
              <a:spcBef>
                <a:spcPts val="1100"/>
              </a:spcBef>
              <a:spcAft>
                <a:spcPts val="0"/>
              </a:spcAft>
              <a:buSzPts val="2000"/>
              <a:buChar char="▪"/>
            </a:pPr>
            <a:r>
              <a:rPr lang="en-US"/>
              <a:t>Over 10 Million products </a:t>
            </a:r>
            <a:endParaRPr/>
          </a:p>
          <a:p>
            <a:pPr marL="538163" lvl="1" indent="-180975" algn="l" rtl="0">
              <a:lnSpc>
                <a:spcPct val="90000"/>
              </a:lnSpc>
              <a:spcBef>
                <a:spcPts val="1100"/>
              </a:spcBef>
              <a:spcAft>
                <a:spcPts val="0"/>
              </a:spcAft>
              <a:buSzPts val="2000"/>
              <a:buChar char="▪"/>
            </a:pPr>
            <a:r>
              <a:rPr lang="en-US"/>
              <a:t>Over 100 Million customer</a:t>
            </a:r>
            <a:endParaRPr/>
          </a:p>
          <a:p>
            <a:pPr marL="538163"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en-US"/>
              <a:t>What is the problem?</a:t>
            </a:r>
            <a:endParaRPr/>
          </a:p>
          <a:p>
            <a:pPr marL="285750" lvl="0" indent="-133350" algn="l" rtl="0">
              <a:lnSpc>
                <a:spcPct val="90000"/>
              </a:lnSpc>
              <a:spcBef>
                <a:spcPts val="1100"/>
              </a:spcBef>
              <a:spcAft>
                <a:spcPts val="0"/>
              </a:spcAft>
              <a:buSzPts val="2400"/>
              <a:buNone/>
            </a:pPr>
            <a:endParaRPr/>
          </a:p>
          <a:p>
            <a:pPr marL="285750" lvl="0" indent="-133350" algn="l" rtl="0">
              <a:lnSpc>
                <a:spcPct val="90000"/>
              </a:lnSpc>
              <a:spcBef>
                <a:spcPts val="1100"/>
              </a:spcBef>
              <a:spcAft>
                <a:spcPts val="0"/>
              </a:spcAft>
              <a:buSzPts val="2400"/>
              <a:buNone/>
            </a:pPr>
            <a:endParaRPr/>
          </a:p>
        </p:txBody>
      </p:sp>
      <p:sp>
        <p:nvSpPr>
          <p:cNvPr id="783" name="Google Shape;783;p34"/>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84" name="Google Shape;784;p34"/>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786" name="Google Shape;786;p34"/>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8F04-D940-0946-B106-533E96C8F7AF}"/>
              </a:ext>
            </a:extLst>
          </p:cNvPr>
          <p:cNvSpPr>
            <a:spLocks noGrp="1"/>
          </p:cNvSpPr>
          <p:nvPr>
            <p:ph type="title"/>
          </p:nvPr>
        </p:nvSpPr>
        <p:spPr/>
        <p:txBody>
          <a:bodyPr>
            <a:normAutofit/>
          </a:bodyPr>
          <a:lstStyle/>
          <a:p>
            <a:r>
              <a:rPr lang="en-US" dirty="0"/>
              <a:t>What Book do you Recommend to me?</a:t>
            </a:r>
            <a:br>
              <a:rPr lang="en-US" dirty="0"/>
            </a:br>
            <a:r>
              <a:rPr lang="en-US" dirty="0"/>
              <a:t>Why does the UI matter?</a:t>
            </a:r>
          </a:p>
        </p:txBody>
      </p:sp>
      <p:sp>
        <p:nvSpPr>
          <p:cNvPr id="3" name="Text Placeholder 2">
            <a:extLst>
              <a:ext uri="{FF2B5EF4-FFF2-40B4-BE49-F238E27FC236}">
                <a16:creationId xmlns:a16="http://schemas.microsoft.com/office/drawing/2014/main" id="{0F94E6C2-74E0-F841-B3CD-C69EDC494B0E}"/>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52E82BF5-6067-844D-BACF-F4F1120B84DD}"/>
              </a:ext>
            </a:extLst>
          </p:cNvPr>
          <p:cNvSpPr>
            <a:spLocks noGrp="1"/>
          </p:cNvSpPr>
          <p:nvPr>
            <p:ph type="body" sz="quarter" idx="15"/>
          </p:nvPr>
        </p:nvSpPr>
        <p:spPr/>
        <p:txBody>
          <a:bodyPr/>
          <a:lstStyle/>
          <a:p>
            <a:endParaRPr lang="en-US"/>
          </a:p>
        </p:txBody>
      </p:sp>
      <p:sp>
        <p:nvSpPr>
          <p:cNvPr id="23" name="Text Placeholder 22">
            <a:extLst>
              <a:ext uri="{FF2B5EF4-FFF2-40B4-BE49-F238E27FC236}">
                <a16:creationId xmlns:a16="http://schemas.microsoft.com/office/drawing/2014/main" id="{DD2A45A6-AE86-F148-948C-8B580345787E}"/>
              </a:ext>
            </a:extLst>
          </p:cNvPr>
          <p:cNvSpPr>
            <a:spLocks noGrp="1"/>
          </p:cNvSpPr>
          <p:nvPr>
            <p:ph type="body" sz="quarter" idx="21"/>
          </p:nvPr>
        </p:nvSpPr>
        <p:spPr/>
        <p:txBody>
          <a:bodyPr/>
          <a:lstStyle/>
          <a:p>
            <a:r>
              <a:rPr lang="en-US" dirty="0"/>
              <a:t>Recommender Systems</a:t>
            </a:r>
          </a:p>
        </p:txBody>
      </p:sp>
      <p:sp>
        <p:nvSpPr>
          <p:cNvPr id="7" name="Foliennummernplatzhalter 6"/>
          <p:cNvSpPr>
            <a:spLocks noGrp="1"/>
          </p:cNvSpPr>
          <p:nvPr>
            <p:ph type="sldNum" sz="quarter" idx="24"/>
          </p:nvPr>
        </p:nvSpPr>
        <p:spPr/>
        <p:txBody>
          <a:bodyPr/>
          <a:lstStyle/>
          <a:p>
            <a:fld id="{C564DEAC-083F-4EA1-9D67-84BB3A537A3E}" type="slidenum">
              <a:rPr lang="de-DE" smtClean="0"/>
              <a:pPr/>
              <a:t>35</a:t>
            </a:fld>
            <a:endParaRPr lang="de-DE" dirty="0"/>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l="19209" t="48216" r="65791" b="25698"/>
          <a:stretch/>
        </p:blipFill>
        <p:spPr>
          <a:xfrm rot="10800000">
            <a:off x="2421826" y="1848347"/>
            <a:ext cx="1379999" cy="1800000"/>
          </a:xfrm>
          <a:prstGeom prst="rect">
            <a:avLst/>
          </a:prstGeom>
        </p:spPr>
      </p:pic>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64889" t="14493" r="21633" b="58712"/>
          <a:stretch/>
        </p:blipFill>
        <p:spPr>
          <a:xfrm rot="10800000">
            <a:off x="1241183" y="4201294"/>
            <a:ext cx="1207233" cy="1800000"/>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51773" t="14493" r="35727" b="58712"/>
          <a:stretch/>
        </p:blipFill>
        <p:spPr>
          <a:xfrm rot="10800000">
            <a:off x="3845057" y="4201294"/>
            <a:ext cx="1119612" cy="1800000"/>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37243" t="14493" r="48953" b="58712"/>
          <a:stretch/>
        </p:blipFill>
        <p:spPr>
          <a:xfrm rot="10800000">
            <a:off x="5229689" y="1848347"/>
            <a:ext cx="1236439" cy="1800000"/>
          </a:xfrm>
          <a:prstGeom prst="rect">
            <a:avLst/>
          </a:prstGeom>
        </p:spPr>
      </p:pic>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20649" t="14493" r="65166" b="58712"/>
          <a:stretch/>
        </p:blipFill>
        <p:spPr>
          <a:xfrm rot="10800000">
            <a:off x="3880500" y="1848347"/>
            <a:ext cx="1270514" cy="1800000"/>
          </a:xfrm>
          <a:prstGeom prst="rect">
            <a:avLst/>
          </a:prstGeom>
        </p:spPr>
      </p:pic>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l="5471" t="48216" r="79773" b="25698"/>
          <a:stretch/>
        </p:blipFill>
        <p:spPr>
          <a:xfrm rot="10800000">
            <a:off x="4993666" y="4201294"/>
            <a:ext cx="1357525" cy="1800000"/>
          </a:xfrm>
          <a:prstGeom prst="rect">
            <a:avLst/>
          </a:prstGeom>
        </p:spPr>
      </p:pic>
      <p:pic>
        <p:nvPicPr>
          <p:cNvPr id="14" name="Grafik 13"/>
          <p:cNvPicPr>
            <a:picLocks noChangeAspect="1"/>
          </p:cNvPicPr>
          <p:nvPr/>
        </p:nvPicPr>
        <p:blipFill rotWithShape="1">
          <a:blip r:embed="rId3">
            <a:extLst>
              <a:ext uri="{28A0092B-C50C-407E-A947-70E740481C1C}">
                <a14:useLocalDpi xmlns:a14="http://schemas.microsoft.com/office/drawing/2010/main" val="0"/>
              </a:ext>
            </a:extLst>
          </a:blip>
          <a:srcRect l="77792" t="48216" r="6702" b="25698"/>
          <a:stretch/>
        </p:blipFill>
        <p:spPr>
          <a:xfrm rot="10800000">
            <a:off x="6380188" y="4201294"/>
            <a:ext cx="1426530" cy="1800000"/>
          </a:xfrm>
          <a:prstGeom prst="rect">
            <a:avLst/>
          </a:prstGeom>
        </p:spPr>
      </p:pic>
      <p:pic>
        <p:nvPicPr>
          <p:cNvPr id="15" name="Grafik 14"/>
          <p:cNvPicPr>
            <a:picLocks noChangeAspect="1"/>
          </p:cNvPicPr>
          <p:nvPr/>
        </p:nvPicPr>
        <p:blipFill rotWithShape="1">
          <a:blip r:embed="rId3">
            <a:extLst>
              <a:ext uri="{28A0092B-C50C-407E-A947-70E740481C1C}">
                <a14:useLocalDpi xmlns:a14="http://schemas.microsoft.com/office/drawing/2010/main" val="0"/>
              </a:ext>
            </a:extLst>
          </a:blip>
          <a:srcRect l="63326" t="48216" r="24418" b="25698"/>
          <a:stretch/>
        </p:blipFill>
        <p:spPr>
          <a:xfrm rot="10800000">
            <a:off x="100287" y="1848347"/>
            <a:ext cx="1127521" cy="1800000"/>
          </a:xfrm>
          <a:prstGeom prst="rect">
            <a:avLst/>
          </a:prstGeom>
        </p:spPr>
      </p:pic>
      <p:pic>
        <p:nvPicPr>
          <p:cNvPr id="16" name="Grafik 15"/>
          <p:cNvPicPr>
            <a:picLocks noChangeAspect="1"/>
          </p:cNvPicPr>
          <p:nvPr/>
        </p:nvPicPr>
        <p:blipFill rotWithShape="1">
          <a:blip r:embed="rId3">
            <a:extLst>
              <a:ext uri="{28A0092B-C50C-407E-A947-70E740481C1C}">
                <a14:useLocalDpi xmlns:a14="http://schemas.microsoft.com/office/drawing/2010/main" val="0"/>
              </a:ext>
            </a:extLst>
          </a:blip>
          <a:srcRect l="35882" t="48216" r="49567" b="25698"/>
          <a:stretch/>
        </p:blipFill>
        <p:spPr>
          <a:xfrm rot="10800000">
            <a:off x="2477413" y="4201294"/>
            <a:ext cx="1338647" cy="1800000"/>
          </a:xfrm>
          <a:prstGeom prst="rect">
            <a:avLst/>
          </a:prstGeom>
        </p:spPr>
      </p:pic>
      <p:pic>
        <p:nvPicPr>
          <p:cNvPr id="17" name="Grafik 16"/>
          <p:cNvPicPr>
            <a:picLocks noChangeAspect="1"/>
          </p:cNvPicPr>
          <p:nvPr/>
        </p:nvPicPr>
        <p:blipFill rotWithShape="1">
          <a:blip r:embed="rId3">
            <a:extLst>
              <a:ext uri="{28A0092B-C50C-407E-A947-70E740481C1C}">
                <a14:useLocalDpi xmlns:a14="http://schemas.microsoft.com/office/drawing/2010/main" val="0"/>
              </a:ext>
            </a:extLst>
          </a:blip>
          <a:srcRect l="51271" t="48216" r="37461" b="25698"/>
          <a:stretch/>
        </p:blipFill>
        <p:spPr>
          <a:xfrm rot="10800000">
            <a:off x="1306483" y="1848347"/>
            <a:ext cx="1036668" cy="1800000"/>
          </a:xfrm>
          <a:prstGeom prst="rect">
            <a:avLst/>
          </a:prstGeom>
        </p:spPr>
      </p:pic>
      <p:pic>
        <p:nvPicPr>
          <p:cNvPr id="18" name="Grafik 17"/>
          <p:cNvPicPr>
            <a:picLocks noChangeAspect="1"/>
          </p:cNvPicPr>
          <p:nvPr/>
        </p:nvPicPr>
        <p:blipFill rotWithShape="1">
          <a:blip r:embed="rId4"/>
          <a:srcRect l="85232" t="29145" r="102" b="40664"/>
          <a:stretch/>
        </p:blipFill>
        <p:spPr>
          <a:xfrm>
            <a:off x="7765303" y="1848347"/>
            <a:ext cx="1165819" cy="1800000"/>
          </a:xfrm>
          <a:prstGeom prst="rect">
            <a:avLst/>
          </a:prstGeom>
        </p:spPr>
      </p:pic>
      <p:pic>
        <p:nvPicPr>
          <p:cNvPr id="19" name="Grafik 18"/>
          <p:cNvPicPr>
            <a:picLocks noChangeAspect="1"/>
          </p:cNvPicPr>
          <p:nvPr/>
        </p:nvPicPr>
        <p:blipFill rotWithShape="1">
          <a:blip r:embed="rId4"/>
          <a:srcRect l="59628" t="30373" r="26204" b="38587"/>
          <a:stretch/>
        </p:blipFill>
        <p:spPr>
          <a:xfrm>
            <a:off x="7835713" y="4201294"/>
            <a:ext cx="1095409" cy="1800000"/>
          </a:xfrm>
          <a:prstGeom prst="rect">
            <a:avLst/>
          </a:prstGeom>
        </p:spPr>
      </p:pic>
      <p:pic>
        <p:nvPicPr>
          <p:cNvPr id="20" name="Grafik 19"/>
          <p:cNvPicPr>
            <a:picLocks noChangeAspect="1"/>
          </p:cNvPicPr>
          <p:nvPr/>
        </p:nvPicPr>
        <p:blipFill rotWithShape="1">
          <a:blip r:embed="rId4"/>
          <a:srcRect l="46222" t="29752" r="39126" b="38587"/>
          <a:stretch/>
        </p:blipFill>
        <p:spPr>
          <a:xfrm>
            <a:off x="101566" y="4201294"/>
            <a:ext cx="1110621" cy="1800000"/>
          </a:xfrm>
          <a:prstGeom prst="rect">
            <a:avLst/>
          </a:prstGeom>
        </p:spPr>
      </p:pic>
      <p:pic>
        <p:nvPicPr>
          <p:cNvPr id="21" name="Grafik 20"/>
          <p:cNvPicPr>
            <a:picLocks noChangeAspect="1"/>
          </p:cNvPicPr>
          <p:nvPr/>
        </p:nvPicPr>
        <p:blipFill rotWithShape="1">
          <a:blip r:embed="rId4"/>
          <a:srcRect l="72620" t="29575" r="13476" b="41202"/>
          <a:stretch/>
        </p:blipFill>
        <p:spPr>
          <a:xfrm>
            <a:off x="6544803" y="1848347"/>
            <a:ext cx="1141828" cy="1800000"/>
          </a:xfrm>
          <a:prstGeom prst="rect">
            <a:avLst/>
          </a:prstGeom>
        </p:spPr>
      </p:pic>
      <p:sp>
        <p:nvSpPr>
          <p:cNvPr id="22" name="Titel 1"/>
          <p:cNvSpPr txBox="1">
            <a:spLocks/>
          </p:cNvSpPr>
          <p:nvPr/>
        </p:nvSpPr>
        <p:spPr>
          <a:xfrm>
            <a:off x="374066" y="550621"/>
            <a:ext cx="8095747" cy="1073425"/>
          </a:xfrm>
          <a:prstGeom prst="rect">
            <a:avLst/>
          </a:prstGeom>
          <a:noFill/>
        </p:spPr>
        <p:txBody>
          <a:bodyPr vert="horz" lIns="0" tIns="0" rIns="0" bIns="0" rtlCol="0" anchor="b" anchorCtr="0">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2703222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36"/>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Breakout Sessions 2</a:t>
            </a:r>
            <a:br>
              <a:rPr lang="en-US"/>
            </a:br>
            <a:r>
              <a:rPr lang="en-US"/>
              <a:t>Recommendation and User Interface</a:t>
            </a:r>
            <a:endParaRPr/>
          </a:p>
        </p:txBody>
      </p:sp>
      <p:sp>
        <p:nvSpPr>
          <p:cNvPr id="819" name="Google Shape;819;p36"/>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How can you measure the quality of the user experience of a recommender system?</a:t>
            </a:r>
            <a:endParaRPr/>
          </a:p>
          <a:p>
            <a:pPr marL="285750" lvl="0" indent="-285750" algn="l" rtl="0">
              <a:lnSpc>
                <a:spcPct val="90000"/>
              </a:lnSpc>
              <a:spcBef>
                <a:spcPts val="1100"/>
              </a:spcBef>
              <a:spcAft>
                <a:spcPts val="0"/>
              </a:spcAft>
              <a:buSzPts val="2400"/>
              <a:buChar char="▪"/>
            </a:pPr>
            <a:r>
              <a:rPr lang="en-US"/>
              <a:t>How does the screen size impact the performance of a recommender system?</a:t>
            </a:r>
            <a:endParaRPr/>
          </a:p>
        </p:txBody>
      </p:sp>
      <p:sp>
        <p:nvSpPr>
          <p:cNvPr id="820" name="Google Shape;820;p36"/>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821" name="Google Shape;821;p36"/>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823" name="Google Shape;823;p36"/>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37"/>
          <p:cNvSpPr txBox="1">
            <a:spLocks noGrp="1"/>
          </p:cNvSpPr>
          <p:nvPr>
            <p:ph type="body" idx="1"/>
          </p:nvPr>
        </p:nvSpPr>
        <p:spPr>
          <a:xfrm>
            <a:off x="695325" y="1592264"/>
            <a:ext cx="3806041" cy="4537074"/>
          </a:xfrm>
          <a:prstGeom prst="rect">
            <a:avLst/>
          </a:prstGeom>
          <a:noFill/>
          <a:ln>
            <a:noFill/>
          </a:ln>
        </p:spPr>
        <p:txBody>
          <a:bodyPr spcFirstLastPara="1" wrap="square" lIns="91425" tIns="45700" rIns="91425" bIns="45700" anchor="t" anchorCtr="0">
            <a:normAutofit fontScale="92500" lnSpcReduction="20000"/>
          </a:bodyPr>
          <a:lstStyle/>
          <a:p>
            <a:pPr marL="285750" lvl="0" indent="-285750" algn="l" rtl="0">
              <a:lnSpc>
                <a:spcPct val="90000"/>
              </a:lnSpc>
              <a:spcBef>
                <a:spcPts val="0"/>
              </a:spcBef>
              <a:spcAft>
                <a:spcPts val="0"/>
              </a:spcAft>
              <a:buSzPct val="117936"/>
              <a:buChar char="▪"/>
            </a:pPr>
            <a:r>
              <a:rPr lang="en-US"/>
              <a:t>Based on the similarity of items</a:t>
            </a:r>
            <a:endParaRPr/>
          </a:p>
          <a:p>
            <a:pPr marL="285750" lvl="0" indent="-285750" algn="l" rtl="0">
              <a:lnSpc>
                <a:spcPct val="90000"/>
              </a:lnSpc>
              <a:spcBef>
                <a:spcPts val="1100"/>
              </a:spcBef>
              <a:spcAft>
                <a:spcPts val="0"/>
              </a:spcAft>
              <a:buSzPct val="117936"/>
              <a:buChar char="▪"/>
            </a:pPr>
            <a:r>
              <a:rPr lang="en-US"/>
              <a:t>How similar is a new item to an item already liked/watched/bought by the user</a:t>
            </a:r>
            <a:endParaRPr/>
          </a:p>
          <a:p>
            <a:pPr marL="285750" lvl="0" indent="-285750" algn="l" rtl="0">
              <a:lnSpc>
                <a:spcPct val="90000"/>
              </a:lnSpc>
              <a:spcBef>
                <a:spcPts val="1100"/>
              </a:spcBef>
              <a:spcAft>
                <a:spcPts val="0"/>
              </a:spcAft>
              <a:buSzPct val="117936"/>
              <a:buChar char="▪"/>
            </a:pPr>
            <a:r>
              <a:rPr lang="en-US"/>
              <a:t>Advantage </a:t>
            </a:r>
            <a:endParaRPr/>
          </a:p>
          <a:p>
            <a:pPr marL="538163" lvl="1" indent="-180975" algn="l" rtl="0">
              <a:lnSpc>
                <a:spcPct val="90000"/>
              </a:lnSpc>
              <a:spcBef>
                <a:spcPts val="1100"/>
              </a:spcBef>
              <a:spcAft>
                <a:spcPts val="0"/>
              </a:spcAft>
              <a:buSzPct val="100000"/>
              <a:buChar char="▪"/>
            </a:pPr>
            <a:r>
              <a:rPr lang="en-US"/>
              <a:t>If similarity is known or can be calculated, no ratings/actions from the user are required</a:t>
            </a:r>
            <a:endParaRPr/>
          </a:p>
          <a:p>
            <a:pPr marL="285750" lvl="0" indent="-285750" algn="l" rtl="0">
              <a:lnSpc>
                <a:spcPct val="90000"/>
              </a:lnSpc>
              <a:spcBef>
                <a:spcPts val="1100"/>
              </a:spcBef>
              <a:spcAft>
                <a:spcPts val="0"/>
              </a:spcAft>
              <a:buSzPct val="117936"/>
              <a:buChar char="▪"/>
            </a:pPr>
            <a:r>
              <a:rPr lang="en-US"/>
              <a:t>Difficulty:</a:t>
            </a:r>
            <a:endParaRPr/>
          </a:p>
          <a:p>
            <a:pPr marL="538163" lvl="1" indent="-180975" algn="l" rtl="0">
              <a:lnSpc>
                <a:spcPct val="90000"/>
              </a:lnSpc>
              <a:spcBef>
                <a:spcPts val="1100"/>
              </a:spcBef>
              <a:spcAft>
                <a:spcPts val="0"/>
              </a:spcAft>
              <a:buSzPct val="100000"/>
              <a:buChar char="▪"/>
            </a:pPr>
            <a:r>
              <a:rPr lang="en-US"/>
              <a:t>Information/meta-data/algorithms for calculating similarity are required</a:t>
            </a:r>
            <a:endParaRPr/>
          </a:p>
          <a:p>
            <a:pPr marL="285750" lvl="0" indent="-133350" algn="l" rtl="0">
              <a:lnSpc>
                <a:spcPct val="90000"/>
              </a:lnSpc>
              <a:spcBef>
                <a:spcPts val="1100"/>
              </a:spcBef>
              <a:spcAft>
                <a:spcPts val="0"/>
              </a:spcAft>
              <a:buSzPct val="117936"/>
              <a:buNone/>
            </a:pPr>
            <a:endParaRPr/>
          </a:p>
        </p:txBody>
      </p:sp>
      <p:sp>
        <p:nvSpPr>
          <p:cNvPr id="830" name="Google Shape;830;p37"/>
          <p:cNvSpPr txBox="1">
            <a:spLocks noGrp="1"/>
          </p:cNvSpPr>
          <p:nvPr>
            <p:ph type="body" idx="2"/>
          </p:nvPr>
        </p:nvSpPr>
        <p:spPr>
          <a:xfrm>
            <a:off x="4767283" y="1592265"/>
            <a:ext cx="3884592" cy="4537073"/>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0"/>
              </a:spcBef>
              <a:spcAft>
                <a:spcPts val="0"/>
              </a:spcAft>
              <a:buClr>
                <a:srgbClr val="8BC24A"/>
              </a:buClr>
              <a:buSzPts val="2400"/>
              <a:buChar char="▪"/>
            </a:pPr>
            <a:r>
              <a:rPr lang="en-US"/>
              <a:t>suggestions are made based on users that had similar interests/actions</a:t>
            </a:r>
            <a:endParaRPr/>
          </a:p>
          <a:p>
            <a:pPr marL="285750" lvl="0" indent="-285750" algn="l" rtl="0">
              <a:lnSpc>
                <a:spcPct val="90000"/>
              </a:lnSpc>
              <a:spcBef>
                <a:spcPts val="1100"/>
              </a:spcBef>
              <a:spcAft>
                <a:spcPts val="0"/>
              </a:spcAft>
              <a:buClr>
                <a:srgbClr val="8BC24A"/>
              </a:buClr>
              <a:buSzPts val="2400"/>
              <a:buChar char="▪"/>
            </a:pPr>
            <a:r>
              <a:rPr lang="en-US"/>
              <a:t>How has a similar user liked this item?</a:t>
            </a:r>
            <a:endParaRPr/>
          </a:p>
          <a:p>
            <a:pPr marL="285750" lvl="0" indent="-285750" algn="l" rtl="0">
              <a:lnSpc>
                <a:spcPct val="90000"/>
              </a:lnSpc>
              <a:spcBef>
                <a:spcPts val="1100"/>
              </a:spcBef>
              <a:spcAft>
                <a:spcPts val="0"/>
              </a:spcAft>
              <a:buClr>
                <a:srgbClr val="8BC24A"/>
              </a:buClr>
              <a:buSzPts val="2400"/>
              <a:buChar char="▪"/>
            </a:pPr>
            <a:r>
              <a:rPr lang="en-US"/>
              <a:t>Advantage:</a:t>
            </a:r>
            <a:endParaRPr/>
          </a:p>
          <a:p>
            <a:pPr marL="538163" lvl="1" indent="-180975" algn="l" rtl="0">
              <a:lnSpc>
                <a:spcPct val="90000"/>
              </a:lnSpc>
              <a:spcBef>
                <a:spcPts val="1100"/>
              </a:spcBef>
              <a:spcAft>
                <a:spcPts val="0"/>
              </a:spcAft>
              <a:buSzPts val="2000"/>
              <a:buChar char="▪"/>
            </a:pPr>
            <a:r>
              <a:rPr lang="en-US"/>
              <a:t>Know knowledge about the item is required, no meta data or similarity calculation of items required</a:t>
            </a:r>
            <a:endParaRPr/>
          </a:p>
          <a:p>
            <a:pPr marL="285750" lvl="0" indent="-285750" algn="l" rtl="0">
              <a:lnSpc>
                <a:spcPct val="90000"/>
              </a:lnSpc>
              <a:spcBef>
                <a:spcPts val="1100"/>
              </a:spcBef>
              <a:spcAft>
                <a:spcPts val="0"/>
              </a:spcAft>
              <a:buClr>
                <a:srgbClr val="8BC24A"/>
              </a:buClr>
              <a:buSzPts val="2400"/>
              <a:buChar char="▪"/>
            </a:pPr>
            <a:r>
              <a:rPr lang="en-US"/>
              <a:t>Difficulty:</a:t>
            </a:r>
            <a:endParaRPr/>
          </a:p>
          <a:p>
            <a:pPr marL="538163" lvl="1" indent="-180975" algn="l" rtl="0">
              <a:lnSpc>
                <a:spcPct val="90000"/>
              </a:lnSpc>
              <a:spcBef>
                <a:spcPts val="1100"/>
              </a:spcBef>
              <a:spcAft>
                <a:spcPts val="0"/>
              </a:spcAft>
              <a:buSzPts val="2000"/>
              <a:buChar char="▪"/>
            </a:pPr>
            <a:r>
              <a:rPr lang="en-US"/>
              <a:t>Data about other users is required</a:t>
            </a:r>
            <a:endParaRPr/>
          </a:p>
          <a:p>
            <a:pPr marL="538163" lvl="1" indent="-180975" algn="l" rtl="0">
              <a:lnSpc>
                <a:spcPct val="90000"/>
              </a:lnSpc>
              <a:spcBef>
                <a:spcPts val="1100"/>
              </a:spcBef>
              <a:spcAft>
                <a:spcPts val="0"/>
              </a:spcAft>
              <a:buSzPts val="2000"/>
              <a:buChar char="▪"/>
            </a:pPr>
            <a:r>
              <a:rPr lang="en-US"/>
              <a:t>“cold-start” problem</a:t>
            </a:r>
            <a:endParaRPr/>
          </a:p>
        </p:txBody>
      </p:sp>
      <p:sp>
        <p:nvSpPr>
          <p:cNvPr id="831" name="Google Shape;831;p37"/>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833" name="Google Shape;833;p37"/>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834" name="Google Shape;834;p37"/>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Recommender Systems</a:t>
            </a:r>
            <a:br>
              <a:rPr lang="en-US"/>
            </a:br>
            <a:r>
              <a:rPr lang="en-US"/>
              <a:t>Summary</a:t>
            </a:r>
            <a:endParaRPr/>
          </a:p>
        </p:txBody>
      </p:sp>
      <p:sp>
        <p:nvSpPr>
          <p:cNvPr id="835" name="Google Shape;835;p37"/>
          <p:cNvSpPr txBox="1">
            <a:spLocks noGrp="1"/>
          </p:cNvSpPr>
          <p:nvPr>
            <p:ph type="body" idx="4"/>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Content-based</a:t>
            </a:r>
            <a:endParaRPr/>
          </a:p>
          <a:p>
            <a:pPr marL="0" lvl="0" indent="0" algn="l" rtl="0">
              <a:lnSpc>
                <a:spcPct val="90000"/>
              </a:lnSpc>
              <a:spcBef>
                <a:spcPts val="1100"/>
              </a:spcBef>
              <a:spcAft>
                <a:spcPts val="0"/>
              </a:spcAft>
              <a:buSzPts val="2400"/>
              <a:buNone/>
            </a:pPr>
            <a:endParaRPr/>
          </a:p>
        </p:txBody>
      </p:sp>
      <p:sp>
        <p:nvSpPr>
          <p:cNvPr id="836" name="Google Shape;836;p37"/>
          <p:cNvSpPr txBox="1"/>
          <p:nvPr/>
        </p:nvSpPr>
        <p:spPr>
          <a:xfrm>
            <a:off x="4673600" y="1113633"/>
            <a:ext cx="3723111" cy="359179"/>
          </a:xfrm>
          <a:prstGeom prst="rect">
            <a:avLst/>
          </a:prstGeom>
          <a:noFill/>
          <a:ln>
            <a:noFill/>
          </a:ln>
        </p:spPr>
        <p:txBody>
          <a:bodyPr spcFirstLastPara="1" wrap="square" lIns="0" tIns="36000" rIns="0" bIns="0" anchor="t" anchorCtr="0">
            <a:noAutofit/>
          </a:bodyPr>
          <a:lstStyle/>
          <a:p>
            <a:pPr marL="0" marR="0" lvl="0" indent="0" algn="l" rtl="0">
              <a:lnSpc>
                <a:spcPct val="90000"/>
              </a:lnSpc>
              <a:spcBef>
                <a:spcPts val="0"/>
              </a:spcBef>
              <a:spcAft>
                <a:spcPts val="0"/>
              </a:spcAft>
              <a:buClr>
                <a:srgbClr val="89BD3E"/>
              </a:buClr>
              <a:buSzPts val="2400"/>
              <a:buFont typeface="Noto Sans Symbols"/>
              <a:buNone/>
            </a:pPr>
            <a:r>
              <a:rPr lang="en-US" sz="2000" b="1" i="0">
                <a:solidFill>
                  <a:srgbClr val="8BC24A"/>
                </a:solidFill>
                <a:latin typeface="Arial"/>
                <a:ea typeface="Arial"/>
                <a:cs typeface="Arial"/>
                <a:sym typeface="Arial"/>
              </a:rPr>
              <a:t>Collaborative Filtering</a:t>
            </a:r>
            <a:endParaRPr sz="2000" b="1" i="0">
              <a:solidFill>
                <a:srgbClr val="8BC24A"/>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38"/>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Example data for experiments</a:t>
            </a:r>
            <a:endParaRPr/>
          </a:p>
        </p:txBody>
      </p:sp>
      <p:sp>
        <p:nvSpPr>
          <p:cNvPr id="843" name="Google Shape;843;p38"/>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sz="1600"/>
          </a:p>
        </p:txBody>
      </p:sp>
      <p:sp>
        <p:nvSpPr>
          <p:cNvPr id="844" name="Google Shape;844;p38"/>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845" name="Google Shape;845;p38"/>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847" name="Google Shape;847;p38"/>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pic>
        <p:nvPicPr>
          <p:cNvPr id="848" name="Google Shape;848;p38"/>
          <p:cNvPicPr preferRelativeResize="0"/>
          <p:nvPr/>
        </p:nvPicPr>
        <p:blipFill rotWithShape="1">
          <a:blip r:embed="rId3">
            <a:alphaModFix/>
          </a:blip>
          <a:srcRect/>
          <a:stretch/>
        </p:blipFill>
        <p:spPr>
          <a:xfrm>
            <a:off x="-463429" y="1592264"/>
            <a:ext cx="5256771" cy="2860089"/>
          </a:xfrm>
          <a:prstGeom prst="rect">
            <a:avLst/>
          </a:prstGeom>
          <a:noFill/>
          <a:ln>
            <a:noFill/>
          </a:ln>
        </p:spPr>
      </p:pic>
      <p:pic>
        <p:nvPicPr>
          <p:cNvPr id="849" name="Google Shape;849;p38"/>
          <p:cNvPicPr preferRelativeResize="0"/>
          <p:nvPr/>
        </p:nvPicPr>
        <p:blipFill rotWithShape="1">
          <a:blip r:embed="rId4">
            <a:alphaModFix/>
          </a:blip>
          <a:srcRect r="3153" b="11627"/>
          <a:stretch/>
        </p:blipFill>
        <p:spPr>
          <a:xfrm>
            <a:off x="4907946" y="1089025"/>
            <a:ext cx="3746200" cy="4765027"/>
          </a:xfrm>
          <a:prstGeom prst="rect">
            <a:avLst/>
          </a:prstGeom>
          <a:noFill/>
          <a:ln>
            <a:noFill/>
          </a:ln>
        </p:spPr>
      </p:pic>
      <p:sp>
        <p:nvSpPr>
          <p:cNvPr id="850" name="Google Shape;850;p38"/>
          <p:cNvSpPr/>
          <p:nvPr/>
        </p:nvSpPr>
        <p:spPr>
          <a:xfrm>
            <a:off x="597352" y="5962912"/>
            <a:ext cx="692971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Additional reading material: </a:t>
            </a:r>
            <a:r>
              <a:rPr lang="en-US" sz="12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https://hub.packtpub.com/recommending-movies-scale-python/</a:t>
            </a:r>
            <a:r>
              <a:rPr lang="en-US" sz="1200">
                <a:solidFill>
                  <a:schemeClr val="dk1"/>
                </a:solidFill>
                <a:latin typeface="Arial"/>
                <a:ea typeface="Arial"/>
                <a:cs typeface="Arial"/>
                <a:sym typeface="Arial"/>
              </a:rPr>
              <a:t>  </a:t>
            </a:r>
            <a:endParaRPr/>
          </a:p>
        </p:txBody>
      </p:sp>
      <p:sp>
        <p:nvSpPr>
          <p:cNvPr id="851" name="Google Shape;851;p38"/>
          <p:cNvSpPr/>
          <p:nvPr/>
        </p:nvSpPr>
        <p:spPr>
          <a:xfrm>
            <a:off x="-45641" y="4400653"/>
            <a:ext cx="44550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https://grouplens.org/datasets/movielens/</a:t>
            </a:r>
            <a:r>
              <a:rPr lang="en-US" sz="1800">
                <a:solidFill>
                  <a:schemeClr val="dk1"/>
                </a:solidFill>
                <a:latin typeface="Arial"/>
                <a:ea typeface="Arial"/>
                <a:cs typeface="Arial"/>
                <a:sym typeface="Arial"/>
              </a:rPr>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39"/>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Breakout Sessions 3</a:t>
            </a:r>
            <a:br>
              <a:rPr lang="en-US"/>
            </a:br>
            <a:r>
              <a:rPr lang="en-US"/>
              <a:t>Recommender System</a:t>
            </a:r>
            <a:endParaRPr/>
          </a:p>
        </p:txBody>
      </p:sp>
      <p:sp>
        <p:nvSpPr>
          <p:cNvPr id="858" name="Google Shape;858;p39"/>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Design a systems that suggest educational videos on YouTube that fit your lectures in this term</a:t>
            </a:r>
            <a:endParaRPr/>
          </a:p>
        </p:txBody>
      </p:sp>
      <p:sp>
        <p:nvSpPr>
          <p:cNvPr id="859" name="Google Shape;859;p39"/>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860" name="Google Shape;860;p39"/>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862" name="Google Shape;862;p39"/>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4"/>
          <p:cNvPicPr preferRelativeResize="0"/>
          <p:nvPr/>
        </p:nvPicPr>
        <p:blipFill rotWithShape="1">
          <a:blip r:embed="rId3">
            <a:alphaModFix/>
          </a:blip>
          <a:srcRect/>
          <a:stretch/>
        </p:blipFill>
        <p:spPr>
          <a:xfrm>
            <a:off x="608105" y="3526974"/>
            <a:ext cx="8130988" cy="2370082"/>
          </a:xfrm>
          <a:prstGeom prst="rect">
            <a:avLst/>
          </a:prstGeom>
          <a:noFill/>
          <a:ln>
            <a:noFill/>
          </a:ln>
        </p:spPr>
      </p:pic>
      <p:sp>
        <p:nvSpPr>
          <p:cNvPr id="146" name="Google Shape;146;p4"/>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Recommender Systems</a:t>
            </a:r>
            <a:endParaRPr/>
          </a:p>
        </p:txBody>
      </p:sp>
      <p:sp>
        <p:nvSpPr>
          <p:cNvPr id="147" name="Google Shape;147;p4"/>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Why are recommender systems used?</a:t>
            </a:r>
            <a:endParaRPr/>
          </a:p>
          <a:p>
            <a:pPr marL="285750" lvl="0" indent="-285750" algn="l" rtl="0">
              <a:lnSpc>
                <a:spcPct val="90000"/>
              </a:lnSpc>
              <a:spcBef>
                <a:spcPts val="1100"/>
              </a:spcBef>
              <a:spcAft>
                <a:spcPts val="0"/>
              </a:spcAft>
              <a:buSzPts val="2400"/>
              <a:buChar char="▪"/>
            </a:pPr>
            <a:r>
              <a:rPr lang="en-US"/>
              <a:t>What is the main function? </a:t>
            </a:r>
            <a:endParaRPr/>
          </a:p>
          <a:p>
            <a:pPr marL="285750" lvl="0" indent="-285750" algn="l" rtl="0">
              <a:lnSpc>
                <a:spcPct val="90000"/>
              </a:lnSpc>
              <a:spcBef>
                <a:spcPts val="1100"/>
              </a:spcBef>
              <a:spcAft>
                <a:spcPts val="0"/>
              </a:spcAft>
              <a:buSzPts val="2400"/>
              <a:buChar char="▪"/>
            </a:pPr>
            <a:r>
              <a:rPr lang="en-US"/>
              <a:t>What data do recommender systems require?</a:t>
            </a:r>
            <a:endParaRPr/>
          </a:p>
          <a:p>
            <a:pPr marL="285750" lvl="0" indent="-285750" algn="l" rtl="0">
              <a:lnSpc>
                <a:spcPct val="90000"/>
              </a:lnSpc>
              <a:spcBef>
                <a:spcPts val="1100"/>
              </a:spcBef>
              <a:spcAft>
                <a:spcPts val="0"/>
              </a:spcAft>
              <a:buSzPts val="2400"/>
              <a:buChar char="▪"/>
            </a:pPr>
            <a:r>
              <a:rPr lang="en-US"/>
              <a:t>How do recommender systems make a user interface intelligent? </a:t>
            </a:r>
            <a:endParaRPr/>
          </a:p>
        </p:txBody>
      </p:sp>
      <p:sp>
        <p:nvSpPr>
          <p:cNvPr id="148" name="Google Shape;148;p4"/>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49" name="Google Shape;149;p4"/>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150" name="Google Shape;150;p4"/>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51" name="Google Shape;151;p4"/>
          <p:cNvSpPr/>
          <p:nvPr/>
        </p:nvSpPr>
        <p:spPr>
          <a:xfrm>
            <a:off x="695324" y="5770539"/>
            <a:ext cx="813098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none" strike="noStrike" cap="none" dirty="0">
                <a:solidFill>
                  <a:srgbClr val="000000"/>
                </a:solidFill>
                <a:latin typeface="Arial" panose="020B0604020202020204" pitchFamily="34" charset="0"/>
                <a:ea typeface="Tahoma"/>
                <a:cs typeface="Arial" panose="020B0604020202020204" pitchFamily="34" charset="0"/>
                <a:sym typeface="Tahoma"/>
              </a:rPr>
              <a:t>Carlos A. Gomez-Uribe and Neil Hunt. 2015. The Netflix Recommender System: Algorithms, Business Value, and Innovation. ACM Trans. Manage. Inf. Syst. 6, 4, Article 13 (December 2015). DOI: https://</a:t>
            </a:r>
            <a:r>
              <a:rPr lang="en-US" sz="1100" u="none" strike="noStrike" cap="none" dirty="0" err="1">
                <a:solidFill>
                  <a:srgbClr val="000000"/>
                </a:solidFill>
                <a:latin typeface="Arial" panose="020B0604020202020204" pitchFamily="34" charset="0"/>
                <a:ea typeface="Tahoma"/>
                <a:cs typeface="Arial" panose="020B0604020202020204" pitchFamily="34" charset="0"/>
                <a:sym typeface="Tahoma"/>
              </a:rPr>
              <a:t>doi.org</a:t>
            </a:r>
            <a:r>
              <a:rPr lang="en-US" sz="1100" u="none" strike="noStrike" cap="none" dirty="0">
                <a:solidFill>
                  <a:srgbClr val="000000"/>
                </a:solidFill>
                <a:latin typeface="Arial" panose="020B0604020202020204" pitchFamily="34" charset="0"/>
                <a:ea typeface="Tahoma"/>
                <a:cs typeface="Arial" panose="020B0604020202020204" pitchFamily="34" charset="0"/>
                <a:sym typeface="Tahoma"/>
              </a:rPr>
              <a:t>/10.1145/2843948</a:t>
            </a:r>
            <a:endParaRPr sz="1100" dirty="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40"/>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Algorithms for Recommender System	</a:t>
            </a:r>
            <a:endParaRPr/>
          </a:p>
        </p:txBody>
      </p:sp>
      <p:sp>
        <p:nvSpPr>
          <p:cNvPr id="869" name="Google Shape;869;p40"/>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Not core to Intelligent User Interfaces</a:t>
            </a:r>
            <a:endParaRPr/>
          </a:p>
          <a:p>
            <a:pPr marL="285750" lvl="0" indent="-285750" algn="l" rtl="0">
              <a:lnSpc>
                <a:spcPct val="90000"/>
              </a:lnSpc>
              <a:spcBef>
                <a:spcPts val="1100"/>
              </a:spcBef>
              <a:spcAft>
                <a:spcPts val="0"/>
              </a:spcAft>
              <a:buSzPts val="2400"/>
              <a:buChar char="▪"/>
            </a:pPr>
            <a:r>
              <a:rPr lang="en-US"/>
              <a:t>Efficient implementations in libraries</a:t>
            </a:r>
            <a:endParaRPr/>
          </a:p>
          <a:p>
            <a:pPr marL="285750" lvl="0" indent="-285750" algn="l" rtl="0">
              <a:lnSpc>
                <a:spcPct val="90000"/>
              </a:lnSpc>
              <a:spcBef>
                <a:spcPts val="1100"/>
              </a:spcBef>
              <a:spcAft>
                <a:spcPts val="0"/>
              </a:spcAft>
              <a:buSzPts val="2400"/>
              <a:buChar char="▪"/>
            </a:pPr>
            <a:r>
              <a:rPr lang="en-US"/>
              <a:t>Important to understand the algorithms to get the parameters right</a:t>
            </a:r>
            <a:endParaRPr/>
          </a:p>
          <a:p>
            <a:pPr marL="285750" lvl="0" indent="-285750" algn="l" rtl="0">
              <a:lnSpc>
                <a:spcPct val="90000"/>
              </a:lnSpc>
              <a:spcBef>
                <a:spcPts val="1100"/>
              </a:spcBef>
              <a:spcAft>
                <a:spcPts val="0"/>
              </a:spcAft>
              <a:buSzPts val="2400"/>
              <a:buChar char="▪"/>
            </a:pPr>
            <a:r>
              <a:rPr lang="en-US"/>
              <a:t>Many online resources, .e.g.</a:t>
            </a:r>
            <a:endParaRPr/>
          </a:p>
          <a:p>
            <a:pPr marL="538163" lvl="1" indent="-180975" algn="l" rtl="0">
              <a:lnSpc>
                <a:spcPct val="90000"/>
              </a:lnSpc>
              <a:spcBef>
                <a:spcPts val="1100"/>
              </a:spcBef>
              <a:spcAft>
                <a:spcPts val="0"/>
              </a:spcAft>
              <a:buSzPts val="2000"/>
              <a:buChar char="▪"/>
            </a:pPr>
            <a:r>
              <a:rPr lang="en-US" u="sng">
                <a:solidFill>
                  <a:schemeClr val="hlink"/>
                </a:solidFill>
                <a:hlinkClick r:id="rId3"/>
              </a:rPr>
              <a:t>https://www.youtube.com/watch?v=Eeg1DEeWUjA</a:t>
            </a:r>
            <a:r>
              <a:rPr lang="en-US"/>
              <a:t> </a:t>
            </a:r>
            <a:br>
              <a:rPr lang="en-US"/>
            </a:br>
            <a:r>
              <a:rPr lang="en-US"/>
              <a:t>(introductory video)</a:t>
            </a:r>
            <a:endParaRPr/>
          </a:p>
          <a:p>
            <a:pPr marL="538163" lvl="1" indent="-180975" algn="l" rtl="0">
              <a:lnSpc>
                <a:spcPct val="90000"/>
              </a:lnSpc>
              <a:spcBef>
                <a:spcPts val="1100"/>
              </a:spcBef>
              <a:spcAft>
                <a:spcPts val="0"/>
              </a:spcAft>
              <a:buSzPts val="2000"/>
              <a:buChar char="▪"/>
            </a:pPr>
            <a:r>
              <a:rPr lang="en-US" u="sng">
                <a:solidFill>
                  <a:schemeClr val="hlink"/>
                </a:solidFill>
                <a:hlinkClick r:id="rId4"/>
              </a:rPr>
              <a:t>https://www.youtube.com/watch?v=Gf4HZpZAlDA</a:t>
            </a:r>
            <a:br>
              <a:rPr lang="en-US" u="sng">
                <a:solidFill>
                  <a:schemeClr val="hlink"/>
                </a:solidFill>
                <a:hlinkClick r:id="rId4"/>
              </a:rPr>
            </a:br>
            <a:r>
              <a:rPr lang="en-US" u="sng">
                <a:solidFill>
                  <a:schemeClr val="hlink"/>
                </a:solidFill>
                <a:hlinkClick r:id="rId4"/>
              </a:rPr>
              <a:t>https://www.youtube.com/watch?v=b8YyIVulszQ</a:t>
            </a:r>
            <a:r>
              <a:rPr lang="en-US"/>
              <a:t> </a:t>
            </a:r>
            <a:br>
              <a:rPr lang="en-US"/>
            </a:br>
            <a:r>
              <a:rPr lang="en-US"/>
              <a:t>(details on Collaborative Filtering Algorithms)</a:t>
            </a:r>
            <a:endParaRPr/>
          </a:p>
        </p:txBody>
      </p:sp>
      <p:sp>
        <p:nvSpPr>
          <p:cNvPr id="870" name="Google Shape;870;p40"/>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871" name="Google Shape;871;p40"/>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873" name="Google Shape;873;p40"/>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41"/>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Examples for recommender systems </a:t>
            </a:r>
            <a:br>
              <a:rPr lang="en-US"/>
            </a:br>
            <a:r>
              <a:rPr lang="en-US"/>
              <a:t>in Python</a:t>
            </a:r>
            <a:endParaRPr/>
          </a:p>
        </p:txBody>
      </p:sp>
      <p:sp>
        <p:nvSpPr>
          <p:cNvPr id="880" name="Google Shape;880;p41"/>
          <p:cNvSpPr txBox="1">
            <a:spLocks noGrp="1"/>
          </p:cNvSpPr>
          <p:nvPr>
            <p:ph type="body" idx="1"/>
          </p:nvPr>
        </p:nvSpPr>
        <p:spPr>
          <a:xfrm>
            <a:off x="695324" y="5010146"/>
            <a:ext cx="7956551" cy="1119192"/>
          </a:xfrm>
          <a:prstGeom prst="rect">
            <a:avLst/>
          </a:prstGeom>
          <a:noFill/>
          <a:ln>
            <a:noFill/>
          </a:ln>
        </p:spPr>
        <p:txBody>
          <a:bodyPr spcFirstLastPara="1" wrap="square" lIns="91425" tIns="45700" rIns="91425" bIns="45700" anchor="t" anchorCtr="0">
            <a:normAutofit fontScale="55000" lnSpcReduction="20000"/>
          </a:bodyPr>
          <a:lstStyle/>
          <a:p>
            <a:pPr marL="285750" lvl="0" indent="-285750" algn="l" rtl="0">
              <a:lnSpc>
                <a:spcPct val="90000"/>
              </a:lnSpc>
              <a:spcBef>
                <a:spcPts val="0"/>
              </a:spcBef>
              <a:spcAft>
                <a:spcPts val="0"/>
              </a:spcAft>
              <a:buSzPct val="198347"/>
              <a:buChar char="▪"/>
            </a:pPr>
            <a:r>
              <a:rPr lang="en-US"/>
              <a:t>https://kerpanic.wordpress.com/2018/03/26/a-gentle-guide-to-recommender-systems-with-surprise/</a:t>
            </a:r>
            <a:endParaRPr/>
          </a:p>
          <a:p>
            <a:pPr marL="285750" lvl="0" indent="-285750" algn="l" rtl="0">
              <a:lnSpc>
                <a:spcPct val="90000"/>
              </a:lnSpc>
              <a:spcBef>
                <a:spcPts val="1100"/>
              </a:spcBef>
              <a:spcAft>
                <a:spcPts val="0"/>
              </a:spcAft>
              <a:buSzPct val="198347"/>
              <a:buChar char="▪"/>
            </a:pPr>
            <a:r>
              <a:rPr lang="en-US"/>
              <a:t>https://www.analyticsvidhya.com/blog/2016/06/quick-guide-build-recommendation-engine-python/ </a:t>
            </a:r>
            <a:endParaRPr/>
          </a:p>
          <a:p>
            <a:pPr marL="285750" lvl="0" indent="-285750" algn="l" rtl="0">
              <a:lnSpc>
                <a:spcPct val="90000"/>
              </a:lnSpc>
              <a:spcBef>
                <a:spcPts val="1100"/>
              </a:spcBef>
              <a:spcAft>
                <a:spcPts val="0"/>
              </a:spcAft>
              <a:buSzPct val="198347"/>
              <a:buChar char="▪"/>
            </a:pPr>
            <a:r>
              <a:rPr lang="en-US" u="sng">
                <a:solidFill>
                  <a:schemeClr val="hlink"/>
                </a:solidFill>
                <a:hlinkClick r:id="rId3"/>
              </a:rPr>
              <a:t>https://medium.com/@connectwithghosh/recommender-system-on-the-movielens-using-an-autoencoder-using-tensorflow-in-python-f13d3e8d600d</a:t>
            </a:r>
            <a:endParaRPr/>
          </a:p>
          <a:p>
            <a:pPr marL="285750" lvl="0" indent="-133350" algn="l" rtl="0">
              <a:lnSpc>
                <a:spcPct val="90000"/>
              </a:lnSpc>
              <a:spcBef>
                <a:spcPts val="1100"/>
              </a:spcBef>
              <a:spcAft>
                <a:spcPts val="0"/>
              </a:spcAft>
              <a:buSzPct val="198347"/>
              <a:buNone/>
            </a:pPr>
            <a:endParaRPr/>
          </a:p>
        </p:txBody>
      </p:sp>
      <p:sp>
        <p:nvSpPr>
          <p:cNvPr id="881" name="Google Shape;881;p41"/>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882" name="Google Shape;882;p41"/>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884" name="Google Shape;884;p4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pic>
        <p:nvPicPr>
          <p:cNvPr id="885" name="Google Shape;885;p41"/>
          <p:cNvPicPr preferRelativeResize="0"/>
          <p:nvPr/>
        </p:nvPicPr>
        <p:blipFill rotWithShape="1">
          <a:blip r:embed="rId4">
            <a:alphaModFix/>
          </a:blip>
          <a:srcRect/>
          <a:stretch/>
        </p:blipFill>
        <p:spPr>
          <a:xfrm>
            <a:off x="689161" y="1089025"/>
            <a:ext cx="5616389" cy="3201241"/>
          </a:xfrm>
          <a:prstGeom prst="rect">
            <a:avLst/>
          </a:prstGeom>
          <a:noFill/>
          <a:ln>
            <a:noFill/>
          </a:ln>
        </p:spPr>
      </p:pic>
      <p:sp>
        <p:nvSpPr>
          <p:cNvPr id="886" name="Google Shape;886;p41"/>
          <p:cNvSpPr/>
          <p:nvPr/>
        </p:nvSpPr>
        <p:spPr>
          <a:xfrm>
            <a:off x="689161" y="4322241"/>
            <a:ext cx="407169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https://www.youtube.com/watch?v=z0dx-YckFko</a:t>
            </a:r>
            <a:r>
              <a:rPr lang="en-US" sz="1400">
                <a:solidFill>
                  <a:schemeClr val="dk1"/>
                </a:solidFill>
                <a:latin typeface="Arial"/>
                <a:ea typeface="Arial"/>
                <a:cs typeface="Arial"/>
                <a:sym typeface="Arial"/>
              </a:rPr>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gd76b2e7fec_1_91"/>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Adaptive UIs</a:t>
            </a:r>
            <a:endParaRPr/>
          </a:p>
        </p:txBody>
      </p:sp>
      <p:sp>
        <p:nvSpPr>
          <p:cNvPr id="893" name="Google Shape;893;gd76b2e7fec_1_91"/>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endParaRPr/>
          </a:p>
        </p:txBody>
      </p:sp>
      <p:sp>
        <p:nvSpPr>
          <p:cNvPr id="894" name="Google Shape;894;gd76b2e7fec_1_91"/>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895" name="Google Shape;895;gd76b2e7fec_1_91"/>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2" name="Google Shape;902;gd76b2e7fec_1_573"/>
          <p:cNvPicPr preferRelativeResize="0"/>
          <p:nvPr/>
        </p:nvPicPr>
        <p:blipFill rotWithShape="1">
          <a:blip r:embed="rId3">
            <a:alphaModFix/>
          </a:blip>
          <a:srcRect b="14915"/>
          <a:stretch/>
        </p:blipFill>
        <p:spPr>
          <a:xfrm>
            <a:off x="-49441" y="-514587"/>
            <a:ext cx="12241439" cy="6799327"/>
          </a:xfrm>
          <a:prstGeom prst="rect">
            <a:avLst/>
          </a:prstGeom>
          <a:noFill/>
          <a:ln>
            <a:noFill/>
          </a:ln>
        </p:spPr>
      </p:pic>
      <p:sp>
        <p:nvSpPr>
          <p:cNvPr id="903" name="Google Shape;903;gd76b2e7fec_1_57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905" name="Google Shape;905;gd76b2e7fec_1_57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
        <p:nvSpPr>
          <p:cNvPr id="906" name="Google Shape;906;gd76b2e7fec_1_573"/>
          <p:cNvSpPr/>
          <p:nvPr/>
        </p:nvSpPr>
        <p:spPr>
          <a:xfrm>
            <a:off x="7069953" y="2229087"/>
            <a:ext cx="1399800" cy="503100"/>
          </a:xfrm>
          <a:prstGeom prst="roundRect">
            <a:avLst>
              <a:gd name="adj" fmla="val 0"/>
            </a:avLst>
          </a:prstGeom>
          <a:solidFill>
            <a:srgbClr val="E3F7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Microwave</a:t>
            </a:r>
            <a:endParaRPr/>
          </a:p>
        </p:txBody>
      </p:sp>
      <p:sp>
        <p:nvSpPr>
          <p:cNvPr id="907" name="Google Shape;907;gd76b2e7fec_1_573"/>
          <p:cNvSpPr/>
          <p:nvPr/>
        </p:nvSpPr>
        <p:spPr>
          <a:xfrm>
            <a:off x="2100577" y="573260"/>
            <a:ext cx="1399800" cy="503100"/>
          </a:xfrm>
          <a:prstGeom prst="roundRect">
            <a:avLst>
              <a:gd name="adj" fmla="val 0"/>
            </a:avLst>
          </a:prstGeom>
          <a:solidFill>
            <a:srgbClr val="E3F7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Lights</a:t>
            </a:r>
            <a:endParaRPr/>
          </a:p>
        </p:txBody>
      </p:sp>
      <p:sp>
        <p:nvSpPr>
          <p:cNvPr id="908" name="Google Shape;908;gd76b2e7fec_1_573"/>
          <p:cNvSpPr/>
          <p:nvPr/>
        </p:nvSpPr>
        <p:spPr>
          <a:xfrm>
            <a:off x="3117273" y="2983946"/>
            <a:ext cx="1399800" cy="503100"/>
          </a:xfrm>
          <a:prstGeom prst="roundRect">
            <a:avLst>
              <a:gd name="adj" fmla="val 0"/>
            </a:avLst>
          </a:prstGeom>
          <a:solidFill>
            <a:srgbClr val="E3F7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Lights</a:t>
            </a:r>
            <a:endParaRPr/>
          </a:p>
        </p:txBody>
      </p:sp>
      <p:sp>
        <p:nvSpPr>
          <p:cNvPr id="909" name="Google Shape;909;gd76b2e7fec_1_573"/>
          <p:cNvSpPr/>
          <p:nvPr/>
        </p:nvSpPr>
        <p:spPr>
          <a:xfrm>
            <a:off x="1000374" y="2082977"/>
            <a:ext cx="1399800" cy="503100"/>
          </a:xfrm>
          <a:prstGeom prst="roundRect">
            <a:avLst>
              <a:gd name="adj" fmla="val 0"/>
            </a:avLst>
          </a:prstGeom>
          <a:solidFill>
            <a:srgbClr val="E3F7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Fridge</a:t>
            </a:r>
            <a:endParaRPr/>
          </a:p>
        </p:txBody>
      </p:sp>
      <p:sp>
        <p:nvSpPr>
          <p:cNvPr id="910" name="Google Shape;910;gd76b2e7fec_1_573"/>
          <p:cNvSpPr/>
          <p:nvPr/>
        </p:nvSpPr>
        <p:spPr>
          <a:xfrm>
            <a:off x="305937" y="3995113"/>
            <a:ext cx="1728900" cy="503100"/>
          </a:xfrm>
          <a:prstGeom prst="roundRect">
            <a:avLst>
              <a:gd name="adj" fmla="val 0"/>
            </a:avLst>
          </a:prstGeom>
          <a:solidFill>
            <a:srgbClr val="E3F7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Thermostat</a:t>
            </a:r>
            <a:endParaRPr/>
          </a:p>
        </p:txBody>
      </p:sp>
      <p:sp>
        <p:nvSpPr>
          <p:cNvPr id="911" name="Google Shape;911;gd76b2e7fec_1_573"/>
          <p:cNvSpPr/>
          <p:nvPr/>
        </p:nvSpPr>
        <p:spPr>
          <a:xfrm>
            <a:off x="4346825" y="1895832"/>
            <a:ext cx="775200" cy="7374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2" name="Google Shape;912;gd76b2e7fec_1_573"/>
          <p:cNvSpPr/>
          <p:nvPr/>
        </p:nvSpPr>
        <p:spPr>
          <a:xfrm>
            <a:off x="4856913" y="2633189"/>
            <a:ext cx="775200" cy="7374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3" name="Google Shape;913;gd76b2e7fec_1_573"/>
          <p:cNvSpPr/>
          <p:nvPr/>
        </p:nvSpPr>
        <p:spPr>
          <a:xfrm>
            <a:off x="6305550" y="1358777"/>
            <a:ext cx="564600" cy="5370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4" name="Google Shape;914;gd76b2e7fec_1_573"/>
          <p:cNvSpPr/>
          <p:nvPr/>
        </p:nvSpPr>
        <p:spPr>
          <a:xfrm>
            <a:off x="4962206" y="1371248"/>
            <a:ext cx="564600" cy="5370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5" name="Google Shape;915;gd76b2e7fec_1_573"/>
          <p:cNvSpPr/>
          <p:nvPr/>
        </p:nvSpPr>
        <p:spPr>
          <a:xfrm>
            <a:off x="3326901" y="1297901"/>
            <a:ext cx="564600" cy="5370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6" name="Google Shape;916;gd76b2e7fec_1_573"/>
          <p:cNvSpPr/>
          <p:nvPr/>
        </p:nvSpPr>
        <p:spPr>
          <a:xfrm>
            <a:off x="7404357" y="797642"/>
            <a:ext cx="564600" cy="5370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7" name="Google Shape;917;gd76b2e7fec_1_573"/>
          <p:cNvSpPr/>
          <p:nvPr/>
        </p:nvSpPr>
        <p:spPr>
          <a:xfrm>
            <a:off x="8226439" y="-447444"/>
            <a:ext cx="564600" cy="5370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8" name="Google Shape;918;gd76b2e7fec_1_573"/>
          <p:cNvSpPr/>
          <p:nvPr/>
        </p:nvSpPr>
        <p:spPr>
          <a:xfrm>
            <a:off x="4052256" y="4241158"/>
            <a:ext cx="564600" cy="5370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9" name="Google Shape;919;gd76b2e7fec_1_573"/>
          <p:cNvSpPr/>
          <p:nvPr/>
        </p:nvSpPr>
        <p:spPr>
          <a:xfrm>
            <a:off x="1215664" y="4840417"/>
            <a:ext cx="982200" cy="9342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0" name="Google Shape;920;gd76b2e7fec_1_573"/>
          <p:cNvSpPr/>
          <p:nvPr/>
        </p:nvSpPr>
        <p:spPr>
          <a:xfrm>
            <a:off x="608282" y="3326907"/>
            <a:ext cx="714300" cy="6522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1" name="Google Shape;921;gd76b2e7fec_1_573"/>
          <p:cNvSpPr/>
          <p:nvPr/>
        </p:nvSpPr>
        <p:spPr>
          <a:xfrm>
            <a:off x="8940178" y="3575913"/>
            <a:ext cx="714300" cy="6522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2" name="Google Shape;922;gd76b2e7fec_1_573"/>
          <p:cNvSpPr/>
          <p:nvPr/>
        </p:nvSpPr>
        <p:spPr>
          <a:xfrm>
            <a:off x="9654486" y="2790594"/>
            <a:ext cx="714300" cy="6522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3" name="Google Shape;923;gd76b2e7fec_1_573"/>
          <p:cNvSpPr/>
          <p:nvPr/>
        </p:nvSpPr>
        <p:spPr>
          <a:xfrm>
            <a:off x="10159942" y="3350443"/>
            <a:ext cx="1728900" cy="15786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4" name="Google Shape;924;gd76b2e7fec_1_573"/>
          <p:cNvSpPr/>
          <p:nvPr/>
        </p:nvSpPr>
        <p:spPr>
          <a:xfrm>
            <a:off x="4750025" y="3597487"/>
            <a:ext cx="964500" cy="9960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5" name="Google Shape;925;gd76b2e7fec_1_573"/>
          <p:cNvSpPr/>
          <p:nvPr/>
        </p:nvSpPr>
        <p:spPr>
          <a:xfrm>
            <a:off x="6853735" y="2724450"/>
            <a:ext cx="714300" cy="6522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6" name="Google Shape;926;gd76b2e7fec_1_573"/>
          <p:cNvSpPr/>
          <p:nvPr/>
        </p:nvSpPr>
        <p:spPr>
          <a:xfrm>
            <a:off x="6315654" y="3487185"/>
            <a:ext cx="365400" cy="3339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7" name="Google Shape;927;gd76b2e7fec_1_573"/>
          <p:cNvSpPr/>
          <p:nvPr/>
        </p:nvSpPr>
        <p:spPr>
          <a:xfrm>
            <a:off x="3117273" y="3509707"/>
            <a:ext cx="365400" cy="333900"/>
          </a:xfrm>
          <a:prstGeom prst="ellipse">
            <a:avLst/>
          </a:prstGeom>
          <a:noFill/>
          <a:ln w="38100" cap="flat" cmpd="sng">
            <a:solidFill>
              <a:srgbClr val="8BC2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8" name="Google Shape;928;gd76b2e7fec_1_573"/>
          <p:cNvSpPr/>
          <p:nvPr/>
        </p:nvSpPr>
        <p:spPr>
          <a:xfrm>
            <a:off x="695325" y="5882201"/>
            <a:ext cx="49317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rgbClr val="212124"/>
                </a:solidFill>
                <a:latin typeface="Arial"/>
                <a:ea typeface="Arial"/>
                <a:cs typeface="Arial"/>
                <a:sym typeface="Arial"/>
              </a:rPr>
              <a:t>“White Kitchen Interior” by  Paintzen </a:t>
            </a:r>
            <a:r>
              <a:rPr lang="en-US" sz="1100">
                <a:solidFill>
                  <a:schemeClr val="dk1"/>
                </a:solidFill>
                <a:latin typeface="Arial"/>
                <a:ea typeface="Arial"/>
                <a:cs typeface="Arial"/>
                <a:sym typeface="Arial"/>
              </a:rPr>
              <a:t>Attribution 2.0 Generic (CC BY 2.0)</a:t>
            </a:r>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4" name="Google Shape;934;gd76b2e7fec_1_410" descr="quer1"/>
          <p:cNvPicPr preferRelativeResize="0"/>
          <p:nvPr/>
        </p:nvPicPr>
        <p:blipFill rotWithShape="1">
          <a:blip r:embed="rId3">
            <a:alphaModFix/>
          </a:blip>
          <a:srcRect/>
          <a:stretch/>
        </p:blipFill>
        <p:spPr>
          <a:xfrm>
            <a:off x="5283481" y="3525926"/>
            <a:ext cx="3332025" cy="2044616"/>
          </a:xfrm>
          <a:prstGeom prst="rect">
            <a:avLst/>
          </a:prstGeom>
          <a:noFill/>
          <a:ln>
            <a:noFill/>
          </a:ln>
        </p:spPr>
      </p:pic>
      <p:sp>
        <p:nvSpPr>
          <p:cNvPr id="935" name="Google Shape;935;gd76b2e7fec_1_41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Getting Physical (1) Initial Experience (1998)</a:t>
            </a:r>
            <a:endParaRPr/>
          </a:p>
        </p:txBody>
      </p:sp>
      <p:sp>
        <p:nvSpPr>
          <p:cNvPr id="936" name="Google Shape;936;gd76b2e7fec_1_410"/>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sz="2000" b="1">
                <a:solidFill>
                  <a:srgbClr val="CC0000"/>
                </a:solidFill>
              </a:rPr>
              <a:t>Extremely simple, but </a:t>
            </a:r>
            <a:br>
              <a:rPr lang="en-US" sz="2000" b="1">
                <a:solidFill>
                  <a:srgbClr val="CC0000"/>
                </a:solidFill>
              </a:rPr>
            </a:br>
            <a:r>
              <a:rPr lang="en-US" sz="2000" b="1">
                <a:solidFill>
                  <a:srgbClr val="CC0000"/>
                </a:solidFill>
              </a:rPr>
              <a:t>still it creates a new experience</a:t>
            </a:r>
            <a:endParaRPr/>
          </a:p>
          <a:p>
            <a:pPr marL="285750" lvl="0" indent="-285750" algn="l" rtl="0">
              <a:lnSpc>
                <a:spcPct val="90000"/>
              </a:lnSpc>
              <a:spcBef>
                <a:spcPts val="1100"/>
              </a:spcBef>
              <a:spcAft>
                <a:spcPts val="0"/>
              </a:spcAft>
              <a:buSzPts val="2400"/>
              <a:buChar char="▪"/>
            </a:pPr>
            <a:r>
              <a:rPr lang="en-US" sz="2000"/>
              <a:t>2-Bit Input</a:t>
            </a:r>
            <a:endParaRPr/>
          </a:p>
          <a:p>
            <a:pPr marL="285750" lvl="0" indent="-285750" algn="l" rtl="0">
              <a:lnSpc>
                <a:spcPct val="90000"/>
              </a:lnSpc>
              <a:spcBef>
                <a:spcPts val="1100"/>
              </a:spcBef>
              <a:spcAft>
                <a:spcPts val="0"/>
              </a:spcAft>
              <a:buSzPts val="2400"/>
              <a:buChar char="▪"/>
            </a:pPr>
            <a:r>
              <a:rPr lang="en-US" sz="2000"/>
              <a:t>Not an input device</a:t>
            </a:r>
            <a:endParaRPr/>
          </a:p>
          <a:p>
            <a:pPr marL="285750" lvl="0" indent="-285750" algn="l" rtl="0">
              <a:lnSpc>
                <a:spcPct val="90000"/>
              </a:lnSpc>
              <a:spcBef>
                <a:spcPts val="1100"/>
              </a:spcBef>
              <a:spcAft>
                <a:spcPts val="0"/>
              </a:spcAft>
              <a:buSzPts val="2400"/>
              <a:buChar char="▪"/>
            </a:pPr>
            <a:r>
              <a:rPr lang="en-US" sz="2000"/>
              <a:t>Very specific function</a:t>
            </a:r>
            <a:endParaRPr sz="2000"/>
          </a:p>
          <a:p>
            <a:pPr marL="285750" lvl="0" indent="-133350" algn="l" rtl="0">
              <a:lnSpc>
                <a:spcPct val="90000"/>
              </a:lnSpc>
              <a:spcBef>
                <a:spcPts val="1100"/>
              </a:spcBef>
              <a:spcAft>
                <a:spcPts val="0"/>
              </a:spcAft>
              <a:buSzPts val="2400"/>
              <a:buNone/>
            </a:pPr>
            <a:endParaRPr sz="2000"/>
          </a:p>
        </p:txBody>
      </p:sp>
      <p:sp>
        <p:nvSpPr>
          <p:cNvPr id="937" name="Google Shape;937;gd76b2e7fec_1_41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38" name="Google Shape;938;gd76b2e7fec_1_41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940" name="Google Shape;940;gd76b2e7fec_1_41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pic>
        <p:nvPicPr>
          <p:cNvPr id="941" name="Google Shape;941;gd76b2e7fec_1_410" descr="PDA orientation small"/>
          <p:cNvPicPr preferRelativeResize="0"/>
          <p:nvPr/>
        </p:nvPicPr>
        <p:blipFill rotWithShape="1">
          <a:blip r:embed="rId4">
            <a:alphaModFix/>
          </a:blip>
          <a:srcRect/>
          <a:stretch/>
        </p:blipFill>
        <p:spPr>
          <a:xfrm>
            <a:off x="288758" y="3676484"/>
            <a:ext cx="2794594" cy="1808915"/>
          </a:xfrm>
          <a:prstGeom prst="rect">
            <a:avLst/>
          </a:prstGeom>
          <a:noFill/>
          <a:ln>
            <a:noFill/>
          </a:ln>
        </p:spPr>
      </p:pic>
      <p:pic>
        <p:nvPicPr>
          <p:cNvPr id="942" name="Google Shape;942;gd76b2e7fec_1_410" descr="hoch1"/>
          <p:cNvPicPr preferRelativeResize="0"/>
          <p:nvPr/>
        </p:nvPicPr>
        <p:blipFill rotWithShape="1">
          <a:blip r:embed="rId5">
            <a:alphaModFix/>
          </a:blip>
          <a:srcRect/>
          <a:stretch/>
        </p:blipFill>
        <p:spPr>
          <a:xfrm>
            <a:off x="3522418" y="2207240"/>
            <a:ext cx="2001587" cy="2685383"/>
          </a:xfrm>
          <a:prstGeom prst="rect">
            <a:avLst/>
          </a:prstGeom>
          <a:noFill/>
          <a:ln>
            <a:noFill/>
          </a:ln>
        </p:spPr>
      </p:pic>
      <p:sp>
        <p:nvSpPr>
          <p:cNvPr id="943" name="Google Shape;943;gd76b2e7fec_1_410"/>
          <p:cNvSpPr txBox="1"/>
          <p:nvPr/>
        </p:nvSpPr>
        <p:spPr>
          <a:xfrm>
            <a:off x="695323" y="5707209"/>
            <a:ext cx="78261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A. Schmidt, M. Beigl, H. Gellersen. There is more to context than location. Computers and Graphics, 23(6):893--901, 1999.</a:t>
            </a:r>
            <a:br>
              <a:rPr lang="en-US" sz="1100">
                <a:solidFill>
                  <a:schemeClr val="dk1"/>
                </a:solidFill>
                <a:latin typeface="Arial"/>
                <a:ea typeface="Arial"/>
                <a:cs typeface="Arial"/>
                <a:sym typeface="Arial"/>
              </a:rPr>
            </a:b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http://www.comp.lancs.ac.uk/~albrecht/pubs/pdf/schmidt_cug_elsevier_12-1999-context-is-more-than-location.pdf</a:t>
            </a:r>
            <a:r>
              <a:rPr lang="en-US" sz="1100">
                <a:solidFill>
                  <a:schemeClr val="dk1"/>
                </a:solidFill>
                <a:latin typeface="Arial"/>
                <a:ea typeface="Arial"/>
                <a:cs typeface="Arial"/>
                <a:sym typeface="Arial"/>
              </a:rPr>
              <a:t> </a:t>
            </a:r>
            <a:endParaRPr/>
          </a:p>
        </p:txBody>
      </p:sp>
      <p:pic>
        <p:nvPicPr>
          <p:cNvPr id="944" name="Google Shape;944;gd76b2e7fec_1_410" descr="orient"/>
          <p:cNvPicPr preferRelativeResize="0"/>
          <p:nvPr/>
        </p:nvPicPr>
        <p:blipFill rotWithShape="1">
          <a:blip r:embed="rId7">
            <a:alphaModFix/>
          </a:blip>
          <a:srcRect/>
          <a:stretch/>
        </p:blipFill>
        <p:spPr>
          <a:xfrm>
            <a:off x="6670674" y="964523"/>
            <a:ext cx="2120400" cy="243359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gd76b2e7fec_1_425"/>
          <p:cNvPicPr preferRelativeResize="0"/>
          <p:nvPr/>
        </p:nvPicPr>
        <p:blipFill rotWithShape="1">
          <a:blip r:embed="rId3">
            <a:alphaModFix/>
          </a:blip>
          <a:srcRect l="25635" t="19488" r="43527" b="10635"/>
          <a:stretch/>
        </p:blipFill>
        <p:spPr>
          <a:xfrm>
            <a:off x="4878984" y="1716407"/>
            <a:ext cx="2434033" cy="3879898"/>
          </a:xfrm>
          <a:prstGeom prst="rect">
            <a:avLst/>
          </a:prstGeom>
          <a:noFill/>
          <a:ln>
            <a:noFill/>
          </a:ln>
        </p:spPr>
      </p:pic>
      <p:sp>
        <p:nvSpPr>
          <p:cNvPr id="951" name="Google Shape;951;gd76b2e7fec_1_42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Getting Physical (1) Initial Experience (1998)</a:t>
            </a:r>
            <a:endParaRPr/>
          </a:p>
        </p:txBody>
      </p:sp>
      <p:sp>
        <p:nvSpPr>
          <p:cNvPr id="952" name="Google Shape;952;gd76b2e7fec_1_425"/>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sz="2000" b="1">
                <a:solidFill>
                  <a:srgbClr val="CC0000"/>
                </a:solidFill>
              </a:rPr>
              <a:t>Extremely simple, but </a:t>
            </a:r>
            <a:br>
              <a:rPr lang="en-US" sz="2000" b="1">
                <a:solidFill>
                  <a:srgbClr val="CC0000"/>
                </a:solidFill>
              </a:rPr>
            </a:br>
            <a:r>
              <a:rPr lang="en-US" sz="2000" b="1">
                <a:solidFill>
                  <a:srgbClr val="CC0000"/>
                </a:solidFill>
              </a:rPr>
              <a:t>still it creates a new experience</a:t>
            </a:r>
            <a:endParaRPr/>
          </a:p>
          <a:p>
            <a:pPr marL="285750" lvl="0" indent="-285750" algn="l" rtl="0">
              <a:lnSpc>
                <a:spcPct val="90000"/>
              </a:lnSpc>
              <a:spcBef>
                <a:spcPts val="1100"/>
              </a:spcBef>
              <a:spcAft>
                <a:spcPts val="0"/>
              </a:spcAft>
              <a:buSzPts val="2400"/>
              <a:buChar char="▪"/>
            </a:pPr>
            <a:r>
              <a:rPr lang="en-US" sz="2000"/>
              <a:t>2-Bit Input</a:t>
            </a:r>
            <a:endParaRPr/>
          </a:p>
          <a:p>
            <a:pPr marL="285750" lvl="0" indent="-285750" algn="l" rtl="0">
              <a:lnSpc>
                <a:spcPct val="90000"/>
              </a:lnSpc>
              <a:spcBef>
                <a:spcPts val="1100"/>
              </a:spcBef>
              <a:spcAft>
                <a:spcPts val="0"/>
              </a:spcAft>
              <a:buSzPts val="2400"/>
              <a:buChar char="▪"/>
            </a:pPr>
            <a:r>
              <a:rPr lang="en-US" sz="2000"/>
              <a:t>Not an input device</a:t>
            </a:r>
            <a:endParaRPr/>
          </a:p>
          <a:p>
            <a:pPr marL="285750" lvl="0" indent="-285750" algn="l" rtl="0">
              <a:lnSpc>
                <a:spcPct val="90000"/>
              </a:lnSpc>
              <a:spcBef>
                <a:spcPts val="1100"/>
              </a:spcBef>
              <a:spcAft>
                <a:spcPts val="0"/>
              </a:spcAft>
              <a:buSzPts val="2400"/>
              <a:buChar char="▪"/>
            </a:pPr>
            <a:r>
              <a:rPr lang="en-US" sz="2000"/>
              <a:t>Very specific function</a:t>
            </a:r>
            <a:endParaRPr sz="2000"/>
          </a:p>
          <a:p>
            <a:pPr marL="285750" lvl="0" indent="-133350" algn="l" rtl="0">
              <a:lnSpc>
                <a:spcPct val="90000"/>
              </a:lnSpc>
              <a:spcBef>
                <a:spcPts val="1100"/>
              </a:spcBef>
              <a:spcAft>
                <a:spcPts val="0"/>
              </a:spcAft>
              <a:buSzPts val="2400"/>
              <a:buNone/>
            </a:pPr>
            <a:endParaRPr/>
          </a:p>
          <a:p>
            <a:pPr marL="285750" lvl="0" indent="-133350" algn="l" rtl="0">
              <a:lnSpc>
                <a:spcPct val="90000"/>
              </a:lnSpc>
              <a:spcBef>
                <a:spcPts val="1100"/>
              </a:spcBef>
              <a:spcAft>
                <a:spcPts val="0"/>
              </a:spcAft>
              <a:buSzPts val="2400"/>
              <a:buNone/>
            </a:pPr>
            <a:endParaRPr/>
          </a:p>
        </p:txBody>
      </p:sp>
      <p:sp>
        <p:nvSpPr>
          <p:cNvPr id="953" name="Google Shape;953;gd76b2e7fec_1_42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54" name="Google Shape;954;gd76b2e7fec_1_42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956" name="Google Shape;956;gd76b2e7fec_1_42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
        <p:nvSpPr>
          <p:cNvPr id="957" name="Google Shape;957;gd76b2e7fec_1_425"/>
          <p:cNvSpPr txBox="1"/>
          <p:nvPr/>
        </p:nvSpPr>
        <p:spPr>
          <a:xfrm>
            <a:off x="695323" y="5707209"/>
            <a:ext cx="78261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A. Schmidt, M. Beigl, H. Gellersen. There is more to context than location. Computers and Graphics, 23(6):893--901, 1999.</a:t>
            </a:r>
            <a:br>
              <a:rPr lang="en-US" sz="1100">
                <a:solidFill>
                  <a:schemeClr val="dk1"/>
                </a:solidFill>
                <a:latin typeface="Arial"/>
                <a:ea typeface="Arial"/>
                <a:cs typeface="Arial"/>
                <a:sym typeface="Arial"/>
              </a:rPr>
            </a:b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http://www.comp.lancs.ac.uk/~albrecht/pubs/pdf/schmidt_cug_elsevier_12-1999-context-is-more-than-location.pdf</a:t>
            </a:r>
            <a:r>
              <a:rPr lang="en-US" sz="1100">
                <a:solidFill>
                  <a:schemeClr val="dk1"/>
                </a:solidFill>
                <a:latin typeface="Arial"/>
                <a:ea typeface="Arial"/>
                <a:cs typeface="Arial"/>
                <a:sym typeface="Arial"/>
              </a:rPr>
              <a:t> </a:t>
            </a:r>
            <a:endParaRPr/>
          </a:p>
        </p:txBody>
      </p:sp>
      <p:pic>
        <p:nvPicPr>
          <p:cNvPr id="958" name="Google Shape;958;gd76b2e7fec_1_425" descr="orient"/>
          <p:cNvPicPr preferRelativeResize="0"/>
          <p:nvPr/>
        </p:nvPicPr>
        <p:blipFill rotWithShape="1">
          <a:blip r:embed="rId5">
            <a:alphaModFix/>
          </a:blip>
          <a:srcRect/>
          <a:stretch/>
        </p:blipFill>
        <p:spPr>
          <a:xfrm>
            <a:off x="6670674" y="964523"/>
            <a:ext cx="2120400" cy="2433594"/>
          </a:xfrm>
          <a:prstGeom prst="rect">
            <a:avLst/>
          </a:prstGeom>
          <a:noFill/>
          <a:ln>
            <a:noFill/>
          </a:ln>
        </p:spPr>
      </p:pic>
      <p:pic>
        <p:nvPicPr>
          <p:cNvPr id="959" name="Google Shape;959;gd76b2e7fec_1_425" descr="PDA orientation small"/>
          <p:cNvPicPr preferRelativeResize="0"/>
          <p:nvPr/>
        </p:nvPicPr>
        <p:blipFill rotWithShape="1">
          <a:blip r:embed="rId6">
            <a:alphaModFix/>
          </a:blip>
          <a:srcRect/>
          <a:stretch/>
        </p:blipFill>
        <p:spPr>
          <a:xfrm>
            <a:off x="288758" y="3676484"/>
            <a:ext cx="2794594" cy="180891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gd76b2e7fec_1_43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Knife that “knows” what its cuts</a:t>
            </a:r>
            <a:endParaRPr/>
          </a:p>
        </p:txBody>
      </p:sp>
      <p:sp>
        <p:nvSpPr>
          <p:cNvPr id="965" name="Google Shape;965;gd76b2e7fec_1_439"/>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966" name="Google Shape;966;gd76b2e7fec_1_43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67" name="Google Shape;967;gd76b2e7fec_1_43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969" name="Google Shape;969;gd76b2e7fec_1_43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
        <p:nvSpPr>
          <p:cNvPr id="970" name="Google Shape;970;gd76b2e7fec_1_439"/>
          <p:cNvSpPr/>
          <p:nvPr/>
        </p:nvSpPr>
        <p:spPr>
          <a:xfrm>
            <a:off x="695324" y="5359897"/>
            <a:ext cx="7956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Matthias Kranz, Albrecht Schmidt, Alexis Maldonado, Radu Bogdan Rusu, Michael Beetz, Benedikt Hörnler, and Gerhard Rigoll. 2007. Context-aware kitchen utilities. In Proceedings of the 1st international conference on Tangible and embedded interaction (TEI '07). Association for Computing Machinery, New York, NY, USA, 213–214. DOI: </a:t>
            </a: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https://doi.org/10.1145/1226969.1227013</a:t>
            </a:r>
            <a:r>
              <a:rPr lang="en-US" sz="1100">
                <a:solidFill>
                  <a:schemeClr val="dk1"/>
                </a:solidFill>
                <a:latin typeface="Arial"/>
                <a:ea typeface="Arial"/>
                <a:cs typeface="Arial"/>
                <a:sym typeface="Arial"/>
              </a:rPr>
              <a:t> </a:t>
            </a:r>
            <a:endParaRPr/>
          </a:p>
        </p:txBody>
      </p:sp>
      <p:pic>
        <p:nvPicPr>
          <p:cNvPr id="971" name="Google Shape;971;gd76b2e7fec_1_439"/>
          <p:cNvPicPr preferRelativeResize="0"/>
          <p:nvPr/>
        </p:nvPicPr>
        <p:blipFill rotWithShape="1">
          <a:blip r:embed="rId4">
            <a:alphaModFix/>
          </a:blip>
          <a:srcRect/>
          <a:stretch/>
        </p:blipFill>
        <p:spPr>
          <a:xfrm>
            <a:off x="695325" y="1592264"/>
            <a:ext cx="7956546" cy="373861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gd76b2e7fec_1_45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br>
              <a:rPr lang="en-US"/>
            </a:br>
            <a:br>
              <a:rPr lang="en-US"/>
            </a:br>
            <a:r>
              <a:rPr lang="en-US"/>
              <a:t>Radio Tags for Activity Sensing </a:t>
            </a:r>
            <a:endParaRPr/>
          </a:p>
        </p:txBody>
      </p:sp>
      <p:sp>
        <p:nvSpPr>
          <p:cNvPr id="977" name="Google Shape;977;gd76b2e7fec_1_45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78" name="Google Shape;978;gd76b2e7fec_1_45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980" name="Google Shape;980;gd76b2e7fec_1_45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pic>
        <p:nvPicPr>
          <p:cNvPr id="981" name="Google Shape;981;gd76b2e7fec_1_450"/>
          <p:cNvPicPr preferRelativeResize="0"/>
          <p:nvPr/>
        </p:nvPicPr>
        <p:blipFill rotWithShape="1">
          <a:blip r:embed="rId5">
            <a:alphaModFix/>
          </a:blip>
          <a:srcRect t="9258" b="20284"/>
          <a:stretch/>
        </p:blipFill>
        <p:spPr>
          <a:xfrm>
            <a:off x="3921668" y="3908394"/>
            <a:ext cx="4615635" cy="1514222"/>
          </a:xfrm>
          <a:prstGeom prst="rect">
            <a:avLst/>
          </a:prstGeom>
          <a:noFill/>
          <a:ln>
            <a:noFill/>
          </a:ln>
        </p:spPr>
      </p:pic>
      <p:pic>
        <p:nvPicPr>
          <p:cNvPr id="982" name="Google Shape;982;gd76b2e7fec_1_450"/>
          <p:cNvPicPr preferRelativeResize="0"/>
          <p:nvPr/>
        </p:nvPicPr>
        <p:blipFill rotWithShape="1">
          <a:blip r:embed="rId6">
            <a:alphaModFix/>
          </a:blip>
          <a:srcRect/>
          <a:stretch/>
        </p:blipFill>
        <p:spPr>
          <a:xfrm>
            <a:off x="3921668" y="1494346"/>
            <a:ext cx="4620837" cy="1916054"/>
          </a:xfrm>
          <a:prstGeom prst="rect">
            <a:avLst/>
          </a:prstGeom>
          <a:noFill/>
          <a:ln>
            <a:noFill/>
          </a:ln>
        </p:spPr>
      </p:pic>
      <p:sp>
        <p:nvSpPr>
          <p:cNvPr id="983" name="Google Shape;983;gd76b2e7fec_1_450"/>
          <p:cNvSpPr/>
          <p:nvPr/>
        </p:nvSpPr>
        <p:spPr>
          <a:xfrm>
            <a:off x="695323" y="5422617"/>
            <a:ext cx="7956600" cy="9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Yang Zhang, Yasha Iravantchi, Haojian Jin, Swarun Kumar, and Chris Harrison. 2019. Sozu: Self-Powered Radio Tags for Building-Scale Activity Sensing. In Proceedings of the 32nd Annual ACM Symposium on User Interface Software and Technology (UIST '19). ACM, New York, NY, USA, 973–985. DOI: </a:t>
            </a:r>
            <a:r>
              <a:rPr lang="en-US" sz="11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https://doi.org/10.1145/3332165.3347952</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p:txBody>
      </p:sp>
      <p:pic>
        <p:nvPicPr>
          <p:cNvPr id="984" name="Google Shape;984;gd76b2e7fec_1_450"/>
          <p:cNvPicPr preferRelativeResize="0"/>
          <p:nvPr/>
        </p:nvPicPr>
        <p:blipFill rotWithShape="1">
          <a:blip r:embed="rId8">
            <a:alphaModFix/>
          </a:blip>
          <a:srcRect r="48448"/>
          <a:stretch/>
        </p:blipFill>
        <p:spPr>
          <a:xfrm>
            <a:off x="0" y="1625342"/>
            <a:ext cx="3648195" cy="1747059"/>
          </a:xfrm>
          <a:prstGeom prst="rect">
            <a:avLst/>
          </a:prstGeom>
          <a:noFill/>
          <a:ln>
            <a:noFill/>
          </a:ln>
        </p:spPr>
      </p:pic>
      <p:pic>
        <p:nvPicPr>
          <p:cNvPr id="985" name="Google Shape;985;gd76b2e7fec_1_450"/>
          <p:cNvPicPr preferRelativeResize="0"/>
          <p:nvPr/>
        </p:nvPicPr>
        <p:blipFill rotWithShape="1">
          <a:blip r:embed="rId9">
            <a:alphaModFix/>
          </a:blip>
          <a:srcRect l="75604" t="8820" b="10696"/>
          <a:stretch/>
        </p:blipFill>
        <p:spPr>
          <a:xfrm>
            <a:off x="1410346" y="3503391"/>
            <a:ext cx="2396752" cy="1919226"/>
          </a:xfrm>
          <a:prstGeom prst="rect">
            <a:avLst/>
          </a:prstGeom>
          <a:noFill/>
          <a:ln>
            <a:noFill/>
          </a:ln>
        </p:spPr>
      </p:pic>
      <p:sp>
        <p:nvSpPr>
          <p:cNvPr id="986" name="Google Shape;986;gd76b2e7fec_1_450"/>
          <p:cNvSpPr/>
          <p:nvPr/>
        </p:nvSpPr>
        <p:spPr>
          <a:xfrm>
            <a:off x="4560048" y="5903952"/>
            <a:ext cx="40917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Video: </a:t>
            </a:r>
            <a:r>
              <a:rPr lang="en-US" sz="1800" u="sng">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https://youtu.be/wbq-eOOIPyw</a:t>
            </a:r>
            <a:r>
              <a:rPr lang="en-US" sz="1800">
                <a:solidFill>
                  <a:schemeClr val="dk1"/>
                </a:solidFill>
                <a:latin typeface="Arial"/>
                <a:ea typeface="Arial"/>
                <a:cs typeface="Arial"/>
                <a:sym typeface="Arial"/>
              </a:rPr>
              <a:t> </a:t>
            </a:r>
            <a:endParaRPr/>
          </a:p>
        </p:txBody>
      </p:sp>
      <p:pic>
        <p:nvPicPr>
          <p:cNvPr id="14" name="sozu" descr="sozu">
            <a:hlinkClick r:id="" action="ppaction://media"/>
            <a:extLst>
              <a:ext uri="{FF2B5EF4-FFF2-40B4-BE49-F238E27FC236}">
                <a16:creationId xmlns:a16="http://schemas.microsoft.com/office/drawing/2014/main" id="{835DA956-B18C-D54F-91C1-FFF0E4C14BB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916470" y="1226108"/>
            <a:ext cx="4620835" cy="2599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repeatCount="indefinite" fill="hold" display="0">
                  <p:stCondLst>
                    <p:cond delay="indefinite"/>
                  </p:stCondLst>
                </p:cTn>
                <p:tgtEl>
                  <p:spTgt spid="1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gd76b2e7fec_1_46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Vibrometry for Environment Sensing</a:t>
            </a:r>
            <a:endParaRPr/>
          </a:p>
        </p:txBody>
      </p:sp>
      <p:sp>
        <p:nvSpPr>
          <p:cNvPr id="993" name="Google Shape;993;gd76b2e7fec_1_465"/>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994" name="Google Shape;994;gd76b2e7fec_1_46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95" name="Google Shape;995;gd76b2e7fec_1_46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996" name="Google Shape;996;gd76b2e7fec_1_465"/>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Sven Mayer &amp; Albrecht Schmidt</a:t>
            </a:r>
            <a:endParaRPr/>
          </a:p>
        </p:txBody>
      </p:sp>
      <p:sp>
        <p:nvSpPr>
          <p:cNvPr id="997" name="Google Shape;997;gd76b2e7fec_1_46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
        <p:nvSpPr>
          <p:cNvPr id="998" name="Google Shape;998;gd76b2e7fec_1_465"/>
          <p:cNvSpPr/>
          <p:nvPr/>
        </p:nvSpPr>
        <p:spPr>
          <a:xfrm>
            <a:off x="697141" y="5591324"/>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Yang Zhang, Gierad Laput, and Chris Harrison. 2018. Vibrosight: Long-Range Vibrometry for Smart Environment Sensing. In Proceedings of the 31st Annual ACM Symposium on User Interface Software and Technology (UIST '18). ACM, New York, NY, USA, 225–236. DOI: </a:t>
            </a: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https://doi.org/10.1145/3242587.3242608</a:t>
            </a:r>
            <a:r>
              <a:rPr lang="en-US" sz="1100">
                <a:solidFill>
                  <a:schemeClr val="dk1"/>
                </a:solidFill>
                <a:latin typeface="Arial"/>
                <a:ea typeface="Arial"/>
                <a:cs typeface="Arial"/>
                <a:sym typeface="Arial"/>
              </a:rPr>
              <a:t> </a:t>
            </a:r>
            <a:endParaRPr/>
          </a:p>
        </p:txBody>
      </p:sp>
      <p:sp>
        <p:nvSpPr>
          <p:cNvPr id="999" name="Google Shape;999;gd76b2e7fec_1_465"/>
          <p:cNvSpPr/>
          <p:nvPr/>
        </p:nvSpPr>
        <p:spPr>
          <a:xfrm rot="-5400000">
            <a:off x="-143629" y="4513491"/>
            <a:ext cx="20715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https://youtu.be/51XaZDki6yg</a:t>
            </a:r>
            <a:r>
              <a:rPr lang="en-US" sz="1100">
                <a:solidFill>
                  <a:schemeClr val="dk1"/>
                </a:solidFill>
                <a:latin typeface="Arial"/>
                <a:ea typeface="Arial"/>
                <a:cs typeface="Arial"/>
                <a:sym typeface="Arial"/>
              </a:rPr>
              <a:t> </a:t>
            </a:r>
            <a:endParaRPr/>
          </a:p>
        </p:txBody>
      </p:sp>
      <p:pic>
        <p:nvPicPr>
          <p:cNvPr id="11" name="vibrosight" descr="vibrosight">
            <a:hlinkClick r:id="" action="ppaction://media"/>
            <a:extLst>
              <a:ext uri="{FF2B5EF4-FFF2-40B4-BE49-F238E27FC236}">
                <a16:creationId xmlns:a16="http://schemas.microsoft.com/office/drawing/2014/main" id="{E6B39431-CD1E-1240-9C94-640F5E5D20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88931" y="1592264"/>
            <a:ext cx="7169336" cy="4032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gd76b2e7fec_1_10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Extracting Contextual Information</a:t>
            </a:r>
            <a:endParaRPr/>
          </a:p>
        </p:txBody>
      </p:sp>
      <p:sp>
        <p:nvSpPr>
          <p:cNvPr id="1006" name="Google Shape;1006;gd76b2e7fec_1_100"/>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Users Location</a:t>
            </a:r>
            <a:endParaRPr/>
          </a:p>
          <a:p>
            <a:pPr marL="538162" lvl="1" indent="-180975" algn="l" rtl="0">
              <a:lnSpc>
                <a:spcPct val="90000"/>
              </a:lnSpc>
              <a:spcBef>
                <a:spcPts val="1100"/>
              </a:spcBef>
              <a:spcAft>
                <a:spcPts val="0"/>
              </a:spcAft>
              <a:buSzPts val="2000"/>
              <a:buChar char="▪"/>
            </a:pPr>
            <a:r>
              <a:rPr lang="en-US"/>
              <a:t>GPS</a:t>
            </a:r>
            <a:endParaRPr/>
          </a:p>
          <a:p>
            <a:pPr marL="538162" lvl="1" indent="-180975" algn="l" rtl="0">
              <a:lnSpc>
                <a:spcPct val="90000"/>
              </a:lnSpc>
              <a:spcBef>
                <a:spcPts val="1100"/>
              </a:spcBef>
              <a:spcAft>
                <a:spcPts val="0"/>
              </a:spcAft>
              <a:buSzPts val="2000"/>
              <a:buChar char="▪"/>
            </a:pPr>
            <a:r>
              <a:rPr lang="en-US"/>
              <a:t>Direction of Voice</a:t>
            </a:r>
            <a:endParaRPr/>
          </a:p>
          <a:p>
            <a:pPr marL="285750" lvl="0" indent="-285750" algn="l" rtl="0">
              <a:lnSpc>
                <a:spcPct val="90000"/>
              </a:lnSpc>
              <a:spcBef>
                <a:spcPts val="1100"/>
              </a:spcBef>
              <a:spcAft>
                <a:spcPts val="0"/>
              </a:spcAft>
              <a:buSzPts val="2400"/>
              <a:buChar char="▪"/>
            </a:pPr>
            <a:r>
              <a:rPr lang="en-US"/>
              <a:t>Users Activity</a:t>
            </a:r>
            <a:endParaRPr/>
          </a:p>
          <a:p>
            <a:pPr marL="285750" lvl="0" indent="-285750" algn="l" rtl="0">
              <a:lnSpc>
                <a:spcPct val="90000"/>
              </a:lnSpc>
              <a:spcBef>
                <a:spcPts val="1100"/>
              </a:spcBef>
              <a:spcAft>
                <a:spcPts val="0"/>
              </a:spcAft>
              <a:buSzPts val="2400"/>
              <a:buChar char="▪"/>
            </a:pPr>
            <a:r>
              <a:rPr lang="en-US"/>
              <a:t>Users Emotion</a:t>
            </a:r>
            <a:endParaRPr/>
          </a:p>
          <a:p>
            <a:pPr marL="285750" lvl="0" indent="-285750" algn="l" rtl="0">
              <a:lnSpc>
                <a:spcPct val="90000"/>
              </a:lnSpc>
              <a:spcBef>
                <a:spcPts val="1100"/>
              </a:spcBef>
              <a:spcAft>
                <a:spcPts val="0"/>
              </a:spcAft>
              <a:buSzPts val="2400"/>
              <a:buChar char="▪"/>
            </a:pPr>
            <a:r>
              <a:rPr lang="en-US"/>
              <a:t>Users Pose</a:t>
            </a:r>
            <a:endParaRPr/>
          </a:p>
          <a:p>
            <a:pPr marL="285750" lvl="0" indent="-285750" algn="l" rtl="0">
              <a:lnSpc>
                <a:spcPct val="90000"/>
              </a:lnSpc>
              <a:spcBef>
                <a:spcPts val="1100"/>
              </a:spcBef>
              <a:spcAft>
                <a:spcPts val="0"/>
              </a:spcAft>
              <a:buSzPts val="2400"/>
              <a:buChar char="▪"/>
            </a:pPr>
            <a:r>
              <a:rPr lang="en-US"/>
              <a:t>Objects Surrounding the User</a:t>
            </a:r>
            <a:endParaRPr/>
          </a:p>
          <a:p>
            <a:pPr marL="285750" lvl="0" indent="-285750" algn="l" rtl="0">
              <a:lnSpc>
                <a:spcPct val="90000"/>
              </a:lnSpc>
              <a:spcBef>
                <a:spcPts val="1100"/>
              </a:spcBef>
              <a:spcAft>
                <a:spcPts val="0"/>
              </a:spcAft>
              <a:buSzPts val="2400"/>
              <a:buChar char="▪"/>
            </a:pPr>
            <a:r>
              <a:rPr lang="en-US"/>
              <a:t>Status of Objects</a:t>
            </a:r>
            <a:endParaRPr/>
          </a:p>
        </p:txBody>
      </p:sp>
      <p:sp>
        <p:nvSpPr>
          <p:cNvPr id="1007" name="Google Shape;1007;gd76b2e7fec_1_10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008" name="Google Shape;1008;gd76b2e7fec_1_10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010" name="Google Shape;1010;gd76b2e7fec_1_10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5"/>
          <p:cNvPicPr preferRelativeResize="0"/>
          <p:nvPr/>
        </p:nvPicPr>
        <p:blipFill rotWithShape="1">
          <a:blip r:embed="rId3">
            <a:alphaModFix/>
          </a:blip>
          <a:srcRect t="7897"/>
          <a:stretch/>
        </p:blipFill>
        <p:spPr>
          <a:xfrm>
            <a:off x="0" y="0"/>
            <a:ext cx="9034870" cy="6241067"/>
          </a:xfrm>
          <a:prstGeom prst="rect">
            <a:avLst/>
          </a:prstGeom>
          <a:noFill/>
          <a:ln>
            <a:noFill/>
          </a:ln>
        </p:spPr>
      </p:pic>
      <p:sp>
        <p:nvSpPr>
          <p:cNvPr id="158" name="Google Shape;158;p5"/>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160" name="Google Shape;160;p5"/>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61" name="Google Shape;161;p5"/>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endParaRPr/>
          </a:p>
        </p:txBody>
      </p:sp>
      <p:sp>
        <p:nvSpPr>
          <p:cNvPr id="162" name="Google Shape;162;p5"/>
          <p:cNvSpPr txBox="1"/>
          <p:nvPr/>
        </p:nvSpPr>
        <p:spPr>
          <a:xfrm>
            <a:off x="374066" y="2549387"/>
            <a:ext cx="8095747" cy="694553"/>
          </a:xfrm>
          <a:prstGeom prst="rect">
            <a:avLst/>
          </a:prstGeom>
          <a:solidFill>
            <a:srgbClr val="E3F7C6">
              <a:alpha val="54901"/>
            </a:srgbClr>
          </a:solidFill>
          <a:ln>
            <a:noFill/>
          </a:ln>
        </p:spPr>
        <p:txBody>
          <a:bodyPr spcFirstLastPara="1" wrap="square" lIns="0" tIns="0" rIns="0" bIns="0" anchor="ctr" anchorCtr="0">
            <a:normAutofit/>
          </a:bodyPr>
          <a:lstStyle/>
          <a:p>
            <a:pPr marL="0" marR="0" lvl="0" indent="0" algn="ctr" rtl="0">
              <a:lnSpc>
                <a:spcPct val="90000"/>
              </a:lnSpc>
              <a:spcBef>
                <a:spcPts val="0"/>
              </a:spcBef>
              <a:spcAft>
                <a:spcPts val="0"/>
              </a:spcAft>
              <a:buClr>
                <a:schemeClr val="dk1"/>
              </a:buClr>
              <a:buSzPts val="3200"/>
              <a:buFont typeface="Arial"/>
              <a:buNone/>
            </a:pPr>
            <a:r>
              <a:rPr lang="en-US" sz="3200" b="1">
                <a:solidFill>
                  <a:schemeClr val="dk1"/>
                </a:solidFill>
                <a:latin typeface="Arial"/>
                <a:ea typeface="Arial"/>
                <a:cs typeface="Arial"/>
                <a:sym typeface="Arial"/>
              </a:rPr>
              <a:t>What Book do you Recommend to me?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gd76b2e7fec_1_109"/>
          <p:cNvSpPr txBox="1">
            <a:spLocks noGrp="1"/>
          </p:cNvSpPr>
          <p:nvPr>
            <p:ph type="title"/>
          </p:nvPr>
        </p:nvSpPr>
        <p:spPr>
          <a:xfrm>
            <a:off x="695326" y="115888"/>
            <a:ext cx="79560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Smart Environments - Direction-of-Voice</a:t>
            </a:r>
            <a:endParaRPr/>
          </a:p>
        </p:txBody>
      </p:sp>
      <p:sp>
        <p:nvSpPr>
          <p:cNvPr id="1016" name="Google Shape;1016;gd76b2e7fec_1_109"/>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Feature Extraction e.g. volume, speech frequency ratio</a:t>
            </a:r>
            <a:endParaRPr/>
          </a:p>
          <a:p>
            <a:pPr marL="285750" lvl="0" indent="-285750" algn="l" rtl="0">
              <a:lnSpc>
                <a:spcPct val="90000"/>
              </a:lnSpc>
              <a:spcBef>
                <a:spcPts val="1100"/>
              </a:spcBef>
              <a:spcAft>
                <a:spcPts val="0"/>
              </a:spcAft>
              <a:buSzPts val="2400"/>
              <a:buChar char="▪"/>
            </a:pPr>
            <a:r>
              <a:rPr lang="en-US"/>
              <a:t>Machine Learning e.g. ensemble-based decision trees </a:t>
            </a:r>
            <a:endParaRPr/>
          </a:p>
          <a:p>
            <a:pPr marL="285750" lvl="0" indent="-133350" algn="l" rtl="0">
              <a:lnSpc>
                <a:spcPct val="90000"/>
              </a:lnSpc>
              <a:spcBef>
                <a:spcPts val="1100"/>
              </a:spcBef>
              <a:spcAft>
                <a:spcPts val="0"/>
              </a:spcAft>
              <a:buSzPts val="2400"/>
              <a:buNone/>
            </a:pPr>
            <a:endParaRPr/>
          </a:p>
        </p:txBody>
      </p:sp>
      <p:sp>
        <p:nvSpPr>
          <p:cNvPr id="1017" name="Google Shape;1017;gd76b2e7fec_1_10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018" name="Google Shape;1018;gd76b2e7fec_1_10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019" name="Google Shape;1019;gd76b2e7fec_1_10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
        <p:nvSpPr>
          <p:cNvPr id="1020" name="Google Shape;1020;gd76b2e7fec_1_109"/>
          <p:cNvSpPr/>
          <p:nvPr/>
        </p:nvSpPr>
        <p:spPr>
          <a:xfrm>
            <a:off x="695324" y="5602326"/>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Karan Ahuja, Andy Kong, Mayank Goel, and Chris Harrison. 2020. Direction-of-Voice (DoV) Estimation for Intuitive Speech Interaction with Smart Devices Ecosystems. In Proceedings of the 33rd Annual ACM Symposium on User Interface Software and Technology (UIST '20). ACM, New York, NY, USA, 1121–1131. DOI: </a:t>
            </a: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https://doi.org/10.1145/3379337.3415588</a:t>
            </a:r>
            <a:r>
              <a:rPr lang="en-US" sz="1100">
                <a:solidFill>
                  <a:schemeClr val="dk1"/>
                </a:solidFill>
                <a:latin typeface="Arial"/>
                <a:ea typeface="Arial"/>
                <a:cs typeface="Arial"/>
                <a:sym typeface="Arial"/>
              </a:rPr>
              <a:t> </a:t>
            </a:r>
            <a:endParaRPr/>
          </a:p>
        </p:txBody>
      </p:sp>
      <p:pic>
        <p:nvPicPr>
          <p:cNvPr id="1021" name="Google Shape;1021;gd76b2e7fec_1_109"/>
          <p:cNvPicPr preferRelativeResize="0"/>
          <p:nvPr/>
        </p:nvPicPr>
        <p:blipFill rotWithShape="1">
          <a:blip r:embed="rId4">
            <a:alphaModFix/>
          </a:blip>
          <a:srcRect/>
          <a:stretch/>
        </p:blipFill>
        <p:spPr>
          <a:xfrm>
            <a:off x="695322" y="2519544"/>
            <a:ext cx="7956001" cy="308278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gd76b2e7fec_1_12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Smart Environments - Direction-of-Voice</a:t>
            </a:r>
            <a:endParaRPr/>
          </a:p>
        </p:txBody>
      </p:sp>
      <p:sp>
        <p:nvSpPr>
          <p:cNvPr id="1027" name="Google Shape;1027;gd76b2e7fec_1_120"/>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1028" name="Google Shape;1028;gd76b2e7fec_1_12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029" name="Google Shape;1029;gd76b2e7fec_1_12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030" name="Google Shape;1030;gd76b2e7fec_1_12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pic>
        <p:nvPicPr>
          <p:cNvPr id="1031" name="Google Shape;1031;gd76b2e7fec_1_120"/>
          <p:cNvPicPr preferRelativeResize="0"/>
          <p:nvPr/>
        </p:nvPicPr>
        <p:blipFill rotWithShape="1">
          <a:blip r:embed="rId3">
            <a:alphaModFix/>
          </a:blip>
          <a:srcRect l="33648" r="33589"/>
          <a:stretch/>
        </p:blipFill>
        <p:spPr>
          <a:xfrm>
            <a:off x="807520" y="1194178"/>
            <a:ext cx="7662292" cy="4326768"/>
          </a:xfrm>
          <a:prstGeom prst="rect">
            <a:avLst/>
          </a:prstGeom>
          <a:noFill/>
          <a:ln>
            <a:noFill/>
          </a:ln>
        </p:spPr>
      </p:pic>
      <p:sp>
        <p:nvSpPr>
          <p:cNvPr id="1032" name="Google Shape;1032;gd76b2e7fec_1_120"/>
          <p:cNvSpPr/>
          <p:nvPr/>
        </p:nvSpPr>
        <p:spPr>
          <a:xfrm>
            <a:off x="695324" y="5602326"/>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Karan Ahuja, Andy Kong, Mayank Goel, and Chris Harrison. 2020. Direction-of-Voice (DoV) Estimation for Intuitive Speech Interaction with Smart Devices Ecosystems. In Proceedings of the 33rd Annual ACM Symposium on User Interface Software and Technology (UIST '20). ACM, New York, NY, USA, 1121–1131. DOI: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https://doi.org/10.1145/3379337.3415588</a:t>
            </a:r>
            <a:r>
              <a:rPr lang="en-US" sz="1100">
                <a:solidFill>
                  <a:schemeClr val="dk1"/>
                </a:solidFill>
                <a:latin typeface="Arial"/>
                <a:ea typeface="Arial"/>
                <a:cs typeface="Arial"/>
                <a:sym typeface="Arial"/>
              </a:rPr>
              <a: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gd76b2e7fec_1_13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Context-Aware Keyboards</a:t>
            </a:r>
            <a:endParaRPr/>
          </a:p>
        </p:txBody>
      </p:sp>
      <p:sp>
        <p:nvSpPr>
          <p:cNvPr id="1040" name="Google Shape;1040;gd76b2e7fec_1_131"/>
          <p:cNvSpPr txBox="1">
            <a:spLocks noGrp="1"/>
          </p:cNvSpPr>
          <p:nvPr>
            <p:ph type="body" idx="1"/>
          </p:nvPr>
        </p:nvSpPr>
        <p:spPr>
          <a:xfrm>
            <a:off x="695324" y="4834078"/>
            <a:ext cx="7956600" cy="1295400"/>
          </a:xfrm>
          <a:prstGeom prst="rect">
            <a:avLst/>
          </a:prstGeom>
          <a:noFill/>
          <a:ln>
            <a:noFill/>
          </a:ln>
        </p:spPr>
        <p:txBody>
          <a:bodyPr spcFirstLastPara="1" wrap="square" lIns="91425" tIns="45700" rIns="91425" bIns="45700" anchor="t" anchorCtr="0">
            <a:normAutofit fontScale="92500"/>
          </a:bodyPr>
          <a:lstStyle/>
          <a:p>
            <a:pPr marL="285750" lvl="0" indent="-285749" algn="l" rtl="0">
              <a:lnSpc>
                <a:spcPct val="90000"/>
              </a:lnSpc>
              <a:spcBef>
                <a:spcPts val="0"/>
              </a:spcBef>
              <a:spcAft>
                <a:spcPts val="0"/>
              </a:spcAft>
              <a:buSzPct val="117935"/>
              <a:buChar char="▪"/>
            </a:pPr>
            <a:r>
              <a:rPr lang="en-US"/>
              <a:t>Palm detection – input rejection</a:t>
            </a:r>
            <a:endParaRPr/>
          </a:p>
          <a:p>
            <a:pPr marL="285750" lvl="0" indent="-285749" algn="l" rtl="0">
              <a:lnSpc>
                <a:spcPct val="90000"/>
              </a:lnSpc>
              <a:spcBef>
                <a:spcPts val="1100"/>
              </a:spcBef>
              <a:spcAft>
                <a:spcPts val="0"/>
              </a:spcAft>
              <a:buSzPct val="117935"/>
              <a:buChar char="▪"/>
            </a:pPr>
            <a:r>
              <a:rPr lang="en-US"/>
              <a:t>Finger identification, Finger Orientation – model improvement</a:t>
            </a:r>
            <a:endParaRPr/>
          </a:p>
          <a:p>
            <a:pPr marL="285750" lvl="0" indent="-285749" algn="l" rtl="0">
              <a:lnSpc>
                <a:spcPct val="90000"/>
              </a:lnSpc>
              <a:spcBef>
                <a:spcPts val="1100"/>
              </a:spcBef>
              <a:spcAft>
                <a:spcPts val="0"/>
              </a:spcAft>
              <a:buSzPct val="117935"/>
              <a:buChar char="▪"/>
            </a:pPr>
            <a:r>
              <a:rPr lang="en-US"/>
              <a:t>Grip detection – model selection </a:t>
            </a:r>
            <a:endParaRPr/>
          </a:p>
        </p:txBody>
      </p:sp>
      <p:sp>
        <p:nvSpPr>
          <p:cNvPr id="1041" name="Google Shape;1041;gd76b2e7fec_1_13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042" name="Google Shape;1042;gd76b2e7fec_1_13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043" name="Google Shape;1043;gd76b2e7fec_1_13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pic>
        <p:nvPicPr>
          <p:cNvPr id="1044" name="Google Shape;1044;gd76b2e7fec_1_131" descr="Image for post"/>
          <p:cNvPicPr preferRelativeResize="0"/>
          <p:nvPr/>
        </p:nvPicPr>
        <p:blipFill rotWithShape="1">
          <a:blip r:embed="rId3">
            <a:alphaModFix/>
          </a:blip>
          <a:srcRect t="11870" r="3670"/>
          <a:stretch/>
        </p:blipFill>
        <p:spPr>
          <a:xfrm>
            <a:off x="695324" y="1996491"/>
            <a:ext cx="7657530" cy="2807758"/>
          </a:xfrm>
          <a:prstGeom prst="rect">
            <a:avLst/>
          </a:prstGeom>
          <a:noFill/>
          <a:ln>
            <a:noFill/>
          </a:ln>
        </p:spPr>
      </p:pic>
      <p:sp>
        <p:nvSpPr>
          <p:cNvPr id="1045" name="Google Shape;1045;gd76b2e7fec_1_131"/>
          <p:cNvSpPr txBox="1"/>
          <p:nvPr/>
        </p:nvSpPr>
        <p:spPr>
          <a:xfrm>
            <a:off x="713801" y="1623813"/>
            <a:ext cx="26130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Visible keyboard</a:t>
            </a:r>
            <a:endParaRPr sz="1600">
              <a:solidFill>
                <a:schemeClr val="dk1"/>
              </a:solidFill>
              <a:latin typeface="Arial"/>
              <a:ea typeface="Arial"/>
              <a:cs typeface="Arial"/>
              <a:sym typeface="Arial"/>
            </a:endParaRPr>
          </a:p>
        </p:txBody>
      </p:sp>
      <p:sp>
        <p:nvSpPr>
          <p:cNvPr id="1046" name="Google Shape;1046;gd76b2e7fec_1_131"/>
          <p:cNvSpPr txBox="1"/>
          <p:nvPr/>
        </p:nvSpPr>
        <p:spPr>
          <a:xfrm>
            <a:off x="3895152" y="1623813"/>
            <a:ext cx="213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Collect touches</a:t>
            </a:r>
            <a:endParaRPr sz="1600">
              <a:solidFill>
                <a:schemeClr val="dk1"/>
              </a:solidFill>
              <a:latin typeface="Arial"/>
              <a:ea typeface="Arial"/>
              <a:cs typeface="Arial"/>
              <a:sym typeface="Arial"/>
            </a:endParaRPr>
          </a:p>
        </p:txBody>
      </p:sp>
      <p:sp>
        <p:nvSpPr>
          <p:cNvPr id="1047" name="Google Shape;1047;gd76b2e7fec_1_131"/>
          <p:cNvSpPr txBox="1"/>
          <p:nvPr/>
        </p:nvSpPr>
        <p:spPr>
          <a:xfrm>
            <a:off x="6324026" y="1316037"/>
            <a:ext cx="23982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Adapt underlying key regions</a:t>
            </a:r>
            <a:endParaRPr sz="1600">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gd76b2e7fec_1_146"/>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Palm Detection</a:t>
            </a:r>
            <a:endParaRPr/>
          </a:p>
        </p:txBody>
      </p:sp>
      <p:sp>
        <p:nvSpPr>
          <p:cNvPr id="1053" name="Google Shape;1053;gd76b2e7fec_1_146"/>
          <p:cNvSpPr txBox="1">
            <a:spLocks noGrp="1"/>
          </p:cNvSpPr>
          <p:nvPr>
            <p:ph type="body" idx="1"/>
          </p:nvPr>
        </p:nvSpPr>
        <p:spPr>
          <a:xfrm>
            <a:off x="695324" y="1592264"/>
            <a:ext cx="43698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Convolutional Neural Network</a:t>
            </a:r>
            <a:endParaRPr/>
          </a:p>
          <a:p>
            <a:pPr marL="285750" lvl="0" indent="-285750" algn="l" rtl="0">
              <a:lnSpc>
                <a:spcPct val="90000"/>
              </a:lnSpc>
              <a:spcBef>
                <a:spcPts val="1100"/>
              </a:spcBef>
              <a:spcAft>
                <a:spcPts val="0"/>
              </a:spcAft>
              <a:buSzPts val="2400"/>
              <a:buChar char="▪"/>
            </a:pPr>
            <a:r>
              <a:rPr lang="en-US"/>
              <a:t>Classification</a:t>
            </a:r>
            <a:endParaRPr/>
          </a:p>
          <a:p>
            <a:pPr marL="285750" lvl="0" indent="-285750" algn="l" rtl="0">
              <a:lnSpc>
                <a:spcPct val="90000"/>
              </a:lnSpc>
              <a:spcBef>
                <a:spcPts val="1100"/>
              </a:spcBef>
              <a:spcAft>
                <a:spcPts val="0"/>
              </a:spcAft>
              <a:buSzPts val="2400"/>
              <a:buChar char="▪"/>
            </a:pPr>
            <a:r>
              <a:rPr lang="en-US"/>
              <a:t>Representation Learning</a:t>
            </a:r>
            <a:endParaRPr/>
          </a:p>
          <a:p>
            <a:pPr marL="285750" lvl="0" indent="-133350" algn="l" rtl="0">
              <a:lnSpc>
                <a:spcPct val="90000"/>
              </a:lnSpc>
              <a:spcBef>
                <a:spcPts val="1100"/>
              </a:spcBef>
              <a:spcAft>
                <a:spcPts val="0"/>
              </a:spcAft>
              <a:buSzPts val="2400"/>
              <a:buNone/>
            </a:pPr>
            <a:endParaRPr/>
          </a:p>
        </p:txBody>
      </p:sp>
      <p:sp>
        <p:nvSpPr>
          <p:cNvPr id="1054" name="Google Shape;1054;gd76b2e7fec_1_146"/>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055" name="Google Shape;1055;gd76b2e7fec_1_146"/>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056" name="Google Shape;1056;gd76b2e7fec_1_14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pic>
        <p:nvPicPr>
          <p:cNvPr id="1057" name="Google Shape;1057;gd76b2e7fec_1_146" descr="prediction_demo"/>
          <p:cNvPicPr preferRelativeResize="0"/>
          <p:nvPr/>
        </p:nvPicPr>
        <p:blipFill rotWithShape="1">
          <a:blip r:embed="rId3">
            <a:alphaModFix/>
          </a:blip>
          <a:srcRect l="27392" r="17900"/>
          <a:stretch/>
        </p:blipFill>
        <p:spPr>
          <a:xfrm>
            <a:off x="5065006" y="1703993"/>
            <a:ext cx="3608298" cy="3710057"/>
          </a:xfrm>
          <a:prstGeom prst="rect">
            <a:avLst/>
          </a:prstGeom>
          <a:noFill/>
          <a:ln>
            <a:noFill/>
          </a:ln>
        </p:spPr>
      </p:pic>
      <p:sp>
        <p:nvSpPr>
          <p:cNvPr id="1058" name="Google Shape;1058;gd76b2e7fec_1_146"/>
          <p:cNvSpPr/>
          <p:nvPr/>
        </p:nvSpPr>
        <p:spPr>
          <a:xfrm>
            <a:off x="673896" y="5529334"/>
            <a:ext cx="7956600" cy="9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Huy Viet Le, Thomas Kosch, Patrick Bader, Sven Mayer, and Niels Henze. 2018. PalmTouch: Using the Palm as an Additional Input Modality on Commodity Smartphones. In Proceedings of the 2018 CHI Conference on Human Factors in Computing Systems (CHI '18). ACM, New York, NY, USA, Paper 360, 1–13. DOI: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https://doi.org/10.1145/3173574.3173934</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br>
              <a:rPr lang="en-US" sz="1100">
                <a:solidFill>
                  <a:schemeClr val="dk1"/>
                </a:solidFill>
                <a:latin typeface="Arial"/>
                <a:ea typeface="Arial"/>
                <a:cs typeface="Arial"/>
                <a:sym typeface="Arial"/>
              </a:rPr>
            </a:br>
            <a:endParaRPr sz="1100">
              <a:solidFill>
                <a:schemeClr val="dk1"/>
              </a:solidFill>
              <a:latin typeface="Arial"/>
              <a:ea typeface="Arial"/>
              <a:cs typeface="Arial"/>
              <a:sym typeface="Arial"/>
            </a:endParaRPr>
          </a:p>
        </p:txBody>
      </p:sp>
      <p:grpSp>
        <p:nvGrpSpPr>
          <p:cNvPr id="1059" name="Google Shape;1059;gd76b2e7fec_1_146"/>
          <p:cNvGrpSpPr/>
          <p:nvPr/>
        </p:nvGrpSpPr>
        <p:grpSpPr>
          <a:xfrm>
            <a:off x="424339" y="2996474"/>
            <a:ext cx="4227939" cy="2423160"/>
            <a:chOff x="424339" y="2996474"/>
            <a:chExt cx="4227939" cy="2423160"/>
          </a:xfrm>
        </p:grpSpPr>
        <p:pic>
          <p:nvPicPr>
            <p:cNvPr id="1060" name="Google Shape;1060;gd76b2e7fec_1_146"/>
            <p:cNvPicPr preferRelativeResize="0"/>
            <p:nvPr/>
          </p:nvPicPr>
          <p:blipFill rotWithShape="1">
            <a:blip r:embed="rId5">
              <a:alphaModFix/>
            </a:blip>
            <a:srcRect/>
            <a:stretch/>
          </p:blipFill>
          <p:spPr>
            <a:xfrm>
              <a:off x="424339" y="2996474"/>
              <a:ext cx="1461479" cy="2423160"/>
            </a:xfrm>
            <a:prstGeom prst="rect">
              <a:avLst/>
            </a:prstGeom>
            <a:noFill/>
            <a:ln>
              <a:noFill/>
            </a:ln>
          </p:spPr>
        </p:pic>
        <p:grpSp>
          <p:nvGrpSpPr>
            <p:cNvPr id="1061" name="Google Shape;1061;gd76b2e7fec_1_146"/>
            <p:cNvGrpSpPr/>
            <p:nvPr/>
          </p:nvGrpSpPr>
          <p:grpSpPr>
            <a:xfrm>
              <a:off x="1885818" y="3784377"/>
              <a:ext cx="1507500" cy="693300"/>
              <a:chOff x="3705444" y="4093561"/>
              <a:chExt cx="1507500" cy="693300"/>
            </a:xfrm>
          </p:grpSpPr>
          <p:sp>
            <p:nvSpPr>
              <p:cNvPr id="1062" name="Google Shape;1062;gd76b2e7fec_1_146"/>
              <p:cNvSpPr/>
              <p:nvPr/>
            </p:nvSpPr>
            <p:spPr>
              <a:xfrm>
                <a:off x="3705444" y="4093561"/>
                <a:ext cx="1507500" cy="693300"/>
              </a:xfrm>
              <a:prstGeom prst="leftRightArrow">
                <a:avLst>
                  <a:gd name="adj1" fmla="val 100000"/>
                  <a:gd name="adj2" fmla="val 26886"/>
                </a:avLst>
              </a:prstGeom>
              <a:solidFill>
                <a:srgbClr val="E3F7C6"/>
              </a:solidFill>
              <a:ln w="28575" cap="flat" cmpd="sng">
                <a:solidFill>
                  <a:srgbClr val="8ABD3E"/>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3" name="Google Shape;1063;gd76b2e7fec_1_146"/>
              <p:cNvSpPr txBox="1"/>
              <p:nvPr/>
            </p:nvSpPr>
            <p:spPr>
              <a:xfrm>
                <a:off x="3855563" y="4260341"/>
                <a:ext cx="1256700" cy="3693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CNN</a:t>
                </a:r>
                <a:endParaRPr/>
              </a:p>
            </p:txBody>
          </p:sp>
        </p:grpSp>
        <p:cxnSp>
          <p:nvCxnSpPr>
            <p:cNvPr id="1064" name="Google Shape;1064;gd76b2e7fec_1_146"/>
            <p:cNvCxnSpPr>
              <a:stCxn id="1062" idx="7"/>
              <a:endCxn id="1065" idx="1"/>
            </p:cNvCxnSpPr>
            <p:nvPr/>
          </p:nvCxnSpPr>
          <p:spPr>
            <a:xfrm rot="10800000" flipH="1">
              <a:off x="3393478" y="3807190"/>
              <a:ext cx="420000" cy="323700"/>
            </a:xfrm>
            <a:prstGeom prst="straightConnector1">
              <a:avLst/>
            </a:prstGeom>
            <a:noFill/>
            <a:ln w="34925" cap="flat" cmpd="sng">
              <a:solidFill>
                <a:schemeClr val="accent1"/>
              </a:solidFill>
              <a:prstDash val="solid"/>
              <a:miter lim="800000"/>
              <a:headEnd type="none" w="sm" len="sm"/>
              <a:tailEnd type="triangle" w="med" len="med"/>
            </a:ln>
          </p:spPr>
        </p:cxnSp>
        <p:cxnSp>
          <p:nvCxnSpPr>
            <p:cNvPr id="1066" name="Google Shape;1066;gd76b2e7fec_1_146"/>
            <p:cNvCxnSpPr>
              <a:stCxn id="1062" idx="7"/>
              <a:endCxn id="1067" idx="1"/>
            </p:cNvCxnSpPr>
            <p:nvPr/>
          </p:nvCxnSpPr>
          <p:spPr>
            <a:xfrm>
              <a:off x="3393478" y="4130961"/>
              <a:ext cx="420000" cy="324900"/>
            </a:xfrm>
            <a:prstGeom prst="straightConnector1">
              <a:avLst/>
            </a:prstGeom>
            <a:noFill/>
            <a:ln w="34925" cap="flat" cmpd="sng">
              <a:solidFill>
                <a:schemeClr val="accent1"/>
              </a:solidFill>
              <a:prstDash val="solid"/>
              <a:miter lim="800000"/>
              <a:headEnd type="none" w="sm" len="sm"/>
              <a:tailEnd type="triangle" w="med" len="med"/>
            </a:ln>
          </p:spPr>
        </p:cxnSp>
        <p:sp>
          <p:nvSpPr>
            <p:cNvPr id="1065" name="Google Shape;1065;gd76b2e7fec_1_146"/>
            <p:cNvSpPr txBox="1"/>
            <p:nvPr/>
          </p:nvSpPr>
          <p:spPr>
            <a:xfrm>
              <a:off x="3813478" y="3622540"/>
              <a:ext cx="838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Finger</a:t>
              </a:r>
              <a:endParaRPr/>
            </a:p>
          </p:txBody>
        </p:sp>
        <p:sp>
          <p:nvSpPr>
            <p:cNvPr id="1067" name="Google Shape;1067;gd76b2e7fec_1_146"/>
            <p:cNvSpPr txBox="1"/>
            <p:nvPr/>
          </p:nvSpPr>
          <p:spPr>
            <a:xfrm>
              <a:off x="3813478" y="4271211"/>
              <a:ext cx="710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Palm</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50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pic>
        <p:nvPicPr>
          <p:cNvPr id="1072" name="Google Shape;1072;gd76b2e7fec_1_166"/>
          <p:cNvPicPr preferRelativeResize="0"/>
          <p:nvPr/>
        </p:nvPicPr>
        <p:blipFill rotWithShape="1">
          <a:blip r:embed="rId3">
            <a:alphaModFix/>
          </a:blip>
          <a:srcRect t="309" r="37872"/>
          <a:stretch/>
        </p:blipFill>
        <p:spPr>
          <a:xfrm>
            <a:off x="4796262" y="1715362"/>
            <a:ext cx="3877040" cy="3710058"/>
          </a:xfrm>
          <a:prstGeom prst="rect">
            <a:avLst/>
          </a:prstGeom>
          <a:noFill/>
          <a:ln>
            <a:noFill/>
          </a:ln>
        </p:spPr>
      </p:pic>
      <p:sp>
        <p:nvSpPr>
          <p:cNvPr id="1073" name="Google Shape;1073;gd76b2e7fec_1_166"/>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Finger Orientation</a:t>
            </a:r>
            <a:endParaRPr/>
          </a:p>
        </p:txBody>
      </p:sp>
      <p:sp>
        <p:nvSpPr>
          <p:cNvPr id="1074" name="Google Shape;1074;gd76b2e7fec_1_166"/>
          <p:cNvSpPr txBox="1">
            <a:spLocks noGrp="1"/>
          </p:cNvSpPr>
          <p:nvPr>
            <p:ph type="body" idx="1"/>
          </p:nvPr>
        </p:nvSpPr>
        <p:spPr>
          <a:xfrm>
            <a:off x="695324" y="1592264"/>
            <a:ext cx="43698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Convolutional Neural Network</a:t>
            </a:r>
            <a:endParaRPr/>
          </a:p>
          <a:p>
            <a:pPr marL="285750" lvl="0" indent="-285750" algn="l" rtl="0">
              <a:lnSpc>
                <a:spcPct val="90000"/>
              </a:lnSpc>
              <a:spcBef>
                <a:spcPts val="1100"/>
              </a:spcBef>
              <a:spcAft>
                <a:spcPts val="0"/>
              </a:spcAft>
              <a:buSzPts val="2400"/>
              <a:buChar char="▪"/>
            </a:pPr>
            <a:r>
              <a:rPr lang="en-US"/>
              <a:t>Regression</a:t>
            </a:r>
            <a:endParaRPr/>
          </a:p>
          <a:p>
            <a:pPr marL="285750" lvl="0" indent="-285750" algn="l" rtl="0">
              <a:lnSpc>
                <a:spcPct val="90000"/>
              </a:lnSpc>
              <a:spcBef>
                <a:spcPts val="1100"/>
              </a:spcBef>
              <a:spcAft>
                <a:spcPts val="0"/>
              </a:spcAft>
              <a:buSzPts val="2400"/>
              <a:buChar char="▪"/>
            </a:pPr>
            <a:r>
              <a:rPr lang="en-US"/>
              <a:t>Representation Learning</a:t>
            </a:r>
            <a:endParaRPr/>
          </a:p>
          <a:p>
            <a:pPr marL="285750" lvl="0" indent="-133350" algn="l" rtl="0">
              <a:lnSpc>
                <a:spcPct val="90000"/>
              </a:lnSpc>
              <a:spcBef>
                <a:spcPts val="1100"/>
              </a:spcBef>
              <a:spcAft>
                <a:spcPts val="0"/>
              </a:spcAft>
              <a:buSzPts val="2400"/>
              <a:buNone/>
            </a:pPr>
            <a:endParaRPr/>
          </a:p>
        </p:txBody>
      </p:sp>
      <p:sp>
        <p:nvSpPr>
          <p:cNvPr id="1075" name="Google Shape;1075;gd76b2e7fec_1_166"/>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076" name="Google Shape;1076;gd76b2e7fec_1_166"/>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077" name="Google Shape;1077;gd76b2e7fec_1_16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
        <p:nvSpPr>
          <p:cNvPr id="1078" name="Google Shape;1078;gd76b2e7fec_1_166"/>
          <p:cNvSpPr/>
          <p:nvPr/>
        </p:nvSpPr>
        <p:spPr>
          <a:xfrm>
            <a:off x="673896" y="5529334"/>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Sven Mayer, Huy Viet Le, and Niels Henze. 2017. Estimating the Finger Orientation on Capacitive Touchscreens Using Convolutional Neural Networks. In Proceedings of the 2017 ACM International Conference on Interactive Surfaces and Spaces (ISS '17). ACM, New York, NY, USA, 220–229. DOI: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https://doi.org/10.1145/3132272.3134130</a:t>
            </a:r>
            <a:r>
              <a:rPr lang="en-US" sz="1100">
                <a:solidFill>
                  <a:schemeClr val="dk1"/>
                </a:solidFill>
                <a:latin typeface="Arial"/>
                <a:ea typeface="Arial"/>
                <a:cs typeface="Arial"/>
                <a:sym typeface="Arial"/>
              </a:rPr>
              <a:t> </a:t>
            </a:r>
            <a:endParaRPr/>
          </a:p>
        </p:txBody>
      </p:sp>
      <p:grpSp>
        <p:nvGrpSpPr>
          <p:cNvPr id="1079" name="Google Shape;1079;gd76b2e7fec_1_166"/>
          <p:cNvGrpSpPr/>
          <p:nvPr/>
        </p:nvGrpSpPr>
        <p:grpSpPr>
          <a:xfrm>
            <a:off x="424339" y="2996474"/>
            <a:ext cx="4483240" cy="2442330"/>
            <a:chOff x="424338" y="2748290"/>
            <a:chExt cx="4483240" cy="2442330"/>
          </a:xfrm>
        </p:grpSpPr>
        <p:pic>
          <p:nvPicPr>
            <p:cNvPr id="1080" name="Google Shape;1080;gd76b2e7fec_1_166"/>
            <p:cNvPicPr preferRelativeResize="0"/>
            <p:nvPr/>
          </p:nvPicPr>
          <p:blipFill rotWithShape="1">
            <a:blip r:embed="rId5">
              <a:alphaModFix/>
            </a:blip>
            <a:srcRect/>
            <a:stretch/>
          </p:blipFill>
          <p:spPr>
            <a:xfrm>
              <a:off x="424338" y="2748290"/>
              <a:ext cx="1465398" cy="2442330"/>
            </a:xfrm>
            <a:prstGeom prst="rect">
              <a:avLst/>
            </a:prstGeom>
            <a:noFill/>
            <a:ln>
              <a:noFill/>
            </a:ln>
          </p:spPr>
        </p:pic>
        <p:grpSp>
          <p:nvGrpSpPr>
            <p:cNvPr id="1081" name="Google Shape;1081;gd76b2e7fec_1_166"/>
            <p:cNvGrpSpPr/>
            <p:nvPr/>
          </p:nvGrpSpPr>
          <p:grpSpPr>
            <a:xfrm>
              <a:off x="1885818" y="3536193"/>
              <a:ext cx="1507500" cy="693300"/>
              <a:chOff x="3705444" y="4093561"/>
              <a:chExt cx="1507500" cy="693300"/>
            </a:xfrm>
          </p:grpSpPr>
          <p:sp>
            <p:nvSpPr>
              <p:cNvPr id="1082" name="Google Shape;1082;gd76b2e7fec_1_166"/>
              <p:cNvSpPr/>
              <p:nvPr/>
            </p:nvSpPr>
            <p:spPr>
              <a:xfrm>
                <a:off x="3705444" y="4093561"/>
                <a:ext cx="1507500" cy="693300"/>
              </a:xfrm>
              <a:prstGeom prst="leftRightArrow">
                <a:avLst>
                  <a:gd name="adj1" fmla="val 100000"/>
                  <a:gd name="adj2" fmla="val 26886"/>
                </a:avLst>
              </a:prstGeom>
              <a:solidFill>
                <a:srgbClr val="E3F7C6"/>
              </a:solidFill>
              <a:ln w="28575" cap="flat" cmpd="sng">
                <a:solidFill>
                  <a:srgbClr val="8ABD3E"/>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3" name="Google Shape;1083;gd76b2e7fec_1_166"/>
              <p:cNvSpPr txBox="1"/>
              <p:nvPr/>
            </p:nvSpPr>
            <p:spPr>
              <a:xfrm>
                <a:off x="3855563" y="4260341"/>
                <a:ext cx="1256700" cy="3693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CNN</a:t>
                </a:r>
                <a:endParaRPr/>
              </a:p>
            </p:txBody>
          </p:sp>
        </p:grpSp>
        <p:cxnSp>
          <p:nvCxnSpPr>
            <p:cNvPr id="1084" name="Google Shape;1084;gd76b2e7fec_1_166"/>
            <p:cNvCxnSpPr>
              <a:stCxn id="1082" idx="7"/>
              <a:endCxn id="1085" idx="1"/>
            </p:cNvCxnSpPr>
            <p:nvPr/>
          </p:nvCxnSpPr>
          <p:spPr>
            <a:xfrm rot="10800000" flipH="1">
              <a:off x="3393478" y="3559006"/>
              <a:ext cx="420000" cy="323700"/>
            </a:xfrm>
            <a:prstGeom prst="straightConnector1">
              <a:avLst/>
            </a:prstGeom>
            <a:noFill/>
            <a:ln w="34925" cap="flat" cmpd="sng">
              <a:solidFill>
                <a:schemeClr val="accent1"/>
              </a:solidFill>
              <a:prstDash val="solid"/>
              <a:miter lim="800000"/>
              <a:headEnd type="none" w="sm" len="sm"/>
              <a:tailEnd type="triangle" w="med" len="med"/>
            </a:ln>
          </p:spPr>
        </p:cxnSp>
        <p:cxnSp>
          <p:nvCxnSpPr>
            <p:cNvPr id="1086" name="Google Shape;1086;gd76b2e7fec_1_166"/>
            <p:cNvCxnSpPr>
              <a:stCxn id="1082" idx="7"/>
              <a:endCxn id="1087" idx="1"/>
            </p:cNvCxnSpPr>
            <p:nvPr/>
          </p:nvCxnSpPr>
          <p:spPr>
            <a:xfrm>
              <a:off x="3393478" y="3882777"/>
              <a:ext cx="420000" cy="324900"/>
            </a:xfrm>
            <a:prstGeom prst="straightConnector1">
              <a:avLst/>
            </a:prstGeom>
            <a:noFill/>
            <a:ln w="34925" cap="flat" cmpd="sng">
              <a:solidFill>
                <a:schemeClr val="accent1"/>
              </a:solidFill>
              <a:prstDash val="solid"/>
              <a:miter lim="800000"/>
              <a:headEnd type="none" w="sm" len="sm"/>
              <a:tailEnd type="triangle" w="med" len="med"/>
            </a:ln>
          </p:spPr>
        </p:cxnSp>
        <p:sp>
          <p:nvSpPr>
            <p:cNvPr id="1085" name="Google Shape;1085;gd76b2e7fec_1_166"/>
            <p:cNvSpPr txBox="1"/>
            <p:nvPr/>
          </p:nvSpPr>
          <p:spPr>
            <a:xfrm>
              <a:off x="3813478" y="3374356"/>
              <a:ext cx="1047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Pitch: 4°</a:t>
              </a:r>
              <a:endParaRPr/>
            </a:p>
          </p:txBody>
        </p:sp>
        <p:sp>
          <p:nvSpPr>
            <p:cNvPr id="1087" name="Google Shape;1087;gd76b2e7fec_1_166"/>
            <p:cNvSpPr txBox="1"/>
            <p:nvPr/>
          </p:nvSpPr>
          <p:spPr>
            <a:xfrm>
              <a:off x="3813478" y="4023027"/>
              <a:ext cx="1094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Yaw: 17°</a:t>
              </a: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gd76b2e7fec_1_186"/>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Activity Recognition – Accelerometers</a:t>
            </a:r>
            <a:endParaRPr/>
          </a:p>
        </p:txBody>
      </p:sp>
      <p:pic>
        <p:nvPicPr>
          <p:cNvPr id="1093" name="Google Shape;1093;gd76b2e7fec_1_186"/>
          <p:cNvPicPr preferRelativeResize="0"/>
          <p:nvPr/>
        </p:nvPicPr>
        <p:blipFill rotWithShape="1">
          <a:blip r:embed="rId3">
            <a:alphaModFix/>
          </a:blip>
          <a:srcRect/>
          <a:stretch/>
        </p:blipFill>
        <p:spPr>
          <a:xfrm>
            <a:off x="3527841" y="1592264"/>
            <a:ext cx="5136319" cy="4040098"/>
          </a:xfrm>
          <a:prstGeom prst="rect">
            <a:avLst/>
          </a:prstGeom>
          <a:noFill/>
          <a:ln>
            <a:noFill/>
          </a:ln>
        </p:spPr>
      </p:pic>
      <p:sp>
        <p:nvSpPr>
          <p:cNvPr id="1094" name="Google Shape;1094;gd76b2e7fec_1_186"/>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095" name="Google Shape;1095;gd76b2e7fec_1_186"/>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096" name="Google Shape;1096;gd76b2e7fec_1_18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
        <p:nvSpPr>
          <p:cNvPr id="1097" name="Google Shape;1097;gd76b2e7fec_1_186"/>
          <p:cNvSpPr/>
          <p:nvPr/>
        </p:nvSpPr>
        <p:spPr>
          <a:xfrm>
            <a:off x="834524" y="5553029"/>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Mi Zhang and Alexander A. Sawchuk. 2012. USC-HAD: a daily activity dataset for ubiquitous activity recognition using wearable sensors. In Proceedings of the 2012 ACM Conference on Ubiquitous Computing (UbiComp '12). Association for Computing Machinery, New York, NY, USA, 1036–1043. DOI: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https://doi.org/10.1145/2370216.2370438</a:t>
            </a:r>
            <a:r>
              <a:rPr lang="en-US" sz="1100">
                <a:solidFill>
                  <a:schemeClr val="dk1"/>
                </a:solidFill>
                <a:latin typeface="Arial"/>
                <a:ea typeface="Arial"/>
                <a:cs typeface="Arial"/>
                <a:sym typeface="Arial"/>
              </a:rPr>
              <a:t> </a:t>
            </a:r>
            <a:endParaRPr/>
          </a:p>
        </p:txBody>
      </p:sp>
      <p:pic>
        <p:nvPicPr>
          <p:cNvPr id="1098" name="Google Shape;1098;gd76b2e7fec_1_186"/>
          <p:cNvPicPr preferRelativeResize="0"/>
          <p:nvPr/>
        </p:nvPicPr>
        <p:blipFill rotWithShape="1">
          <a:blip r:embed="rId5">
            <a:alphaModFix/>
          </a:blip>
          <a:srcRect/>
          <a:stretch/>
        </p:blipFill>
        <p:spPr>
          <a:xfrm>
            <a:off x="1023787" y="1961800"/>
            <a:ext cx="2175594" cy="301853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gd76b2e7fec_1_19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Neuronal Network With Timeseries Data</a:t>
            </a:r>
            <a:endParaRPr/>
          </a:p>
        </p:txBody>
      </p:sp>
      <p:sp>
        <p:nvSpPr>
          <p:cNvPr id="1106" name="Google Shape;1106;gd76b2e7fec_1_19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Recurrent Neural Network</a:t>
            </a:r>
            <a:endParaRPr/>
          </a:p>
        </p:txBody>
      </p:sp>
      <p:sp>
        <p:nvSpPr>
          <p:cNvPr id="1107" name="Google Shape;1107;gd76b2e7fec_1_19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108" name="Google Shape;1108;gd76b2e7fec_1_19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
        <p:nvSpPr>
          <p:cNvPr id="1109" name="Google Shape;1109;gd76b2e7fec_1_197"/>
          <p:cNvSpPr/>
          <p:nvPr/>
        </p:nvSpPr>
        <p:spPr>
          <a:xfrm>
            <a:off x="695325" y="5529174"/>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US" sz="1100">
                <a:solidFill>
                  <a:schemeClr val="dk1"/>
                </a:solidFill>
                <a:latin typeface="Arial"/>
                <a:ea typeface="Arial"/>
                <a:cs typeface="Arial"/>
                <a:sym typeface="Arial"/>
              </a:rPr>
              <a:t>In depth LSTM tutorial: </a:t>
            </a: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http://colah.github.io/posts/2015-08-Understanding-LSTMs/</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100">
                <a:solidFill>
                  <a:schemeClr val="dk1"/>
                </a:solidFill>
                <a:latin typeface="Arial"/>
                <a:ea typeface="Arial"/>
                <a:cs typeface="Arial"/>
                <a:sym typeface="Arial"/>
              </a:rPr>
              <a:t>Code Examples: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https://github.com/cwi-dis/mobile-har-tutorial</a:t>
            </a:r>
            <a:endParaRPr sz="1100">
              <a:solidFill>
                <a:schemeClr val="dk1"/>
              </a:solidFill>
              <a:latin typeface="Arial"/>
              <a:ea typeface="Arial"/>
              <a:cs typeface="Arial"/>
              <a:sym typeface="Arial"/>
            </a:endParaRPr>
          </a:p>
        </p:txBody>
      </p:sp>
      <p:pic>
        <p:nvPicPr>
          <p:cNvPr id="1110" name="Google Shape;1110;gd76b2e7fec_1_197"/>
          <p:cNvPicPr preferRelativeResize="0"/>
          <p:nvPr/>
        </p:nvPicPr>
        <p:blipFill rotWithShape="1">
          <a:blip r:embed="rId5">
            <a:alphaModFix/>
          </a:blip>
          <a:srcRect/>
          <a:stretch/>
        </p:blipFill>
        <p:spPr>
          <a:xfrm>
            <a:off x="1732280" y="1881055"/>
            <a:ext cx="4363720" cy="3534613"/>
          </a:xfrm>
          <a:prstGeom prst="rect">
            <a:avLst/>
          </a:prstGeom>
          <a:noFill/>
          <a:ln>
            <a:noFill/>
          </a:ln>
        </p:spPr>
      </p:pic>
      <p:sp>
        <p:nvSpPr>
          <p:cNvPr id="1111" name="Google Shape;1111;gd76b2e7fec_1_197"/>
          <p:cNvSpPr/>
          <p:nvPr/>
        </p:nvSpPr>
        <p:spPr>
          <a:xfrm>
            <a:off x="297142" y="1881055"/>
            <a:ext cx="1812600" cy="54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lt1"/>
                </a:solidFill>
                <a:latin typeface="Arial"/>
                <a:ea typeface="Arial"/>
                <a:cs typeface="Arial"/>
                <a:sym typeface="Arial"/>
              </a:rPr>
              <a:t>Perceptron</a:t>
            </a:r>
            <a:endParaRPr/>
          </a:p>
        </p:txBody>
      </p:sp>
      <p:sp>
        <p:nvSpPr>
          <p:cNvPr id="1112" name="Google Shape;1112;gd76b2e7fec_1_197"/>
          <p:cNvSpPr/>
          <p:nvPr/>
        </p:nvSpPr>
        <p:spPr>
          <a:xfrm>
            <a:off x="5635496" y="1881055"/>
            <a:ext cx="1812600" cy="54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lt1"/>
                </a:solidFill>
                <a:latin typeface="Arial"/>
                <a:ea typeface="Arial"/>
                <a:cs typeface="Arial"/>
                <a:sym typeface="Arial"/>
              </a:rPr>
              <a:t>RNN Unit</a:t>
            </a:r>
            <a:endParaRPr/>
          </a:p>
        </p:txBody>
      </p:sp>
      <p:sp>
        <p:nvSpPr>
          <p:cNvPr id="1113" name="Google Shape;1113;gd76b2e7fec_1_197"/>
          <p:cNvSpPr txBox="1"/>
          <p:nvPr/>
        </p:nvSpPr>
        <p:spPr>
          <a:xfrm>
            <a:off x="6570617" y="4442351"/>
            <a:ext cx="20814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Arial"/>
                <a:ea typeface="Arial"/>
                <a:cs typeface="Arial"/>
                <a:sym typeface="Arial"/>
              </a:rPr>
              <a:t>Side note:</a:t>
            </a:r>
            <a:br>
              <a:rPr lang="en-US" sz="1800" dirty="0">
                <a:solidFill>
                  <a:schemeClr val="dk1"/>
                </a:solidFill>
                <a:latin typeface="Arial"/>
                <a:ea typeface="Arial"/>
                <a:cs typeface="Arial"/>
                <a:sym typeface="Arial"/>
              </a:rPr>
            </a:br>
            <a:r>
              <a:rPr lang="en-US" sz="1800" dirty="0">
                <a:solidFill>
                  <a:schemeClr val="dk1"/>
                </a:solidFill>
                <a:latin typeface="Arial"/>
                <a:ea typeface="Arial"/>
                <a:cs typeface="Arial"/>
                <a:sym typeface="Arial"/>
              </a:rPr>
              <a:t>Long short-term </a:t>
            </a:r>
            <a:r>
              <a:rPr lang="en-US" sz="1800">
                <a:solidFill>
                  <a:schemeClr val="dk1"/>
                </a:solidFill>
                <a:latin typeface="Arial"/>
                <a:ea typeface="Arial"/>
                <a:cs typeface="Arial"/>
                <a:sym typeface="Arial"/>
              </a:rPr>
              <a:t>memory (</a:t>
            </a:r>
            <a:r>
              <a:rPr lang="en-US" sz="1800" b="1">
                <a:solidFill>
                  <a:schemeClr val="dk1"/>
                </a:solidFill>
              </a:rPr>
              <a:t>LSTM</a:t>
            </a:r>
            <a:r>
              <a:rPr lang="en-US" sz="1800">
                <a:solidFill>
                  <a:schemeClr val="dk1"/>
                </a:solidFill>
                <a:latin typeface="Arial"/>
                <a:ea typeface="Arial"/>
                <a:cs typeface="Arial"/>
                <a:sym typeface="Arial"/>
              </a:rPr>
              <a:t>) </a:t>
            </a:r>
            <a:r>
              <a:rPr lang="en-US" sz="1800" dirty="0">
                <a:solidFill>
                  <a:schemeClr val="dk1"/>
                </a:solidFill>
                <a:latin typeface="Arial"/>
                <a:ea typeface="Arial"/>
                <a:cs typeface="Arial"/>
                <a:sym typeface="Arial"/>
              </a:rPr>
              <a:t>is an advanced RNN</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gd76b2e7fec_1_212"/>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Human Pose Detection</a:t>
            </a:r>
            <a:endParaRPr/>
          </a:p>
        </p:txBody>
      </p:sp>
      <p:sp>
        <p:nvSpPr>
          <p:cNvPr id="1119" name="Google Shape;1119;gd76b2e7fec_1_212"/>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Keypoint Estimation </a:t>
            </a:r>
            <a:endParaRPr/>
          </a:p>
          <a:p>
            <a:pPr marL="285750" lvl="0" indent="-285750" algn="l" rtl="0">
              <a:lnSpc>
                <a:spcPct val="90000"/>
              </a:lnSpc>
              <a:spcBef>
                <a:spcPts val="1100"/>
              </a:spcBef>
              <a:spcAft>
                <a:spcPts val="0"/>
              </a:spcAft>
              <a:buSzPts val="2400"/>
              <a:buChar char="▪"/>
            </a:pPr>
            <a:r>
              <a:rPr lang="en-US"/>
              <a:t>Multi-stage CNN</a:t>
            </a:r>
            <a:endParaRPr/>
          </a:p>
        </p:txBody>
      </p:sp>
      <p:sp>
        <p:nvSpPr>
          <p:cNvPr id="1120" name="Google Shape;1120;gd76b2e7fec_1_212"/>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121" name="Google Shape;1121;gd76b2e7fec_1_212"/>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122" name="Google Shape;1122;gd76b2e7fec_1_21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
        <p:nvSpPr>
          <p:cNvPr id="1123" name="Google Shape;1123;gd76b2e7fec_1_212"/>
          <p:cNvSpPr/>
          <p:nvPr/>
        </p:nvSpPr>
        <p:spPr>
          <a:xfrm>
            <a:off x="673896" y="5529334"/>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Zhe Cao, Gines Hidalgo, Tomas Simon, Shih-En Wei, and Yaser Sheikh. OpenPose: realtime multi-person 2D pose estimation using Part Affinity Fields. IEEE transactions on pattern analysis and machine intelligence 43, no. 1 (2019): 172-186. DOI: </a:t>
            </a: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https://doi.org/10.1109/TPAMI.2019.2929257</a:t>
            </a:r>
            <a:r>
              <a:rPr lang="en-US" sz="1100">
                <a:solidFill>
                  <a:schemeClr val="dk1"/>
                </a:solidFill>
                <a:latin typeface="Arial"/>
                <a:ea typeface="Arial"/>
                <a:cs typeface="Arial"/>
                <a:sym typeface="Arial"/>
              </a:rPr>
              <a:t> </a:t>
            </a:r>
            <a:endParaRPr/>
          </a:p>
        </p:txBody>
      </p:sp>
      <p:pic>
        <p:nvPicPr>
          <p:cNvPr id="1124" name="Google Shape;1124;gd76b2e7fec_1_212"/>
          <p:cNvPicPr preferRelativeResize="0"/>
          <p:nvPr/>
        </p:nvPicPr>
        <p:blipFill rotWithShape="1">
          <a:blip r:embed="rId4">
            <a:alphaModFix/>
          </a:blip>
          <a:srcRect r="14346"/>
          <a:stretch/>
        </p:blipFill>
        <p:spPr>
          <a:xfrm>
            <a:off x="4365420" y="2719980"/>
            <a:ext cx="4271555" cy="2809354"/>
          </a:xfrm>
          <a:prstGeom prst="rect">
            <a:avLst/>
          </a:prstGeom>
          <a:noFill/>
          <a:ln>
            <a:noFill/>
          </a:ln>
        </p:spPr>
      </p:pic>
      <p:pic>
        <p:nvPicPr>
          <p:cNvPr id="1125" name="Google Shape;1125;gd76b2e7fec_1_212"/>
          <p:cNvPicPr preferRelativeResize="0"/>
          <p:nvPr/>
        </p:nvPicPr>
        <p:blipFill rotWithShape="1">
          <a:blip r:embed="rId5">
            <a:alphaModFix/>
          </a:blip>
          <a:srcRect l="11866" r="11127"/>
          <a:stretch/>
        </p:blipFill>
        <p:spPr>
          <a:xfrm>
            <a:off x="420437" y="2719980"/>
            <a:ext cx="3844586" cy="280838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gd76b2e7fec_1_22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Camera based Gaze Estimation </a:t>
            </a:r>
            <a:endParaRPr/>
          </a:p>
        </p:txBody>
      </p:sp>
      <p:sp>
        <p:nvSpPr>
          <p:cNvPr id="1131" name="Google Shape;1131;gd76b2e7fec_1_224"/>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1132" name="Google Shape;1132;gd76b2e7fec_1_224"/>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133" name="Google Shape;1133;gd76b2e7fec_1_22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134" name="Google Shape;1134;gd76b2e7fec_1_22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
        <p:nvSpPr>
          <p:cNvPr id="1135" name="Google Shape;1135;gd76b2e7fec_1_224"/>
          <p:cNvSpPr/>
          <p:nvPr/>
        </p:nvSpPr>
        <p:spPr>
          <a:xfrm>
            <a:off x="673896" y="5529334"/>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Xucong Zhang, Yusuke Sugano, and Andreas Bulling. 2019. Evaluation of Appearance-Based Methods and Implications for Gaze-Based Applications. In Proceedings of the 2019 CHI Conference on Human Factors in Computing Systems (CHI '19). ACM, New York, NY, USA, Paper 416, 1–13. DOI: </a:t>
            </a: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https://doi.org/10.1145/3290605.3300646</a:t>
            </a:r>
            <a:r>
              <a:rPr lang="en-US" sz="1100">
                <a:solidFill>
                  <a:schemeClr val="dk1"/>
                </a:solidFill>
                <a:latin typeface="Arial"/>
                <a:ea typeface="Arial"/>
                <a:cs typeface="Arial"/>
                <a:sym typeface="Arial"/>
              </a:rPr>
              <a:t> URL: </a:t>
            </a: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http://www.opengaze.org/</a:t>
            </a:r>
            <a:r>
              <a:rPr lang="en-US" sz="1100">
                <a:solidFill>
                  <a:schemeClr val="dk1"/>
                </a:solidFill>
                <a:latin typeface="Arial"/>
                <a:ea typeface="Arial"/>
                <a:cs typeface="Arial"/>
                <a:sym typeface="Arial"/>
              </a:rPr>
              <a:t> </a:t>
            </a:r>
            <a:endParaRPr/>
          </a:p>
        </p:txBody>
      </p:sp>
      <p:sp>
        <p:nvSpPr>
          <p:cNvPr id="1137" name="Google Shape;1137;gd76b2e7fec_1_224"/>
          <p:cNvSpPr/>
          <p:nvPr/>
        </p:nvSpPr>
        <p:spPr>
          <a:xfrm rot="-5400000">
            <a:off x="-400587" y="5093552"/>
            <a:ext cx="19302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https://youtu.be/9Lujg3beiYI</a:t>
            </a:r>
            <a:endParaRPr/>
          </a:p>
        </p:txBody>
      </p:sp>
      <p:pic>
        <p:nvPicPr>
          <p:cNvPr id="1138" name="Google Shape;1138;gd76b2e7fec_1_224"/>
          <p:cNvPicPr preferRelativeResize="0"/>
          <p:nvPr/>
        </p:nvPicPr>
        <p:blipFill rotWithShape="1">
          <a:blip r:embed="rId7">
            <a:alphaModFix/>
          </a:blip>
          <a:srcRect/>
          <a:stretch/>
        </p:blipFill>
        <p:spPr>
          <a:xfrm>
            <a:off x="91440" y="1477790"/>
            <a:ext cx="8651875" cy="1168743"/>
          </a:xfrm>
          <a:prstGeom prst="rect">
            <a:avLst/>
          </a:prstGeom>
          <a:noFill/>
          <a:ln>
            <a:noFill/>
          </a:ln>
        </p:spPr>
      </p:pic>
      <p:pic>
        <p:nvPicPr>
          <p:cNvPr id="11" name="OpenGaze Demo Gaze Visualization" descr="OpenGaze Demo Gaze Visualization">
            <a:hlinkClick r:id="" action="ppaction://media"/>
            <a:extLst>
              <a:ext uri="{FF2B5EF4-FFF2-40B4-BE49-F238E27FC236}">
                <a16:creationId xmlns:a16="http://schemas.microsoft.com/office/drawing/2014/main" id="{61160DC4-A474-B748-B711-84E9AAE414A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93735" y="2799110"/>
            <a:ext cx="4747146" cy="26702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gd76b2e7fec_1_23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Camera based Gaze Estimation </a:t>
            </a:r>
            <a:endParaRPr/>
          </a:p>
        </p:txBody>
      </p:sp>
      <p:sp>
        <p:nvSpPr>
          <p:cNvPr id="1144" name="Google Shape;1144;gd76b2e7fec_1_237"/>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Convolutional Neural Network</a:t>
            </a:r>
            <a:endParaRPr/>
          </a:p>
          <a:p>
            <a:pPr marL="285750" lvl="0" indent="-285750" algn="l" rtl="0">
              <a:lnSpc>
                <a:spcPct val="90000"/>
              </a:lnSpc>
              <a:spcBef>
                <a:spcPts val="1100"/>
              </a:spcBef>
              <a:spcAft>
                <a:spcPts val="0"/>
              </a:spcAft>
              <a:buSzPts val="2400"/>
              <a:buChar char="▪"/>
            </a:pPr>
            <a:r>
              <a:rPr lang="en-US"/>
              <a:t>Regression – x/y cornindates </a:t>
            </a:r>
            <a:endParaRPr/>
          </a:p>
        </p:txBody>
      </p:sp>
      <p:sp>
        <p:nvSpPr>
          <p:cNvPr id="1145" name="Google Shape;1145;gd76b2e7fec_1_23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146" name="Google Shape;1146;gd76b2e7fec_1_23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147" name="Google Shape;1147;gd76b2e7fec_1_23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pic>
        <p:nvPicPr>
          <p:cNvPr id="1148" name="Google Shape;1148;gd76b2e7fec_1_237"/>
          <p:cNvPicPr preferRelativeResize="0"/>
          <p:nvPr/>
        </p:nvPicPr>
        <p:blipFill rotWithShape="1">
          <a:blip r:embed="rId3">
            <a:alphaModFix/>
          </a:blip>
          <a:srcRect/>
          <a:stretch/>
        </p:blipFill>
        <p:spPr>
          <a:xfrm>
            <a:off x="695324" y="2452794"/>
            <a:ext cx="7882910" cy="2451084"/>
          </a:xfrm>
          <a:prstGeom prst="rect">
            <a:avLst/>
          </a:prstGeom>
          <a:noFill/>
          <a:ln>
            <a:noFill/>
          </a:ln>
        </p:spPr>
      </p:pic>
      <p:sp>
        <p:nvSpPr>
          <p:cNvPr id="1149" name="Google Shape;1149;gd76b2e7fec_1_237"/>
          <p:cNvSpPr/>
          <p:nvPr/>
        </p:nvSpPr>
        <p:spPr>
          <a:xfrm>
            <a:off x="673896" y="5529334"/>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Xucong Zhang, Yusuke Sugano, Mario Fritz, and Andreas Bulling. 2017. It's written all over your face: Full-face appearance-based gaze estimation. In Proceedings of the IEEE Conference on Computer Vision and Pattern Recognition Workshops, pp. 51-60. 2017. DOI: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https://doi.org/10.1109/CVPRW.2017.284</a:t>
            </a:r>
            <a:r>
              <a:rPr lang="en-US" sz="1100">
                <a:solidFill>
                  <a:schemeClr val="dk1"/>
                </a:solidFill>
                <a:latin typeface="Arial"/>
                <a:ea typeface="Arial"/>
                <a:cs typeface="Arial"/>
                <a:sym typeface="Arial"/>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6"/>
          <p:cNvPicPr preferRelativeResize="0"/>
          <p:nvPr/>
        </p:nvPicPr>
        <p:blipFill rotWithShape="1">
          <a:blip r:embed="rId3">
            <a:alphaModFix/>
          </a:blip>
          <a:srcRect t="33325" b="11455"/>
          <a:stretch/>
        </p:blipFill>
        <p:spPr>
          <a:xfrm>
            <a:off x="0" y="-69427"/>
            <a:ext cx="8565309" cy="6306304"/>
          </a:xfrm>
          <a:prstGeom prst="rect">
            <a:avLst/>
          </a:prstGeom>
          <a:noFill/>
          <a:ln>
            <a:noFill/>
          </a:ln>
        </p:spPr>
      </p:pic>
      <p:sp>
        <p:nvSpPr>
          <p:cNvPr id="169" name="Google Shape;169;p6"/>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171" name="Google Shape;171;p6"/>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72" name="Google Shape;172;p6"/>
          <p:cNvSpPr txBox="1"/>
          <p:nvPr/>
        </p:nvSpPr>
        <p:spPr>
          <a:xfrm>
            <a:off x="374066" y="2549387"/>
            <a:ext cx="8095747" cy="694553"/>
          </a:xfrm>
          <a:prstGeom prst="rect">
            <a:avLst/>
          </a:prstGeom>
          <a:solidFill>
            <a:srgbClr val="E3F7C6">
              <a:alpha val="54901"/>
            </a:srgbClr>
          </a:solidFill>
          <a:ln>
            <a:noFill/>
          </a:ln>
        </p:spPr>
        <p:txBody>
          <a:bodyPr spcFirstLastPara="1" wrap="square" lIns="0" tIns="0" rIns="0" bIns="0" anchor="ctr" anchorCtr="0">
            <a:normAutofit/>
          </a:bodyPr>
          <a:lstStyle/>
          <a:p>
            <a:pPr marL="0" marR="0" lvl="0" indent="0" algn="ctr" rtl="0">
              <a:lnSpc>
                <a:spcPct val="90000"/>
              </a:lnSpc>
              <a:spcBef>
                <a:spcPts val="0"/>
              </a:spcBef>
              <a:spcAft>
                <a:spcPts val="0"/>
              </a:spcAft>
              <a:buClr>
                <a:schemeClr val="dk1"/>
              </a:buClr>
              <a:buSzPts val="3200"/>
              <a:buFont typeface="Arial"/>
              <a:buNone/>
            </a:pPr>
            <a:r>
              <a:rPr lang="en-US" sz="3200" b="1">
                <a:solidFill>
                  <a:schemeClr val="dk1"/>
                </a:solidFill>
                <a:latin typeface="Arial"/>
                <a:ea typeface="Arial"/>
                <a:cs typeface="Arial"/>
                <a:sym typeface="Arial"/>
              </a:rPr>
              <a:t>What Book do you Recommend to me?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gd76b2e7fec_1_24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Enhanced Voice Assistants</a:t>
            </a:r>
            <a:endParaRPr/>
          </a:p>
        </p:txBody>
      </p:sp>
      <p:sp>
        <p:nvSpPr>
          <p:cNvPr id="1157" name="Google Shape;1157;gd76b2e7fec_1_248"/>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endParaRPr/>
          </a:p>
        </p:txBody>
      </p:sp>
      <p:sp>
        <p:nvSpPr>
          <p:cNvPr id="1158" name="Google Shape;1158;gd76b2e7fec_1_24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159" name="Google Shape;1159;gd76b2e7fec_1_24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160" name="Google Shape;1160;gd76b2e7fec_1_24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
        <p:nvSpPr>
          <p:cNvPr id="1162" name="Google Shape;1162;gd76b2e7fec_1_248"/>
          <p:cNvSpPr/>
          <p:nvPr/>
        </p:nvSpPr>
        <p:spPr>
          <a:xfrm>
            <a:off x="673896" y="5529334"/>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Sven Mayer, Gierad Laput, and Chris Harrison. 2020. Enhancing Mobile Voice Assistants with WorldGaze. In Proceedings of the 2020 CHI Conference on Human Factors in Computing Systems (CHI '20). Association for Computing Machinery, New York, NY, USA, 1–10. DOI: </a:t>
            </a: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https://doi.org/10.1145/3313831.3376479</a:t>
            </a:r>
            <a:r>
              <a:rPr lang="en-US" sz="1100">
                <a:solidFill>
                  <a:schemeClr val="dk1"/>
                </a:solidFill>
                <a:latin typeface="Arial"/>
                <a:ea typeface="Arial"/>
                <a:cs typeface="Arial"/>
                <a:sym typeface="Arial"/>
              </a:rPr>
              <a:t> </a:t>
            </a:r>
            <a:endParaRPr/>
          </a:p>
        </p:txBody>
      </p:sp>
      <p:pic>
        <p:nvPicPr>
          <p:cNvPr id="1163" name="Google Shape;1163;gd76b2e7fec_1_248"/>
          <p:cNvPicPr preferRelativeResize="0"/>
          <p:nvPr/>
        </p:nvPicPr>
        <p:blipFill rotWithShape="1">
          <a:blip r:embed="rId6">
            <a:alphaModFix/>
          </a:blip>
          <a:srcRect/>
          <a:stretch/>
        </p:blipFill>
        <p:spPr>
          <a:xfrm>
            <a:off x="6035501" y="268059"/>
            <a:ext cx="2637803" cy="1482993"/>
          </a:xfrm>
          <a:prstGeom prst="rect">
            <a:avLst/>
          </a:prstGeom>
          <a:noFill/>
          <a:ln>
            <a:noFill/>
          </a:ln>
        </p:spPr>
      </p:pic>
      <p:pic>
        <p:nvPicPr>
          <p:cNvPr id="10" name="Untitled" descr="Untitled">
            <a:hlinkClick r:id="" action="ppaction://media"/>
            <a:extLst>
              <a:ext uri="{FF2B5EF4-FFF2-40B4-BE49-F238E27FC236}">
                <a16:creationId xmlns:a16="http://schemas.microsoft.com/office/drawing/2014/main" id="{63D3A7F3-713A-9F45-93E2-150E074ED67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17221" b="5436"/>
          <a:stretch/>
        </p:blipFill>
        <p:spPr>
          <a:xfrm>
            <a:off x="407332" y="1819116"/>
            <a:ext cx="8244543" cy="3586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3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mute="1">
                <p:cTn id="12" repeatCount="indefinite" fill="hold" display="0">
                  <p:stCondLst>
                    <p:cond delay="indefinite"/>
                  </p:stCondLst>
                </p:cTn>
                <p:tgtEl>
                  <p:spTgt spid="10"/>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gd76b2e7fec_1_262"/>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b="0"/>
              <a:t>Object Detection</a:t>
            </a:r>
            <a:endParaRPr/>
          </a:p>
        </p:txBody>
      </p:sp>
      <p:sp>
        <p:nvSpPr>
          <p:cNvPr id="1169" name="Google Shape;1169;gd76b2e7fec_1_262"/>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1170" name="Google Shape;1170;gd76b2e7fec_1_262"/>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171" name="Google Shape;1171;gd76b2e7fec_1_262"/>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172" name="Google Shape;1172;gd76b2e7fec_1_26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pic>
        <p:nvPicPr>
          <p:cNvPr id="1173" name="Google Shape;1173;gd76b2e7fec_1_262"/>
          <p:cNvPicPr preferRelativeResize="0"/>
          <p:nvPr/>
        </p:nvPicPr>
        <p:blipFill rotWithShape="1">
          <a:blip r:embed="rId3">
            <a:alphaModFix/>
          </a:blip>
          <a:srcRect l="50707" r="24"/>
          <a:stretch/>
        </p:blipFill>
        <p:spPr>
          <a:xfrm>
            <a:off x="1158388" y="1621660"/>
            <a:ext cx="3460129" cy="3792471"/>
          </a:xfrm>
          <a:prstGeom prst="rect">
            <a:avLst/>
          </a:prstGeom>
          <a:noFill/>
          <a:ln>
            <a:noFill/>
          </a:ln>
        </p:spPr>
      </p:pic>
      <p:pic>
        <p:nvPicPr>
          <p:cNvPr id="1174" name="Google Shape;1174;gd76b2e7fec_1_262"/>
          <p:cNvPicPr preferRelativeResize="0"/>
          <p:nvPr/>
        </p:nvPicPr>
        <p:blipFill rotWithShape="1">
          <a:blip r:embed="rId4">
            <a:alphaModFix/>
          </a:blip>
          <a:srcRect r="49944"/>
          <a:stretch/>
        </p:blipFill>
        <p:spPr>
          <a:xfrm>
            <a:off x="4666996" y="1621659"/>
            <a:ext cx="3519990" cy="3792471"/>
          </a:xfrm>
          <a:prstGeom prst="rect">
            <a:avLst/>
          </a:prstGeom>
          <a:noFill/>
          <a:ln>
            <a:noFill/>
          </a:ln>
        </p:spPr>
      </p:pic>
      <p:sp>
        <p:nvSpPr>
          <p:cNvPr id="1175" name="Google Shape;1175;gd76b2e7fec_1_262"/>
          <p:cNvSpPr/>
          <p:nvPr/>
        </p:nvSpPr>
        <p:spPr>
          <a:xfrm>
            <a:off x="673896" y="5529334"/>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Sven Mayer, Gierad Laput, and Chris Harrison. 2020. Enhancing Mobile Voice Assistants with WorldGaze. In Proceedings of the 2020 CHI Conference on Human Factors in Computing Systems (CHI '20). Association for Computing Machinery, New York, NY, USA, 1–10. DOI: </a:t>
            </a: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https://doi.org/10.1145/3313831.3376479</a:t>
            </a:r>
            <a:r>
              <a:rPr lang="en-US" sz="1100">
                <a:solidFill>
                  <a:schemeClr val="dk1"/>
                </a:solidFill>
                <a:latin typeface="Arial"/>
                <a:ea typeface="Arial"/>
                <a:cs typeface="Arial"/>
                <a:sym typeface="Arial"/>
              </a:rPr>
              <a:t>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gd76b2e7fec_1_27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Object Detection</a:t>
            </a:r>
            <a:endParaRPr/>
          </a:p>
        </p:txBody>
      </p:sp>
      <p:sp>
        <p:nvSpPr>
          <p:cNvPr id="1181" name="Google Shape;1181;gd76b2e7fec_1_274"/>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1182" name="Google Shape;1182;gd76b2e7fec_1_274"/>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b="0"/>
              <a:t>R-CNN: Regions with CNN feature</a:t>
            </a:r>
            <a:endParaRPr/>
          </a:p>
        </p:txBody>
      </p:sp>
      <p:sp>
        <p:nvSpPr>
          <p:cNvPr id="1183" name="Google Shape;1183;gd76b2e7fec_1_27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184" name="Google Shape;1184;gd76b2e7fec_1_27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pic>
        <p:nvPicPr>
          <p:cNvPr id="1185" name="Google Shape;1185;gd76b2e7fec_1_274"/>
          <p:cNvPicPr preferRelativeResize="0"/>
          <p:nvPr/>
        </p:nvPicPr>
        <p:blipFill rotWithShape="1">
          <a:blip r:embed="rId3">
            <a:alphaModFix/>
          </a:blip>
          <a:srcRect/>
          <a:stretch/>
        </p:blipFill>
        <p:spPr>
          <a:xfrm>
            <a:off x="695324" y="2565401"/>
            <a:ext cx="7933692" cy="2375778"/>
          </a:xfrm>
          <a:prstGeom prst="rect">
            <a:avLst/>
          </a:prstGeom>
          <a:noFill/>
          <a:ln>
            <a:noFill/>
          </a:ln>
        </p:spPr>
      </p:pic>
      <p:sp>
        <p:nvSpPr>
          <p:cNvPr id="1186" name="Google Shape;1186;gd76b2e7fec_1_274"/>
          <p:cNvSpPr/>
          <p:nvPr/>
        </p:nvSpPr>
        <p:spPr>
          <a:xfrm>
            <a:off x="695324" y="5529174"/>
            <a:ext cx="79566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Ross Girshick, Jeff Donahue, Trevor Darrell, and Jitendra Malik. Rich feature hierarchies for accurate object detection and semantic segmentation (2014) In Proceedings of the IEEE conference on computer vision and pattern recognition, pp. 580-587. DOI: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https://doi.org/10.1109/CVPR.2014.81</a:t>
            </a:r>
            <a:r>
              <a:rPr lang="en-US" sz="1100">
                <a:solidFill>
                  <a:schemeClr val="dk1"/>
                </a:solidFill>
                <a:latin typeface="Arial"/>
                <a:ea typeface="Arial"/>
                <a:cs typeface="Arial"/>
                <a:sym typeface="Arial"/>
              </a:rPr>
              <a:t> Source Code: </a:t>
            </a: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https://github.com/rbgirshick/rcnn</a:t>
            </a:r>
            <a:r>
              <a:rPr lang="en-US" sz="1100">
                <a:solidFill>
                  <a:schemeClr val="dk1"/>
                </a:solidFill>
                <a:latin typeface="Arial"/>
                <a:ea typeface="Arial"/>
                <a:cs typeface="Arial"/>
                <a:sym typeface="Arial"/>
              </a:rPr>
              <a:t>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gd76b2e7fec_1_285"/>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1192" name="Google Shape;1192;gd76b2e7fec_1_28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Object Detection</a:t>
            </a:r>
            <a:endParaRPr/>
          </a:p>
        </p:txBody>
      </p:sp>
      <p:sp>
        <p:nvSpPr>
          <p:cNvPr id="1193" name="Google Shape;1193;gd76b2e7fec_1_28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YOLO – You Only Look Once</a:t>
            </a:r>
            <a:endParaRPr/>
          </a:p>
        </p:txBody>
      </p:sp>
      <p:sp>
        <p:nvSpPr>
          <p:cNvPr id="1194" name="Google Shape;1194;gd76b2e7fec_1_28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195" name="Google Shape;1195;gd76b2e7fec_1_28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
        <p:nvSpPr>
          <p:cNvPr id="1196" name="Google Shape;1196;gd76b2e7fec_1_285"/>
          <p:cNvSpPr/>
          <p:nvPr/>
        </p:nvSpPr>
        <p:spPr>
          <a:xfrm>
            <a:off x="695324" y="5769345"/>
            <a:ext cx="79566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Joseph Redmon, and Ali Farhadi. "Yolov3: An incremental improvement." arXiv preprint arXiv:1804.02767 (2018). </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URL: </a:t>
            </a: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https://pjreddie.com/darknet/yolo/</a:t>
            </a:r>
            <a:r>
              <a:rPr lang="en-US" sz="1100">
                <a:solidFill>
                  <a:schemeClr val="dk1"/>
                </a:solidFill>
                <a:latin typeface="Arial"/>
                <a:ea typeface="Arial"/>
                <a:cs typeface="Arial"/>
                <a:sym typeface="Arial"/>
              </a:rPr>
              <a:t> </a:t>
            </a:r>
            <a:endParaRPr/>
          </a:p>
        </p:txBody>
      </p:sp>
      <p:sp>
        <p:nvSpPr>
          <p:cNvPr id="1197" name="Google Shape;1197;gd76b2e7fec_1_285"/>
          <p:cNvSpPr/>
          <p:nvPr/>
        </p:nvSpPr>
        <p:spPr>
          <a:xfrm rot="-5400000">
            <a:off x="-501885" y="4669920"/>
            <a:ext cx="19992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https://youtu.be/MPU2HistivI</a:t>
            </a:r>
            <a:r>
              <a:rPr lang="en-US" sz="1100">
                <a:solidFill>
                  <a:schemeClr val="dk1"/>
                </a:solidFill>
                <a:latin typeface="Arial"/>
                <a:ea typeface="Arial"/>
                <a:cs typeface="Arial"/>
                <a:sym typeface="Arial"/>
              </a:rPr>
              <a:t> </a:t>
            </a:r>
            <a:endParaRPr/>
          </a:p>
        </p:txBody>
      </p:sp>
      <p:pic>
        <p:nvPicPr>
          <p:cNvPr id="10" name="YOLOv3-v2" descr="YOLOv3-v2">
            <a:hlinkClick r:id="" action="ppaction://media"/>
            <a:extLst>
              <a:ext uri="{FF2B5EF4-FFF2-40B4-BE49-F238E27FC236}">
                <a16:creationId xmlns:a16="http://schemas.microsoft.com/office/drawing/2014/main" id="{640161FD-3229-9B40-B586-330E19CF695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5322" y="1491008"/>
            <a:ext cx="7680582" cy="4320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gd76b2e7fec_1_29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Machine Learning for HCI</a:t>
            </a:r>
            <a:endParaRPr/>
          </a:p>
        </p:txBody>
      </p:sp>
      <p:sp>
        <p:nvSpPr>
          <p:cNvPr id="1204" name="Google Shape;1204;gd76b2e7fec_1_29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205" name="Google Shape;1205;gd76b2e7fec_1_29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206" name="Google Shape;1206;gd76b2e7fec_1_29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pic>
        <p:nvPicPr>
          <p:cNvPr id="1207" name="Google Shape;1207;gd76b2e7fec_1_297"/>
          <p:cNvPicPr preferRelativeResize="0"/>
          <p:nvPr/>
        </p:nvPicPr>
        <p:blipFill rotWithShape="1">
          <a:blip r:embed="rId3">
            <a:alphaModFix/>
          </a:blip>
          <a:srcRect t="728" b="817"/>
          <a:stretch/>
        </p:blipFill>
        <p:spPr>
          <a:xfrm>
            <a:off x="6176252" y="156761"/>
            <a:ext cx="2475625" cy="327223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208" name="Google Shape;1208;gd76b2e7fec_1_297"/>
          <p:cNvSpPr/>
          <p:nvPr/>
        </p:nvSpPr>
        <p:spPr>
          <a:xfrm>
            <a:off x="695323" y="5791950"/>
            <a:ext cx="79566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Huy Viet Le, Sven Mayer, and Niels Henze. 2020. Deep learning for human-computer interaction. interactions 28, 1 (January - February 2021), 78–82. DOI: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https://doi.org/10.1145/3436958</a:t>
            </a:r>
            <a:r>
              <a:rPr lang="en-US" sz="1100">
                <a:solidFill>
                  <a:schemeClr val="dk1"/>
                </a:solidFill>
                <a:latin typeface="Arial"/>
                <a:ea typeface="Arial"/>
                <a:cs typeface="Arial"/>
                <a:sym typeface="Arial"/>
              </a:rPr>
              <a:t>  </a:t>
            </a:r>
            <a:endParaRPr/>
          </a:p>
        </p:txBody>
      </p:sp>
      <p:pic>
        <p:nvPicPr>
          <p:cNvPr id="1209" name="Google Shape;1209;gd76b2e7fec_1_297"/>
          <p:cNvPicPr preferRelativeResize="0"/>
          <p:nvPr/>
        </p:nvPicPr>
        <p:blipFill rotWithShape="1">
          <a:blip r:embed="rId5">
            <a:alphaModFix/>
          </a:blip>
          <a:srcRect/>
          <a:stretch/>
        </p:blipFill>
        <p:spPr>
          <a:xfrm>
            <a:off x="255872" y="2049784"/>
            <a:ext cx="5661599" cy="1366885"/>
          </a:xfrm>
          <a:prstGeom prst="rect">
            <a:avLst/>
          </a:prstGeom>
          <a:noFill/>
          <a:ln>
            <a:noFill/>
          </a:ln>
        </p:spPr>
      </p:pic>
      <p:pic>
        <p:nvPicPr>
          <p:cNvPr id="1210" name="Google Shape;1210;gd76b2e7fec_1_297"/>
          <p:cNvPicPr preferRelativeResize="0"/>
          <p:nvPr/>
        </p:nvPicPr>
        <p:blipFill rotWithShape="1">
          <a:blip r:embed="rId6">
            <a:alphaModFix/>
          </a:blip>
          <a:srcRect/>
          <a:stretch/>
        </p:blipFill>
        <p:spPr>
          <a:xfrm>
            <a:off x="255872" y="4046295"/>
            <a:ext cx="5661600" cy="1552511"/>
          </a:xfrm>
          <a:prstGeom prst="rect">
            <a:avLst/>
          </a:prstGeom>
          <a:noFill/>
          <a:ln>
            <a:noFill/>
          </a:ln>
        </p:spPr>
      </p:pic>
      <p:sp>
        <p:nvSpPr>
          <p:cNvPr id="1211" name="Google Shape;1211;gd76b2e7fec_1_297"/>
          <p:cNvSpPr/>
          <p:nvPr/>
        </p:nvSpPr>
        <p:spPr>
          <a:xfrm>
            <a:off x="112418" y="1653766"/>
            <a:ext cx="4477200" cy="380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User Centered Design Cycle ISO 9241</a:t>
            </a:r>
            <a:endParaRPr/>
          </a:p>
        </p:txBody>
      </p:sp>
      <p:sp>
        <p:nvSpPr>
          <p:cNvPr id="1212" name="Google Shape;1212;gd76b2e7fec_1_297"/>
          <p:cNvSpPr/>
          <p:nvPr/>
        </p:nvSpPr>
        <p:spPr>
          <a:xfrm>
            <a:off x="112418" y="3542417"/>
            <a:ext cx="4477200" cy="380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Adaptation for Machine Learning</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gd76b2e7fec_1_31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Neuronal Network Concepts</a:t>
            </a:r>
            <a:endParaRPr/>
          </a:p>
        </p:txBody>
      </p:sp>
      <p:sp>
        <p:nvSpPr>
          <p:cNvPr id="1218" name="Google Shape;1218;gd76b2e7fec_1_311"/>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Classification vs. Regression</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en-US"/>
              <a:t>Feature Extraction vs. Representation Learning</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en-US"/>
              <a:t>Model Structures</a:t>
            </a:r>
            <a:endParaRPr/>
          </a:p>
          <a:p>
            <a:pPr marL="538162" lvl="1" indent="-180975" algn="l" rtl="0">
              <a:lnSpc>
                <a:spcPct val="90000"/>
              </a:lnSpc>
              <a:spcBef>
                <a:spcPts val="1100"/>
              </a:spcBef>
              <a:spcAft>
                <a:spcPts val="0"/>
              </a:spcAft>
              <a:buSzPts val="2000"/>
              <a:buChar char="▪"/>
            </a:pPr>
            <a:r>
              <a:rPr lang="en-US"/>
              <a:t>Neuronal Network</a:t>
            </a:r>
            <a:endParaRPr/>
          </a:p>
          <a:p>
            <a:pPr marL="538162" lvl="1" indent="-180975" algn="l" rtl="0">
              <a:lnSpc>
                <a:spcPct val="90000"/>
              </a:lnSpc>
              <a:spcBef>
                <a:spcPts val="1100"/>
              </a:spcBef>
              <a:spcAft>
                <a:spcPts val="0"/>
              </a:spcAft>
              <a:buSzPts val="2000"/>
              <a:buChar char="▪"/>
            </a:pPr>
            <a:r>
              <a:rPr lang="en-US"/>
              <a:t>Convolutional Neural Network</a:t>
            </a:r>
            <a:endParaRPr/>
          </a:p>
          <a:p>
            <a:pPr marL="538162" lvl="1" indent="-180975" algn="l" rtl="0">
              <a:lnSpc>
                <a:spcPct val="90000"/>
              </a:lnSpc>
              <a:spcBef>
                <a:spcPts val="1100"/>
              </a:spcBef>
              <a:spcAft>
                <a:spcPts val="0"/>
              </a:spcAft>
              <a:buSzPts val="2000"/>
              <a:buChar char="▪"/>
            </a:pPr>
            <a:r>
              <a:rPr lang="en-US"/>
              <a:t>RNN</a:t>
            </a:r>
            <a:endParaRPr/>
          </a:p>
          <a:p>
            <a:pPr marL="538162" lvl="1" indent="-180975" algn="l" rtl="0">
              <a:lnSpc>
                <a:spcPct val="90000"/>
              </a:lnSpc>
              <a:spcBef>
                <a:spcPts val="1100"/>
              </a:spcBef>
              <a:spcAft>
                <a:spcPts val="0"/>
              </a:spcAft>
              <a:buSzPts val="2000"/>
              <a:buChar char="▪"/>
            </a:pPr>
            <a:r>
              <a:rPr lang="en-US"/>
              <a:t>Long short-term memory (LSTM)</a:t>
            </a:r>
            <a:endParaRPr/>
          </a:p>
        </p:txBody>
      </p:sp>
      <p:sp>
        <p:nvSpPr>
          <p:cNvPr id="1219" name="Google Shape;1219;gd76b2e7fec_1_31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Introduced concepts</a:t>
            </a:r>
            <a:endParaRPr/>
          </a:p>
        </p:txBody>
      </p:sp>
      <p:sp>
        <p:nvSpPr>
          <p:cNvPr id="1220" name="Google Shape;1220;gd76b2e7fec_1_31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Users' Context in Smart Environments</a:t>
            </a:r>
            <a:endParaRPr/>
          </a:p>
        </p:txBody>
      </p:sp>
      <p:sp>
        <p:nvSpPr>
          <p:cNvPr id="1221" name="Google Shape;1221;gd76b2e7fec_1_31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gd76b2e7fec_1_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License</a:t>
            </a:r>
            <a:endParaRPr/>
          </a:p>
        </p:txBody>
      </p:sp>
      <p:sp>
        <p:nvSpPr>
          <p:cNvPr id="1228" name="Google Shape;1228;gd76b2e7fec_1_1"/>
          <p:cNvSpPr txBox="1">
            <a:spLocks noGrp="1"/>
          </p:cNvSpPr>
          <p:nvPr>
            <p:ph type="body" idx="1"/>
          </p:nvPr>
        </p:nvSpPr>
        <p:spPr>
          <a:xfrm>
            <a:off x="695325" y="1592275"/>
            <a:ext cx="10643100" cy="4537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2400"/>
              <a:buNone/>
            </a:pPr>
            <a:r>
              <a:rPr lang="en-US" sz="2400"/>
              <a:t>This file is licensed under the Creative Commons Attribution-Share Alike 4.0 (CC BY-SA) license:</a:t>
            </a:r>
            <a:endParaRPr/>
          </a:p>
          <a:p>
            <a:pPr marL="0" lvl="0" indent="0" algn="l" rtl="0">
              <a:lnSpc>
                <a:spcPct val="150000"/>
              </a:lnSpc>
              <a:spcBef>
                <a:spcPts val="1100"/>
              </a:spcBef>
              <a:spcAft>
                <a:spcPts val="0"/>
              </a:spcAft>
              <a:buSzPts val="2400"/>
              <a:buNone/>
            </a:pPr>
            <a:r>
              <a:rPr lang="en-US" sz="2400"/>
              <a:t>https://creativecommons.org/licenses/by-sa/4.0</a:t>
            </a:r>
            <a:endParaRPr/>
          </a:p>
          <a:p>
            <a:pPr marL="0" lvl="0" indent="0" algn="l" rtl="0">
              <a:lnSpc>
                <a:spcPct val="150000"/>
              </a:lnSpc>
              <a:spcBef>
                <a:spcPts val="1100"/>
              </a:spcBef>
              <a:spcAft>
                <a:spcPts val="0"/>
              </a:spcAft>
              <a:buSzPts val="2400"/>
              <a:buNone/>
            </a:pPr>
            <a:r>
              <a:rPr lang="en-US" sz="2400"/>
              <a:t>Attribution: Albrecht Schmidt, Sven Mayer, and Daniel Buschek</a:t>
            </a:r>
            <a:endParaRPr/>
          </a:p>
          <a:p>
            <a:pPr marL="0" lvl="0" indent="0" algn="l" rtl="0">
              <a:lnSpc>
                <a:spcPct val="90000"/>
              </a:lnSpc>
              <a:spcBef>
                <a:spcPts val="1100"/>
              </a:spcBef>
              <a:spcAft>
                <a:spcPts val="0"/>
              </a:spcAft>
              <a:buSzPts val="2400"/>
              <a:buNone/>
            </a:pPr>
            <a:endParaRPr/>
          </a:p>
        </p:txBody>
      </p:sp>
      <p:sp>
        <p:nvSpPr>
          <p:cNvPr id="1229" name="Google Shape;1229;gd76b2e7fec_1_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1230" name="Google Shape;1230;gd76b2e7fec_1_1" descr="https://upload.wikimedia.org/wikipedia/commons/thumb/5/57/CC-BY-SA_icon_white.svg/800px-CC-BY-SA_icon_white.svg.png"/>
          <p:cNvPicPr preferRelativeResize="0"/>
          <p:nvPr/>
        </p:nvPicPr>
        <p:blipFill rotWithShape="1">
          <a:blip r:embed="rId3">
            <a:alphaModFix/>
          </a:blip>
          <a:srcRect/>
          <a:stretch/>
        </p:blipFill>
        <p:spPr>
          <a:xfrm>
            <a:off x="695328" y="6299798"/>
            <a:ext cx="1399149" cy="493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Example: https://tastedive.com/</a:t>
            </a:r>
            <a:endParaRPr/>
          </a:p>
        </p:txBody>
      </p:sp>
      <p:sp>
        <p:nvSpPr>
          <p:cNvPr id="179" name="Google Shape;179;p7"/>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180" name="Google Shape;180;p7"/>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How does this work?</a:t>
            </a:r>
            <a:endParaRPr/>
          </a:p>
        </p:txBody>
      </p:sp>
      <p:sp>
        <p:nvSpPr>
          <p:cNvPr id="181" name="Google Shape;181;p7"/>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183" name="Google Shape;183;p7"/>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184" name="Google Shape;184;p7"/>
          <p:cNvPicPr preferRelativeResize="0"/>
          <p:nvPr/>
        </p:nvPicPr>
        <p:blipFill rotWithShape="1">
          <a:blip r:embed="rId3">
            <a:alphaModFix/>
          </a:blip>
          <a:srcRect/>
          <a:stretch/>
        </p:blipFill>
        <p:spPr>
          <a:xfrm>
            <a:off x="695323" y="1547951"/>
            <a:ext cx="7218821" cy="4625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8"/>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Book do you Recommend to me?</a:t>
            </a:r>
            <a:endParaRPr/>
          </a:p>
        </p:txBody>
      </p:sp>
      <p:sp>
        <p:nvSpPr>
          <p:cNvPr id="191" name="Google Shape;191;p8"/>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192" name="Google Shape;192;p8"/>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193" name="Google Shape;193;p8"/>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195" name="Google Shape;195;p8"/>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96" name="Google Shape;196;p8"/>
          <p:cNvSpPr txBox="1"/>
          <p:nvPr/>
        </p:nvSpPr>
        <p:spPr>
          <a:xfrm>
            <a:off x="6151449" y="2151168"/>
            <a:ext cx="191590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Arial"/>
                <a:ea typeface="Arial"/>
                <a:cs typeface="Arial"/>
                <a:sym typeface="Arial"/>
              </a:rPr>
              <a:t>?     ?</a:t>
            </a:r>
            <a:endParaRPr/>
          </a:p>
        </p:txBody>
      </p:sp>
      <p:pic>
        <p:nvPicPr>
          <p:cNvPr id="10" name="Grafik 2">
            <a:extLst>
              <a:ext uri="{FF2B5EF4-FFF2-40B4-BE49-F238E27FC236}">
                <a16:creationId xmlns:a16="http://schemas.microsoft.com/office/drawing/2014/main" id="{8E64DC99-74E0-A943-8C62-6EBA2D1E307B}"/>
              </a:ext>
            </a:extLst>
          </p:cNvPr>
          <p:cNvPicPr>
            <a:picLocks noChangeAspect="1"/>
          </p:cNvPicPr>
          <p:nvPr/>
        </p:nvPicPr>
        <p:blipFill rotWithShape="1">
          <a:blip r:embed="rId3">
            <a:extLst>
              <a:ext uri="{28A0092B-C50C-407E-A947-70E740481C1C}">
                <a14:useLocalDpi xmlns:a14="http://schemas.microsoft.com/office/drawing/2010/main" val="0"/>
              </a:ext>
            </a:extLst>
          </a:blip>
          <a:srcRect l="35205" t="46667" r="7028" b="23913"/>
          <a:stretch/>
        </p:blipFill>
        <p:spPr>
          <a:xfrm rot="10800000">
            <a:off x="378413" y="1592264"/>
            <a:ext cx="5282158" cy="20176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9"/>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Book do you Recommend to me?</a:t>
            </a:r>
            <a:endParaRPr/>
          </a:p>
        </p:txBody>
      </p:sp>
      <p:sp>
        <p:nvSpPr>
          <p:cNvPr id="204" name="Google Shape;204;p9"/>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Content based recommendation</a:t>
            </a:r>
            <a:endParaRPr/>
          </a:p>
        </p:txBody>
      </p:sp>
      <p:sp>
        <p:nvSpPr>
          <p:cNvPr id="205" name="Google Shape;205;p9"/>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206" name="Google Shape;206;p9"/>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Recommender Systems</a:t>
            </a:r>
            <a:endParaRPr/>
          </a:p>
        </p:txBody>
      </p:sp>
      <p:sp>
        <p:nvSpPr>
          <p:cNvPr id="208" name="Google Shape;208;p9"/>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9" name="Grafik 2">
            <a:extLst>
              <a:ext uri="{FF2B5EF4-FFF2-40B4-BE49-F238E27FC236}">
                <a16:creationId xmlns:a16="http://schemas.microsoft.com/office/drawing/2014/main" id="{EBDD0F09-A7E3-3947-833D-C623A60699BA}"/>
              </a:ext>
            </a:extLst>
          </p:cNvPr>
          <p:cNvPicPr>
            <a:picLocks noChangeAspect="1"/>
          </p:cNvPicPr>
          <p:nvPr/>
        </p:nvPicPr>
        <p:blipFill rotWithShape="1">
          <a:blip r:embed="rId3">
            <a:extLst>
              <a:ext uri="{28A0092B-C50C-407E-A947-70E740481C1C}">
                <a14:useLocalDpi xmlns:a14="http://schemas.microsoft.com/office/drawing/2010/main" val="0"/>
              </a:ext>
            </a:extLst>
          </a:blip>
          <a:srcRect l="4602" t="46667" r="7028" b="23913"/>
          <a:stretch/>
        </p:blipFill>
        <p:spPr>
          <a:xfrm rot="10800000">
            <a:off x="378413" y="1592264"/>
            <a:ext cx="8080514" cy="2017644"/>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8ABD3E"/>
      </a:accent1>
      <a:accent2>
        <a:srgbClr val="E97B33"/>
      </a:accent2>
      <a:accent3>
        <a:srgbClr val="FEC63E"/>
      </a:accent3>
      <a:accent4>
        <a:srgbClr val="20ABDE"/>
      </a:accent4>
      <a:accent5>
        <a:srgbClr val="3E444C"/>
      </a:accent5>
      <a:accent6>
        <a:srgbClr val="E97B3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3696</Words>
  <Application>Microsoft Macintosh PowerPoint</Application>
  <PresentationFormat>Widescreen</PresentationFormat>
  <Paragraphs>521</Paragraphs>
  <Slides>66</Slides>
  <Notes>66</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HelveticaNeueLT Std Med</vt:lpstr>
      <vt:lpstr>Noto Sans Symbols</vt:lpstr>
      <vt:lpstr>Calibri</vt:lpstr>
      <vt:lpstr>Arial</vt:lpstr>
      <vt:lpstr>Helvetica Neue</vt:lpstr>
      <vt:lpstr>Office Theme</vt:lpstr>
      <vt:lpstr>Recommender Systems and Adaptive UIs</vt:lpstr>
      <vt:lpstr>Recommender Systems</vt:lpstr>
      <vt:lpstr>Recommender Systems – Examples?</vt:lpstr>
      <vt:lpstr>Recommender Systems</vt:lpstr>
      <vt:lpstr>PowerPoint Presentation</vt:lpstr>
      <vt:lpstr>PowerPoint Presentation</vt:lpstr>
      <vt:lpstr>Example: https://tastedive.com/</vt:lpstr>
      <vt:lpstr>What Book do you Recommend to me?</vt:lpstr>
      <vt:lpstr>What Book do you Recommend to me?</vt:lpstr>
      <vt:lpstr>PowerPoint Presentation</vt:lpstr>
      <vt:lpstr>Approaches to Recommender Systems</vt:lpstr>
      <vt:lpstr>Content Based Filtering</vt:lpstr>
      <vt:lpstr>Idea of User Based Collaborative Filtering</vt:lpstr>
      <vt:lpstr>Breakout Sessions 1  How to get item ratings?</vt:lpstr>
      <vt:lpstr>PowerPoint Presentation</vt:lpstr>
      <vt:lpstr>PowerPoint Presentation</vt:lpstr>
      <vt:lpstr>PowerPoint Presentation</vt:lpstr>
      <vt:lpstr>PowerPoint Presentation</vt:lpstr>
      <vt:lpstr>PowerPoint Presentation</vt:lpstr>
      <vt:lpstr>Discussion: Getting user input?</vt:lpstr>
      <vt:lpstr>Recommender Systems Getting user data</vt:lpstr>
      <vt:lpstr>Collaborative Filtering</vt:lpstr>
      <vt:lpstr>Calculating the similarity</vt:lpstr>
      <vt:lpstr>Assessing Similarity?</vt:lpstr>
      <vt:lpstr>Predicting the right item?</vt:lpstr>
      <vt:lpstr>Example Similarity Matrix</vt:lpstr>
      <vt:lpstr>Weighted Rating Matrix</vt:lpstr>
      <vt:lpstr>Recommendation</vt:lpstr>
      <vt:lpstr>PowerPoint Presentation</vt:lpstr>
      <vt:lpstr>Collaborative Filtering</vt:lpstr>
      <vt:lpstr>Cold-Start Problem</vt:lpstr>
      <vt:lpstr>Pinterest</vt:lpstr>
      <vt:lpstr>How to include new item?</vt:lpstr>
      <vt:lpstr>Sparseness of Ratings</vt:lpstr>
      <vt:lpstr>What Book do you Recommend to me? Why does the UI matter?</vt:lpstr>
      <vt:lpstr>Breakout Sessions 2 Recommendation and User Interface</vt:lpstr>
      <vt:lpstr>Recommender Systems Summary</vt:lpstr>
      <vt:lpstr>Example data for experiments</vt:lpstr>
      <vt:lpstr>Breakout Sessions 3 Recommender System</vt:lpstr>
      <vt:lpstr>Algorithms for Recommender System </vt:lpstr>
      <vt:lpstr>Examples for recommender systems  in Python</vt:lpstr>
      <vt:lpstr>Adaptive UIs</vt:lpstr>
      <vt:lpstr>PowerPoint Presentation</vt:lpstr>
      <vt:lpstr>Getting Physical (1) Initial Experience (1998)</vt:lpstr>
      <vt:lpstr>Getting Physical (1) Initial Experience (1998)</vt:lpstr>
      <vt:lpstr>Knife that “knows” what its cuts</vt:lpstr>
      <vt:lpstr>  Radio Tags for Activity Sensing </vt:lpstr>
      <vt:lpstr>Vibrometry for Environment Sensing</vt:lpstr>
      <vt:lpstr>Extracting Contextual Information</vt:lpstr>
      <vt:lpstr>Smart Environments - Direction-of-Voice</vt:lpstr>
      <vt:lpstr>Smart Environments - Direction-of-Voice</vt:lpstr>
      <vt:lpstr>Context-Aware Keyboards</vt:lpstr>
      <vt:lpstr>Palm Detection</vt:lpstr>
      <vt:lpstr>Finger Orientation</vt:lpstr>
      <vt:lpstr>Activity Recognition – Accelerometers</vt:lpstr>
      <vt:lpstr>Neuronal Network With Timeseries Data</vt:lpstr>
      <vt:lpstr>Human Pose Detection</vt:lpstr>
      <vt:lpstr>Camera based Gaze Estimation </vt:lpstr>
      <vt:lpstr>Camera based Gaze Estimation </vt:lpstr>
      <vt:lpstr>Enhanced Voice Assistants</vt:lpstr>
      <vt:lpstr>Object Detection</vt:lpstr>
      <vt:lpstr>Object Detection</vt:lpstr>
      <vt:lpstr>Object Detection</vt:lpstr>
      <vt:lpstr>Machine Learning for HCI</vt:lpstr>
      <vt:lpstr>Neuronal Network Concepts</vt:lpstr>
      <vt:lpstr>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Recommender Systems and Adaptive UIs</dc:title>
  <dc:creator>Valentin Schwind</dc:creator>
  <cp:lastModifiedBy>Microsoft Office User</cp:lastModifiedBy>
  <cp:revision>11</cp:revision>
  <dcterms:created xsi:type="dcterms:W3CDTF">2017-10-10T14:10:45Z</dcterms:created>
  <dcterms:modified xsi:type="dcterms:W3CDTF">2021-05-09T10:14:22Z</dcterms:modified>
</cp:coreProperties>
</file>