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Lst>
  <p:sldSz cx="12192000" cy="6858000"/>
  <p:notesSz cx="6858000" cy="9144000"/>
  <p:embeddedFontLst>
    <p:embeddedFont>
      <p:font typeface="Arimo" panose="020B0604020202020204" pitchFamily="34" charset="0"/>
      <p:regular r:id="rId105"/>
      <p:bold r:id="rId105"/>
      <p:italic r:id="rId105"/>
      <p:boldItalic r:id="rId105"/>
    </p:embeddedFont>
    <p:embeddedFont>
      <p:font typeface="Calibri" panose="020F0502020204030204" pitchFamily="34" charset="0"/>
      <p:regular r:id="rId106"/>
      <p:bold r:id="rId107"/>
      <p:italic r:id="rId108"/>
      <p:boldItalic r:id="rId109"/>
    </p:embeddedFont>
    <p:embeddedFont>
      <p:font typeface="Helvetica Neue" panose="02000503000000020004" pitchFamily="2" charset="0"/>
      <p:regular r:id="rId105"/>
      <p:bold r:id="rId105"/>
      <p:italic r:id="rId105"/>
      <p:boldItalic r:id="rId105"/>
    </p:embeddedFont>
    <p:embeddedFont>
      <p:font typeface="Nunito" pitchFamily="2" charset="77"/>
      <p:regular r:id="rId105"/>
      <p:bold r:id="rId105"/>
      <p:italic r:id="rId105"/>
      <p:boldItalic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1" roundtripDataSignature="AMtx7mjWH25Kb05/kz60kK3x5wE4IG8ec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E9B3616-2035-494C-99B3-D3C80B4D7682}">
  <a:tblStyle styleId="{EE9B3616-2035-494C-99B3-D3C80B4D768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3"/>
  </p:normalViewPr>
  <p:slideViewPr>
    <p:cSldViewPr snapToGrid="0">
      <p:cViewPr varScale="1">
        <p:scale>
          <a:sx n="114" d="100"/>
          <a:sy n="114" d="100"/>
        </p:scale>
        <p:origin x="920" y="168"/>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font" Target="fonts/font2.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font" Target="fonts/font3.fntdata"/><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4.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NUL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customschemas.google.com/relationships/presentationmetadata" Target="meta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tomsguide.com/how-to/how-to-transcribe-and-export-written-notes-on-the-galaxy-note-1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pexels.com/photo/alexa-alexa-talking-amazon-cortana-717235/"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nf-schule.de/sprachen/sprachenundautomaten/formalesprachen/einfuehrung_zeichensystem/syntaxsemantikpragmatik"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pixabay.com/photos/code-programming-coding-web-2434271/"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urface.syr.edu/cgi/viewcontent.cgi?article=1043&amp;context=istpub"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d76cab2273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d76cab2273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gd76cab2273_0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6" name="Google Shape;124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9" name="Google Shape;125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gd76cab2273_0_8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8" name="Google Shape;1268;gd76cab2273_0_8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9" name="Google Shape;1269;gd76cab2273_0_8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102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d76cab2273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d76cab2273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gd76cab2273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d76cab2273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d76cab2273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d76cab2273_0_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d76cab2273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d76cab2273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d76cab2273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d76cab2273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d76cab2273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gd76cab2273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d76cab2273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d76cab2273_0_1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gd76cab2273_0_1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d76cab2273_0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d76cab2273_0_1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gd76cab2273_0_1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d76cab2273_0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d76cab2273_0_1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gd76cab2273_0_1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d76cab2273_0_1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d76cab2273_0_1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d76cab2273_0_1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d76cab2273_0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d76cab2273_0_2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gd76cab2273_0_2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ae645b7a4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7ae645b7a4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g7ae645b7a4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e-D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d76cab2273_0_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d76cab2273_0_2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gd76cab2273_0_2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d76cab2273_0_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d76cab2273_0_2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gd76cab2273_0_2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d76cab2273_0_2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d76cab2273_0_2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gd76cab2273_0_2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d76cab2273_0_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gd76cab2273_0_2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u="sng">
                <a:solidFill>
                  <a:schemeClr val="hlink"/>
                </a:solidFill>
                <a:hlinkClick r:id="rId3"/>
              </a:rPr>
              <a:t>https://www.tomsguide.com/how-to/how-to-transcribe-and-export-written-notes-on-the-galaxy-note-10</a:t>
            </a:r>
            <a:endParaRPr/>
          </a:p>
        </p:txBody>
      </p:sp>
      <p:sp>
        <p:nvSpPr>
          <p:cNvPr id="394" name="Google Shape;394;gd76cab2273_0_2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d76cab2273_0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d76cab2273_0_2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u="sng">
                <a:solidFill>
                  <a:schemeClr val="hlink"/>
                </a:solidFill>
                <a:hlinkClick r:id="rId3"/>
              </a:rPr>
              <a:t>https://www.pexels.com/photo/alexa-alexa-talking-amazon-cortana-717235/</a:t>
            </a:r>
            <a:endParaRPr/>
          </a:p>
        </p:txBody>
      </p:sp>
      <p:sp>
        <p:nvSpPr>
          <p:cNvPr id="404" name="Google Shape;404;gd76cab2273_0_2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d76cab2273_0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gd76cab2273_0_2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gd76cab2273_0_2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76cab2273_0_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d76cab2273_0_2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gd76cab2273_0_2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d76cab2273_0_3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gd76cab2273_0_3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gd76cab2273_0_3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d76cab2273_0_3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d76cab2273_0_3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gd76cab2273_0_3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d76cab2273_0_3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gd76cab2273_0_3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gd76cab2273_0_3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d76cab227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gd76cab227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gd76cab227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d76cab2273_0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gd76cab2273_0_3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gd76cab2273_0_3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d76cab2273_0_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d76cab2273_0_3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gd76cab2273_0_3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d76cab2273_0_3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gd76cab2273_0_3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gd76cab2273_0_3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d76cab2273_0_3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gd76cab2273_0_3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gd76cab2273_0_3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d76cab2273_0_3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d76cab2273_0_3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gd76cab2273_0_3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d76cab2273_0_3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gd76cab2273_0_3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gd76cab2273_0_3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d76cab2273_0_3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d76cab2273_0_3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gd76cab2273_0_3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d76cab2273_0_3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gd76cab2273_0_3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gd76cab2273_0_3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d76cab2273_0_3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d76cab2273_0_3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gd76cab2273_0_3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d76cab2273_0_4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d76cab2273_0_4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gd76cab2273_0_4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d76cab2273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d76cab2273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sz="1200" b="0" i="0">
                <a:solidFill>
                  <a:schemeClr val="dk1"/>
                </a:solidFill>
                <a:latin typeface="Calibri"/>
                <a:ea typeface="Calibri"/>
                <a:cs typeface="Calibri"/>
                <a:sym typeface="Calibri"/>
              </a:rPr>
              <a:t>Die </a:t>
            </a:r>
            <a:r>
              <a:rPr lang="de-DE" sz="1200" b="1" i="0">
                <a:solidFill>
                  <a:schemeClr val="dk1"/>
                </a:solidFill>
                <a:latin typeface="Calibri"/>
                <a:ea typeface="Calibri"/>
                <a:cs typeface="Calibri"/>
                <a:sym typeface="Calibri"/>
              </a:rPr>
              <a:t>Syntax</a:t>
            </a:r>
            <a:r>
              <a:rPr lang="de-DE" sz="1200" b="0" i="0">
                <a:solidFill>
                  <a:schemeClr val="dk1"/>
                </a:solidFill>
                <a:latin typeface="Calibri"/>
                <a:ea typeface="Calibri"/>
                <a:cs typeface="Calibri"/>
                <a:sym typeface="Calibri"/>
              </a:rPr>
              <a:t> einer Sprache (eines Zeichensystems) beschreibt die Regeln, nach denen die Sprachkonstrukte (Zeichen des Zeichensystems) gebildet werden. ..</a:t>
            </a:r>
            <a:endParaRPr/>
          </a:p>
          <a:p>
            <a:pPr marL="0" lvl="0" indent="0" algn="l" rtl="0">
              <a:spcBef>
                <a:spcPts val="0"/>
              </a:spcBef>
              <a:spcAft>
                <a:spcPts val="0"/>
              </a:spcAft>
              <a:buNone/>
            </a:pPr>
            <a:r>
              <a:rPr lang="de-DE" sz="1200" b="0" i="0">
                <a:solidFill>
                  <a:schemeClr val="dk1"/>
                </a:solidFill>
                <a:latin typeface="Calibri"/>
                <a:ea typeface="Calibri"/>
                <a:cs typeface="Calibri"/>
                <a:sym typeface="Calibri"/>
              </a:rPr>
              <a:t>. Die </a:t>
            </a:r>
            <a:r>
              <a:rPr lang="de-DE" sz="1200" b="1" i="0">
                <a:solidFill>
                  <a:schemeClr val="dk1"/>
                </a:solidFill>
                <a:latin typeface="Calibri"/>
                <a:ea typeface="Calibri"/>
                <a:cs typeface="Calibri"/>
                <a:sym typeface="Calibri"/>
              </a:rPr>
              <a:t>Semantik</a:t>
            </a:r>
            <a:r>
              <a:rPr lang="de-DE" sz="1200" b="0" i="0">
                <a:solidFill>
                  <a:schemeClr val="dk1"/>
                </a:solidFill>
                <a:latin typeface="Calibri"/>
                <a:ea typeface="Calibri"/>
                <a:cs typeface="Calibri"/>
                <a:sym typeface="Calibri"/>
              </a:rPr>
              <a:t> einer Sprache (eines Zeichensystems) beschreibt die Bedeutung der Sprachkonstrukte (Zeichen des Zeichensystems).</a:t>
            </a:r>
            <a:endParaRPr/>
          </a:p>
          <a:p>
            <a:pPr marL="0" lvl="0" indent="0" algn="l" rtl="0">
              <a:spcBef>
                <a:spcPts val="0"/>
              </a:spcBef>
              <a:spcAft>
                <a:spcPts val="0"/>
              </a:spcAft>
              <a:buNone/>
            </a:pPr>
            <a:r>
              <a:rPr lang="de-DE" sz="1200" b="0" i="0">
                <a:solidFill>
                  <a:schemeClr val="dk1"/>
                </a:solidFill>
                <a:latin typeface="Calibri"/>
                <a:ea typeface="Calibri"/>
                <a:cs typeface="Calibri"/>
                <a:sym typeface="Calibri"/>
              </a:rPr>
              <a:t>Die </a:t>
            </a:r>
            <a:r>
              <a:rPr lang="de-DE" sz="1200" b="1" i="0">
                <a:solidFill>
                  <a:schemeClr val="dk1"/>
                </a:solidFill>
                <a:latin typeface="Calibri"/>
                <a:ea typeface="Calibri"/>
                <a:cs typeface="Calibri"/>
                <a:sym typeface="Calibri"/>
              </a:rPr>
              <a:t>Pragmatik</a:t>
            </a:r>
            <a:r>
              <a:rPr lang="de-DE" sz="1200" b="0" i="0">
                <a:solidFill>
                  <a:schemeClr val="dk1"/>
                </a:solidFill>
                <a:latin typeface="Calibri"/>
                <a:ea typeface="Calibri"/>
                <a:cs typeface="Calibri"/>
                <a:sym typeface="Calibri"/>
              </a:rPr>
              <a:t> einer Sprache (eines Zeichensystems) beschäftigt sich mit der Verwendung und Bedeutung von Sprachkonstrukten in konkreten Situationen.</a:t>
            </a:r>
            <a:endParaRPr/>
          </a:p>
          <a:p>
            <a:pPr marL="0" lvl="0" indent="0" algn="l" rtl="0">
              <a:spcBef>
                <a:spcPts val="0"/>
              </a:spcBef>
              <a:spcAft>
                <a:spcPts val="0"/>
              </a:spcAft>
              <a:buNone/>
            </a:pPr>
            <a:r>
              <a:rPr lang="de-DE" u="sng">
                <a:solidFill>
                  <a:schemeClr val="hlink"/>
                </a:solidFill>
                <a:hlinkClick r:id="rId3"/>
              </a:rPr>
              <a:t>https://www.inf-schule.de/sprachen/sprachenundautomaten/formalesprachen/einfuehrung_zeichensystem/syntaxsemantikpragmatik</a:t>
            </a:r>
            <a:endParaRPr/>
          </a:p>
          <a:p>
            <a:pPr marL="0" lvl="0" indent="0" algn="l" rtl="0">
              <a:spcBef>
                <a:spcPts val="0"/>
              </a:spcBef>
              <a:spcAft>
                <a:spcPts val="0"/>
              </a:spcAft>
              <a:buNone/>
            </a:pPr>
            <a:endParaRPr/>
          </a:p>
          <a:p>
            <a:pPr marL="0" lvl="0" indent="0" algn="l" rtl="0">
              <a:spcBef>
                <a:spcPts val="0"/>
              </a:spcBef>
              <a:spcAft>
                <a:spcPts val="0"/>
              </a:spcAft>
              <a:buNone/>
            </a:pPr>
            <a:r>
              <a:rPr lang="de-DE"/>
              <a:t>Images are free to use:</a:t>
            </a:r>
            <a:endParaRPr u="sng">
              <a:solidFill>
                <a:schemeClr val="hlink"/>
              </a:solidFill>
              <a:hlinkClick r:id="rId4"/>
            </a:endParaRPr>
          </a:p>
          <a:p>
            <a:pPr marL="0" lvl="0" indent="0" algn="l" rtl="0">
              <a:spcBef>
                <a:spcPts val="0"/>
              </a:spcBef>
              <a:spcAft>
                <a:spcPts val="0"/>
              </a:spcAft>
              <a:buNone/>
            </a:pPr>
            <a:r>
              <a:rPr lang="de-DE" u="sng">
                <a:solidFill>
                  <a:schemeClr val="hlink"/>
                </a:solidFill>
                <a:hlinkClick r:id="rId4"/>
              </a:rPr>
              <a:t>https://pixabay.com/photos/code-programming-coding-web-2434271/</a:t>
            </a:r>
            <a:endParaRPr/>
          </a:p>
          <a:p>
            <a:pPr marL="0" lvl="0" indent="0" algn="l" rtl="0">
              <a:spcBef>
                <a:spcPts val="0"/>
              </a:spcBef>
              <a:spcAft>
                <a:spcPts val="0"/>
              </a:spcAft>
              <a:buNone/>
            </a:pPr>
            <a:r>
              <a:rPr lang="de-DE"/>
              <a:t>https://pxhere.com/en/photo/1201393 </a:t>
            </a:r>
            <a:endParaRPr/>
          </a:p>
        </p:txBody>
      </p:sp>
      <p:sp>
        <p:nvSpPr>
          <p:cNvPr id="132" name="Google Shape;132;gd76cab2273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d76cab2273_0_4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gd76cab2273_0_4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gd76cab2273_0_4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d76cab2273_0_4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d76cab2273_0_4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gd76cab2273_0_4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d76cab2273_0_4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gd76cab2273_0_4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gd76cab2273_0_4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d76cab2273_0_4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gd76cab2273_0_4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gd76cab2273_0_4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d76cab2273_0_4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gd76cab2273_0_4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gd76cab2273_0_4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d76cab2273_0_4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gd76cab2273_0_4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gd76cab2273_0_4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d76cab2273_0_4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gd76cab2273_0_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d76cab2273_0_4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gd76cab2273_0_4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6" name="Google Shape;606;gd76cab2273_0_4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d76cab2273_0_4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gd76cab2273_0_4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gd76cab2273_0_4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d76cab2273_0_4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gd76cab2273_0_4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gd76cab2273_0_4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d76cab2273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d76cab2273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gd76cab2273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d76cab2273_0_5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gd76cab2273_0_5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gd76cab2273_0_5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d76cab2273_0_5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gd76cab2273_0_5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gd76cab2273_0_5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d76cab2273_0_5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gd76cab2273_0_5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gd76cab2273_0_5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d76cab2273_0_5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gd76cab2273_0_5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0" name="Google Shape;660;gd76cab2273_0_5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d76cab2273_0_5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gd76cab2273_0_5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gd76cab2273_0_5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d76cab2273_0_5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gd76cab2273_0_5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 name="Google Shape;683;gd76cab2273_0_5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d76cab2273_0_5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gd76cab2273_0_5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gd76cab2273_0_5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d76cab2273_0_5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gd76cab2273_0_5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1" name="Google Shape;701;gd76cab2273_0_5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d76cab2273_0_5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gd76cab2273_0_5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2" name="Google Shape;712;gd76cab2273_0_5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d76cab2273_0_5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gd76cab2273_0_5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2" name="Google Shape;722;gd76cab2273_0_5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d76cab2273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gd76cab2273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u="sng">
                <a:solidFill>
                  <a:schemeClr val="hlink"/>
                </a:solidFill>
                <a:hlinkClick r:id="rId3"/>
              </a:rPr>
              <a:t>https://surface.syr.edu/cgi/viewcontent.cgi?article=1043&amp;context=istpub</a:t>
            </a:r>
            <a:endParaRPr/>
          </a:p>
        </p:txBody>
      </p:sp>
      <p:sp>
        <p:nvSpPr>
          <p:cNvPr id="151" name="Google Shape;151;gd76cab2273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d76cab2273_0_6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d76cab2273_0_6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4" name="Google Shape;734;gd76cab2273_0_6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d76cab2273_0_6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gd76cab2273_0_6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gd76cab2273_0_6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d76cab2273_0_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gd76cab2273_0_6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2" name="Google Shape;762;gd76cab2273_0_6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d76cab2273_0_6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gd76cab2273_0_6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3" name="Google Shape;773;gd76cab2273_0_6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d76cab2273_0_6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2" name="Google Shape;782;gd76cab2273_0_6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3" name="Google Shape;783;gd76cab2273_0_6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d76cab2273_0_6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gd76cab2273_0_6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3" name="Google Shape;793;gd76cab2273_0_6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d76cab2273_0_6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gd76cab2273_0_6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3" name="Google Shape;803;gd76cab2273_0_6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d76cab2273_0_6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gd76cab2273_0_6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gd76cab2273_0_6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d76cab2273_0_7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gd76cab2273_0_7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4" name="Google Shape;824;gd76cab2273_0_7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d76cab2273_0_7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gd76cab2273_0_7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7" name="Google Shape;837;gd76cab2273_0_7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d76cab2273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d76cab2273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gd76cab2273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d76cab2273_0_7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gd76cab2273_0_7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2" name="Google Shape;852;gd76cab2273_0_7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d76cab2273_0_7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gd76cab2273_0_7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4" name="Google Shape;864;gd76cab2273_0_7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d76cab2273_0_7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gd76cab2273_0_7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7" name="Google Shape;877;gd76cab2273_0_7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d76cab2273_0_7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gd76cab2273_0_7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1" name="Google Shape;891;gd76cab2273_0_7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7ae645b7a4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7ae645b7a4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1" name="Google Shape;901;g7ae645b7a4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9" name="Google Shape;9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1" name="Google Shape;9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1" name="Google Shape;9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9" name="Google Shape;94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8" name="Google Shape;95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d76cab2273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d76cab2273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gd76cab2273_0_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7" name="Google Shape;98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1" name="Google Shape;100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3" name="Google Shape;10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6" name="Google Shape;102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7" name="Google Shape;103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7ae645b7a4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9" name="Google Shape;1049;g7ae645b7a4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9" name="Google Shape;10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0" name="Google Shape;107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7" name="Google Shape;109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6" name="Google Shape;110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d76cab2273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gd76cab2273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gd76cab2273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4" name="Google Shape;113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3" name="Google Shape;114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2" name="Google Shape;115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4" name="Google Shape;116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2" name="Google Shape;117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7" name="Google Shape;118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4" name="Google Shape;120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3" name="Google Shape;121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1" name="Google Shape;122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5" name="Google Shape;123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
        <p:cNvGrpSpPr/>
        <p:nvPr/>
      </p:nvGrpSpPr>
      <p:grpSpPr>
        <a:xfrm>
          <a:off x="0" y="0"/>
          <a:ext cx="0" cy="0"/>
          <a:chOff x="0" y="0"/>
          <a:chExt cx="0" cy="0"/>
        </a:xfrm>
      </p:grpSpPr>
      <p:sp>
        <p:nvSpPr>
          <p:cNvPr id="18" name="Google Shape;18;p30"/>
          <p:cNvSpPr>
            <a:spLocks noGrp="1"/>
          </p:cNvSpPr>
          <p:nvPr>
            <p:ph type="pic" idx="2"/>
          </p:nvPr>
        </p:nvSpPr>
        <p:spPr>
          <a:xfrm>
            <a:off x="0" y="1089025"/>
            <a:ext cx="12192000" cy="2879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30"/>
          <p:cNvSpPr txBox="1">
            <a:spLocks noGrp="1"/>
          </p:cNvSpPr>
          <p:nvPr>
            <p:ph type="ctrTitle"/>
          </p:nvPr>
        </p:nvSpPr>
        <p:spPr>
          <a:xfrm>
            <a:off x="695327" y="3968749"/>
            <a:ext cx="7956548" cy="1198412"/>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0"/>
          <p:cNvSpPr txBox="1">
            <a:spLocks noGrp="1"/>
          </p:cNvSpPr>
          <p:nvPr>
            <p:ph type="subTitle" idx="1"/>
          </p:nvPr>
        </p:nvSpPr>
        <p:spPr>
          <a:xfrm>
            <a:off x="695325" y="5202085"/>
            <a:ext cx="11496675" cy="927253"/>
          </a:xfrm>
          <a:prstGeom prst="rect">
            <a:avLst/>
          </a:prstGeom>
          <a:noFill/>
          <a:ln>
            <a:noFill/>
          </a:ln>
        </p:spPr>
        <p:txBody>
          <a:bodyPr spcFirstLastPara="1" wrap="square" lIns="0" tIns="0" rIns="0" bIns="0" anchor="t" anchorCtr="0">
            <a:normAutofit/>
          </a:bodyPr>
          <a:lstStyle>
            <a:lvl1pPr lvl="0" algn="l">
              <a:lnSpc>
                <a:spcPct val="100000"/>
              </a:lnSpc>
              <a:spcBef>
                <a:spcPts val="500"/>
              </a:spcBef>
              <a:spcAft>
                <a:spcPts val="0"/>
              </a:spcAft>
              <a:buSzPts val="2400"/>
              <a:buNone/>
              <a:defRPr sz="1800"/>
            </a:lvl1pPr>
            <a:lvl2pPr lvl="1" algn="ctr">
              <a:lnSpc>
                <a:spcPct val="90000"/>
              </a:lnSpc>
              <a:spcBef>
                <a:spcPts val="600"/>
              </a:spcBef>
              <a:spcAft>
                <a:spcPts val="0"/>
              </a:spcAft>
              <a:buSzPts val="2000"/>
              <a:buNone/>
              <a:defRPr sz="2000"/>
            </a:lvl2pPr>
            <a:lvl3pPr lvl="2" algn="ctr">
              <a:lnSpc>
                <a:spcPct val="90000"/>
              </a:lnSpc>
              <a:spcBef>
                <a:spcPts val="600"/>
              </a:spcBef>
              <a:spcAft>
                <a:spcPts val="0"/>
              </a:spcAft>
              <a:buSzPts val="1800"/>
              <a:buNone/>
              <a:defRPr sz="1800"/>
            </a:lvl3pPr>
            <a:lvl4pPr lvl="3" algn="ctr">
              <a:lnSpc>
                <a:spcPct val="90000"/>
              </a:lnSpc>
              <a:spcBef>
                <a:spcPts val="600"/>
              </a:spcBef>
              <a:spcAft>
                <a:spcPts val="0"/>
              </a:spcAft>
              <a:buSzPts val="1600"/>
              <a:buNone/>
              <a:defRPr sz="1600"/>
            </a:lvl4pPr>
            <a:lvl5pPr lvl="4" algn="ctr">
              <a:lnSpc>
                <a:spcPct val="90000"/>
              </a:lnSpc>
              <a:spcBef>
                <a:spcPts val="600"/>
              </a:spcBef>
              <a:spcAft>
                <a:spcPts val="0"/>
              </a:spcAft>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30"/>
          <p:cNvSpPr/>
          <p:nvPr/>
        </p:nvSpPr>
        <p:spPr>
          <a:xfrm>
            <a:off x="0" y="3968750"/>
            <a:ext cx="12192000" cy="138029"/>
          </a:xfrm>
          <a:prstGeom prst="rect">
            <a:avLst/>
          </a:prstGeom>
          <a:solidFill>
            <a:srgbClr val="89BD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 name="Google Shape;22;p30"/>
          <p:cNvSpPr>
            <a:spLocks noGrp="1"/>
          </p:cNvSpPr>
          <p:nvPr>
            <p:ph type="pic" idx="3"/>
          </p:nvPr>
        </p:nvSpPr>
        <p:spPr>
          <a:xfrm>
            <a:off x="6213687" y="371953"/>
            <a:ext cx="2534303" cy="50269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 name="Google Shape;23;p30"/>
          <p:cNvSpPr>
            <a:spLocks noGrp="1"/>
          </p:cNvSpPr>
          <p:nvPr>
            <p:ph type="pic" idx="4"/>
          </p:nvPr>
        </p:nvSpPr>
        <p:spPr>
          <a:xfrm>
            <a:off x="695325" y="371953"/>
            <a:ext cx="2749020" cy="50269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30"/>
          <p:cNvSpPr>
            <a:spLocks noGrp="1"/>
          </p:cNvSpPr>
          <p:nvPr>
            <p:ph type="pic" idx="5"/>
          </p:nvPr>
        </p:nvSpPr>
        <p:spPr>
          <a:xfrm>
            <a:off x="3454506" y="371953"/>
            <a:ext cx="2749020" cy="50269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 name="Google Shape;25;p30"/>
          <p:cNvSpPr txBox="1">
            <a:spLocks noGrp="1"/>
          </p:cNvSpPr>
          <p:nvPr>
            <p:ph type="body" idx="6"/>
          </p:nvPr>
        </p:nvSpPr>
        <p:spPr>
          <a:xfrm>
            <a:off x="695325" y="6356350"/>
            <a:ext cx="5610225"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0"/>
          <p:cNvSpPr>
            <a:spLocks noGrp="1"/>
          </p:cNvSpPr>
          <p:nvPr>
            <p:ph type="pic" idx="7"/>
          </p:nvPr>
        </p:nvSpPr>
        <p:spPr>
          <a:xfrm>
            <a:off x="8747657" y="371952"/>
            <a:ext cx="2534303" cy="50269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 name="Google Shape;27;p30"/>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0"/>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0"/>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extLst>
    <p:ext uri="{DCECCB84-F9BA-43D5-87BE-67443E8EF086}">
      <p15:sldGuideLst xmlns:p15="http://schemas.microsoft.com/office/powerpoint/2012/main">
        <p15:guide id="1" pos="438">
          <p15:clr>
            <a:srgbClr val="FBAE40"/>
          </p15:clr>
        </p15:guide>
        <p15:guide id="2" pos="3840">
          <p15:clr>
            <a:srgbClr val="FBAE40"/>
          </p15:clr>
        </p15:guide>
        <p15:guide id="3" orient="horz" pos="392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enutzerdefiniertes Layout">
  <p:cSld name="Benutzerdefiniertes Layout">
    <p:spTree>
      <p:nvGrpSpPr>
        <p:cNvPr id="1" name="Shape 91"/>
        <p:cNvGrpSpPr/>
        <p:nvPr/>
      </p:nvGrpSpPr>
      <p:grpSpPr>
        <a:xfrm>
          <a:off x="0" y="0"/>
          <a:ext cx="0" cy="0"/>
          <a:chOff x="0" y="0"/>
          <a:chExt cx="0" cy="0"/>
        </a:xfrm>
      </p:grpSpPr>
      <p:sp>
        <p:nvSpPr>
          <p:cNvPr id="92" name="Google Shape;92;p39"/>
          <p:cNvSpPr txBox="1">
            <a:spLocks noGrp="1"/>
          </p:cNvSpPr>
          <p:nvPr>
            <p:ph type="title"/>
          </p:nvPr>
        </p:nvSpPr>
        <p:spPr>
          <a:xfrm>
            <a:off x="695325" y="136525"/>
            <a:ext cx="10801349" cy="95250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9"/>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9"/>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9"/>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96"/>
        <p:cNvGrpSpPr/>
        <p:nvPr/>
      </p:nvGrpSpPr>
      <p:grpSpPr>
        <a:xfrm>
          <a:off x="0" y="0"/>
          <a:ext cx="0" cy="0"/>
          <a:chOff x="0" y="0"/>
          <a:chExt cx="0" cy="0"/>
        </a:xfrm>
      </p:grpSpPr>
      <p:sp>
        <p:nvSpPr>
          <p:cNvPr id="97" name="Google Shape;97;gd76cab2273_0_886"/>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gd76cab2273_0_886"/>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500"/>
              </a:spcBef>
              <a:spcAft>
                <a:spcPts val="0"/>
              </a:spcAft>
              <a:buSzPts val="2400"/>
              <a:buChar char="▪"/>
              <a:defRPr/>
            </a:lvl1pPr>
            <a:lvl2pPr marL="914400" lvl="1" indent="-342900" algn="l" rtl="0">
              <a:lnSpc>
                <a:spcPct val="90000"/>
              </a:lnSpc>
              <a:spcBef>
                <a:spcPts val="600"/>
              </a:spcBef>
              <a:spcAft>
                <a:spcPts val="0"/>
              </a:spcAft>
              <a:buSzPts val="1800"/>
              <a:buChar char="▪"/>
              <a:defRPr/>
            </a:lvl2pPr>
            <a:lvl3pPr marL="1371600" lvl="2" indent="-342900" algn="l" rtl="0">
              <a:lnSpc>
                <a:spcPct val="90000"/>
              </a:lnSpc>
              <a:spcBef>
                <a:spcPts val="600"/>
              </a:spcBef>
              <a:spcAft>
                <a:spcPts val="0"/>
              </a:spcAft>
              <a:buSzPts val="1800"/>
              <a:buChar char="▪"/>
              <a:defRPr/>
            </a:lvl3pPr>
            <a:lvl4pPr marL="1828800" lvl="3" indent="-342900" algn="l" rtl="0">
              <a:lnSpc>
                <a:spcPct val="90000"/>
              </a:lnSpc>
              <a:spcBef>
                <a:spcPts val="600"/>
              </a:spcBef>
              <a:spcAft>
                <a:spcPts val="0"/>
              </a:spcAft>
              <a:buSzPts val="1800"/>
              <a:buChar char="▪"/>
              <a:defRPr/>
            </a:lvl4pPr>
            <a:lvl5pPr marL="2286000" lvl="4" indent="-342900" algn="l" rtl="0">
              <a:lnSpc>
                <a:spcPct val="90000"/>
              </a:lnSpc>
              <a:spcBef>
                <a:spcPts val="600"/>
              </a:spcBef>
              <a:spcAft>
                <a:spcPts val="0"/>
              </a:spcAft>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9" name="Google Shape;99;gd76cab2273_0_886"/>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gd76cab2273_0_886"/>
          <p:cNvSpPr txBox="1">
            <a:spLocks noGrp="1"/>
          </p:cNvSpPr>
          <p:nvPr>
            <p:ph type="ftr" idx="11"/>
          </p:nvPr>
        </p:nvSpPr>
        <p:spPr>
          <a:xfrm>
            <a:off x="8791074" y="6352598"/>
            <a:ext cx="32454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gd76cab2273_0_886"/>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0"/>
        <p:cNvGrpSpPr/>
        <p:nvPr/>
      </p:nvGrpSpPr>
      <p:grpSpPr>
        <a:xfrm>
          <a:off x="0" y="0"/>
          <a:ext cx="0" cy="0"/>
          <a:chOff x="0" y="0"/>
          <a:chExt cx="0" cy="0"/>
        </a:xfrm>
      </p:grpSpPr>
      <p:sp>
        <p:nvSpPr>
          <p:cNvPr id="31" name="Google Shape;31;p31"/>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1"/>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1"/>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lvl1pPr marL="457200" lvl="0" indent="-228600" algn="l">
              <a:lnSpc>
                <a:spcPct val="90000"/>
              </a:lnSpc>
              <a:spcBef>
                <a:spcPts val="500"/>
              </a:spcBef>
              <a:spcAft>
                <a:spcPts val="0"/>
              </a:spcAft>
              <a:buSzPts val="2400"/>
              <a:buNone/>
              <a:defRPr sz="2000" b="1" i="0">
                <a:solidFill>
                  <a:srgbClr val="8BC24A"/>
                </a:solidFill>
                <a:latin typeface="Arial"/>
                <a:ea typeface="Arial"/>
                <a:cs typeface="Arial"/>
                <a:sym typeface="Arial"/>
              </a:defRPr>
            </a:lvl1pPr>
            <a:lvl2pPr marL="914400" lvl="1" indent="-228600" algn="l">
              <a:lnSpc>
                <a:spcPct val="90000"/>
              </a:lnSpc>
              <a:spcBef>
                <a:spcPts val="600"/>
              </a:spcBef>
              <a:spcAft>
                <a:spcPts val="0"/>
              </a:spcAft>
              <a:buSzPts val="1400"/>
              <a:buNone/>
              <a:defRPr sz="1400" b="0" i="0">
                <a:solidFill>
                  <a:srgbClr val="00B0F0"/>
                </a:solidFill>
                <a:latin typeface="Helvetica Neue"/>
                <a:ea typeface="Helvetica Neue"/>
                <a:cs typeface="Helvetica Neue"/>
                <a:sym typeface="Helvetica Neue"/>
              </a:defRPr>
            </a:lvl2pPr>
            <a:lvl3pPr marL="1371600" lvl="2" indent="-228600" algn="l">
              <a:lnSpc>
                <a:spcPct val="90000"/>
              </a:lnSpc>
              <a:spcBef>
                <a:spcPts val="600"/>
              </a:spcBef>
              <a:spcAft>
                <a:spcPts val="0"/>
              </a:spcAft>
              <a:buSzPts val="1200"/>
              <a:buNone/>
              <a:defRPr sz="1200" b="0" i="0">
                <a:solidFill>
                  <a:srgbClr val="00B0F0"/>
                </a:solidFill>
                <a:latin typeface="Helvetica Neue"/>
                <a:ea typeface="Helvetica Neue"/>
                <a:cs typeface="Helvetica Neue"/>
                <a:sym typeface="Helvetica Neue"/>
              </a:defRPr>
            </a:lvl3pPr>
            <a:lvl4pPr marL="1828800" lvl="3"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4pPr>
            <a:lvl5pPr marL="2286000" lvl="4"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31"/>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1"/>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1"/>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1"/>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8"/>
        <p:cNvGrpSpPr/>
        <p:nvPr/>
      </p:nvGrpSpPr>
      <p:grpSpPr>
        <a:xfrm>
          <a:off x="0" y="0"/>
          <a:ext cx="0" cy="0"/>
          <a:chOff x="0" y="0"/>
          <a:chExt cx="0" cy="0"/>
        </a:xfrm>
      </p:grpSpPr>
      <p:sp>
        <p:nvSpPr>
          <p:cNvPr id="39" name="Google Shape;39;p32"/>
          <p:cNvSpPr txBox="1">
            <a:spLocks noGrp="1"/>
          </p:cNvSpPr>
          <p:nvPr>
            <p:ph type="title"/>
          </p:nvPr>
        </p:nvSpPr>
        <p:spPr>
          <a:xfrm>
            <a:off x="695325" y="1089026"/>
            <a:ext cx="10801349" cy="2879724"/>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2"/>
          <p:cNvSpPr txBox="1">
            <a:spLocks noGrp="1"/>
          </p:cNvSpPr>
          <p:nvPr>
            <p:ph type="body" idx="1"/>
          </p:nvPr>
        </p:nvSpPr>
        <p:spPr>
          <a:xfrm>
            <a:off x="695325" y="4089747"/>
            <a:ext cx="10801349" cy="2039591"/>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500"/>
              </a:spcBef>
              <a:spcAft>
                <a:spcPts val="0"/>
              </a:spcAft>
              <a:buSzPts val="2400"/>
              <a:buNone/>
              <a:defRPr sz="2400">
                <a:solidFill>
                  <a:schemeClr val="dk1"/>
                </a:solidFill>
              </a:defRPr>
            </a:lvl1pPr>
            <a:lvl2pPr marL="914400" lvl="1" indent="-228600" algn="l">
              <a:lnSpc>
                <a:spcPct val="90000"/>
              </a:lnSpc>
              <a:spcBef>
                <a:spcPts val="600"/>
              </a:spcBef>
              <a:spcAft>
                <a:spcPts val="0"/>
              </a:spcAft>
              <a:buSzPts val="2000"/>
              <a:buNone/>
              <a:defRPr sz="2000">
                <a:solidFill>
                  <a:srgbClr val="888888"/>
                </a:solidFill>
              </a:defRPr>
            </a:lvl2pPr>
            <a:lvl3pPr marL="1371600" lvl="2" indent="-228600" algn="l">
              <a:lnSpc>
                <a:spcPct val="90000"/>
              </a:lnSpc>
              <a:spcBef>
                <a:spcPts val="600"/>
              </a:spcBef>
              <a:spcAft>
                <a:spcPts val="0"/>
              </a:spcAft>
              <a:buSzPts val="1800"/>
              <a:buNone/>
              <a:defRPr sz="1800">
                <a:solidFill>
                  <a:srgbClr val="888888"/>
                </a:solidFill>
              </a:defRPr>
            </a:lvl3pPr>
            <a:lvl4pPr marL="1828800" lvl="3" indent="-228600" algn="l">
              <a:lnSpc>
                <a:spcPct val="90000"/>
              </a:lnSpc>
              <a:spcBef>
                <a:spcPts val="600"/>
              </a:spcBef>
              <a:spcAft>
                <a:spcPts val="0"/>
              </a:spcAft>
              <a:buSzPts val="1600"/>
              <a:buNone/>
              <a:defRPr sz="1600">
                <a:solidFill>
                  <a:srgbClr val="888888"/>
                </a:solidFill>
              </a:defRPr>
            </a:lvl4pPr>
            <a:lvl5pPr marL="2286000" lvl="4" indent="-228600" algn="l">
              <a:lnSpc>
                <a:spcPct val="90000"/>
              </a:lnSpc>
              <a:spcBef>
                <a:spcPts val="600"/>
              </a:spcBef>
              <a:spcAft>
                <a:spcPts val="0"/>
              </a:spcAft>
              <a:buSzPts val="160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32"/>
          <p:cNvSpPr txBox="1">
            <a:spLocks noGrp="1"/>
          </p:cNvSpPr>
          <p:nvPr>
            <p:ph type="body" idx="2"/>
          </p:nvPr>
        </p:nvSpPr>
        <p:spPr>
          <a:xfrm>
            <a:off x="695326" y="6356350"/>
            <a:ext cx="8306434"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2"/>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2"/>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2"/>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ff-screen">
  <p:cSld name="Title off-screen">
    <p:spTree>
      <p:nvGrpSpPr>
        <p:cNvPr id="1" name="Shape 45"/>
        <p:cNvGrpSpPr/>
        <p:nvPr/>
      </p:nvGrpSpPr>
      <p:grpSpPr>
        <a:xfrm>
          <a:off x="0" y="0"/>
          <a:ext cx="0" cy="0"/>
          <a:chOff x="0" y="0"/>
          <a:chExt cx="0" cy="0"/>
        </a:xfrm>
      </p:grpSpPr>
      <p:sp>
        <p:nvSpPr>
          <p:cNvPr id="46" name="Google Shape;46;p33"/>
          <p:cNvSpPr txBox="1">
            <a:spLocks noGrp="1"/>
          </p:cNvSpPr>
          <p:nvPr>
            <p:ph type="title"/>
          </p:nvPr>
        </p:nvSpPr>
        <p:spPr>
          <a:xfrm>
            <a:off x="695325" y="-422031"/>
            <a:ext cx="10801349" cy="39970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2000"/>
              <a:buFont typeface="Arial"/>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3"/>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3"/>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3"/>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
        <p:nvSpPr>
          <p:cNvPr id="50" name="Google Shape;50;p33"/>
          <p:cNvSpPr txBox="1">
            <a:spLocks noGrp="1"/>
          </p:cNvSpPr>
          <p:nvPr>
            <p:ph type="body" idx="1"/>
          </p:nvPr>
        </p:nvSpPr>
        <p:spPr>
          <a:xfrm>
            <a:off x="695325" y="6356350"/>
            <a:ext cx="5610225"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1"/>
        <p:cNvGrpSpPr/>
        <p:nvPr/>
      </p:nvGrpSpPr>
      <p:grpSpPr>
        <a:xfrm>
          <a:off x="0" y="0"/>
          <a:ext cx="0" cy="0"/>
          <a:chOff x="0" y="0"/>
          <a:chExt cx="0" cy="0"/>
        </a:xfrm>
      </p:grpSpPr>
      <p:sp>
        <p:nvSpPr>
          <p:cNvPr id="52" name="Google Shape;52;p34"/>
          <p:cNvSpPr txBox="1">
            <a:spLocks noGrp="1"/>
          </p:cNvSpPr>
          <p:nvPr>
            <p:ph type="body" idx="1"/>
          </p:nvPr>
        </p:nvSpPr>
        <p:spPr>
          <a:xfrm>
            <a:off x="695325" y="1592264"/>
            <a:ext cx="3806041" cy="4537074"/>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4"/>
          <p:cNvSpPr txBox="1">
            <a:spLocks noGrp="1"/>
          </p:cNvSpPr>
          <p:nvPr>
            <p:ph type="body" idx="2"/>
          </p:nvPr>
        </p:nvSpPr>
        <p:spPr>
          <a:xfrm>
            <a:off x="4767283" y="1592265"/>
            <a:ext cx="3884592" cy="453707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Clr>
                <a:srgbClr val="8BC24A"/>
              </a:buClr>
              <a:buSzPts val="2400"/>
              <a:buChar char="▪"/>
              <a:defRPr/>
            </a:lvl1pPr>
            <a:lvl2pPr marL="914400" lvl="1" indent="-355600" algn="l">
              <a:lnSpc>
                <a:spcPct val="90000"/>
              </a:lnSpc>
              <a:spcBef>
                <a:spcPts val="600"/>
              </a:spcBef>
              <a:spcAft>
                <a:spcPts val="0"/>
              </a:spcAft>
              <a:buClr>
                <a:srgbClr val="8BC24A"/>
              </a:buClr>
              <a:buSzPts val="2000"/>
              <a:buChar char="▪"/>
              <a:defRPr/>
            </a:lvl2pPr>
            <a:lvl3pPr marL="1371600" lvl="2" indent="-342900" algn="l">
              <a:lnSpc>
                <a:spcPct val="90000"/>
              </a:lnSpc>
              <a:spcBef>
                <a:spcPts val="600"/>
              </a:spcBef>
              <a:spcAft>
                <a:spcPts val="0"/>
              </a:spcAft>
              <a:buClr>
                <a:srgbClr val="8BC24A"/>
              </a:buClr>
              <a:buSzPts val="1800"/>
              <a:buChar char="▪"/>
              <a:defRPr/>
            </a:lvl3pPr>
            <a:lvl4pPr marL="1828800" lvl="3" indent="-330200" algn="l">
              <a:lnSpc>
                <a:spcPct val="90000"/>
              </a:lnSpc>
              <a:spcBef>
                <a:spcPts val="600"/>
              </a:spcBef>
              <a:spcAft>
                <a:spcPts val="0"/>
              </a:spcAft>
              <a:buClr>
                <a:srgbClr val="8BC24A"/>
              </a:buClr>
              <a:buSzPts val="1600"/>
              <a:buChar char="▪"/>
              <a:defRPr/>
            </a:lvl4pPr>
            <a:lvl5pPr marL="2286000" lvl="4" indent="-330200" algn="l">
              <a:lnSpc>
                <a:spcPct val="90000"/>
              </a:lnSpc>
              <a:spcBef>
                <a:spcPts val="600"/>
              </a:spcBef>
              <a:spcAft>
                <a:spcPts val="0"/>
              </a:spcAft>
              <a:buClr>
                <a:srgbClr val="8BC24A"/>
              </a:buClr>
              <a:buSzPts val="16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4"/>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34"/>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4"/>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
        <p:nvSpPr>
          <p:cNvPr id="58" name="Google Shape;58;p34"/>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34"/>
          <p:cNvSpPr txBox="1">
            <a:spLocks noGrp="1"/>
          </p:cNvSpPr>
          <p:nvPr>
            <p:ph type="body" idx="4"/>
          </p:nvPr>
        </p:nvSpPr>
        <p:spPr>
          <a:xfrm>
            <a:off x="695326" y="1089025"/>
            <a:ext cx="7956549" cy="503239"/>
          </a:xfrm>
          <a:prstGeom prst="rect">
            <a:avLst/>
          </a:prstGeom>
          <a:noFill/>
          <a:ln>
            <a:noFill/>
          </a:ln>
        </p:spPr>
        <p:txBody>
          <a:bodyPr spcFirstLastPara="1" wrap="square" lIns="0" tIns="36000" rIns="0" bIns="0" anchor="t" anchorCtr="0">
            <a:noAutofit/>
          </a:bodyPr>
          <a:lstStyle>
            <a:lvl1pPr marL="457200" lvl="0" indent="-228600" algn="l">
              <a:lnSpc>
                <a:spcPct val="90000"/>
              </a:lnSpc>
              <a:spcBef>
                <a:spcPts val="500"/>
              </a:spcBef>
              <a:spcAft>
                <a:spcPts val="0"/>
              </a:spcAft>
              <a:buSzPts val="2400"/>
              <a:buNone/>
              <a:defRPr sz="2000" b="1" i="0">
                <a:solidFill>
                  <a:srgbClr val="8BC24A"/>
                </a:solidFill>
                <a:latin typeface="Arial"/>
                <a:ea typeface="Arial"/>
                <a:cs typeface="Arial"/>
                <a:sym typeface="Arial"/>
              </a:defRPr>
            </a:lvl1pPr>
            <a:lvl2pPr marL="914400" lvl="1" indent="-228600" algn="l">
              <a:lnSpc>
                <a:spcPct val="90000"/>
              </a:lnSpc>
              <a:spcBef>
                <a:spcPts val="600"/>
              </a:spcBef>
              <a:spcAft>
                <a:spcPts val="0"/>
              </a:spcAft>
              <a:buSzPts val="1400"/>
              <a:buNone/>
              <a:defRPr sz="1400" b="0" i="0">
                <a:solidFill>
                  <a:srgbClr val="00B0F0"/>
                </a:solidFill>
                <a:latin typeface="Helvetica Neue"/>
                <a:ea typeface="Helvetica Neue"/>
                <a:cs typeface="Helvetica Neue"/>
                <a:sym typeface="Helvetica Neue"/>
              </a:defRPr>
            </a:lvl2pPr>
            <a:lvl3pPr marL="1371600" lvl="2" indent="-228600" algn="l">
              <a:lnSpc>
                <a:spcPct val="90000"/>
              </a:lnSpc>
              <a:spcBef>
                <a:spcPts val="600"/>
              </a:spcBef>
              <a:spcAft>
                <a:spcPts val="0"/>
              </a:spcAft>
              <a:buSzPts val="1200"/>
              <a:buNone/>
              <a:defRPr sz="1200" b="0" i="0">
                <a:solidFill>
                  <a:srgbClr val="00B0F0"/>
                </a:solidFill>
                <a:latin typeface="Helvetica Neue"/>
                <a:ea typeface="Helvetica Neue"/>
                <a:cs typeface="Helvetica Neue"/>
                <a:sym typeface="Helvetica Neue"/>
              </a:defRPr>
            </a:lvl3pPr>
            <a:lvl4pPr marL="1828800" lvl="3"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4pPr>
            <a:lvl5pPr marL="2286000" lvl="4"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0"/>
        <p:cNvGrpSpPr/>
        <p:nvPr/>
      </p:nvGrpSpPr>
      <p:grpSpPr>
        <a:xfrm>
          <a:off x="0" y="0"/>
          <a:ext cx="0" cy="0"/>
          <a:chOff x="0" y="0"/>
          <a:chExt cx="0" cy="0"/>
        </a:xfrm>
      </p:grpSpPr>
      <p:sp>
        <p:nvSpPr>
          <p:cNvPr id="61" name="Google Shape;61;p35"/>
          <p:cNvSpPr txBox="1">
            <a:spLocks noGrp="1"/>
          </p:cNvSpPr>
          <p:nvPr>
            <p:ph type="title"/>
          </p:nvPr>
        </p:nvSpPr>
        <p:spPr>
          <a:xfrm>
            <a:off x="695327" y="115888"/>
            <a:ext cx="10801348" cy="973137"/>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5"/>
          <p:cNvSpPr txBox="1">
            <a:spLocks noGrp="1"/>
          </p:cNvSpPr>
          <p:nvPr>
            <p:ph type="body" idx="1"/>
          </p:nvPr>
        </p:nvSpPr>
        <p:spPr>
          <a:xfrm>
            <a:off x="695327" y="1268412"/>
            <a:ext cx="10801348" cy="4860926"/>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Clr>
                <a:srgbClr val="8BC24A"/>
              </a:buClr>
              <a:buSzPts val="2400"/>
              <a:buChar char="▪"/>
              <a:defRPr/>
            </a:lvl1pPr>
            <a:lvl2pPr marL="914400" lvl="1" indent="-355600" algn="l">
              <a:lnSpc>
                <a:spcPct val="90000"/>
              </a:lnSpc>
              <a:spcBef>
                <a:spcPts val="600"/>
              </a:spcBef>
              <a:spcAft>
                <a:spcPts val="0"/>
              </a:spcAft>
              <a:buClr>
                <a:srgbClr val="8BC24A"/>
              </a:buClr>
              <a:buSzPts val="2000"/>
              <a:buChar char="▪"/>
              <a:defRPr/>
            </a:lvl2pPr>
            <a:lvl3pPr marL="1371600" lvl="2" indent="-342900" algn="l">
              <a:lnSpc>
                <a:spcPct val="90000"/>
              </a:lnSpc>
              <a:spcBef>
                <a:spcPts val="600"/>
              </a:spcBef>
              <a:spcAft>
                <a:spcPts val="0"/>
              </a:spcAft>
              <a:buClr>
                <a:srgbClr val="8BC24A"/>
              </a:buClr>
              <a:buSzPts val="1800"/>
              <a:buChar char="▪"/>
              <a:defRPr/>
            </a:lvl3pPr>
            <a:lvl4pPr marL="1828800" lvl="3" indent="-330200" algn="l">
              <a:lnSpc>
                <a:spcPct val="90000"/>
              </a:lnSpc>
              <a:spcBef>
                <a:spcPts val="600"/>
              </a:spcBef>
              <a:spcAft>
                <a:spcPts val="0"/>
              </a:spcAft>
              <a:buClr>
                <a:srgbClr val="8BC24A"/>
              </a:buClr>
              <a:buSzPts val="1600"/>
              <a:buChar char="▪"/>
              <a:defRPr/>
            </a:lvl4pPr>
            <a:lvl5pPr marL="2286000" lvl="4" indent="-330200" algn="l">
              <a:lnSpc>
                <a:spcPct val="90000"/>
              </a:lnSpc>
              <a:spcBef>
                <a:spcPts val="600"/>
              </a:spcBef>
              <a:spcAft>
                <a:spcPts val="0"/>
              </a:spcAft>
              <a:buClr>
                <a:srgbClr val="8BC24A"/>
              </a:buClr>
              <a:buSzPts val="16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5"/>
          <p:cNvSpPr txBox="1">
            <a:spLocks noGrp="1"/>
          </p:cNvSpPr>
          <p:nvPr>
            <p:ph type="body" idx="2"/>
          </p:nvPr>
        </p:nvSpPr>
        <p:spPr>
          <a:xfrm>
            <a:off x="695325" y="6356350"/>
            <a:ext cx="5610225"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5"/>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5"/>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5"/>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67"/>
        <p:cNvGrpSpPr/>
        <p:nvPr/>
      </p:nvGrpSpPr>
      <p:grpSpPr>
        <a:xfrm>
          <a:off x="0" y="0"/>
          <a:ext cx="0" cy="0"/>
          <a:chOff x="0" y="0"/>
          <a:chExt cx="0" cy="0"/>
        </a:xfrm>
      </p:grpSpPr>
      <p:sp>
        <p:nvSpPr>
          <p:cNvPr id="68" name="Google Shape;68;p36"/>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6"/>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6"/>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
        <p:nvSpPr>
          <p:cNvPr id="71" name="Google Shape;71;p36"/>
          <p:cNvSpPr txBox="1">
            <a:spLocks noGrp="1"/>
          </p:cNvSpPr>
          <p:nvPr>
            <p:ph type="body" idx="1"/>
          </p:nvPr>
        </p:nvSpPr>
        <p:spPr>
          <a:xfrm>
            <a:off x="695326" y="6356350"/>
            <a:ext cx="5610224"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36"/>
          <p:cNvSpPr>
            <a:spLocks noGrp="1"/>
          </p:cNvSpPr>
          <p:nvPr>
            <p:ph type="pic" idx="2"/>
          </p:nvPr>
        </p:nvSpPr>
        <p:spPr>
          <a:xfrm>
            <a:off x="0" y="0"/>
            <a:ext cx="12192000" cy="62372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3" name="Google Shape;73;p36"/>
          <p:cNvSpPr txBox="1">
            <a:spLocks noGrp="1"/>
          </p:cNvSpPr>
          <p:nvPr>
            <p:ph type="body" idx="3"/>
          </p:nvPr>
        </p:nvSpPr>
        <p:spPr>
          <a:xfrm>
            <a:off x="695325" y="430236"/>
            <a:ext cx="10801350" cy="65878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0"/>
              </a:spcBef>
              <a:spcAft>
                <a:spcPts val="0"/>
              </a:spcAft>
              <a:buSzPts val="2400"/>
              <a:buNone/>
              <a:defRPr sz="1400" b="0">
                <a:solidFill>
                  <a:schemeClr val="dk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4"/>
        <p:cNvGrpSpPr/>
        <p:nvPr/>
      </p:nvGrpSpPr>
      <p:grpSpPr>
        <a:xfrm>
          <a:off x="0" y="0"/>
          <a:ext cx="0" cy="0"/>
          <a:chOff x="0" y="0"/>
          <a:chExt cx="0" cy="0"/>
        </a:xfrm>
      </p:grpSpPr>
      <p:sp>
        <p:nvSpPr>
          <p:cNvPr id="75" name="Google Shape;75;p37"/>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
        <p:nvSpPr>
          <p:cNvPr id="78" name="Google Shape;78;p37"/>
          <p:cNvSpPr txBox="1">
            <a:spLocks noGrp="1"/>
          </p:cNvSpPr>
          <p:nvPr>
            <p:ph type="body" idx="1"/>
          </p:nvPr>
        </p:nvSpPr>
        <p:spPr>
          <a:xfrm>
            <a:off x="695326" y="6356350"/>
            <a:ext cx="5610224"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7"/>
          <p:cNvSpPr>
            <a:spLocks noGrp="1"/>
          </p:cNvSpPr>
          <p:nvPr>
            <p:ph type="pic" idx="2"/>
          </p:nvPr>
        </p:nvSpPr>
        <p:spPr>
          <a:xfrm>
            <a:off x="0" y="0"/>
            <a:ext cx="12192000" cy="62372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0" name="Google Shape;80;p37"/>
          <p:cNvSpPr txBox="1">
            <a:spLocks noGrp="1"/>
          </p:cNvSpPr>
          <p:nvPr>
            <p:ph type="body" idx="3"/>
          </p:nvPr>
        </p:nvSpPr>
        <p:spPr>
          <a:xfrm>
            <a:off x="695325" y="5448563"/>
            <a:ext cx="10801350" cy="658789"/>
          </a:xfrm>
          <a:prstGeom prst="rect">
            <a:avLst/>
          </a:prstGeom>
          <a:noFill/>
          <a:ln>
            <a:noFill/>
          </a:ln>
        </p:spPr>
        <p:txBody>
          <a:bodyPr spcFirstLastPara="1" wrap="square" lIns="0" tIns="0" rIns="0" bIns="0" anchor="b" anchorCtr="0">
            <a:normAutofit/>
          </a:bodyPr>
          <a:lstStyle>
            <a:lvl1pPr marL="457200" lvl="0" indent="-228600" algn="l">
              <a:lnSpc>
                <a:spcPct val="90000"/>
              </a:lnSpc>
              <a:spcBef>
                <a:spcPts val="0"/>
              </a:spcBef>
              <a:spcAft>
                <a:spcPts val="0"/>
              </a:spcAft>
              <a:buSzPts val="2400"/>
              <a:buNone/>
              <a:defRPr sz="1400" b="0">
                <a:solidFill>
                  <a:schemeClr val="dk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81"/>
        <p:cNvGrpSpPr/>
        <p:nvPr/>
      </p:nvGrpSpPr>
      <p:grpSpPr>
        <a:xfrm>
          <a:off x="0" y="0"/>
          <a:ext cx="0" cy="0"/>
          <a:chOff x="0" y="0"/>
          <a:chExt cx="0" cy="0"/>
        </a:xfrm>
      </p:grpSpPr>
      <p:sp>
        <p:nvSpPr>
          <p:cNvPr id="82" name="Google Shape;82;p38"/>
          <p:cNvSpPr>
            <a:spLocks noGrp="1"/>
          </p:cNvSpPr>
          <p:nvPr>
            <p:ph type="pic" idx="2"/>
          </p:nvPr>
        </p:nvSpPr>
        <p:spPr>
          <a:xfrm>
            <a:off x="0" y="1"/>
            <a:ext cx="3000786" cy="623375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None/>
              <a:defRPr sz="3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800"/>
              <a:buFont typeface="Noto Sans Symbols"/>
              <a:buNone/>
              <a:defRPr sz="28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2400"/>
              <a:buFont typeface="Noto Sans Symbols"/>
              <a:buNone/>
              <a:defRPr sz="24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2000"/>
              <a:buFont typeface="Noto Sans Symbols"/>
              <a:buNone/>
              <a:defRPr sz="20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2000"/>
              <a:buFont typeface="Noto Sans Symbols"/>
              <a:buNone/>
              <a:defRPr sz="20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83" name="Google Shape;83;p38"/>
          <p:cNvSpPr/>
          <p:nvPr/>
        </p:nvSpPr>
        <p:spPr>
          <a:xfrm rot="5400000">
            <a:off x="-370283" y="3371399"/>
            <a:ext cx="6858000" cy="115200"/>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 name="Google Shape;84;p38"/>
          <p:cNvSpPr txBox="1">
            <a:spLocks noGrp="1"/>
          </p:cNvSpPr>
          <p:nvPr>
            <p:ph type="title"/>
          </p:nvPr>
        </p:nvSpPr>
        <p:spPr>
          <a:xfrm>
            <a:off x="3734790" y="365126"/>
            <a:ext cx="5341224" cy="723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38"/>
          <p:cNvSpPr txBox="1">
            <a:spLocks noGrp="1"/>
          </p:cNvSpPr>
          <p:nvPr>
            <p:ph type="body" idx="1"/>
          </p:nvPr>
        </p:nvSpPr>
        <p:spPr>
          <a:xfrm>
            <a:off x="3734790" y="1592264"/>
            <a:ext cx="5341224" cy="449242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8"/>
          <p:cNvSpPr txBox="1">
            <a:spLocks noGrp="1"/>
          </p:cNvSpPr>
          <p:nvPr>
            <p:ph type="body" idx="3"/>
          </p:nvPr>
        </p:nvSpPr>
        <p:spPr>
          <a:xfrm>
            <a:off x="3734790" y="1089025"/>
            <a:ext cx="5341224" cy="503239"/>
          </a:xfrm>
          <a:prstGeom prst="rect">
            <a:avLst/>
          </a:prstGeom>
          <a:noFill/>
          <a:ln>
            <a:noFill/>
          </a:ln>
        </p:spPr>
        <p:txBody>
          <a:bodyPr spcFirstLastPara="1" wrap="square" lIns="0" tIns="36000" rIns="0" bIns="0" anchor="t" anchorCtr="0">
            <a:noAutofit/>
          </a:bodyPr>
          <a:lstStyle>
            <a:lvl1pPr marL="457200" lvl="0" indent="-228600" algn="l">
              <a:lnSpc>
                <a:spcPct val="90000"/>
              </a:lnSpc>
              <a:spcBef>
                <a:spcPts val="500"/>
              </a:spcBef>
              <a:spcAft>
                <a:spcPts val="0"/>
              </a:spcAft>
              <a:buSzPts val="2400"/>
              <a:buNone/>
              <a:defRPr sz="2000" b="1" i="0">
                <a:solidFill>
                  <a:srgbClr val="8BC24A"/>
                </a:solidFill>
                <a:latin typeface="Arial"/>
                <a:ea typeface="Arial"/>
                <a:cs typeface="Arial"/>
                <a:sym typeface="Arial"/>
              </a:defRPr>
            </a:lvl1pPr>
            <a:lvl2pPr marL="914400" lvl="1" indent="-228600" algn="l">
              <a:lnSpc>
                <a:spcPct val="90000"/>
              </a:lnSpc>
              <a:spcBef>
                <a:spcPts val="600"/>
              </a:spcBef>
              <a:spcAft>
                <a:spcPts val="0"/>
              </a:spcAft>
              <a:buSzPts val="1400"/>
              <a:buNone/>
              <a:defRPr sz="1400" b="0" i="0">
                <a:solidFill>
                  <a:srgbClr val="00B0F0"/>
                </a:solidFill>
                <a:latin typeface="Helvetica Neue"/>
                <a:ea typeface="Helvetica Neue"/>
                <a:cs typeface="Helvetica Neue"/>
                <a:sym typeface="Helvetica Neue"/>
              </a:defRPr>
            </a:lvl2pPr>
            <a:lvl3pPr marL="1371600" lvl="2" indent="-228600" algn="l">
              <a:lnSpc>
                <a:spcPct val="90000"/>
              </a:lnSpc>
              <a:spcBef>
                <a:spcPts val="600"/>
              </a:spcBef>
              <a:spcAft>
                <a:spcPts val="0"/>
              </a:spcAft>
              <a:buSzPts val="1200"/>
              <a:buNone/>
              <a:defRPr sz="1200" b="0" i="0">
                <a:solidFill>
                  <a:srgbClr val="00B0F0"/>
                </a:solidFill>
                <a:latin typeface="Helvetica Neue"/>
                <a:ea typeface="Helvetica Neue"/>
                <a:cs typeface="Helvetica Neue"/>
                <a:sym typeface="Helvetica Neue"/>
              </a:defRPr>
            </a:lvl3pPr>
            <a:lvl4pPr marL="1828800" lvl="3"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4pPr>
            <a:lvl5pPr marL="2286000" lvl="4"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38"/>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8"/>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8"/>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
        <p:nvSpPr>
          <p:cNvPr id="90" name="Google Shape;90;p38"/>
          <p:cNvSpPr txBox="1">
            <a:spLocks noGrp="1"/>
          </p:cNvSpPr>
          <p:nvPr>
            <p:ph type="body" idx="4"/>
          </p:nvPr>
        </p:nvSpPr>
        <p:spPr>
          <a:xfrm>
            <a:off x="695326" y="6356350"/>
            <a:ext cx="5610224"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p:nvPr/>
        </p:nvSpPr>
        <p:spPr>
          <a:xfrm>
            <a:off x="8668084" y="6237963"/>
            <a:ext cx="3523915" cy="620037"/>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Google Shape;11;p29"/>
          <p:cNvSpPr/>
          <p:nvPr/>
        </p:nvSpPr>
        <p:spPr>
          <a:xfrm>
            <a:off x="0" y="6237963"/>
            <a:ext cx="8651874" cy="620037"/>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 name="Google Shape;12;p29"/>
          <p:cNvSpPr txBox="1">
            <a:spLocks noGrp="1"/>
          </p:cNvSpPr>
          <p:nvPr>
            <p:ph type="body" idx="1"/>
          </p:nvPr>
        </p:nvSpPr>
        <p:spPr>
          <a:xfrm>
            <a:off x="695326" y="1592263"/>
            <a:ext cx="7956550" cy="45370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L="914400" marR="0" lvl="1" indent="-355600"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 name="Google Shape;13;p29"/>
          <p:cNvSpPr txBox="1">
            <a:spLocks noGrp="1"/>
          </p:cNvSpPr>
          <p:nvPr>
            <p:ph type="title"/>
          </p:nvPr>
        </p:nvSpPr>
        <p:spPr>
          <a:xfrm>
            <a:off x="695325" y="136525"/>
            <a:ext cx="10801349" cy="952501"/>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29"/>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29"/>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 name="Google Shape;16;p29"/>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chemeClr val="lt1"/>
                </a:solidFill>
                <a:latin typeface="Arial"/>
                <a:ea typeface="Arial"/>
                <a:cs typeface="Arial"/>
                <a:sym typeface="Arial"/>
              </a:defRPr>
            </a:lvl1pPr>
            <a:lvl2pPr marL="0" marR="0" lvl="1" indent="0" algn="r" rtl="0">
              <a:spcBef>
                <a:spcPts val="0"/>
              </a:spcBef>
              <a:buNone/>
              <a:defRPr sz="1600" b="0" i="0" u="none" strike="noStrike" cap="none">
                <a:solidFill>
                  <a:schemeClr val="lt1"/>
                </a:solidFill>
                <a:latin typeface="Arial"/>
                <a:ea typeface="Arial"/>
                <a:cs typeface="Arial"/>
                <a:sym typeface="Arial"/>
              </a:defRPr>
            </a:lvl2pPr>
            <a:lvl3pPr marL="0" marR="0" lvl="2" indent="0" algn="r" rtl="0">
              <a:spcBef>
                <a:spcPts val="0"/>
              </a:spcBef>
              <a:buNone/>
              <a:defRPr sz="1600" b="0" i="0" u="none" strike="noStrike" cap="none">
                <a:solidFill>
                  <a:schemeClr val="lt1"/>
                </a:solidFill>
                <a:latin typeface="Arial"/>
                <a:ea typeface="Arial"/>
                <a:cs typeface="Arial"/>
                <a:sym typeface="Arial"/>
              </a:defRPr>
            </a:lvl3pPr>
            <a:lvl4pPr marL="0" marR="0" lvl="3" indent="0" algn="r" rtl="0">
              <a:spcBef>
                <a:spcPts val="0"/>
              </a:spcBef>
              <a:buNone/>
              <a:defRPr sz="1600" b="0" i="0" u="none" strike="noStrike" cap="none">
                <a:solidFill>
                  <a:schemeClr val="lt1"/>
                </a:solidFill>
                <a:latin typeface="Arial"/>
                <a:ea typeface="Arial"/>
                <a:cs typeface="Arial"/>
                <a:sym typeface="Arial"/>
              </a:defRPr>
            </a:lvl4pPr>
            <a:lvl5pPr marL="0" marR="0" lvl="4" indent="0" algn="r" rtl="0">
              <a:spcBef>
                <a:spcPts val="0"/>
              </a:spcBef>
              <a:buNone/>
              <a:defRPr sz="1600" b="0" i="0" u="none" strike="noStrike" cap="none">
                <a:solidFill>
                  <a:schemeClr val="lt1"/>
                </a:solidFill>
                <a:latin typeface="Arial"/>
                <a:ea typeface="Arial"/>
                <a:cs typeface="Arial"/>
                <a:sym typeface="Arial"/>
              </a:defRPr>
            </a:lvl5pPr>
            <a:lvl6pPr marL="0" marR="0" lvl="5" indent="0" algn="r" rtl="0">
              <a:spcBef>
                <a:spcPts val="0"/>
              </a:spcBef>
              <a:buNone/>
              <a:defRPr sz="1600" b="0" i="0" u="none" strike="noStrike" cap="none">
                <a:solidFill>
                  <a:schemeClr val="lt1"/>
                </a:solidFill>
                <a:latin typeface="Arial"/>
                <a:ea typeface="Arial"/>
                <a:cs typeface="Arial"/>
                <a:sym typeface="Arial"/>
              </a:defRPr>
            </a:lvl6pPr>
            <a:lvl7pPr marL="0" marR="0" lvl="6" indent="0" algn="r" rtl="0">
              <a:spcBef>
                <a:spcPts val="0"/>
              </a:spcBef>
              <a:buNone/>
              <a:defRPr sz="1600" b="0" i="0" u="none" strike="noStrike" cap="none">
                <a:solidFill>
                  <a:schemeClr val="lt1"/>
                </a:solidFill>
                <a:latin typeface="Arial"/>
                <a:ea typeface="Arial"/>
                <a:cs typeface="Arial"/>
                <a:sym typeface="Arial"/>
              </a:defRPr>
            </a:lvl7pPr>
            <a:lvl8pPr marL="0" marR="0" lvl="7" indent="0" algn="r" rtl="0">
              <a:spcBef>
                <a:spcPts val="0"/>
              </a:spcBef>
              <a:buNone/>
              <a:defRPr sz="1600" b="0" i="0" u="none" strike="noStrike" cap="none">
                <a:solidFill>
                  <a:schemeClr val="lt1"/>
                </a:solidFill>
                <a:latin typeface="Arial"/>
                <a:ea typeface="Arial"/>
                <a:cs typeface="Arial"/>
                <a:sym typeface="Arial"/>
              </a:defRPr>
            </a:lvl8pPr>
            <a:lvl9pPr marL="0" marR="0" lvl="8" indent="0" algn="r" rtl="0">
              <a:spcBef>
                <a:spcPts val="0"/>
              </a:spcBef>
              <a:buNone/>
              <a:defRPr sz="1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38">
          <p15:clr>
            <a:srgbClr val="F26B43"/>
          </p15:clr>
        </p15:guide>
        <p15:guide id="2" pos="7582">
          <p15:clr>
            <a:srgbClr val="F26B43"/>
          </p15:clr>
        </p15:guide>
        <p15:guide id="3" pos="2933">
          <p15:clr>
            <a:srgbClr val="F26B43"/>
          </p15:clr>
        </p15:guide>
        <p15:guide id="4" pos="5450">
          <p15:clr>
            <a:srgbClr val="F26B43"/>
          </p15:clr>
        </p15:guide>
        <p15:guide id="5" orient="horz" pos="2500">
          <p15:clr>
            <a:srgbClr val="F26B43"/>
          </p15:clr>
        </p15:guide>
        <p15:guide id="6" orient="horz" pos="3929">
          <p15:clr>
            <a:srgbClr val="F26B43"/>
          </p15:clr>
        </p15:guide>
        <p15:guide id="7" orient="horz" pos="3997">
          <p15:clr>
            <a:srgbClr val="F26B43"/>
          </p15:clr>
        </p15:guide>
        <p15:guide id="8" orient="horz" pos="73">
          <p15:clr>
            <a:srgbClr val="F26B43"/>
          </p15:clr>
        </p15:guide>
        <p15:guide id="9" orient="horz" pos="686">
          <p15:clr>
            <a:srgbClr val="F26B43"/>
          </p15:clr>
        </p15:guide>
        <p15:guide id="10" orient="horz" pos="1003">
          <p15:clr>
            <a:srgbClr val="F26B43"/>
          </p15:clr>
        </p15:guide>
        <p15:guide id="11" pos="7242">
          <p15:clr>
            <a:srgbClr val="F26B43"/>
          </p15:clr>
        </p15:guide>
        <p15:guide id="12" orient="horz" pos="799">
          <p15:clr>
            <a:srgbClr val="F26B43"/>
          </p15:clr>
        </p15:guide>
        <p15:guide id="13" orient="horz" pos="386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hyperlink" Target="https://www.youtube.com/watch?v=A2AzbKFozc8" TargetMode="External"/></Relationships>
</file>

<file path=ppt/slides/_rels/slide101.xml.rels><?xml version="1.0" encoding="UTF-8" standalone="yes"?>
<Relationships xmlns="http://schemas.openxmlformats.org/package/2006/relationships"><Relationship Id="rId8" Type="http://schemas.openxmlformats.org/officeDocument/2006/relationships/hyperlink" Target="https://doi.org/10.1145/3173574.3174214" TargetMode="External"/><Relationship Id="rId3" Type="http://schemas.openxmlformats.org/officeDocument/2006/relationships/hyperlink" Target="https://doi.org/10.1145/3311956" TargetMode="External"/><Relationship Id="rId7" Type="http://schemas.openxmlformats.org/officeDocument/2006/relationships/hyperlink" Target="https://doi.org/10.1145/2858036.2858288"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hyperlink" Target="https://doi.org/10.1145/3290605.3300316" TargetMode="External"/><Relationship Id="rId5" Type="http://schemas.openxmlformats.org/officeDocument/2006/relationships/hyperlink" Target="https://doi.org/10.1145/3432924" TargetMode="External"/><Relationship Id="rId4" Type="http://schemas.openxmlformats.org/officeDocument/2006/relationships/hyperlink" Target="https://doi.org/10.1145/3290605.3300484" TargetMode="External"/><Relationship Id="rId9" Type="http://schemas.openxmlformats.org/officeDocument/2006/relationships/hyperlink" Target="https://doi.org/10.1145/3343413.3377971"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algorithmia.com/blog/introduction-natural-language-processing-nlp"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https://livebook.manning.com/book/essential-natural-language-processing/chapter-1/55"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livebook.manning.com/book/essential-natural-language-processing/chapter-1/55"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livebook.manning.com/book/essential-natural-language-processing/chapter-1/55"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livebook.manning.com/book/essential-natural-language-processing/chapter-1/55"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hyperlink" Target="https://www.tomsguide.com/how-to/how-to-transcribe-and-export-written-notes-on-the-galaxy-note-1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hyperlink" Target="https://cl.lingfil.uu.se/~marie/undervisning/textanalys16/porter.pdf" TargetMode="External"/><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hyperlink" Target="https://www.datacamp.com/community/tutorials/stemming-lemmatization-python" TargetMode="External"/><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spacy.io/api/annotation#section-named-entities" TargetMode="External"/><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hyperlink" Target="https://nlp.stanford.edu/software/CRF-NER.shtml" TargetMode="External"/><Relationship Id="rId4" Type="http://schemas.openxmlformats.org/officeDocument/2006/relationships/hyperlink" Target="https://nlpforhackers.io/named-entity-extraction/"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hyperlink" Target="https://www.gutenberg.org/" TargetMode="External"/><Relationship Id="rId2" Type="http://schemas.openxmlformats.org/officeDocument/2006/relationships/notesSlide" Target="../notesSlides/notesSlide39.xml"/><Relationship Id="rId1" Type="http://schemas.openxmlformats.org/officeDocument/2006/relationships/slideLayout" Target="../slideLayouts/slideLayout11.xml"/><Relationship Id="rId5" Type="http://schemas.openxmlformats.org/officeDocument/2006/relationships/hyperlink" Target="https://www.collinsdictionary.com/api/collins-english-dictionary,61,HCA.html" TargetMode="External"/><Relationship Id="rId4" Type="http://schemas.openxmlformats.org/officeDocument/2006/relationships/hyperlink" Target="https://www.projekt-gutenberg.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hyperlink" Target="http://www.cse.unsw.edu.au/~billw/nlpdict.html" TargetMode="External"/><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hyperlink" Target="https://www.kaggle.com/rtatman/the-national-university-of-singapore-sms-corpus" TargetMode="External"/><Relationship Id="rId4" Type="http://schemas.openxmlformats.org/officeDocument/2006/relationships/hyperlink" Target="https://sms.linguistik.uzh.ch/"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hyperlink" Target="https://cse.buffalo.edu/~rapaport/572/S02/weizenbaum.eliza.1966.pdf" TargetMode="Externa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hyperlink" Target="https://katzlberger.ai/2018/08/31/eliza-der-erste-chatbot/"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hyperlink" Target="https://doi.org/10.1145/365153.365168" TargetMode="External"/><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hyperlink" Target="http://psych.fullerton.edu/mbirnbaum/psych101/Eliza.htm" TargetMode="External"/><Relationship Id="rId2" Type="http://schemas.openxmlformats.org/officeDocument/2006/relationships/notesSlide" Target="../notesSlides/notesSlide45.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hyperlink" Target="https://github.com/wadetb/eliza"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livebook.manning.com/book/essential-natural-language-processing/chapter-1/15" TargetMode="External"/><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hyperlink" Target="https://app.readable.com/text/gender/"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11.xml"/><Relationship Id="rId6" Type="http://schemas.openxmlformats.org/officeDocument/2006/relationships/hyperlink" Target="https://www.nature.com/news/2003/030714/full/news030714-13.html" TargetMode="External"/><Relationship Id="rId5" Type="http://schemas.openxmlformats.org/officeDocument/2006/relationships/image" Target="../media/image23.png"/><Relationship Id="rId4" Type="http://schemas.openxmlformats.org/officeDocument/2006/relationships/hyperlink" Target="https://app.readable.com/text/gender/"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hyperlink" Target="https://webis.de/downloads/publications/papers/stein_2013g.pdf"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8" Type="http://schemas.openxmlformats.org/officeDocument/2006/relationships/hyperlink" Target="http://www.algorithm.co.il/blogs/programming/python/cheap-language-detection-nltk/" TargetMode="External"/><Relationship Id="rId3" Type="http://schemas.openxmlformats.org/officeDocument/2006/relationships/hyperlink" Target="https://console.bluemix.net/apidocs/language-translator" TargetMode="External"/><Relationship Id="rId7" Type="http://schemas.openxmlformats.org/officeDocument/2006/relationships/hyperlink" Target="https://avital.ca/notes/language-identification-using-nltk"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pypi.org/project/langdetect/" TargetMode="External"/><Relationship Id="rId5" Type="http://schemas.openxmlformats.org/officeDocument/2006/relationships/hyperlink" Target="https://cloud.google.com/translate/docs/detecting-language" TargetMode="External"/><Relationship Id="rId4" Type="http://schemas.openxmlformats.org/officeDocument/2006/relationships/hyperlink" Target="https://docs.microsoft.com/en-us/azure/cognitive-services/translator/"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7.xml"/><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image" Target="../media/image26.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text-processing.com/demo/sentiment/"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hyperlink" Target="https://www.nltk.org/_modules/nltk/sentiment/vader.html"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8" Type="http://schemas.openxmlformats.org/officeDocument/2006/relationships/hyperlink" Target="http://t-redactyl.io/blog/2017/04/using-vader-to-handle-sentiment-analysis-with-social-media-text.html" TargetMode="External"/><Relationship Id="rId3" Type="http://schemas.openxmlformats.org/officeDocument/2006/relationships/hyperlink" Target="https://www.nltk.org/_modules/nltk/sentiment/vader.html" TargetMode="External"/><Relationship Id="rId7" Type="http://schemas.openxmlformats.org/officeDocument/2006/relationships/image" Target="../media/image34.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3" Type="http://schemas.openxmlformats.org/officeDocument/2006/relationships/hyperlink" Target="https://www.nltk.org/_modules/nltk/sentiment/vader.html" TargetMode="External"/><Relationship Id="rId2" Type="http://schemas.openxmlformats.org/officeDocument/2006/relationships/notesSlide" Target="../notesSlides/notesSlide62.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hyperlink" Target="http://t-redactyl.io/blog/2017/04/using-vader-to-handle-sentiment-analysis-with-social-media-text.html" TargetMode="External"/><Relationship Id="rId4" Type="http://schemas.openxmlformats.org/officeDocument/2006/relationships/image" Target="../media/image34.png"/></Relationships>
</file>

<file path=ppt/slides/_rels/slide63.xml.rels><?xml version="1.0" encoding="UTF-8" standalone="yes"?>
<Relationships xmlns="http://schemas.openxmlformats.org/package/2006/relationships"><Relationship Id="rId3" Type="http://schemas.openxmlformats.org/officeDocument/2006/relationships/hyperlink" Target="https://text-processing.com/demo/sentiment/"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www.kaggle.com/ngyptr/python-nltk-sentiment-analysis" TargetMode="External"/><Relationship Id="rId5" Type="http://schemas.openxmlformats.org/officeDocument/2006/relationships/hyperlink" Target="https://www.nltk.org/api/nltk.sentiment.html" TargetMode="External"/><Relationship Id="rId4" Type="http://schemas.openxmlformats.org/officeDocument/2006/relationships/hyperlink" Target="https://www.geeksforgeeks.org/twitter-sentiment-analysis-using-python/"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machinelearningmastery.com/gentle-introduction-text-summarization/"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stackabuse.com/text-summarization-with-nltk-in-python/" TargetMode="External"/><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hyperlink" Target="https://stackabuse.com/text-summarization-with-nltk-in-python/" TargetMode="External"/><Relationship Id="rId2" Type="http://schemas.openxmlformats.org/officeDocument/2006/relationships/notesSlide" Target="../notesSlides/notesSlide67.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36.png"/></Relationships>
</file>

<file path=ppt/slides/_rels/slide68.xml.rels><?xml version="1.0" encoding="UTF-8" standalone="yes"?>
<Relationships xmlns="http://schemas.openxmlformats.org/package/2006/relationships"><Relationship Id="rId3" Type="http://schemas.openxmlformats.org/officeDocument/2006/relationships/hyperlink" Target="https://stackabuse.com/text-summarization-with-nltk-in-python/" TargetMode="External"/><Relationship Id="rId2" Type="http://schemas.openxmlformats.org/officeDocument/2006/relationships/notesSlide" Target="../notesSlides/notesSlide68.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image" Target="../media/image36.png"/></Relationships>
</file>

<file path=ppt/slides/_rels/slide69.xml.rels><?xml version="1.0" encoding="UTF-8" standalone="yes"?>
<Relationships xmlns="http://schemas.openxmlformats.org/package/2006/relationships"><Relationship Id="rId3" Type="http://schemas.openxmlformats.org/officeDocument/2006/relationships/hyperlink" Target="https://stackabuse.com/text-summarization-with-nltk-in-python/" TargetMode="External"/><Relationship Id="rId7" Type="http://schemas.openxmlformats.org/officeDocument/2006/relationships/image" Target="../media/image39.png"/><Relationship Id="rId2" Type="http://schemas.openxmlformats.org/officeDocument/2006/relationships/notesSlide" Target="../notesSlides/notesSlide69.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hyperlink" Target="https://stackabuse.com/text-summarization-with-nltk-in-python/" TargetMode="External"/><Relationship Id="rId2" Type="http://schemas.openxmlformats.org/officeDocument/2006/relationships/notesSlide" Target="../notesSlides/notesSlide70.xml"/><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9.png"/></Relationships>
</file>

<file path=ppt/slides/_rels/slide71.xml.rels><?xml version="1.0" encoding="UTF-8" standalone="yes"?>
<Relationships xmlns="http://schemas.openxmlformats.org/package/2006/relationships"><Relationship Id="rId3" Type="http://schemas.openxmlformats.org/officeDocument/2006/relationships/hyperlink" Target="https://stackabuse.com/text-summarization-with-nltk-in-python/" TargetMode="External"/><Relationship Id="rId2" Type="http://schemas.openxmlformats.org/officeDocument/2006/relationships/notesSlide" Target="../notesSlides/notesSlide71.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41.png"/><Relationship Id="rId4" Type="http://schemas.openxmlformats.org/officeDocument/2006/relationships/image" Target="../media/image40.png"/></Relationships>
</file>

<file path=ppt/slides/_rels/slide72.xml.rels><?xml version="1.0" encoding="UTF-8" standalone="yes"?>
<Relationships xmlns="http://schemas.openxmlformats.org/package/2006/relationships"><Relationship Id="rId3" Type="http://schemas.openxmlformats.org/officeDocument/2006/relationships/hyperlink" Target="https://stackabuse.com/text-summarization-with-nltk-in-python/" TargetMode="External"/><Relationship Id="rId2" Type="http://schemas.openxmlformats.org/officeDocument/2006/relationships/notesSlide" Target="../notesSlides/notesSlide72.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37.png"/><Relationship Id="rId4" Type="http://schemas.openxmlformats.org/officeDocument/2006/relationships/image" Target="../media/image41.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hyperlink" Target="https://www.pexels.com/@ryutaro?utm_content=attributionCopyText&amp;utm_medium=referral&amp;utm_source=pexels"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5.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s://www.pexels.com/@ryutaro?utm_content=attributionCopyText&amp;utm_medium=referral&amp;utm_source=pexels" TargetMode="External"/><Relationship Id="rId4" Type="http://schemas.openxmlformats.org/officeDocument/2006/relationships/image" Target="../media/image47.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png"/></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hyperlink" Target="https://www.youtube.com/watch?v=Sp4q60BsHoY"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png"/></Relationships>
</file>

<file path=ppt/slides/_rels/slide9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hyperlink" Target="https://www.pexels.com/@daria?utm_content=attributionCopyText&amp;utm_medium=referral&amp;utm_source=pexels" TargetMode="External"/><Relationship Id="rId5" Type="http://schemas.openxmlformats.org/officeDocument/2006/relationships/image" Target="../media/image67.jpg"/><Relationship Id="rId4" Type="http://schemas.openxmlformats.org/officeDocument/2006/relationships/hyperlink" Target="https://www.pexels.com/@cotton-technical?utm_content=attributionCopyText&amp;utm_medium=referral&amp;utm_source=pexels" TargetMode="Externa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
          <p:cNvSpPr txBox="1">
            <a:spLocks noGrp="1"/>
          </p:cNvSpPr>
          <p:nvPr>
            <p:ph type="ctrTitle"/>
          </p:nvPr>
        </p:nvSpPr>
        <p:spPr>
          <a:xfrm>
            <a:off x="695327" y="3968749"/>
            <a:ext cx="7956548" cy="1198412"/>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Natural Language Processing and Bots</a:t>
            </a:r>
            <a:endParaRPr/>
          </a:p>
        </p:txBody>
      </p:sp>
      <p:sp>
        <p:nvSpPr>
          <p:cNvPr id="108" name="Google Shape;108;p1"/>
          <p:cNvSpPr txBox="1">
            <a:spLocks noGrp="1"/>
          </p:cNvSpPr>
          <p:nvPr>
            <p:ph type="subTitle" idx="1"/>
          </p:nvPr>
        </p:nvSpPr>
        <p:spPr>
          <a:xfrm>
            <a:off x="695325" y="5202085"/>
            <a:ext cx="11496675" cy="927253"/>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2400"/>
              <a:buNone/>
            </a:pPr>
            <a:endParaRPr/>
          </a:p>
        </p:txBody>
      </p:sp>
      <p:sp>
        <p:nvSpPr>
          <p:cNvPr id="109" name="Google Shape;109;p1"/>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1</a:t>
            </a:fld>
            <a:endParaRPr/>
          </a:p>
        </p:txBody>
      </p:sp>
      <p:pic>
        <p:nvPicPr>
          <p:cNvPr id="110" name="Google Shape;110;p1"/>
          <p:cNvPicPr preferRelativeResize="0"/>
          <p:nvPr/>
        </p:nvPicPr>
        <p:blipFill rotWithShape="1">
          <a:blip r:embed="rId3">
            <a:alphaModFix/>
          </a:blip>
          <a:srcRect/>
          <a:stretch/>
        </p:blipFill>
        <p:spPr>
          <a:xfrm>
            <a:off x="695327" y="6343404"/>
            <a:ext cx="1160554" cy="406194"/>
          </a:xfrm>
          <a:prstGeom prst="rect">
            <a:avLst/>
          </a:prstGeom>
          <a:noFill/>
          <a:ln>
            <a:noFill/>
          </a:ln>
        </p:spPr>
      </p:pic>
      <p:pic>
        <p:nvPicPr>
          <p:cNvPr id="111" name="Google Shape;111;p1"/>
          <p:cNvPicPr preferRelativeResize="0"/>
          <p:nvPr/>
        </p:nvPicPr>
        <p:blipFill>
          <a:blip r:embed="rId4">
            <a:alphaModFix/>
          </a:blip>
          <a:stretch>
            <a:fillRect/>
          </a:stretch>
        </p:blipFill>
        <p:spPr>
          <a:xfrm>
            <a:off x="0" y="1081088"/>
            <a:ext cx="12192000" cy="2895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d76cab2273_0_64"/>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Challenges in NLP</a:t>
            </a:r>
            <a:br>
              <a:rPr lang="de-DE"/>
            </a:br>
            <a:r>
              <a:rPr lang="de-DE"/>
              <a:t>Examples </a:t>
            </a:r>
            <a:endParaRPr/>
          </a:p>
        </p:txBody>
      </p:sp>
      <p:sp>
        <p:nvSpPr>
          <p:cNvPr id="191" name="Google Shape;191;gd76cab2273_0_64"/>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Paraphrase an input text</a:t>
            </a:r>
            <a:endParaRPr/>
          </a:p>
          <a:p>
            <a:pPr marL="285750" lvl="0" indent="-285750" algn="l" rtl="0">
              <a:lnSpc>
                <a:spcPct val="90000"/>
              </a:lnSpc>
              <a:spcBef>
                <a:spcPts val="1100"/>
              </a:spcBef>
              <a:spcAft>
                <a:spcPts val="0"/>
              </a:spcAft>
              <a:buSzPts val="2400"/>
              <a:buChar char="▪"/>
            </a:pPr>
            <a:r>
              <a:rPr lang="de-DE"/>
              <a:t>Translate text from one language into another</a:t>
            </a:r>
            <a:endParaRPr/>
          </a:p>
          <a:p>
            <a:pPr marL="285750" lvl="0" indent="-285750" algn="l" rtl="0">
              <a:lnSpc>
                <a:spcPct val="90000"/>
              </a:lnSpc>
              <a:spcBef>
                <a:spcPts val="1100"/>
              </a:spcBef>
              <a:spcAft>
                <a:spcPts val="0"/>
              </a:spcAft>
              <a:buSzPts val="2400"/>
              <a:buChar char="▪"/>
            </a:pPr>
            <a:r>
              <a:rPr lang="de-DE"/>
              <a:t>Answer questions about the contents of the text (or corpus)</a:t>
            </a:r>
            <a:endParaRPr/>
          </a:p>
          <a:p>
            <a:pPr marL="285750" lvl="0" indent="-285750" algn="l" rtl="0">
              <a:lnSpc>
                <a:spcPct val="90000"/>
              </a:lnSpc>
              <a:spcBef>
                <a:spcPts val="1100"/>
              </a:spcBef>
              <a:spcAft>
                <a:spcPts val="0"/>
              </a:spcAft>
              <a:buSzPts val="2400"/>
              <a:buChar char="▪"/>
            </a:pPr>
            <a:r>
              <a:rPr lang="de-DE"/>
              <a:t>Draw inferences and conclusions from the text (or corpus)</a:t>
            </a:r>
            <a:endParaRPr/>
          </a:p>
          <a:p>
            <a:pPr marL="285750" lvl="0" indent="-133350" algn="l" rtl="0">
              <a:lnSpc>
                <a:spcPct val="90000"/>
              </a:lnSpc>
              <a:spcBef>
                <a:spcPts val="1100"/>
              </a:spcBef>
              <a:spcAft>
                <a:spcPts val="0"/>
              </a:spcAft>
              <a:buSzPts val="2400"/>
              <a:buNone/>
            </a:pPr>
            <a:endParaRPr/>
          </a:p>
          <a:p>
            <a:pPr marL="0" lvl="0" indent="0" algn="l" rtl="0">
              <a:lnSpc>
                <a:spcPct val="90000"/>
              </a:lnSpc>
              <a:spcBef>
                <a:spcPts val="1100"/>
              </a:spcBef>
              <a:spcAft>
                <a:spcPts val="0"/>
              </a:spcAft>
              <a:buSzPts val="2400"/>
              <a:buNone/>
            </a:pPr>
            <a:endParaRPr/>
          </a:p>
        </p:txBody>
      </p:sp>
      <p:sp>
        <p:nvSpPr>
          <p:cNvPr id="192" name="Google Shape;192;gd76cab2273_0_6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10</a:t>
            </a:fld>
            <a:endParaRPr/>
          </a:p>
        </p:txBody>
      </p:sp>
      <p:sp>
        <p:nvSpPr>
          <p:cNvPr id="193" name="Google Shape;193;gd76cab2273_0_64"/>
          <p:cNvSpPr/>
          <p:nvPr/>
        </p:nvSpPr>
        <p:spPr>
          <a:xfrm>
            <a:off x="695325" y="5436575"/>
            <a:ext cx="77745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2000">
                <a:solidFill>
                  <a:schemeClr val="dk1"/>
                </a:solidFill>
                <a:latin typeface="Arial"/>
                <a:ea typeface="Arial"/>
                <a:cs typeface="Arial"/>
                <a:sym typeface="Arial"/>
              </a:rPr>
              <a:t>Liddy, E.D. 2001. Natural Language Processing. In Encyclopedia of Library and Information Science, 2nd Ed. NY. Marcel Decker, Inc.</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p26"/>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CUIs as a Research Tool</a:t>
            </a:r>
            <a:endParaRPr/>
          </a:p>
        </p:txBody>
      </p:sp>
      <p:sp>
        <p:nvSpPr>
          <p:cNvPr id="1249" name="Google Shape;1249;p26"/>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de-DE"/>
              <a:t>Example: A chatbot as an interviewer</a:t>
            </a:r>
            <a:endParaRPr/>
          </a:p>
          <a:p>
            <a:pPr marL="0" lvl="0" indent="0" algn="l" rtl="0">
              <a:lnSpc>
                <a:spcPct val="90000"/>
              </a:lnSpc>
              <a:spcBef>
                <a:spcPts val="1100"/>
              </a:spcBef>
              <a:spcAft>
                <a:spcPts val="0"/>
              </a:spcAft>
              <a:buSzPts val="2400"/>
              <a:buNone/>
            </a:pPr>
            <a:endParaRPr/>
          </a:p>
        </p:txBody>
      </p:sp>
      <p:sp>
        <p:nvSpPr>
          <p:cNvPr id="1250" name="Google Shape;1250;p26"/>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1251" name="Google Shape;1251;p26"/>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100</a:t>
            </a:fld>
            <a:endParaRPr/>
          </a:p>
        </p:txBody>
      </p:sp>
      <p:sp>
        <p:nvSpPr>
          <p:cNvPr id="1252" name="Google Shape;1252;p26"/>
          <p:cNvSpPr txBox="1">
            <a:spLocks noGrp="1"/>
          </p:cNvSpPr>
          <p:nvPr>
            <p:ph type="body" idx="1"/>
          </p:nvPr>
        </p:nvSpPr>
        <p:spPr>
          <a:xfrm>
            <a:off x="695324" y="1592264"/>
            <a:ext cx="4048291" cy="4537074"/>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sz="2000"/>
              <a:t>Idea: Use a chatbot instead of a questionnaire</a:t>
            </a:r>
            <a:endParaRPr/>
          </a:p>
          <a:p>
            <a:pPr marL="285750" lvl="0" indent="-285750" algn="l" rtl="0">
              <a:lnSpc>
                <a:spcPct val="90000"/>
              </a:lnSpc>
              <a:spcBef>
                <a:spcPts val="1100"/>
              </a:spcBef>
              <a:spcAft>
                <a:spcPts val="0"/>
              </a:spcAft>
              <a:buSzPts val="2400"/>
              <a:buChar char="▪"/>
            </a:pPr>
            <a:r>
              <a:rPr lang="de-DE" sz="2000"/>
              <a:t>E.g. for user research on smartphones</a:t>
            </a:r>
            <a:endParaRPr/>
          </a:p>
          <a:p>
            <a:pPr marL="285750" lvl="0" indent="-285750" algn="l" rtl="0">
              <a:lnSpc>
                <a:spcPct val="90000"/>
              </a:lnSpc>
              <a:spcBef>
                <a:spcPts val="1100"/>
              </a:spcBef>
              <a:spcAft>
                <a:spcPts val="0"/>
              </a:spcAft>
              <a:buSzPts val="2400"/>
              <a:buChar char="▪"/>
            </a:pPr>
            <a:r>
              <a:rPr lang="de-DE" sz="2000"/>
              <a:t>Potential benefits?</a:t>
            </a:r>
            <a:endParaRPr/>
          </a:p>
          <a:p>
            <a:pPr marL="0" lvl="0" indent="0" algn="l" rtl="0">
              <a:lnSpc>
                <a:spcPct val="90000"/>
              </a:lnSpc>
              <a:spcBef>
                <a:spcPts val="1100"/>
              </a:spcBef>
              <a:spcAft>
                <a:spcPts val="0"/>
              </a:spcAft>
              <a:buSzPts val="2400"/>
              <a:buNone/>
            </a:pPr>
            <a:r>
              <a:rPr lang="de-DE" sz="1800" i="1"/>
              <a:t>	“We found that the participants in the chatbot survey, as compared to those in the web survey, were more likely to produce differentiated responses and were less likely to satisfice</a:t>
            </a:r>
            <a:r>
              <a:rPr lang="de-DE" sz="1800" b="1" i="1">
                <a:solidFill>
                  <a:schemeClr val="dk2"/>
                </a:solidFill>
              </a:rPr>
              <a:t>*</a:t>
            </a:r>
            <a:r>
              <a:rPr lang="de-DE" sz="1800" i="1"/>
              <a:t>; the chatbot survey thus resulted in higher-quality data.”</a:t>
            </a:r>
            <a:endParaRPr/>
          </a:p>
        </p:txBody>
      </p:sp>
      <p:pic>
        <p:nvPicPr>
          <p:cNvPr id="1253" name="Google Shape;1253;p26"/>
          <p:cNvPicPr preferRelativeResize="0"/>
          <p:nvPr/>
        </p:nvPicPr>
        <p:blipFill rotWithShape="1">
          <a:blip r:embed="rId3">
            <a:alphaModFix/>
          </a:blip>
          <a:srcRect/>
          <a:stretch/>
        </p:blipFill>
        <p:spPr>
          <a:xfrm>
            <a:off x="5076825" y="1568197"/>
            <a:ext cx="3519026" cy="4349997"/>
          </a:xfrm>
          <a:prstGeom prst="rect">
            <a:avLst/>
          </a:prstGeom>
          <a:noFill/>
          <a:ln>
            <a:noFill/>
          </a:ln>
        </p:spPr>
      </p:pic>
      <p:sp>
        <p:nvSpPr>
          <p:cNvPr id="1254" name="Google Shape;1254;p26"/>
          <p:cNvSpPr/>
          <p:nvPr/>
        </p:nvSpPr>
        <p:spPr>
          <a:xfrm>
            <a:off x="5076825" y="5941806"/>
            <a:ext cx="351902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200" u="sng">
                <a:solidFill>
                  <a:srgbClr val="7F7F7F"/>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https://www.youtube.com/watch?v=A2AzbKFozc8</a:t>
            </a:r>
            <a:r>
              <a:rPr lang="de-DE" sz="1200">
                <a:solidFill>
                  <a:srgbClr val="7F7F7F"/>
                </a:solidFill>
                <a:latin typeface="Arial"/>
                <a:ea typeface="Arial"/>
                <a:cs typeface="Arial"/>
                <a:sym typeface="Arial"/>
              </a:rPr>
              <a:t> </a:t>
            </a:r>
            <a:endParaRPr/>
          </a:p>
        </p:txBody>
      </p:sp>
      <p:sp>
        <p:nvSpPr>
          <p:cNvPr id="1255" name="Google Shape;1255;p26"/>
          <p:cNvSpPr txBox="1"/>
          <p:nvPr/>
        </p:nvSpPr>
        <p:spPr>
          <a:xfrm>
            <a:off x="639300" y="5680196"/>
            <a:ext cx="4080582"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a:solidFill>
                  <a:schemeClr val="dk2"/>
                </a:solidFill>
                <a:latin typeface="Arial"/>
                <a:ea typeface="Arial"/>
                <a:cs typeface="Arial"/>
                <a:sym typeface="Arial"/>
              </a:rPr>
              <a:t>*</a:t>
            </a:r>
            <a:r>
              <a:rPr lang="de-DE" sz="1200">
                <a:solidFill>
                  <a:srgbClr val="3F3F3F"/>
                </a:solidFill>
                <a:latin typeface="Arial"/>
                <a:ea typeface="Arial"/>
                <a:cs typeface="Arial"/>
                <a:sym typeface="Arial"/>
              </a:rPr>
              <a:t>satisfice - here: just answering to complete the questionnaire, not necessarily giving a „true“ response</a:t>
            </a:r>
            <a:endParaRPr sz="1200">
              <a:solidFill>
                <a:srgbClr val="3F3F3F"/>
              </a:solidFill>
              <a:latin typeface="Arial"/>
              <a:ea typeface="Arial"/>
              <a:cs typeface="Arial"/>
              <a:sym typeface="Arial"/>
            </a:endParaRPr>
          </a:p>
        </p:txBody>
      </p:sp>
      <p:sp>
        <p:nvSpPr>
          <p:cNvPr id="1256" name="Google Shape;1256;p26"/>
          <p:cNvSpPr/>
          <p:nvPr/>
        </p:nvSpPr>
        <p:spPr>
          <a:xfrm>
            <a:off x="695325" y="5165151"/>
            <a:ext cx="19159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7F7F7F"/>
                </a:solidFill>
                <a:latin typeface="Arial"/>
                <a:ea typeface="Arial"/>
                <a:cs typeface="Arial"/>
                <a:sym typeface="Arial"/>
              </a:rPr>
              <a:t>[Kim et al., 2019]</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27"/>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References</a:t>
            </a:r>
            <a:endParaRPr/>
          </a:p>
        </p:txBody>
      </p:sp>
      <p:sp>
        <p:nvSpPr>
          <p:cNvPr id="1262" name="Google Shape;1262;p27"/>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p>
            <a:pPr marL="285750" lvl="0" indent="-279400" algn="l" rtl="0">
              <a:lnSpc>
                <a:spcPct val="70000"/>
              </a:lnSpc>
              <a:spcBef>
                <a:spcPts val="0"/>
              </a:spcBef>
              <a:spcAft>
                <a:spcPts val="0"/>
              </a:spcAft>
              <a:buSzPts val="2300"/>
              <a:buChar char="▪"/>
            </a:pPr>
            <a:r>
              <a:rPr lang="de-DE" sz="1220"/>
              <a:t>Ammari, T., Kaye, J., Tsai, J. Y., &amp; Bentley, F. (2019). Music, Search, and IoT: How People (Really) Use Voice Assistants. </a:t>
            </a:r>
            <a:r>
              <a:rPr lang="de-DE" sz="1220" i="1"/>
              <a:t>ACM Transactions on Computer-Human Interaction</a:t>
            </a:r>
            <a:r>
              <a:rPr lang="de-DE" sz="1220"/>
              <a:t>, </a:t>
            </a:r>
            <a:r>
              <a:rPr lang="de-DE" sz="1220" i="1"/>
              <a:t>26</a:t>
            </a:r>
            <a:r>
              <a:rPr lang="de-DE" sz="1220"/>
              <a:t>(3), 17:1-17:28. </a:t>
            </a:r>
            <a:r>
              <a:rPr lang="de-DE" sz="1220" u="sng">
                <a:solidFill>
                  <a:schemeClr val="hlink"/>
                </a:solidFill>
                <a:hlinkClick r:id="rId3"/>
              </a:rPr>
              <a:t>https://doi.org/10.1145/3311956</a:t>
            </a:r>
            <a:endParaRPr sz="1220"/>
          </a:p>
          <a:p>
            <a:pPr marL="285750" lvl="0" indent="-279400" algn="l" rtl="0">
              <a:lnSpc>
                <a:spcPct val="70000"/>
              </a:lnSpc>
              <a:spcBef>
                <a:spcPts val="1100"/>
              </a:spcBef>
              <a:spcAft>
                <a:spcPts val="0"/>
              </a:spcAft>
              <a:buSzPts val="2300"/>
              <a:buChar char="▪"/>
            </a:pPr>
            <a:r>
              <a:rPr lang="de-DE" sz="1220"/>
              <a:t>Ashktorab, Z., Jain, M., Liao, Q. V., &amp; Weisz, J. D. (2019). Resilient Chatbots: Repair Strategy Preferences for Conversational Breakdowns. </a:t>
            </a:r>
            <a:r>
              <a:rPr lang="de-DE" sz="1220" i="1"/>
              <a:t>Proceedings of the 2019 CHI Conference on Human Factors in Computing Systems</a:t>
            </a:r>
            <a:r>
              <a:rPr lang="de-DE" sz="1220"/>
              <a:t>, 1–12. </a:t>
            </a:r>
            <a:r>
              <a:rPr lang="de-DE" sz="1220" u="sng">
                <a:solidFill>
                  <a:schemeClr val="hlink"/>
                </a:solidFill>
                <a:hlinkClick r:id="rId4"/>
              </a:rPr>
              <a:t>https://doi.org/10.1145/3290605.3300484</a:t>
            </a:r>
            <a:endParaRPr sz="1220"/>
          </a:p>
          <a:p>
            <a:pPr marL="285750" lvl="0" indent="-279400" algn="l" rtl="0">
              <a:lnSpc>
                <a:spcPct val="70000"/>
              </a:lnSpc>
              <a:spcBef>
                <a:spcPts val="1100"/>
              </a:spcBef>
              <a:spcAft>
                <a:spcPts val="0"/>
              </a:spcAft>
              <a:buSzPts val="2300"/>
              <a:buChar char="▪"/>
            </a:pPr>
            <a:r>
              <a:rPr lang="de-DE" sz="1220"/>
              <a:t>Choi, Y., Monserrat, T.-J. K. P., Park, J., Shin, H., Lee, N., &amp; Kim, J. (2021). ProtoChat: Supporting the Conversation Design Process with Crowd Feedback. </a:t>
            </a:r>
            <a:r>
              <a:rPr lang="de-DE" sz="1220" i="1"/>
              <a:t>Proceedings of the ACM on Human-Computer Interaction</a:t>
            </a:r>
            <a:r>
              <a:rPr lang="de-DE" sz="1220"/>
              <a:t>, </a:t>
            </a:r>
            <a:r>
              <a:rPr lang="de-DE" sz="1220" i="1"/>
              <a:t>4</a:t>
            </a:r>
            <a:r>
              <a:rPr lang="de-DE" sz="1220"/>
              <a:t>(CSCW3), 225:1-225:27. </a:t>
            </a:r>
            <a:r>
              <a:rPr lang="de-DE" sz="1220" u="sng">
                <a:solidFill>
                  <a:schemeClr val="hlink"/>
                </a:solidFill>
                <a:hlinkClick r:id="rId5"/>
              </a:rPr>
              <a:t>https://doi.org/10.1145/3432924</a:t>
            </a:r>
            <a:endParaRPr sz="1220"/>
          </a:p>
          <a:p>
            <a:pPr marL="285750" lvl="0" indent="-279400" algn="l" rtl="0">
              <a:lnSpc>
                <a:spcPct val="70000"/>
              </a:lnSpc>
              <a:spcBef>
                <a:spcPts val="1100"/>
              </a:spcBef>
              <a:spcAft>
                <a:spcPts val="0"/>
              </a:spcAft>
              <a:buSzPts val="2300"/>
              <a:buChar char="▪"/>
            </a:pPr>
            <a:r>
              <a:rPr lang="de-DE" sz="1220"/>
              <a:t>Kim, S., Lee, J., &amp; Gweon, G. (2019). Comparing Data from Chatbot and Web Surveys: Effects of Platform and Conversational Style on Survey Response Quality. </a:t>
            </a:r>
            <a:r>
              <a:rPr lang="de-DE" sz="1220" i="1"/>
              <a:t>Proceedings of the 2019 CHI Conference on Human Factors in Computing Systems</a:t>
            </a:r>
            <a:r>
              <a:rPr lang="de-DE" sz="1220"/>
              <a:t>, 1–12. </a:t>
            </a:r>
            <a:r>
              <a:rPr lang="de-DE" sz="1220" u="sng">
                <a:solidFill>
                  <a:schemeClr val="hlink"/>
                </a:solidFill>
                <a:hlinkClick r:id="rId6"/>
              </a:rPr>
              <a:t>https://doi.org/10.1145/3290605.3300316</a:t>
            </a:r>
            <a:endParaRPr sz="1220"/>
          </a:p>
          <a:p>
            <a:pPr marL="285750" lvl="0" indent="-279400" algn="l" rtl="0">
              <a:lnSpc>
                <a:spcPct val="70000"/>
              </a:lnSpc>
              <a:spcBef>
                <a:spcPts val="1100"/>
              </a:spcBef>
              <a:spcAft>
                <a:spcPts val="0"/>
              </a:spcAft>
              <a:buSzPts val="2300"/>
              <a:buChar char="▪"/>
            </a:pPr>
            <a:r>
              <a:rPr lang="de-DE" sz="1220"/>
              <a:t>Luger, E., &amp; Sellen, A. (2016). „Like Having a Really Bad PA“: The Gulf between User Expectation and Experience of Conversational Agents. </a:t>
            </a:r>
            <a:r>
              <a:rPr lang="de-DE" sz="1220" i="1"/>
              <a:t>Proceedings of the 2016 CHI Conference on Human Factors in Computing Systems</a:t>
            </a:r>
            <a:r>
              <a:rPr lang="de-DE" sz="1220"/>
              <a:t>, 5286–5297. </a:t>
            </a:r>
            <a:r>
              <a:rPr lang="de-DE" sz="1220" u="sng">
                <a:solidFill>
                  <a:schemeClr val="hlink"/>
                </a:solidFill>
                <a:hlinkClick r:id="rId7"/>
              </a:rPr>
              <a:t>https://doi.org/10.1145/2858036.2858288</a:t>
            </a:r>
            <a:endParaRPr sz="1220"/>
          </a:p>
          <a:p>
            <a:pPr marL="285750" lvl="0" indent="-279400" algn="l" rtl="0">
              <a:lnSpc>
                <a:spcPct val="70000"/>
              </a:lnSpc>
              <a:spcBef>
                <a:spcPts val="1100"/>
              </a:spcBef>
              <a:spcAft>
                <a:spcPts val="0"/>
              </a:spcAft>
              <a:buSzPts val="2300"/>
              <a:buChar char="▪"/>
            </a:pPr>
            <a:r>
              <a:rPr lang="de-DE" sz="1220"/>
              <a:t>Porcheron, M., Fischer, J. E., Reeves, S., &amp; Sharples, S. (2018). Voice Interfaces in Everyday Life. </a:t>
            </a:r>
            <a:r>
              <a:rPr lang="de-DE" sz="1220" i="1"/>
              <a:t>Proceedings of the 2018 CHI Conference on Human Factors in Computing Systems</a:t>
            </a:r>
            <a:r>
              <a:rPr lang="de-DE" sz="1220"/>
              <a:t>, 1–12. </a:t>
            </a:r>
            <a:r>
              <a:rPr lang="de-DE" sz="1220" u="sng">
                <a:solidFill>
                  <a:schemeClr val="hlink"/>
                </a:solidFill>
                <a:hlinkClick r:id="rId8"/>
              </a:rPr>
              <a:t>https://doi.org/10.1145/3173574.3174214</a:t>
            </a:r>
            <a:endParaRPr sz="1220"/>
          </a:p>
          <a:p>
            <a:pPr marL="285750" lvl="0" indent="-279400" algn="l" rtl="0">
              <a:lnSpc>
                <a:spcPct val="70000"/>
              </a:lnSpc>
              <a:spcBef>
                <a:spcPts val="1100"/>
              </a:spcBef>
              <a:spcAft>
                <a:spcPts val="0"/>
              </a:spcAft>
              <a:buSzPts val="2300"/>
              <a:buChar char="▪"/>
            </a:pPr>
            <a:r>
              <a:rPr lang="de-DE" sz="1220"/>
              <a:t>Ter Hoeve, M., Sim, R., Nouri, E., Fourney, A., Rijke, M. de, &amp; White, R. W. (2020). Conversations with Documents: An Exploration of Document-Centered Assistance. </a:t>
            </a:r>
            <a:r>
              <a:rPr lang="de-DE" sz="1220" i="1"/>
              <a:t>The 5th ACM SIGIR Conference on Human Information Interaction and Retrieval</a:t>
            </a:r>
            <a:r>
              <a:rPr lang="de-DE" sz="1220"/>
              <a:t>. CHIIR. </a:t>
            </a:r>
            <a:r>
              <a:rPr lang="de-DE" sz="1220" u="sng">
                <a:solidFill>
                  <a:schemeClr val="hlink"/>
                </a:solidFill>
                <a:hlinkClick r:id="rId9"/>
              </a:rPr>
              <a:t>https://doi.org/10.1145/3343413.3377971</a:t>
            </a:r>
            <a:endParaRPr sz="1220"/>
          </a:p>
        </p:txBody>
      </p:sp>
      <p:sp>
        <p:nvSpPr>
          <p:cNvPr id="1263" name="Google Shape;1263;p27"/>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1264" name="Google Shape;1264;p27"/>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1265" name="Google Shape;1265;p27"/>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101</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gd76cab2273_0_892"/>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License</a:t>
            </a:r>
            <a:endParaRPr/>
          </a:p>
        </p:txBody>
      </p:sp>
      <p:sp>
        <p:nvSpPr>
          <p:cNvPr id="1272" name="Google Shape;1272;gd76cab2273_0_892"/>
          <p:cNvSpPr txBox="1">
            <a:spLocks noGrp="1"/>
          </p:cNvSpPr>
          <p:nvPr>
            <p:ph type="body" idx="1"/>
          </p:nvPr>
        </p:nvSpPr>
        <p:spPr>
          <a:xfrm>
            <a:off x="695325" y="1592275"/>
            <a:ext cx="10643100" cy="45372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SzPts val="2400"/>
              <a:buNone/>
            </a:pPr>
            <a:r>
              <a:rPr lang="de-DE" sz="2400"/>
              <a:t>This file is licensed under the Creative Commons Attribution-Share Alike 4.0 (CC BY-SA) license:</a:t>
            </a:r>
            <a:endParaRPr/>
          </a:p>
          <a:p>
            <a:pPr marL="0" lvl="0" indent="0" algn="l" rtl="0">
              <a:lnSpc>
                <a:spcPct val="150000"/>
              </a:lnSpc>
              <a:spcBef>
                <a:spcPts val="1100"/>
              </a:spcBef>
              <a:spcAft>
                <a:spcPts val="0"/>
              </a:spcAft>
              <a:buSzPts val="2400"/>
              <a:buNone/>
            </a:pPr>
            <a:r>
              <a:rPr lang="de-DE" sz="2400"/>
              <a:t>https://creativecommons.org/licenses/by-sa/4.0</a:t>
            </a:r>
            <a:endParaRPr/>
          </a:p>
          <a:p>
            <a:pPr marL="0" lvl="0" indent="0" algn="l" rtl="0">
              <a:lnSpc>
                <a:spcPct val="150000"/>
              </a:lnSpc>
              <a:spcBef>
                <a:spcPts val="1100"/>
              </a:spcBef>
              <a:spcAft>
                <a:spcPts val="0"/>
              </a:spcAft>
              <a:buSzPts val="2400"/>
              <a:buNone/>
            </a:pPr>
            <a:r>
              <a:rPr lang="de-DE" sz="2400"/>
              <a:t>Attribution: Albrecht Schmidt, Sven Mayer, and Daniel Buschek</a:t>
            </a:r>
            <a:endParaRPr/>
          </a:p>
          <a:p>
            <a:pPr marL="0" lvl="0" indent="0" algn="l" rtl="0">
              <a:lnSpc>
                <a:spcPct val="90000"/>
              </a:lnSpc>
              <a:spcBef>
                <a:spcPts val="1100"/>
              </a:spcBef>
              <a:spcAft>
                <a:spcPts val="0"/>
              </a:spcAft>
              <a:buSzPts val="2400"/>
              <a:buNone/>
            </a:pPr>
            <a:endParaRPr/>
          </a:p>
        </p:txBody>
      </p:sp>
      <p:sp>
        <p:nvSpPr>
          <p:cNvPr id="1273" name="Google Shape;1273;gd76cab2273_0_892"/>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pic>
        <p:nvPicPr>
          <p:cNvPr id="1274" name="Google Shape;1274;gd76cab2273_0_892" descr="https://upload.wikimedia.org/wikipedia/commons/thumb/5/57/CC-BY-SA_icon_white.svg/800px-CC-BY-SA_icon_white.svg.png"/>
          <p:cNvPicPr preferRelativeResize="0"/>
          <p:nvPr/>
        </p:nvPicPr>
        <p:blipFill rotWithShape="1">
          <a:blip r:embed="rId3">
            <a:alphaModFix/>
          </a:blip>
          <a:srcRect/>
          <a:stretch/>
        </p:blipFill>
        <p:spPr>
          <a:xfrm>
            <a:off x="695328" y="6299798"/>
            <a:ext cx="1399149" cy="493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d76cab2273_0_73"/>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Typical algorithms for</a:t>
            </a:r>
            <a:endParaRPr/>
          </a:p>
        </p:txBody>
      </p:sp>
      <p:sp>
        <p:nvSpPr>
          <p:cNvPr id="200" name="Google Shape;200;gd76cab2273_0_73"/>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Responding to phrases (e.g. chat bot)</a:t>
            </a:r>
            <a:endParaRPr/>
          </a:p>
          <a:p>
            <a:pPr marL="285750" lvl="0" indent="-285750" algn="l" rtl="0">
              <a:lnSpc>
                <a:spcPct val="90000"/>
              </a:lnSpc>
              <a:spcBef>
                <a:spcPts val="1100"/>
              </a:spcBef>
              <a:spcAft>
                <a:spcPts val="0"/>
              </a:spcAft>
              <a:buSzPts val="2400"/>
              <a:buChar char="▪"/>
            </a:pPr>
            <a:r>
              <a:rPr lang="de-DE"/>
              <a:t>Discover topics and concepts a text describes</a:t>
            </a:r>
            <a:endParaRPr/>
          </a:p>
          <a:p>
            <a:pPr marL="285750" lvl="0" indent="-285750" algn="l" rtl="0">
              <a:lnSpc>
                <a:spcPct val="90000"/>
              </a:lnSpc>
              <a:spcBef>
                <a:spcPts val="1100"/>
              </a:spcBef>
              <a:spcAft>
                <a:spcPts val="0"/>
              </a:spcAft>
              <a:buSzPts val="2400"/>
              <a:buChar char="▪"/>
            </a:pPr>
            <a:r>
              <a:rPr lang="de-DE"/>
              <a:t>Summarizing texts (to different length)</a:t>
            </a:r>
            <a:endParaRPr/>
          </a:p>
          <a:p>
            <a:pPr marL="285750" lvl="0" indent="-285750" algn="l" rtl="0">
              <a:lnSpc>
                <a:spcPct val="90000"/>
              </a:lnSpc>
              <a:spcBef>
                <a:spcPts val="1100"/>
              </a:spcBef>
              <a:spcAft>
                <a:spcPts val="0"/>
              </a:spcAft>
              <a:buSzPts val="2400"/>
              <a:buChar char="▪"/>
            </a:pPr>
            <a:r>
              <a:rPr lang="de-DE"/>
              <a:t>Extracting relevant keywords from texts</a:t>
            </a:r>
            <a:endParaRPr/>
          </a:p>
          <a:p>
            <a:pPr marL="285750" lvl="0" indent="-285750" algn="l" rtl="0">
              <a:lnSpc>
                <a:spcPct val="90000"/>
              </a:lnSpc>
              <a:spcBef>
                <a:spcPts val="1100"/>
              </a:spcBef>
              <a:spcAft>
                <a:spcPts val="0"/>
              </a:spcAft>
              <a:buSzPts val="2400"/>
              <a:buChar char="▪"/>
            </a:pPr>
            <a:r>
              <a:rPr lang="de-DE"/>
              <a:t>Identify the sentiment of a text or phrase</a:t>
            </a:r>
            <a:endParaRPr/>
          </a:p>
          <a:p>
            <a:pPr marL="285750" lvl="0" indent="-285750" algn="l" rtl="0">
              <a:lnSpc>
                <a:spcPct val="90000"/>
              </a:lnSpc>
              <a:spcBef>
                <a:spcPts val="1100"/>
              </a:spcBef>
              <a:spcAft>
                <a:spcPts val="0"/>
              </a:spcAft>
              <a:buSzPts val="2400"/>
              <a:buChar char="▪"/>
            </a:pPr>
            <a:r>
              <a:rPr lang="de-DE"/>
              <a:t>…</a:t>
            </a:r>
            <a:endParaRPr/>
          </a:p>
          <a:p>
            <a:pPr marL="285750" lvl="0" indent="-285750" algn="l" rtl="0">
              <a:lnSpc>
                <a:spcPct val="90000"/>
              </a:lnSpc>
              <a:spcBef>
                <a:spcPts val="1100"/>
              </a:spcBef>
              <a:spcAft>
                <a:spcPts val="0"/>
              </a:spcAft>
              <a:buSzPts val="2400"/>
              <a:buChar char="▪"/>
            </a:pPr>
            <a:r>
              <a:rPr lang="de-DE"/>
              <a:t>…</a:t>
            </a:r>
            <a:endParaRPr/>
          </a:p>
          <a:p>
            <a:pPr marL="285750" lvl="0" indent="-285750" algn="l" rtl="0">
              <a:lnSpc>
                <a:spcPct val="90000"/>
              </a:lnSpc>
              <a:spcBef>
                <a:spcPts val="1100"/>
              </a:spcBef>
              <a:spcAft>
                <a:spcPts val="0"/>
              </a:spcAft>
              <a:buSzPts val="2400"/>
              <a:buChar char="▪"/>
            </a:pPr>
            <a:r>
              <a:rPr lang="de-DE"/>
              <a:t>Break up texts in tokens</a:t>
            </a:r>
            <a:endParaRPr/>
          </a:p>
          <a:p>
            <a:pPr marL="285750" lvl="0" indent="-285750" algn="l" rtl="0">
              <a:lnSpc>
                <a:spcPct val="90000"/>
              </a:lnSpc>
              <a:spcBef>
                <a:spcPts val="1100"/>
              </a:spcBef>
              <a:spcAft>
                <a:spcPts val="0"/>
              </a:spcAft>
              <a:buSzPts val="2400"/>
              <a:buChar char="▪"/>
            </a:pPr>
            <a:r>
              <a:rPr lang="de-DE"/>
              <a:t>Reduce words to the root / stem</a:t>
            </a:r>
            <a:endParaRPr/>
          </a:p>
          <a:p>
            <a:pPr marL="285750" lvl="0" indent="-133350" algn="l" rtl="0">
              <a:lnSpc>
                <a:spcPct val="90000"/>
              </a:lnSpc>
              <a:spcBef>
                <a:spcPts val="1100"/>
              </a:spcBef>
              <a:spcAft>
                <a:spcPts val="0"/>
              </a:spcAft>
              <a:buSzPts val="2400"/>
              <a:buNone/>
            </a:pPr>
            <a:endParaRPr/>
          </a:p>
        </p:txBody>
      </p:sp>
      <p:sp>
        <p:nvSpPr>
          <p:cNvPr id="201" name="Google Shape;201;gd76cab2273_0_73"/>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11</a:t>
            </a:fld>
            <a:endParaRPr/>
          </a:p>
        </p:txBody>
      </p:sp>
      <p:sp>
        <p:nvSpPr>
          <p:cNvPr id="202" name="Google Shape;202;gd76cab2273_0_73"/>
          <p:cNvSpPr/>
          <p:nvPr/>
        </p:nvSpPr>
        <p:spPr>
          <a:xfrm>
            <a:off x="638767" y="5815108"/>
            <a:ext cx="8977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https://algorithmia.com/blog/introduction-natural-language-processing-nlp</a:t>
            </a:r>
            <a:endParaRPr sz="1800">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d76cab2273_0_82"/>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endParaRPr/>
          </a:p>
        </p:txBody>
      </p:sp>
      <p:sp>
        <p:nvSpPr>
          <p:cNvPr id="209" name="Google Shape;209;gd76cab2273_0_82"/>
          <p:cNvSpPr txBox="1">
            <a:spLocks noGrp="1"/>
          </p:cNvSpPr>
          <p:nvPr>
            <p:ph type="body" idx="1"/>
          </p:nvPr>
        </p:nvSpPr>
        <p:spPr>
          <a:xfrm>
            <a:off x="695326" y="1592264"/>
            <a:ext cx="7210500" cy="41874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210" name="Google Shape;210;gd76cab2273_0_8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12</a:t>
            </a:fld>
            <a:endParaRPr/>
          </a:p>
        </p:txBody>
      </p:sp>
      <p:pic>
        <p:nvPicPr>
          <p:cNvPr id="211" name="Google Shape;211;gd76cab2273_0_82"/>
          <p:cNvPicPr preferRelativeResize="0"/>
          <p:nvPr/>
        </p:nvPicPr>
        <p:blipFill rotWithShape="1">
          <a:blip r:embed="rId3">
            <a:alphaModFix/>
          </a:blip>
          <a:srcRect b="1506"/>
          <a:stretch/>
        </p:blipFill>
        <p:spPr>
          <a:xfrm>
            <a:off x="0" y="0"/>
            <a:ext cx="4567625" cy="6240147"/>
          </a:xfrm>
          <a:prstGeom prst="rect">
            <a:avLst/>
          </a:prstGeom>
          <a:noFill/>
          <a:ln>
            <a:noFill/>
          </a:ln>
        </p:spPr>
      </p:pic>
      <p:pic>
        <p:nvPicPr>
          <p:cNvPr id="212" name="Google Shape;212;gd76cab2273_0_82"/>
          <p:cNvPicPr preferRelativeResize="0"/>
          <p:nvPr/>
        </p:nvPicPr>
        <p:blipFill rotWithShape="1">
          <a:blip r:embed="rId4">
            <a:alphaModFix/>
          </a:blip>
          <a:srcRect t="14471"/>
          <a:stretch/>
        </p:blipFill>
        <p:spPr>
          <a:xfrm>
            <a:off x="4365468" y="0"/>
            <a:ext cx="4386230" cy="500983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d76cab2273_0_92"/>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endParaRPr/>
          </a:p>
        </p:txBody>
      </p:sp>
      <p:sp>
        <p:nvSpPr>
          <p:cNvPr id="219" name="Google Shape;219;gd76cab2273_0_92"/>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220" name="Google Shape;220;gd76cab2273_0_9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13</a:t>
            </a:fld>
            <a:endParaRPr/>
          </a:p>
        </p:txBody>
      </p:sp>
      <p:pic>
        <p:nvPicPr>
          <p:cNvPr id="221" name="Google Shape;221;gd76cab2273_0_92"/>
          <p:cNvPicPr preferRelativeResize="0"/>
          <p:nvPr/>
        </p:nvPicPr>
        <p:blipFill rotWithShape="1">
          <a:blip r:embed="rId3">
            <a:alphaModFix/>
          </a:blip>
          <a:srcRect b="1136"/>
          <a:stretch/>
        </p:blipFill>
        <p:spPr>
          <a:xfrm>
            <a:off x="0" y="53658"/>
            <a:ext cx="5019575" cy="6075679"/>
          </a:xfrm>
          <a:prstGeom prst="rect">
            <a:avLst/>
          </a:prstGeom>
          <a:noFill/>
          <a:ln>
            <a:noFill/>
          </a:ln>
        </p:spPr>
      </p:pic>
      <p:pic>
        <p:nvPicPr>
          <p:cNvPr id="222" name="Google Shape;222;gd76cab2273_0_92"/>
          <p:cNvPicPr preferRelativeResize="0"/>
          <p:nvPr/>
        </p:nvPicPr>
        <p:blipFill rotWithShape="1">
          <a:blip r:embed="rId4">
            <a:alphaModFix/>
          </a:blip>
          <a:srcRect/>
          <a:stretch/>
        </p:blipFill>
        <p:spPr>
          <a:xfrm>
            <a:off x="4953948" y="0"/>
            <a:ext cx="4188901" cy="5433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d76cab2273_0_102"/>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endParaRPr/>
          </a:p>
        </p:txBody>
      </p:sp>
      <p:sp>
        <p:nvSpPr>
          <p:cNvPr id="229" name="Google Shape;229;gd76cab2273_0_102"/>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230" name="Google Shape;230;gd76cab2273_0_10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14</a:t>
            </a:fld>
            <a:endParaRPr/>
          </a:p>
        </p:txBody>
      </p:sp>
      <p:pic>
        <p:nvPicPr>
          <p:cNvPr id="231" name="Google Shape;231;gd76cab2273_0_102"/>
          <p:cNvPicPr preferRelativeResize="0"/>
          <p:nvPr/>
        </p:nvPicPr>
        <p:blipFill rotWithShape="1">
          <a:blip r:embed="rId3">
            <a:alphaModFix/>
          </a:blip>
          <a:srcRect/>
          <a:stretch/>
        </p:blipFill>
        <p:spPr>
          <a:xfrm>
            <a:off x="101916" y="0"/>
            <a:ext cx="4220702" cy="6089082"/>
          </a:xfrm>
          <a:prstGeom prst="rect">
            <a:avLst/>
          </a:prstGeom>
          <a:noFill/>
          <a:ln>
            <a:noFill/>
          </a:ln>
        </p:spPr>
      </p:pic>
      <p:pic>
        <p:nvPicPr>
          <p:cNvPr id="232" name="Google Shape;232;gd76cab2273_0_102"/>
          <p:cNvPicPr preferRelativeResize="0"/>
          <p:nvPr/>
        </p:nvPicPr>
        <p:blipFill rotWithShape="1">
          <a:blip r:embed="rId4">
            <a:alphaModFix/>
          </a:blip>
          <a:srcRect/>
          <a:stretch/>
        </p:blipFill>
        <p:spPr>
          <a:xfrm>
            <a:off x="4278535" y="41563"/>
            <a:ext cx="4208920" cy="570515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d76cab2273_0_112"/>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Discussion:</a:t>
            </a:r>
            <a:br>
              <a:rPr lang="de-DE"/>
            </a:br>
            <a:r>
              <a:rPr lang="de-DE"/>
              <a:t>Naive implementation of search</a:t>
            </a:r>
            <a:endParaRPr/>
          </a:p>
        </p:txBody>
      </p:sp>
      <p:sp>
        <p:nvSpPr>
          <p:cNvPr id="239" name="Google Shape;239;gd76cab2273_0_112"/>
          <p:cNvSpPr txBox="1">
            <a:spLocks noGrp="1"/>
          </p:cNvSpPr>
          <p:nvPr>
            <p:ph type="body" idx="1"/>
          </p:nvPr>
        </p:nvSpPr>
        <p:spPr>
          <a:xfrm>
            <a:off x="695326" y="1592263"/>
            <a:ext cx="49740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Given</a:t>
            </a:r>
            <a:endParaRPr/>
          </a:p>
          <a:p>
            <a:pPr marL="538162" lvl="1" indent="-180975" algn="l" rtl="0">
              <a:lnSpc>
                <a:spcPct val="90000"/>
              </a:lnSpc>
              <a:spcBef>
                <a:spcPts val="1100"/>
              </a:spcBef>
              <a:spcAft>
                <a:spcPts val="0"/>
              </a:spcAft>
              <a:buSzPts val="2000"/>
              <a:buChar char="▪"/>
            </a:pPr>
            <a:r>
              <a:rPr lang="de-DE"/>
              <a:t>10000 text documents with an average length of 1000 words</a:t>
            </a:r>
            <a:endParaRPr/>
          </a:p>
          <a:p>
            <a:pPr marL="538162" lvl="1" indent="-180975" algn="l" rtl="0">
              <a:lnSpc>
                <a:spcPct val="90000"/>
              </a:lnSpc>
              <a:spcBef>
                <a:spcPts val="1100"/>
              </a:spcBef>
              <a:spcAft>
                <a:spcPts val="0"/>
              </a:spcAft>
              <a:buSzPts val="2000"/>
              <a:buChar char="▪"/>
            </a:pPr>
            <a:r>
              <a:rPr lang="de-DE"/>
              <a:t>A search term of up to 4 words</a:t>
            </a:r>
            <a:endParaRPr/>
          </a:p>
          <a:p>
            <a:pPr marL="285750" lvl="0" indent="-285750" algn="l" rtl="0">
              <a:lnSpc>
                <a:spcPct val="90000"/>
              </a:lnSpc>
              <a:spcBef>
                <a:spcPts val="1100"/>
              </a:spcBef>
              <a:spcAft>
                <a:spcPts val="0"/>
              </a:spcAft>
              <a:buSzPts val="2400"/>
              <a:buChar char="▪"/>
            </a:pPr>
            <a:r>
              <a:rPr lang="de-DE"/>
              <a:t>Aim: the 10 text documents that best match the query</a:t>
            </a:r>
            <a:endParaRPr/>
          </a:p>
          <a:p>
            <a:pPr marL="285750" lvl="0" indent="-285750" algn="l" rtl="0">
              <a:lnSpc>
                <a:spcPct val="90000"/>
              </a:lnSpc>
              <a:spcBef>
                <a:spcPts val="1100"/>
              </a:spcBef>
              <a:spcAft>
                <a:spcPts val="0"/>
              </a:spcAft>
              <a:buSzPts val="2400"/>
              <a:buChar char="▪"/>
            </a:pPr>
            <a:r>
              <a:rPr lang="de-DE"/>
              <a:t>Approach?</a:t>
            </a:r>
            <a:endParaRPr/>
          </a:p>
          <a:p>
            <a:pPr marL="285750" lvl="0" indent="-133350" algn="l" rtl="0">
              <a:lnSpc>
                <a:spcPct val="90000"/>
              </a:lnSpc>
              <a:spcBef>
                <a:spcPts val="1100"/>
              </a:spcBef>
              <a:spcAft>
                <a:spcPts val="0"/>
              </a:spcAft>
              <a:buSzPts val="2400"/>
              <a:buNone/>
            </a:pPr>
            <a:endParaRPr/>
          </a:p>
          <a:p>
            <a:pPr marL="285750" lvl="0" indent="-285750" algn="l" rtl="0">
              <a:lnSpc>
                <a:spcPct val="90000"/>
              </a:lnSpc>
              <a:spcBef>
                <a:spcPts val="1100"/>
              </a:spcBef>
              <a:spcAft>
                <a:spcPts val="0"/>
              </a:spcAft>
              <a:buSzPts val="2400"/>
              <a:buChar char="▪"/>
            </a:pPr>
            <a:r>
              <a:rPr lang="de-DE"/>
              <a:t>Where can Machine Learning and AI help?</a:t>
            </a:r>
            <a:endParaRPr/>
          </a:p>
        </p:txBody>
      </p:sp>
      <p:sp>
        <p:nvSpPr>
          <p:cNvPr id="240" name="Google Shape;240;gd76cab2273_0_11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15</a:t>
            </a:fld>
            <a:endParaRPr/>
          </a:p>
        </p:txBody>
      </p:sp>
      <p:sp>
        <p:nvSpPr>
          <p:cNvPr id="241" name="Google Shape;241;gd76cab2273_0_112"/>
          <p:cNvSpPr txBox="1"/>
          <p:nvPr/>
        </p:nvSpPr>
        <p:spPr>
          <a:xfrm>
            <a:off x="5784273" y="1533583"/>
            <a:ext cx="2792700" cy="2370300"/>
          </a:xfrm>
          <a:prstGeom prst="rect">
            <a:avLst/>
          </a:prstGeom>
          <a:solidFill>
            <a:srgbClr val="FFFF00"/>
          </a:solidFill>
          <a:ln w="952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a:solidFill>
                  <a:schemeClr val="dk1"/>
                </a:solidFill>
                <a:latin typeface="Arial"/>
                <a:ea typeface="Arial"/>
                <a:cs typeface="Arial"/>
                <a:sym typeface="Arial"/>
              </a:rPr>
              <a:t>Scenario:</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de-DE" sz="1400">
                <a:solidFill>
                  <a:schemeClr val="dk1"/>
                </a:solidFill>
                <a:latin typeface="Arial"/>
                <a:ea typeface="Arial"/>
                <a:cs typeface="Arial"/>
                <a:sym typeface="Arial"/>
              </a:rPr>
              <a:t>You have stored all articles of </a:t>
            </a:r>
            <a:endParaRPr/>
          </a:p>
          <a:p>
            <a:pPr marL="0" marR="0" lvl="0" indent="0" algn="l" rtl="0">
              <a:spcBef>
                <a:spcPts val="0"/>
              </a:spcBef>
              <a:spcAft>
                <a:spcPts val="0"/>
              </a:spcAft>
              <a:buNone/>
            </a:pPr>
            <a:r>
              <a:rPr lang="de-DE" sz="1400">
                <a:solidFill>
                  <a:schemeClr val="dk1"/>
                </a:solidFill>
                <a:latin typeface="Arial"/>
                <a:ea typeface="Arial"/>
                <a:cs typeface="Arial"/>
                <a:sym typeface="Arial"/>
              </a:rPr>
              <a:t>the New York Times from 2010</a:t>
            </a:r>
            <a:endParaRPr/>
          </a:p>
          <a:p>
            <a:pPr marL="0" marR="0" lvl="0" indent="0" algn="l" rtl="0">
              <a:spcBef>
                <a:spcPts val="0"/>
              </a:spcBef>
              <a:spcAft>
                <a:spcPts val="0"/>
              </a:spcAft>
              <a:buNone/>
            </a:pPr>
            <a:r>
              <a:rPr lang="de-DE" sz="1400">
                <a:solidFill>
                  <a:schemeClr val="dk1"/>
                </a:solidFill>
                <a:latin typeface="Arial"/>
                <a:ea typeface="Arial"/>
                <a:cs typeface="Arial"/>
                <a:sym typeface="Arial"/>
              </a:rPr>
              <a:t>to 2020</a:t>
            </a:r>
            <a:endParaRPr/>
          </a:p>
          <a:p>
            <a:pPr marL="0" marR="0" lvl="0" indent="0" algn="l" rtl="0">
              <a:spcBef>
                <a:spcPts val="0"/>
              </a:spcBef>
              <a:spcAft>
                <a:spcPts val="0"/>
              </a:spcAft>
              <a:buNone/>
            </a:pPr>
            <a:endParaRPr sz="1400">
              <a:solidFill>
                <a:schemeClr val="dk1"/>
              </a:solidFill>
              <a:latin typeface="Arial"/>
              <a:ea typeface="Arial"/>
              <a:cs typeface="Arial"/>
              <a:sym typeface="Arial"/>
            </a:endParaRPr>
          </a:p>
          <a:p>
            <a:pPr marL="0" marR="0" lvl="0" indent="0" algn="l" rtl="0">
              <a:spcBef>
                <a:spcPts val="0"/>
              </a:spcBef>
              <a:spcAft>
                <a:spcPts val="0"/>
              </a:spcAft>
              <a:buNone/>
            </a:pPr>
            <a:r>
              <a:rPr lang="de-DE" sz="1400">
                <a:solidFill>
                  <a:schemeClr val="dk1"/>
                </a:solidFill>
                <a:latin typeface="Arial"/>
                <a:ea typeface="Arial"/>
                <a:cs typeface="Arial"/>
                <a:sym typeface="Arial"/>
              </a:rPr>
              <a:t>Someone asks for the article </a:t>
            </a:r>
            <a:endParaRPr/>
          </a:p>
          <a:p>
            <a:pPr marL="0" marR="0" lvl="0" indent="0" algn="l" rtl="0">
              <a:spcBef>
                <a:spcPts val="0"/>
              </a:spcBef>
              <a:spcAft>
                <a:spcPts val="0"/>
              </a:spcAft>
              <a:buNone/>
            </a:pPr>
            <a:r>
              <a:rPr lang="de-DE" sz="1400">
                <a:solidFill>
                  <a:schemeClr val="dk1"/>
                </a:solidFill>
                <a:latin typeface="Arial"/>
                <a:ea typeface="Arial"/>
                <a:cs typeface="Arial"/>
                <a:sym typeface="Arial"/>
              </a:rPr>
              <a:t>about “Merkel visiting the US”</a:t>
            </a:r>
            <a:endParaRPr/>
          </a:p>
          <a:p>
            <a:pPr marL="0" marR="0" lvl="0" indent="0" algn="l" rtl="0">
              <a:spcBef>
                <a:spcPts val="0"/>
              </a:spcBef>
              <a:spcAft>
                <a:spcPts val="0"/>
              </a:spcAft>
              <a:buNone/>
            </a:pPr>
            <a:endParaRPr sz="1400">
              <a:solidFill>
                <a:schemeClr val="dk1"/>
              </a:solidFill>
              <a:latin typeface="Arial"/>
              <a:ea typeface="Arial"/>
              <a:cs typeface="Arial"/>
              <a:sym typeface="Arial"/>
            </a:endParaRPr>
          </a:p>
          <a:p>
            <a:pPr marL="0" marR="0" lvl="0" indent="0" algn="l" rtl="0">
              <a:spcBef>
                <a:spcPts val="0"/>
              </a:spcBef>
              <a:spcAft>
                <a:spcPts val="0"/>
              </a:spcAft>
              <a:buNone/>
            </a:pPr>
            <a:r>
              <a:rPr lang="de-DE" sz="1400">
                <a:solidFill>
                  <a:schemeClr val="dk1"/>
                </a:solidFill>
                <a:latin typeface="Arial"/>
                <a:ea typeface="Arial"/>
                <a:cs typeface="Arial"/>
                <a:sym typeface="Arial"/>
              </a:rPr>
              <a:t>Which articles do you give back?</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d76cab2273_0_121"/>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Python Example</a:t>
            </a:r>
            <a:br>
              <a:rPr lang="de-DE"/>
            </a:br>
            <a:r>
              <a:rPr lang="de-DE"/>
              <a:t>Counting word occurrences</a:t>
            </a:r>
            <a:endParaRPr/>
          </a:p>
        </p:txBody>
      </p:sp>
      <p:sp>
        <p:nvSpPr>
          <p:cNvPr id="248" name="Google Shape;248;gd76cab2273_0_121"/>
          <p:cNvSpPr txBox="1">
            <a:spLocks noGrp="1"/>
          </p:cNvSpPr>
          <p:nvPr>
            <p:ph type="body" idx="1"/>
          </p:nvPr>
        </p:nvSpPr>
        <p:spPr>
          <a:xfrm>
            <a:off x="695324" y="1592264"/>
            <a:ext cx="7956600" cy="1137900"/>
          </a:xfrm>
          <a:prstGeom prst="rect">
            <a:avLst/>
          </a:prstGeom>
          <a:noFill/>
          <a:ln>
            <a:noFill/>
          </a:ln>
        </p:spPr>
        <p:txBody>
          <a:bodyPr spcFirstLastPara="1" wrap="square" lIns="91425" tIns="45700" rIns="91425" bIns="45700" anchor="t" anchorCtr="0">
            <a:normAutofit lnSpcReduction="10000"/>
          </a:bodyPr>
          <a:lstStyle/>
          <a:p>
            <a:pPr marL="285750" lvl="0" indent="-285750" algn="l" rtl="0">
              <a:lnSpc>
                <a:spcPct val="90000"/>
              </a:lnSpc>
              <a:spcBef>
                <a:spcPts val="0"/>
              </a:spcBef>
              <a:spcAft>
                <a:spcPts val="0"/>
              </a:spcAft>
              <a:buSzPts val="2400"/>
              <a:buChar char="▪"/>
            </a:pPr>
            <a:r>
              <a:rPr lang="de-DE"/>
              <a:t>Transfering the query into a coordinate</a:t>
            </a:r>
            <a:endParaRPr/>
          </a:p>
          <a:p>
            <a:pPr marL="538162" lvl="1" indent="-180975" algn="l" rtl="0">
              <a:lnSpc>
                <a:spcPct val="90000"/>
              </a:lnSpc>
              <a:spcBef>
                <a:spcPts val="1100"/>
              </a:spcBef>
              <a:spcAft>
                <a:spcPts val="0"/>
              </a:spcAft>
              <a:buSzPts val="2000"/>
              <a:buChar char="▪"/>
            </a:pPr>
            <a:r>
              <a:rPr lang="de-DE"/>
              <a:t>One cell / dimension for each word</a:t>
            </a:r>
            <a:endParaRPr/>
          </a:p>
          <a:p>
            <a:pPr marL="538162" lvl="1" indent="-180975" algn="l" rtl="0">
              <a:lnSpc>
                <a:spcPct val="90000"/>
              </a:lnSpc>
              <a:spcBef>
                <a:spcPts val="1100"/>
              </a:spcBef>
              <a:spcAft>
                <a:spcPts val="0"/>
              </a:spcAft>
              <a:buSzPts val="2000"/>
              <a:buChar char="▪"/>
            </a:pPr>
            <a:r>
              <a:rPr lang="de-DE"/>
              <a:t>Count occurances</a:t>
            </a:r>
            <a:endParaRPr/>
          </a:p>
        </p:txBody>
      </p:sp>
      <p:sp>
        <p:nvSpPr>
          <p:cNvPr id="249" name="Google Shape;249;gd76cab2273_0_121"/>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de-DE"/>
              <a:t>Query = “media informatics”</a:t>
            </a:r>
            <a:endParaRPr/>
          </a:p>
        </p:txBody>
      </p:sp>
      <p:sp>
        <p:nvSpPr>
          <p:cNvPr id="250" name="Google Shape;250;gd76cab2273_0_121"/>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rgbClr val="89BD3E"/>
              </a:buClr>
              <a:buSzPts val="2400"/>
              <a:buFont typeface="Noto Sans Symbols"/>
              <a:buNone/>
            </a:pPr>
            <a:endParaRPr/>
          </a:p>
        </p:txBody>
      </p:sp>
      <p:sp>
        <p:nvSpPr>
          <p:cNvPr id="251" name="Google Shape;251;gd76cab2273_0_121"/>
          <p:cNvSpPr txBox="1">
            <a:spLocks noGrp="1"/>
          </p:cNvSpPr>
          <p:nvPr>
            <p:ph type="sldNum" idx="4294967295"/>
          </p:nvPr>
        </p:nvSpPr>
        <p:spPr>
          <a:xfrm>
            <a:off x="7726363" y="6372595"/>
            <a:ext cx="78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16</a:t>
            </a:fld>
            <a:endParaRPr/>
          </a:p>
        </p:txBody>
      </p:sp>
      <p:sp>
        <p:nvSpPr>
          <p:cNvPr id="252" name="Google Shape;252;gd76cab2273_0_121"/>
          <p:cNvSpPr/>
          <p:nvPr/>
        </p:nvSpPr>
        <p:spPr>
          <a:xfrm>
            <a:off x="1010221" y="5898974"/>
            <a:ext cx="93711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050">
                <a:solidFill>
                  <a:schemeClr val="dk1"/>
                </a:solidFill>
                <a:latin typeface="Arial"/>
                <a:ea typeface="Arial"/>
                <a:cs typeface="Arial"/>
                <a:sym typeface="Arial"/>
              </a:rPr>
              <a:t>Example based on: </a:t>
            </a:r>
            <a:r>
              <a:rPr lang="de-DE" sz="105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https://livebook.manning.com/book/essential-natural-language-processing/chapter-1/55</a:t>
            </a:r>
            <a:endParaRPr sz="1050">
              <a:solidFill>
                <a:schemeClr val="dk1"/>
              </a:solidFill>
              <a:latin typeface="Arial"/>
              <a:ea typeface="Arial"/>
              <a:cs typeface="Arial"/>
              <a:sym typeface="Arial"/>
            </a:endParaRPr>
          </a:p>
        </p:txBody>
      </p:sp>
      <p:grpSp>
        <p:nvGrpSpPr>
          <p:cNvPr id="253" name="Google Shape;253;gd76cab2273_0_121"/>
          <p:cNvGrpSpPr/>
          <p:nvPr/>
        </p:nvGrpSpPr>
        <p:grpSpPr>
          <a:xfrm>
            <a:off x="1440822" y="4257924"/>
            <a:ext cx="1303793" cy="599100"/>
            <a:chOff x="1964428" y="3452222"/>
            <a:chExt cx="1303793" cy="599100"/>
          </a:xfrm>
        </p:grpSpPr>
        <p:sp>
          <p:nvSpPr>
            <p:cNvPr id="254" name="Google Shape;254;gd76cab2273_0_121"/>
            <p:cNvSpPr/>
            <p:nvPr/>
          </p:nvSpPr>
          <p:spPr>
            <a:xfrm>
              <a:off x="1964428" y="3452222"/>
              <a:ext cx="651900" cy="599100"/>
            </a:xfrm>
            <a:prstGeom prst="rect">
              <a:avLst/>
            </a:prstGeom>
            <a:solidFill>
              <a:srgbClr val="F2F2F2"/>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dk1"/>
                  </a:solidFill>
                  <a:latin typeface="Arial"/>
                  <a:ea typeface="Arial"/>
                  <a:cs typeface="Arial"/>
                  <a:sym typeface="Arial"/>
                </a:rPr>
                <a:t>1</a:t>
              </a:r>
              <a:endParaRPr/>
            </a:p>
          </p:txBody>
        </p:sp>
        <p:sp>
          <p:nvSpPr>
            <p:cNvPr id="255" name="Google Shape;255;gd76cab2273_0_121"/>
            <p:cNvSpPr/>
            <p:nvPr/>
          </p:nvSpPr>
          <p:spPr>
            <a:xfrm>
              <a:off x="2616321" y="3452222"/>
              <a:ext cx="651900" cy="599100"/>
            </a:xfrm>
            <a:prstGeom prst="rect">
              <a:avLst/>
            </a:prstGeom>
            <a:solidFill>
              <a:srgbClr val="F2F2F2"/>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dk1"/>
                  </a:solidFill>
                  <a:latin typeface="Arial"/>
                  <a:ea typeface="Arial"/>
                  <a:cs typeface="Arial"/>
                  <a:sym typeface="Arial"/>
                </a:rPr>
                <a:t>1</a:t>
              </a:r>
              <a:endParaRPr/>
            </a:p>
          </p:txBody>
        </p:sp>
      </p:grpSp>
      <p:sp>
        <p:nvSpPr>
          <p:cNvPr id="256" name="Google Shape;256;gd76cab2273_0_121"/>
          <p:cNvSpPr txBox="1"/>
          <p:nvPr/>
        </p:nvSpPr>
        <p:spPr>
          <a:xfrm>
            <a:off x="1017785" y="3599114"/>
            <a:ext cx="25875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rgbClr val="8BC24A"/>
                </a:solidFill>
                <a:latin typeface="Arial"/>
                <a:ea typeface="Arial"/>
                <a:cs typeface="Arial"/>
                <a:sym typeface="Arial"/>
              </a:rPr>
              <a:t>media    informatics</a:t>
            </a:r>
            <a:endParaRPr sz="2000" b="1">
              <a:solidFill>
                <a:srgbClr val="8BC24A"/>
              </a:solidFill>
              <a:latin typeface="Arial"/>
              <a:ea typeface="Arial"/>
              <a:cs typeface="Arial"/>
              <a:sym typeface="Arial"/>
            </a:endParaRPr>
          </a:p>
        </p:txBody>
      </p:sp>
      <p:sp>
        <p:nvSpPr>
          <p:cNvPr id="257" name="Google Shape;257;gd76cab2273_0_121"/>
          <p:cNvSpPr/>
          <p:nvPr/>
        </p:nvSpPr>
        <p:spPr>
          <a:xfrm>
            <a:off x="1583113" y="4074355"/>
            <a:ext cx="45600" cy="129600"/>
          </a:xfrm>
          <a:prstGeom prst="downArrow">
            <a:avLst>
              <a:gd name="adj1" fmla="val 50000"/>
              <a:gd name="adj2" fmla="val 50000"/>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8" name="Google Shape;258;gd76cab2273_0_121"/>
          <p:cNvSpPr/>
          <p:nvPr/>
        </p:nvSpPr>
        <p:spPr>
          <a:xfrm>
            <a:off x="2472526" y="4073707"/>
            <a:ext cx="45600" cy="129600"/>
          </a:xfrm>
          <a:prstGeom prst="downArrow">
            <a:avLst>
              <a:gd name="adj1" fmla="val 50000"/>
              <a:gd name="adj2" fmla="val 50000"/>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9" name="Google Shape;259;gd76cab2273_0_121"/>
          <p:cNvSpPr txBox="1"/>
          <p:nvPr/>
        </p:nvSpPr>
        <p:spPr>
          <a:xfrm>
            <a:off x="4939031" y="3012666"/>
            <a:ext cx="15648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rgbClr val="8BC24A"/>
                </a:solidFill>
                <a:latin typeface="Arial"/>
                <a:ea typeface="Arial"/>
                <a:cs typeface="Arial"/>
                <a:sym typeface="Arial"/>
              </a:rPr>
              <a:t>informatics</a:t>
            </a:r>
            <a:endParaRPr sz="2000" b="1">
              <a:solidFill>
                <a:srgbClr val="8BC24A"/>
              </a:solidFill>
              <a:latin typeface="Arial"/>
              <a:ea typeface="Arial"/>
              <a:cs typeface="Arial"/>
              <a:sym typeface="Arial"/>
            </a:endParaRPr>
          </a:p>
        </p:txBody>
      </p:sp>
      <p:sp>
        <p:nvSpPr>
          <p:cNvPr id="260" name="Google Shape;260;gd76cab2273_0_121"/>
          <p:cNvSpPr/>
          <p:nvPr/>
        </p:nvSpPr>
        <p:spPr>
          <a:xfrm>
            <a:off x="7072664" y="5135068"/>
            <a:ext cx="9156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rgbClr val="8BC24A"/>
                </a:solidFill>
                <a:latin typeface="Arial"/>
                <a:ea typeface="Arial"/>
                <a:cs typeface="Arial"/>
                <a:sym typeface="Arial"/>
              </a:rPr>
              <a:t>media </a:t>
            </a:r>
            <a:endParaRPr sz="1800">
              <a:solidFill>
                <a:schemeClr val="dk1"/>
              </a:solidFill>
              <a:latin typeface="Arial"/>
              <a:ea typeface="Arial"/>
              <a:cs typeface="Arial"/>
              <a:sym typeface="Arial"/>
            </a:endParaRPr>
          </a:p>
        </p:txBody>
      </p:sp>
      <p:cxnSp>
        <p:nvCxnSpPr>
          <p:cNvPr id="261" name="Google Shape;261;gd76cab2273_0_121"/>
          <p:cNvCxnSpPr/>
          <p:nvPr/>
        </p:nvCxnSpPr>
        <p:spPr>
          <a:xfrm rot="10800000">
            <a:off x="5568949" y="3357766"/>
            <a:ext cx="0" cy="1811100"/>
          </a:xfrm>
          <a:prstGeom prst="straightConnector1">
            <a:avLst/>
          </a:prstGeom>
          <a:noFill/>
          <a:ln w="28575" cap="flat" cmpd="sng">
            <a:solidFill>
              <a:schemeClr val="accent1"/>
            </a:solidFill>
            <a:prstDash val="solid"/>
            <a:miter lim="800000"/>
            <a:headEnd type="none" w="sm" len="sm"/>
            <a:tailEnd type="triangle" w="med" len="med"/>
          </a:ln>
        </p:spPr>
      </p:cxnSp>
      <p:cxnSp>
        <p:nvCxnSpPr>
          <p:cNvPr id="262" name="Google Shape;262;gd76cab2273_0_121"/>
          <p:cNvCxnSpPr/>
          <p:nvPr/>
        </p:nvCxnSpPr>
        <p:spPr>
          <a:xfrm rot="10800000" flipH="1">
            <a:off x="5568949" y="5148166"/>
            <a:ext cx="1881000" cy="20700"/>
          </a:xfrm>
          <a:prstGeom prst="straightConnector1">
            <a:avLst/>
          </a:prstGeom>
          <a:noFill/>
          <a:ln w="28575" cap="flat" cmpd="sng">
            <a:solidFill>
              <a:schemeClr val="accent1"/>
            </a:solidFill>
            <a:prstDash val="solid"/>
            <a:miter lim="800000"/>
            <a:headEnd type="none" w="sm" len="sm"/>
            <a:tailEnd type="triangle" w="med" len="med"/>
          </a:ln>
        </p:spPr>
      </p:cxnSp>
      <p:sp>
        <p:nvSpPr>
          <p:cNvPr id="263" name="Google Shape;263;gd76cab2273_0_121"/>
          <p:cNvSpPr txBox="1"/>
          <p:nvPr/>
        </p:nvSpPr>
        <p:spPr>
          <a:xfrm>
            <a:off x="5429249" y="5179966"/>
            <a:ext cx="1409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Arial"/>
                <a:ea typeface="Arial"/>
                <a:cs typeface="Arial"/>
                <a:sym typeface="Arial"/>
              </a:rPr>
              <a:t>0  1  2  3  4</a:t>
            </a:r>
            <a:endParaRPr/>
          </a:p>
        </p:txBody>
      </p:sp>
      <p:sp>
        <p:nvSpPr>
          <p:cNvPr id="264" name="Google Shape;264;gd76cab2273_0_121"/>
          <p:cNvSpPr txBox="1"/>
          <p:nvPr/>
        </p:nvSpPr>
        <p:spPr>
          <a:xfrm>
            <a:off x="5214096" y="3934739"/>
            <a:ext cx="3423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Arial"/>
                <a:ea typeface="Arial"/>
                <a:cs typeface="Arial"/>
                <a:sym typeface="Arial"/>
              </a:rPr>
              <a:t>4</a:t>
            </a:r>
            <a:endParaRPr/>
          </a:p>
          <a:p>
            <a:pPr marL="0" marR="0" lvl="0" indent="0" algn="l" rtl="0">
              <a:spcBef>
                <a:spcPts val="0"/>
              </a:spcBef>
              <a:spcAft>
                <a:spcPts val="0"/>
              </a:spcAft>
              <a:buNone/>
            </a:pPr>
            <a:r>
              <a:rPr lang="de-DE" sz="1800">
                <a:solidFill>
                  <a:schemeClr val="dk1"/>
                </a:solidFill>
                <a:latin typeface="Arial"/>
                <a:ea typeface="Arial"/>
                <a:cs typeface="Arial"/>
                <a:sym typeface="Arial"/>
              </a:rPr>
              <a:t>3</a:t>
            </a:r>
            <a:endParaRPr/>
          </a:p>
          <a:p>
            <a:pPr marL="0" marR="0" lvl="0" indent="0" algn="l" rtl="0">
              <a:spcBef>
                <a:spcPts val="0"/>
              </a:spcBef>
              <a:spcAft>
                <a:spcPts val="0"/>
              </a:spcAft>
              <a:buNone/>
            </a:pPr>
            <a:r>
              <a:rPr lang="de-DE" sz="1800">
                <a:solidFill>
                  <a:schemeClr val="dk1"/>
                </a:solidFill>
                <a:latin typeface="Arial"/>
                <a:ea typeface="Arial"/>
                <a:cs typeface="Arial"/>
                <a:sym typeface="Arial"/>
              </a:rPr>
              <a:t>2</a:t>
            </a:r>
            <a:endParaRPr/>
          </a:p>
          <a:p>
            <a:pPr marL="0" marR="0" lvl="0" indent="0" algn="l" rtl="0">
              <a:spcBef>
                <a:spcPts val="0"/>
              </a:spcBef>
              <a:spcAft>
                <a:spcPts val="0"/>
              </a:spcAft>
              <a:buNone/>
            </a:pPr>
            <a:r>
              <a:rPr lang="de-DE" sz="1800">
                <a:solidFill>
                  <a:schemeClr val="dk1"/>
                </a:solidFill>
                <a:latin typeface="Arial"/>
                <a:ea typeface="Arial"/>
                <a:cs typeface="Arial"/>
                <a:sym typeface="Arial"/>
              </a:rPr>
              <a:t>1 </a:t>
            </a:r>
            <a:endParaRPr/>
          </a:p>
        </p:txBody>
      </p:sp>
      <p:cxnSp>
        <p:nvCxnSpPr>
          <p:cNvPr id="265" name="Google Shape;265;gd76cab2273_0_121"/>
          <p:cNvCxnSpPr/>
          <p:nvPr/>
        </p:nvCxnSpPr>
        <p:spPr>
          <a:xfrm flipH="1">
            <a:off x="5511914" y="4147181"/>
            <a:ext cx="177900" cy="600"/>
          </a:xfrm>
          <a:prstGeom prst="straightConnector1">
            <a:avLst/>
          </a:prstGeom>
          <a:noFill/>
          <a:ln w="9525" cap="flat" cmpd="sng">
            <a:solidFill>
              <a:schemeClr val="accent1"/>
            </a:solidFill>
            <a:prstDash val="solid"/>
            <a:miter lim="800000"/>
            <a:headEnd type="none" w="sm" len="sm"/>
            <a:tailEnd type="none" w="sm" len="sm"/>
          </a:ln>
        </p:spPr>
      </p:cxnSp>
      <p:cxnSp>
        <p:nvCxnSpPr>
          <p:cNvPr id="266" name="Google Shape;266;gd76cab2273_0_121"/>
          <p:cNvCxnSpPr/>
          <p:nvPr/>
        </p:nvCxnSpPr>
        <p:spPr>
          <a:xfrm flipH="1">
            <a:off x="5511914" y="4438990"/>
            <a:ext cx="177900" cy="600"/>
          </a:xfrm>
          <a:prstGeom prst="straightConnector1">
            <a:avLst/>
          </a:prstGeom>
          <a:noFill/>
          <a:ln w="9525" cap="flat" cmpd="sng">
            <a:solidFill>
              <a:schemeClr val="accent1"/>
            </a:solidFill>
            <a:prstDash val="solid"/>
            <a:miter lim="800000"/>
            <a:headEnd type="none" w="sm" len="sm"/>
            <a:tailEnd type="none" w="sm" len="sm"/>
          </a:ln>
        </p:spPr>
      </p:cxnSp>
      <p:cxnSp>
        <p:nvCxnSpPr>
          <p:cNvPr id="267" name="Google Shape;267;gd76cab2273_0_121"/>
          <p:cNvCxnSpPr/>
          <p:nvPr/>
        </p:nvCxnSpPr>
        <p:spPr>
          <a:xfrm flipH="1">
            <a:off x="5511914" y="4674002"/>
            <a:ext cx="177900" cy="600"/>
          </a:xfrm>
          <a:prstGeom prst="straightConnector1">
            <a:avLst/>
          </a:prstGeom>
          <a:noFill/>
          <a:ln w="9525" cap="flat" cmpd="sng">
            <a:solidFill>
              <a:schemeClr val="accent1"/>
            </a:solidFill>
            <a:prstDash val="solid"/>
            <a:miter lim="800000"/>
            <a:headEnd type="none" w="sm" len="sm"/>
            <a:tailEnd type="none" w="sm" len="sm"/>
          </a:ln>
        </p:spPr>
      </p:cxnSp>
      <p:cxnSp>
        <p:nvCxnSpPr>
          <p:cNvPr id="268" name="Google Shape;268;gd76cab2273_0_121"/>
          <p:cNvCxnSpPr/>
          <p:nvPr/>
        </p:nvCxnSpPr>
        <p:spPr>
          <a:xfrm flipH="1">
            <a:off x="5511914" y="4934403"/>
            <a:ext cx="177900" cy="600"/>
          </a:xfrm>
          <a:prstGeom prst="straightConnector1">
            <a:avLst/>
          </a:prstGeom>
          <a:noFill/>
          <a:ln w="9525" cap="flat" cmpd="sng">
            <a:solidFill>
              <a:schemeClr val="accent1"/>
            </a:solidFill>
            <a:prstDash val="solid"/>
            <a:miter lim="800000"/>
            <a:headEnd type="none" w="sm" len="sm"/>
            <a:tailEnd type="none" w="sm" len="sm"/>
          </a:ln>
        </p:spPr>
      </p:cxnSp>
      <p:cxnSp>
        <p:nvCxnSpPr>
          <p:cNvPr id="269" name="Google Shape;269;gd76cab2273_0_121"/>
          <p:cNvCxnSpPr/>
          <p:nvPr/>
        </p:nvCxnSpPr>
        <p:spPr>
          <a:xfrm rot="5400000" flipH="1">
            <a:off x="5734248" y="5162988"/>
            <a:ext cx="177900" cy="600"/>
          </a:xfrm>
          <a:prstGeom prst="straightConnector1">
            <a:avLst/>
          </a:prstGeom>
          <a:noFill/>
          <a:ln w="9525" cap="flat" cmpd="sng">
            <a:solidFill>
              <a:schemeClr val="accent1"/>
            </a:solidFill>
            <a:prstDash val="solid"/>
            <a:miter lim="800000"/>
            <a:headEnd type="none" w="sm" len="sm"/>
            <a:tailEnd type="none" w="sm" len="sm"/>
          </a:ln>
        </p:spPr>
      </p:cxnSp>
      <p:cxnSp>
        <p:nvCxnSpPr>
          <p:cNvPr id="270" name="Google Shape;270;gd76cab2273_0_121"/>
          <p:cNvCxnSpPr/>
          <p:nvPr/>
        </p:nvCxnSpPr>
        <p:spPr>
          <a:xfrm rot="5400000" flipH="1">
            <a:off x="6007298" y="5162988"/>
            <a:ext cx="177900" cy="600"/>
          </a:xfrm>
          <a:prstGeom prst="straightConnector1">
            <a:avLst/>
          </a:prstGeom>
          <a:noFill/>
          <a:ln w="9525" cap="flat" cmpd="sng">
            <a:solidFill>
              <a:schemeClr val="accent1"/>
            </a:solidFill>
            <a:prstDash val="solid"/>
            <a:miter lim="800000"/>
            <a:headEnd type="none" w="sm" len="sm"/>
            <a:tailEnd type="none" w="sm" len="sm"/>
          </a:ln>
        </p:spPr>
      </p:cxnSp>
      <p:cxnSp>
        <p:nvCxnSpPr>
          <p:cNvPr id="271" name="Google Shape;271;gd76cab2273_0_121"/>
          <p:cNvCxnSpPr/>
          <p:nvPr/>
        </p:nvCxnSpPr>
        <p:spPr>
          <a:xfrm rot="5400000" flipH="1">
            <a:off x="6229548" y="5169338"/>
            <a:ext cx="177900" cy="600"/>
          </a:xfrm>
          <a:prstGeom prst="straightConnector1">
            <a:avLst/>
          </a:prstGeom>
          <a:noFill/>
          <a:ln w="9525" cap="flat" cmpd="sng">
            <a:solidFill>
              <a:schemeClr val="accent1"/>
            </a:solidFill>
            <a:prstDash val="solid"/>
            <a:miter lim="800000"/>
            <a:headEnd type="none" w="sm" len="sm"/>
            <a:tailEnd type="none" w="sm" len="sm"/>
          </a:ln>
        </p:spPr>
      </p:cxnSp>
      <p:cxnSp>
        <p:nvCxnSpPr>
          <p:cNvPr id="272" name="Google Shape;272;gd76cab2273_0_121"/>
          <p:cNvCxnSpPr/>
          <p:nvPr/>
        </p:nvCxnSpPr>
        <p:spPr>
          <a:xfrm rot="5400000" flipH="1">
            <a:off x="6502598" y="5169338"/>
            <a:ext cx="177900" cy="600"/>
          </a:xfrm>
          <a:prstGeom prst="straightConnector1">
            <a:avLst/>
          </a:prstGeom>
          <a:noFill/>
          <a:ln w="9525" cap="flat" cmpd="sng">
            <a:solidFill>
              <a:schemeClr val="accent1"/>
            </a:solidFill>
            <a:prstDash val="solid"/>
            <a:miter lim="800000"/>
            <a:headEnd type="none" w="sm" len="sm"/>
            <a:tailEnd type="none" w="sm" len="sm"/>
          </a:ln>
        </p:spPr>
      </p:cxnSp>
      <p:cxnSp>
        <p:nvCxnSpPr>
          <p:cNvPr id="273" name="Google Shape;273;gd76cab2273_0_121"/>
          <p:cNvCxnSpPr/>
          <p:nvPr/>
        </p:nvCxnSpPr>
        <p:spPr>
          <a:xfrm rot="10800000" flipH="1">
            <a:off x="5600914" y="4934266"/>
            <a:ext cx="222000" cy="234600"/>
          </a:xfrm>
          <a:prstGeom prst="straightConnector1">
            <a:avLst/>
          </a:prstGeom>
          <a:noFill/>
          <a:ln w="38100" cap="flat" cmpd="sng">
            <a:solidFill>
              <a:schemeClr val="dk1"/>
            </a:solidFill>
            <a:prstDash val="solid"/>
            <a:miter lim="800000"/>
            <a:headEnd type="none" w="sm" len="sm"/>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d76cab2273_0_153"/>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Python Example</a:t>
            </a:r>
            <a:br>
              <a:rPr lang="de-DE"/>
            </a:br>
            <a:r>
              <a:rPr lang="de-DE"/>
              <a:t>Counting word occurrences</a:t>
            </a:r>
            <a:endParaRPr/>
          </a:p>
        </p:txBody>
      </p:sp>
      <p:sp>
        <p:nvSpPr>
          <p:cNvPr id="280" name="Google Shape;280;gd76cab2273_0_153"/>
          <p:cNvSpPr txBox="1">
            <a:spLocks noGrp="1"/>
          </p:cNvSpPr>
          <p:nvPr>
            <p:ph type="body" idx="1"/>
          </p:nvPr>
        </p:nvSpPr>
        <p:spPr>
          <a:xfrm>
            <a:off x="695324" y="1592264"/>
            <a:ext cx="7956600" cy="1137900"/>
          </a:xfrm>
          <a:prstGeom prst="rect">
            <a:avLst/>
          </a:prstGeom>
          <a:noFill/>
          <a:ln>
            <a:noFill/>
          </a:ln>
        </p:spPr>
        <p:txBody>
          <a:bodyPr spcFirstLastPara="1" wrap="square" lIns="91425" tIns="45700" rIns="91425" bIns="45700" anchor="t" anchorCtr="0">
            <a:normAutofit fontScale="70000" lnSpcReduction="20000"/>
          </a:bodyPr>
          <a:lstStyle/>
          <a:p>
            <a:pPr marL="285750" lvl="0" indent="-253092" algn="l" rtl="0">
              <a:lnSpc>
                <a:spcPct val="90000"/>
              </a:lnSpc>
              <a:spcBef>
                <a:spcPts val="0"/>
              </a:spcBef>
              <a:spcAft>
                <a:spcPts val="0"/>
              </a:spcAft>
              <a:buSzPct val="155844"/>
              <a:buChar char="▪"/>
            </a:pPr>
            <a:r>
              <a:rPr lang="de-DE"/>
              <a:t>Transfering documents into coordinates</a:t>
            </a:r>
            <a:endParaRPr/>
          </a:p>
          <a:p>
            <a:pPr marL="538162" lvl="1" indent="-161925" algn="l" rtl="0">
              <a:lnSpc>
                <a:spcPct val="90000"/>
              </a:lnSpc>
              <a:spcBef>
                <a:spcPts val="1100"/>
              </a:spcBef>
              <a:spcAft>
                <a:spcPts val="0"/>
              </a:spcAft>
              <a:buSzPct val="100000"/>
              <a:buChar char="▪"/>
            </a:pPr>
            <a:r>
              <a:rPr lang="de-DE"/>
              <a:t>D1: media informatics media media media </a:t>
            </a:r>
            <a:endParaRPr/>
          </a:p>
          <a:p>
            <a:pPr marL="538162" lvl="1" indent="-161925" algn="l" rtl="0">
              <a:lnSpc>
                <a:spcPct val="90000"/>
              </a:lnSpc>
              <a:spcBef>
                <a:spcPts val="1100"/>
              </a:spcBef>
              <a:spcAft>
                <a:spcPts val="0"/>
              </a:spcAft>
              <a:buSzPct val="100000"/>
              <a:buChar char="▪"/>
            </a:pPr>
            <a:r>
              <a:rPr lang="de-DE"/>
              <a:t>D2: media informatics media informatics media informatics</a:t>
            </a:r>
            <a:endParaRPr/>
          </a:p>
          <a:p>
            <a:pPr marL="538162" lvl="1" indent="-161925" algn="l" rtl="0">
              <a:lnSpc>
                <a:spcPct val="90000"/>
              </a:lnSpc>
              <a:spcBef>
                <a:spcPts val="1100"/>
              </a:spcBef>
              <a:spcAft>
                <a:spcPts val="0"/>
              </a:spcAft>
              <a:buSzPct val="100000"/>
              <a:buChar char="▪"/>
            </a:pPr>
            <a:r>
              <a:rPr lang="de-DE"/>
              <a:t>Count occurances</a:t>
            </a:r>
            <a:endParaRPr/>
          </a:p>
        </p:txBody>
      </p:sp>
      <p:sp>
        <p:nvSpPr>
          <p:cNvPr id="281" name="Google Shape;281;gd76cab2273_0_153"/>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de-DE"/>
              <a:t>Query = “media informatics”</a:t>
            </a:r>
            <a:endParaRPr/>
          </a:p>
        </p:txBody>
      </p:sp>
      <p:sp>
        <p:nvSpPr>
          <p:cNvPr id="282" name="Google Shape;282;gd76cab2273_0_153"/>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rgbClr val="89BD3E"/>
              </a:buClr>
              <a:buSzPts val="2400"/>
              <a:buFont typeface="Noto Sans Symbols"/>
              <a:buNone/>
            </a:pPr>
            <a:endParaRPr/>
          </a:p>
        </p:txBody>
      </p:sp>
      <p:sp>
        <p:nvSpPr>
          <p:cNvPr id="283" name="Google Shape;283;gd76cab2273_0_153"/>
          <p:cNvSpPr txBox="1">
            <a:spLocks noGrp="1"/>
          </p:cNvSpPr>
          <p:nvPr>
            <p:ph type="sldNum" idx="4294967295"/>
          </p:nvPr>
        </p:nvSpPr>
        <p:spPr>
          <a:xfrm>
            <a:off x="7726363" y="6372595"/>
            <a:ext cx="78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17</a:t>
            </a:fld>
            <a:endParaRPr/>
          </a:p>
        </p:txBody>
      </p:sp>
      <p:sp>
        <p:nvSpPr>
          <p:cNvPr id="284" name="Google Shape;284;gd76cab2273_0_153"/>
          <p:cNvSpPr/>
          <p:nvPr/>
        </p:nvSpPr>
        <p:spPr>
          <a:xfrm>
            <a:off x="1010221" y="5898974"/>
            <a:ext cx="93711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050">
                <a:solidFill>
                  <a:schemeClr val="dk1"/>
                </a:solidFill>
                <a:latin typeface="Arial"/>
                <a:ea typeface="Arial"/>
                <a:cs typeface="Arial"/>
                <a:sym typeface="Arial"/>
              </a:rPr>
              <a:t>Example based on: </a:t>
            </a:r>
            <a:r>
              <a:rPr lang="de-DE" sz="105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https://livebook.manning.com/book/essential-natural-language-processing/chapter-1/55</a:t>
            </a:r>
            <a:endParaRPr sz="1050">
              <a:solidFill>
                <a:schemeClr val="dk1"/>
              </a:solidFill>
              <a:latin typeface="Arial"/>
              <a:ea typeface="Arial"/>
              <a:cs typeface="Arial"/>
              <a:sym typeface="Arial"/>
            </a:endParaRPr>
          </a:p>
        </p:txBody>
      </p:sp>
      <p:grpSp>
        <p:nvGrpSpPr>
          <p:cNvPr id="285" name="Google Shape;285;gd76cab2273_0_153"/>
          <p:cNvGrpSpPr/>
          <p:nvPr/>
        </p:nvGrpSpPr>
        <p:grpSpPr>
          <a:xfrm>
            <a:off x="1606822" y="3671476"/>
            <a:ext cx="1303793" cy="599100"/>
            <a:chOff x="1964428" y="3452222"/>
            <a:chExt cx="1303793" cy="599100"/>
          </a:xfrm>
        </p:grpSpPr>
        <p:sp>
          <p:nvSpPr>
            <p:cNvPr id="286" name="Google Shape;286;gd76cab2273_0_153"/>
            <p:cNvSpPr/>
            <p:nvPr/>
          </p:nvSpPr>
          <p:spPr>
            <a:xfrm>
              <a:off x="1964428" y="3452222"/>
              <a:ext cx="651900" cy="599100"/>
            </a:xfrm>
            <a:prstGeom prst="rect">
              <a:avLst/>
            </a:prstGeom>
            <a:solidFill>
              <a:srgbClr val="F2F2F2"/>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dk1"/>
                  </a:solidFill>
                  <a:latin typeface="Arial"/>
                  <a:ea typeface="Arial"/>
                  <a:cs typeface="Arial"/>
                  <a:sym typeface="Arial"/>
                </a:rPr>
                <a:t>4</a:t>
              </a:r>
              <a:endParaRPr/>
            </a:p>
          </p:txBody>
        </p:sp>
        <p:sp>
          <p:nvSpPr>
            <p:cNvPr id="287" name="Google Shape;287;gd76cab2273_0_153"/>
            <p:cNvSpPr/>
            <p:nvPr/>
          </p:nvSpPr>
          <p:spPr>
            <a:xfrm>
              <a:off x="2616321" y="3452222"/>
              <a:ext cx="651900" cy="599100"/>
            </a:xfrm>
            <a:prstGeom prst="rect">
              <a:avLst/>
            </a:prstGeom>
            <a:solidFill>
              <a:srgbClr val="F2F2F2"/>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dk1"/>
                  </a:solidFill>
                  <a:latin typeface="Arial"/>
                  <a:ea typeface="Arial"/>
                  <a:cs typeface="Arial"/>
                  <a:sym typeface="Arial"/>
                </a:rPr>
                <a:t>1</a:t>
              </a:r>
              <a:endParaRPr/>
            </a:p>
          </p:txBody>
        </p:sp>
      </p:grpSp>
      <p:sp>
        <p:nvSpPr>
          <p:cNvPr id="288" name="Google Shape;288;gd76cab2273_0_153"/>
          <p:cNvSpPr txBox="1"/>
          <p:nvPr/>
        </p:nvSpPr>
        <p:spPr>
          <a:xfrm>
            <a:off x="1183785" y="3012666"/>
            <a:ext cx="25875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rgbClr val="8BC24A"/>
                </a:solidFill>
                <a:latin typeface="Arial"/>
                <a:ea typeface="Arial"/>
                <a:cs typeface="Arial"/>
                <a:sym typeface="Arial"/>
              </a:rPr>
              <a:t>media    informatics</a:t>
            </a:r>
            <a:endParaRPr sz="2000" b="1">
              <a:solidFill>
                <a:srgbClr val="8BC24A"/>
              </a:solidFill>
              <a:latin typeface="Arial"/>
              <a:ea typeface="Arial"/>
              <a:cs typeface="Arial"/>
              <a:sym typeface="Arial"/>
            </a:endParaRPr>
          </a:p>
        </p:txBody>
      </p:sp>
      <p:sp>
        <p:nvSpPr>
          <p:cNvPr id="289" name="Google Shape;289;gd76cab2273_0_153"/>
          <p:cNvSpPr/>
          <p:nvPr/>
        </p:nvSpPr>
        <p:spPr>
          <a:xfrm>
            <a:off x="1749113" y="3487907"/>
            <a:ext cx="45600" cy="129600"/>
          </a:xfrm>
          <a:prstGeom prst="downArrow">
            <a:avLst>
              <a:gd name="adj1" fmla="val 50000"/>
              <a:gd name="adj2" fmla="val 50000"/>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0" name="Google Shape;290;gd76cab2273_0_153"/>
          <p:cNvSpPr/>
          <p:nvPr/>
        </p:nvSpPr>
        <p:spPr>
          <a:xfrm>
            <a:off x="2638526" y="3487259"/>
            <a:ext cx="45600" cy="129600"/>
          </a:xfrm>
          <a:prstGeom prst="downArrow">
            <a:avLst>
              <a:gd name="adj1" fmla="val 50000"/>
              <a:gd name="adj2" fmla="val 50000"/>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1" name="Google Shape;291;gd76cab2273_0_153"/>
          <p:cNvSpPr txBox="1"/>
          <p:nvPr/>
        </p:nvSpPr>
        <p:spPr>
          <a:xfrm>
            <a:off x="4939031" y="3012666"/>
            <a:ext cx="15648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rgbClr val="8BC24A"/>
                </a:solidFill>
                <a:latin typeface="Arial"/>
                <a:ea typeface="Arial"/>
                <a:cs typeface="Arial"/>
                <a:sym typeface="Arial"/>
              </a:rPr>
              <a:t>informatics</a:t>
            </a:r>
            <a:endParaRPr sz="2000" b="1">
              <a:solidFill>
                <a:srgbClr val="8BC24A"/>
              </a:solidFill>
              <a:latin typeface="Arial"/>
              <a:ea typeface="Arial"/>
              <a:cs typeface="Arial"/>
              <a:sym typeface="Arial"/>
            </a:endParaRPr>
          </a:p>
        </p:txBody>
      </p:sp>
      <p:sp>
        <p:nvSpPr>
          <p:cNvPr id="292" name="Google Shape;292;gd76cab2273_0_153"/>
          <p:cNvSpPr/>
          <p:nvPr/>
        </p:nvSpPr>
        <p:spPr>
          <a:xfrm>
            <a:off x="7072664" y="5135068"/>
            <a:ext cx="9156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rgbClr val="8BC24A"/>
                </a:solidFill>
                <a:latin typeface="Arial"/>
                <a:ea typeface="Arial"/>
                <a:cs typeface="Arial"/>
                <a:sym typeface="Arial"/>
              </a:rPr>
              <a:t>media </a:t>
            </a:r>
            <a:endParaRPr sz="1800">
              <a:solidFill>
                <a:schemeClr val="dk1"/>
              </a:solidFill>
              <a:latin typeface="Arial"/>
              <a:ea typeface="Arial"/>
              <a:cs typeface="Arial"/>
              <a:sym typeface="Arial"/>
            </a:endParaRPr>
          </a:p>
        </p:txBody>
      </p:sp>
      <p:cxnSp>
        <p:nvCxnSpPr>
          <p:cNvPr id="293" name="Google Shape;293;gd76cab2273_0_153"/>
          <p:cNvCxnSpPr/>
          <p:nvPr/>
        </p:nvCxnSpPr>
        <p:spPr>
          <a:xfrm rot="10800000">
            <a:off x="5568949" y="3357766"/>
            <a:ext cx="0" cy="1811100"/>
          </a:xfrm>
          <a:prstGeom prst="straightConnector1">
            <a:avLst/>
          </a:prstGeom>
          <a:noFill/>
          <a:ln w="28575" cap="flat" cmpd="sng">
            <a:solidFill>
              <a:schemeClr val="accent1"/>
            </a:solidFill>
            <a:prstDash val="solid"/>
            <a:miter lim="800000"/>
            <a:headEnd type="none" w="sm" len="sm"/>
            <a:tailEnd type="triangle" w="med" len="med"/>
          </a:ln>
        </p:spPr>
      </p:cxnSp>
      <p:cxnSp>
        <p:nvCxnSpPr>
          <p:cNvPr id="294" name="Google Shape;294;gd76cab2273_0_153"/>
          <p:cNvCxnSpPr/>
          <p:nvPr/>
        </p:nvCxnSpPr>
        <p:spPr>
          <a:xfrm rot="10800000" flipH="1">
            <a:off x="5568949" y="5148166"/>
            <a:ext cx="1881000" cy="20700"/>
          </a:xfrm>
          <a:prstGeom prst="straightConnector1">
            <a:avLst/>
          </a:prstGeom>
          <a:noFill/>
          <a:ln w="28575" cap="flat" cmpd="sng">
            <a:solidFill>
              <a:schemeClr val="accent1"/>
            </a:solidFill>
            <a:prstDash val="solid"/>
            <a:miter lim="800000"/>
            <a:headEnd type="none" w="sm" len="sm"/>
            <a:tailEnd type="triangle" w="med" len="med"/>
          </a:ln>
        </p:spPr>
      </p:cxnSp>
      <p:sp>
        <p:nvSpPr>
          <p:cNvPr id="295" name="Google Shape;295;gd76cab2273_0_153"/>
          <p:cNvSpPr txBox="1"/>
          <p:nvPr/>
        </p:nvSpPr>
        <p:spPr>
          <a:xfrm>
            <a:off x="5429249" y="5179966"/>
            <a:ext cx="1409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Arial"/>
                <a:ea typeface="Arial"/>
                <a:cs typeface="Arial"/>
                <a:sym typeface="Arial"/>
              </a:rPr>
              <a:t>0  1  2  3  4</a:t>
            </a:r>
            <a:endParaRPr/>
          </a:p>
        </p:txBody>
      </p:sp>
      <p:sp>
        <p:nvSpPr>
          <p:cNvPr id="296" name="Google Shape;296;gd76cab2273_0_153"/>
          <p:cNvSpPr txBox="1"/>
          <p:nvPr/>
        </p:nvSpPr>
        <p:spPr>
          <a:xfrm>
            <a:off x="5214096" y="3934739"/>
            <a:ext cx="3423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Arial"/>
                <a:ea typeface="Arial"/>
                <a:cs typeface="Arial"/>
                <a:sym typeface="Arial"/>
              </a:rPr>
              <a:t>4</a:t>
            </a:r>
            <a:endParaRPr/>
          </a:p>
          <a:p>
            <a:pPr marL="0" marR="0" lvl="0" indent="0" algn="l" rtl="0">
              <a:spcBef>
                <a:spcPts val="0"/>
              </a:spcBef>
              <a:spcAft>
                <a:spcPts val="0"/>
              </a:spcAft>
              <a:buNone/>
            </a:pPr>
            <a:r>
              <a:rPr lang="de-DE" sz="1800">
                <a:solidFill>
                  <a:schemeClr val="dk1"/>
                </a:solidFill>
                <a:latin typeface="Arial"/>
                <a:ea typeface="Arial"/>
                <a:cs typeface="Arial"/>
                <a:sym typeface="Arial"/>
              </a:rPr>
              <a:t>3</a:t>
            </a:r>
            <a:endParaRPr/>
          </a:p>
          <a:p>
            <a:pPr marL="0" marR="0" lvl="0" indent="0" algn="l" rtl="0">
              <a:spcBef>
                <a:spcPts val="0"/>
              </a:spcBef>
              <a:spcAft>
                <a:spcPts val="0"/>
              </a:spcAft>
              <a:buNone/>
            </a:pPr>
            <a:r>
              <a:rPr lang="de-DE" sz="1800">
                <a:solidFill>
                  <a:schemeClr val="dk1"/>
                </a:solidFill>
                <a:latin typeface="Arial"/>
                <a:ea typeface="Arial"/>
                <a:cs typeface="Arial"/>
                <a:sym typeface="Arial"/>
              </a:rPr>
              <a:t>2</a:t>
            </a:r>
            <a:endParaRPr/>
          </a:p>
          <a:p>
            <a:pPr marL="0" marR="0" lvl="0" indent="0" algn="l" rtl="0">
              <a:spcBef>
                <a:spcPts val="0"/>
              </a:spcBef>
              <a:spcAft>
                <a:spcPts val="0"/>
              </a:spcAft>
              <a:buNone/>
            </a:pPr>
            <a:r>
              <a:rPr lang="de-DE" sz="1800">
                <a:solidFill>
                  <a:schemeClr val="dk1"/>
                </a:solidFill>
                <a:latin typeface="Arial"/>
                <a:ea typeface="Arial"/>
                <a:cs typeface="Arial"/>
                <a:sym typeface="Arial"/>
              </a:rPr>
              <a:t>1 </a:t>
            </a:r>
            <a:endParaRPr/>
          </a:p>
        </p:txBody>
      </p:sp>
      <p:cxnSp>
        <p:nvCxnSpPr>
          <p:cNvPr id="297" name="Google Shape;297;gd76cab2273_0_153"/>
          <p:cNvCxnSpPr/>
          <p:nvPr/>
        </p:nvCxnSpPr>
        <p:spPr>
          <a:xfrm flipH="1">
            <a:off x="5511914" y="4147181"/>
            <a:ext cx="177900" cy="600"/>
          </a:xfrm>
          <a:prstGeom prst="straightConnector1">
            <a:avLst/>
          </a:prstGeom>
          <a:noFill/>
          <a:ln w="9525" cap="flat" cmpd="sng">
            <a:solidFill>
              <a:schemeClr val="accent1"/>
            </a:solidFill>
            <a:prstDash val="solid"/>
            <a:miter lim="800000"/>
            <a:headEnd type="none" w="sm" len="sm"/>
            <a:tailEnd type="none" w="sm" len="sm"/>
          </a:ln>
        </p:spPr>
      </p:cxnSp>
      <p:cxnSp>
        <p:nvCxnSpPr>
          <p:cNvPr id="298" name="Google Shape;298;gd76cab2273_0_153"/>
          <p:cNvCxnSpPr/>
          <p:nvPr/>
        </p:nvCxnSpPr>
        <p:spPr>
          <a:xfrm rot="10800000">
            <a:off x="5512029" y="4439659"/>
            <a:ext cx="806100" cy="10200"/>
          </a:xfrm>
          <a:prstGeom prst="straightConnector1">
            <a:avLst/>
          </a:prstGeom>
          <a:noFill/>
          <a:ln w="9525" cap="flat" cmpd="sng">
            <a:solidFill>
              <a:schemeClr val="accent1"/>
            </a:solidFill>
            <a:prstDash val="solid"/>
            <a:miter lim="800000"/>
            <a:headEnd type="none" w="sm" len="sm"/>
            <a:tailEnd type="none" w="sm" len="sm"/>
          </a:ln>
        </p:spPr>
      </p:cxnSp>
      <p:cxnSp>
        <p:nvCxnSpPr>
          <p:cNvPr id="299" name="Google Shape;299;gd76cab2273_0_153"/>
          <p:cNvCxnSpPr/>
          <p:nvPr/>
        </p:nvCxnSpPr>
        <p:spPr>
          <a:xfrm flipH="1">
            <a:off x="5511914" y="4674002"/>
            <a:ext cx="177900" cy="600"/>
          </a:xfrm>
          <a:prstGeom prst="straightConnector1">
            <a:avLst/>
          </a:prstGeom>
          <a:noFill/>
          <a:ln w="9525" cap="flat" cmpd="sng">
            <a:solidFill>
              <a:schemeClr val="accent1"/>
            </a:solidFill>
            <a:prstDash val="solid"/>
            <a:miter lim="800000"/>
            <a:headEnd type="none" w="sm" len="sm"/>
            <a:tailEnd type="none" w="sm" len="sm"/>
          </a:ln>
        </p:spPr>
      </p:cxnSp>
      <p:cxnSp>
        <p:nvCxnSpPr>
          <p:cNvPr id="300" name="Google Shape;300;gd76cab2273_0_153"/>
          <p:cNvCxnSpPr/>
          <p:nvPr/>
        </p:nvCxnSpPr>
        <p:spPr>
          <a:xfrm flipH="1">
            <a:off x="5512079" y="4934403"/>
            <a:ext cx="1079100" cy="600"/>
          </a:xfrm>
          <a:prstGeom prst="straightConnector1">
            <a:avLst/>
          </a:prstGeom>
          <a:noFill/>
          <a:ln w="9525" cap="flat" cmpd="sng">
            <a:solidFill>
              <a:schemeClr val="accent1"/>
            </a:solidFill>
            <a:prstDash val="solid"/>
            <a:miter lim="800000"/>
            <a:headEnd type="none" w="sm" len="sm"/>
            <a:tailEnd type="none" w="sm" len="sm"/>
          </a:ln>
        </p:spPr>
      </p:cxnSp>
      <p:cxnSp>
        <p:nvCxnSpPr>
          <p:cNvPr id="301" name="Google Shape;301;gd76cab2273_0_153"/>
          <p:cNvCxnSpPr/>
          <p:nvPr/>
        </p:nvCxnSpPr>
        <p:spPr>
          <a:xfrm rot="5400000" flipH="1">
            <a:off x="5734248" y="5162988"/>
            <a:ext cx="177900" cy="600"/>
          </a:xfrm>
          <a:prstGeom prst="straightConnector1">
            <a:avLst/>
          </a:prstGeom>
          <a:noFill/>
          <a:ln w="9525" cap="flat" cmpd="sng">
            <a:solidFill>
              <a:schemeClr val="accent1"/>
            </a:solidFill>
            <a:prstDash val="solid"/>
            <a:miter lim="800000"/>
            <a:headEnd type="none" w="sm" len="sm"/>
            <a:tailEnd type="none" w="sm" len="sm"/>
          </a:ln>
        </p:spPr>
      </p:cxnSp>
      <p:cxnSp>
        <p:nvCxnSpPr>
          <p:cNvPr id="302" name="Google Shape;302;gd76cab2273_0_153"/>
          <p:cNvCxnSpPr/>
          <p:nvPr/>
        </p:nvCxnSpPr>
        <p:spPr>
          <a:xfrm rot="5400000" flipH="1">
            <a:off x="6007298" y="5162988"/>
            <a:ext cx="177900" cy="600"/>
          </a:xfrm>
          <a:prstGeom prst="straightConnector1">
            <a:avLst/>
          </a:prstGeom>
          <a:noFill/>
          <a:ln w="9525" cap="flat" cmpd="sng">
            <a:solidFill>
              <a:schemeClr val="accent1"/>
            </a:solidFill>
            <a:prstDash val="solid"/>
            <a:miter lim="800000"/>
            <a:headEnd type="none" w="sm" len="sm"/>
            <a:tailEnd type="none" w="sm" len="sm"/>
          </a:ln>
        </p:spPr>
      </p:cxnSp>
      <p:cxnSp>
        <p:nvCxnSpPr>
          <p:cNvPr id="303" name="Google Shape;303;gd76cab2273_0_153"/>
          <p:cNvCxnSpPr/>
          <p:nvPr/>
        </p:nvCxnSpPr>
        <p:spPr>
          <a:xfrm rot="10800000">
            <a:off x="6318199" y="4439588"/>
            <a:ext cx="600" cy="819000"/>
          </a:xfrm>
          <a:prstGeom prst="straightConnector1">
            <a:avLst/>
          </a:prstGeom>
          <a:noFill/>
          <a:ln w="9525" cap="flat" cmpd="sng">
            <a:solidFill>
              <a:schemeClr val="accent1"/>
            </a:solidFill>
            <a:prstDash val="solid"/>
            <a:miter lim="800000"/>
            <a:headEnd type="none" w="sm" len="sm"/>
            <a:tailEnd type="none" w="sm" len="sm"/>
          </a:ln>
        </p:spPr>
      </p:cxnSp>
      <p:cxnSp>
        <p:nvCxnSpPr>
          <p:cNvPr id="304" name="Google Shape;304;gd76cab2273_0_153"/>
          <p:cNvCxnSpPr/>
          <p:nvPr/>
        </p:nvCxnSpPr>
        <p:spPr>
          <a:xfrm rot="10800000" flipH="1">
            <a:off x="6591849" y="4934288"/>
            <a:ext cx="12600" cy="324300"/>
          </a:xfrm>
          <a:prstGeom prst="straightConnector1">
            <a:avLst/>
          </a:prstGeom>
          <a:noFill/>
          <a:ln w="9525" cap="flat" cmpd="sng">
            <a:solidFill>
              <a:schemeClr val="accent1"/>
            </a:solidFill>
            <a:prstDash val="solid"/>
            <a:miter lim="800000"/>
            <a:headEnd type="none" w="sm" len="sm"/>
            <a:tailEnd type="none" w="sm" len="sm"/>
          </a:ln>
        </p:spPr>
      </p:cxnSp>
      <p:cxnSp>
        <p:nvCxnSpPr>
          <p:cNvPr id="305" name="Google Shape;305;gd76cab2273_0_153"/>
          <p:cNvCxnSpPr/>
          <p:nvPr/>
        </p:nvCxnSpPr>
        <p:spPr>
          <a:xfrm rot="10800000" flipH="1">
            <a:off x="5600914" y="4934267"/>
            <a:ext cx="1003500" cy="234600"/>
          </a:xfrm>
          <a:prstGeom prst="straightConnector1">
            <a:avLst/>
          </a:prstGeom>
          <a:noFill/>
          <a:ln w="38100" cap="flat" cmpd="sng">
            <a:solidFill>
              <a:schemeClr val="dk1"/>
            </a:solidFill>
            <a:prstDash val="solid"/>
            <a:miter lim="800000"/>
            <a:headEnd type="none" w="sm" len="sm"/>
            <a:tailEnd type="triangle" w="med" len="med"/>
          </a:ln>
        </p:spPr>
      </p:cxnSp>
      <p:sp>
        <p:nvSpPr>
          <p:cNvPr id="306" name="Google Shape;306;gd76cab2273_0_153"/>
          <p:cNvSpPr txBox="1"/>
          <p:nvPr/>
        </p:nvSpPr>
        <p:spPr>
          <a:xfrm>
            <a:off x="1077735" y="3788508"/>
            <a:ext cx="542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Arial"/>
                <a:ea typeface="Arial"/>
                <a:cs typeface="Arial"/>
                <a:sym typeface="Arial"/>
              </a:rPr>
              <a:t>D1</a:t>
            </a:r>
            <a:endParaRPr/>
          </a:p>
        </p:txBody>
      </p:sp>
      <p:grpSp>
        <p:nvGrpSpPr>
          <p:cNvPr id="307" name="Google Shape;307;gd76cab2273_0_153"/>
          <p:cNvGrpSpPr/>
          <p:nvPr/>
        </p:nvGrpSpPr>
        <p:grpSpPr>
          <a:xfrm>
            <a:off x="1606822" y="4535956"/>
            <a:ext cx="1303793" cy="599100"/>
            <a:chOff x="1964428" y="3452222"/>
            <a:chExt cx="1303793" cy="599100"/>
          </a:xfrm>
        </p:grpSpPr>
        <p:sp>
          <p:nvSpPr>
            <p:cNvPr id="308" name="Google Shape;308;gd76cab2273_0_153"/>
            <p:cNvSpPr/>
            <p:nvPr/>
          </p:nvSpPr>
          <p:spPr>
            <a:xfrm>
              <a:off x="1964428" y="3452222"/>
              <a:ext cx="651900" cy="599100"/>
            </a:xfrm>
            <a:prstGeom prst="rect">
              <a:avLst/>
            </a:prstGeom>
            <a:solidFill>
              <a:srgbClr val="F2F2F2"/>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dk1"/>
                  </a:solidFill>
                  <a:latin typeface="Arial"/>
                  <a:ea typeface="Arial"/>
                  <a:cs typeface="Arial"/>
                  <a:sym typeface="Arial"/>
                </a:rPr>
                <a:t>3</a:t>
              </a:r>
              <a:endParaRPr/>
            </a:p>
          </p:txBody>
        </p:sp>
        <p:sp>
          <p:nvSpPr>
            <p:cNvPr id="309" name="Google Shape;309;gd76cab2273_0_153"/>
            <p:cNvSpPr/>
            <p:nvPr/>
          </p:nvSpPr>
          <p:spPr>
            <a:xfrm>
              <a:off x="2616321" y="3452222"/>
              <a:ext cx="651900" cy="599100"/>
            </a:xfrm>
            <a:prstGeom prst="rect">
              <a:avLst/>
            </a:prstGeom>
            <a:solidFill>
              <a:srgbClr val="F2F2F2"/>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dk1"/>
                  </a:solidFill>
                  <a:latin typeface="Arial"/>
                  <a:ea typeface="Arial"/>
                  <a:cs typeface="Arial"/>
                  <a:sym typeface="Arial"/>
                </a:rPr>
                <a:t>3</a:t>
              </a:r>
              <a:endParaRPr/>
            </a:p>
          </p:txBody>
        </p:sp>
      </p:grpSp>
      <p:sp>
        <p:nvSpPr>
          <p:cNvPr id="310" name="Google Shape;310;gd76cab2273_0_153"/>
          <p:cNvSpPr txBox="1"/>
          <p:nvPr/>
        </p:nvSpPr>
        <p:spPr>
          <a:xfrm>
            <a:off x="1077735" y="4652988"/>
            <a:ext cx="542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Arial"/>
                <a:ea typeface="Arial"/>
                <a:cs typeface="Arial"/>
                <a:sym typeface="Arial"/>
              </a:rPr>
              <a:t>D2</a:t>
            </a:r>
            <a:endParaRPr/>
          </a:p>
        </p:txBody>
      </p:sp>
      <p:cxnSp>
        <p:nvCxnSpPr>
          <p:cNvPr id="311" name="Google Shape;311;gd76cab2273_0_153"/>
          <p:cNvCxnSpPr/>
          <p:nvPr/>
        </p:nvCxnSpPr>
        <p:spPr>
          <a:xfrm rot="10800000" flipH="1">
            <a:off x="5600913" y="4449827"/>
            <a:ext cx="704700" cy="698400"/>
          </a:xfrm>
          <a:prstGeom prst="straightConnector1">
            <a:avLst/>
          </a:prstGeom>
          <a:noFill/>
          <a:ln w="38100" cap="flat" cmpd="sng">
            <a:solidFill>
              <a:schemeClr val="dk1"/>
            </a:solidFill>
            <a:prstDash val="solid"/>
            <a:miter lim="800000"/>
            <a:headEnd type="none" w="sm" len="sm"/>
            <a:tailEnd type="triangle" w="med" len="med"/>
          </a:ln>
        </p:spPr>
      </p:cxnSp>
      <p:sp>
        <p:nvSpPr>
          <p:cNvPr id="312" name="Google Shape;312;gd76cab2273_0_153"/>
          <p:cNvSpPr txBox="1"/>
          <p:nvPr/>
        </p:nvSpPr>
        <p:spPr>
          <a:xfrm>
            <a:off x="6150539" y="4133033"/>
            <a:ext cx="542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Arial"/>
                <a:ea typeface="Arial"/>
                <a:cs typeface="Arial"/>
                <a:sym typeface="Arial"/>
              </a:rPr>
              <a:t>D2</a:t>
            </a:r>
            <a:endParaRPr/>
          </a:p>
        </p:txBody>
      </p:sp>
      <p:sp>
        <p:nvSpPr>
          <p:cNvPr id="313" name="Google Shape;313;gd76cab2273_0_153"/>
          <p:cNvSpPr txBox="1"/>
          <p:nvPr/>
        </p:nvSpPr>
        <p:spPr>
          <a:xfrm>
            <a:off x="6554201" y="4727920"/>
            <a:ext cx="542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Arial"/>
                <a:ea typeface="Arial"/>
                <a:cs typeface="Arial"/>
                <a:sym typeface="Arial"/>
              </a:rPr>
              <a:t>D1</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d76cab2273_0_193"/>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Python Example</a:t>
            </a:r>
            <a:br>
              <a:rPr lang="de-DE"/>
            </a:br>
            <a:r>
              <a:rPr lang="de-DE"/>
              <a:t>Counting word occurrences</a:t>
            </a:r>
            <a:endParaRPr/>
          </a:p>
        </p:txBody>
      </p:sp>
      <p:sp>
        <p:nvSpPr>
          <p:cNvPr id="320" name="Google Shape;320;gd76cab2273_0_193"/>
          <p:cNvSpPr txBox="1">
            <a:spLocks noGrp="1"/>
          </p:cNvSpPr>
          <p:nvPr>
            <p:ph type="body" idx="1"/>
          </p:nvPr>
        </p:nvSpPr>
        <p:spPr>
          <a:xfrm>
            <a:off x="695324" y="1592264"/>
            <a:ext cx="7956600" cy="1137900"/>
          </a:xfrm>
          <a:prstGeom prst="rect">
            <a:avLst/>
          </a:prstGeom>
          <a:noFill/>
          <a:ln>
            <a:noFill/>
          </a:ln>
        </p:spPr>
        <p:txBody>
          <a:bodyPr spcFirstLastPara="1" wrap="square" lIns="91425" tIns="45700" rIns="91425" bIns="45700" anchor="t" anchorCtr="0">
            <a:normAutofit fontScale="70000" lnSpcReduction="20000"/>
          </a:bodyPr>
          <a:lstStyle/>
          <a:p>
            <a:pPr marL="285750" lvl="0" indent="-253092" algn="l" rtl="0">
              <a:lnSpc>
                <a:spcPct val="90000"/>
              </a:lnSpc>
              <a:spcBef>
                <a:spcPts val="0"/>
              </a:spcBef>
              <a:spcAft>
                <a:spcPts val="0"/>
              </a:spcAft>
              <a:buSzPct val="155844"/>
              <a:buChar char="▪"/>
            </a:pPr>
            <a:r>
              <a:rPr lang="de-DE"/>
              <a:t>Transfering documents into coordinates</a:t>
            </a:r>
            <a:endParaRPr/>
          </a:p>
          <a:p>
            <a:pPr marL="538162" lvl="1" indent="-161925" algn="l" rtl="0">
              <a:lnSpc>
                <a:spcPct val="90000"/>
              </a:lnSpc>
              <a:spcBef>
                <a:spcPts val="1100"/>
              </a:spcBef>
              <a:spcAft>
                <a:spcPts val="0"/>
              </a:spcAft>
              <a:buSzPct val="100000"/>
              <a:buChar char="▪"/>
            </a:pPr>
            <a:r>
              <a:rPr lang="de-DE"/>
              <a:t>D1: media informatics media media media </a:t>
            </a:r>
            <a:endParaRPr/>
          </a:p>
          <a:p>
            <a:pPr marL="538162" lvl="1" indent="-161925" algn="l" rtl="0">
              <a:lnSpc>
                <a:spcPct val="90000"/>
              </a:lnSpc>
              <a:spcBef>
                <a:spcPts val="1100"/>
              </a:spcBef>
              <a:spcAft>
                <a:spcPts val="0"/>
              </a:spcAft>
              <a:buSzPct val="100000"/>
              <a:buChar char="▪"/>
            </a:pPr>
            <a:r>
              <a:rPr lang="de-DE"/>
              <a:t>D2: media informatics media informatics media informatics</a:t>
            </a:r>
            <a:endParaRPr/>
          </a:p>
          <a:p>
            <a:pPr marL="538162" lvl="1" indent="-161925" algn="l" rtl="0">
              <a:lnSpc>
                <a:spcPct val="90000"/>
              </a:lnSpc>
              <a:spcBef>
                <a:spcPts val="1100"/>
              </a:spcBef>
              <a:spcAft>
                <a:spcPts val="0"/>
              </a:spcAft>
              <a:buSzPct val="100000"/>
              <a:buChar char="▪"/>
            </a:pPr>
            <a:r>
              <a:rPr lang="de-DE"/>
              <a:t>Count occurances</a:t>
            </a:r>
            <a:endParaRPr/>
          </a:p>
        </p:txBody>
      </p:sp>
      <p:sp>
        <p:nvSpPr>
          <p:cNvPr id="321" name="Google Shape;321;gd76cab2273_0_193"/>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de-DE"/>
              <a:t>Query = “media informatics”</a:t>
            </a:r>
            <a:endParaRPr/>
          </a:p>
        </p:txBody>
      </p:sp>
      <p:sp>
        <p:nvSpPr>
          <p:cNvPr id="322" name="Google Shape;322;gd76cab2273_0_193"/>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rgbClr val="89BD3E"/>
              </a:buClr>
              <a:buSzPts val="2400"/>
              <a:buFont typeface="Noto Sans Symbols"/>
              <a:buNone/>
            </a:pPr>
            <a:endParaRPr/>
          </a:p>
        </p:txBody>
      </p:sp>
      <p:sp>
        <p:nvSpPr>
          <p:cNvPr id="323" name="Google Shape;323;gd76cab2273_0_193"/>
          <p:cNvSpPr txBox="1">
            <a:spLocks noGrp="1"/>
          </p:cNvSpPr>
          <p:nvPr>
            <p:ph type="sldNum" idx="4294967295"/>
          </p:nvPr>
        </p:nvSpPr>
        <p:spPr>
          <a:xfrm>
            <a:off x="7726363" y="6372595"/>
            <a:ext cx="78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18</a:t>
            </a:fld>
            <a:endParaRPr/>
          </a:p>
        </p:txBody>
      </p:sp>
      <p:sp>
        <p:nvSpPr>
          <p:cNvPr id="324" name="Google Shape;324;gd76cab2273_0_193"/>
          <p:cNvSpPr/>
          <p:nvPr/>
        </p:nvSpPr>
        <p:spPr>
          <a:xfrm>
            <a:off x="1010221" y="5898974"/>
            <a:ext cx="93711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050">
                <a:solidFill>
                  <a:schemeClr val="dk1"/>
                </a:solidFill>
                <a:latin typeface="Arial"/>
                <a:ea typeface="Arial"/>
                <a:cs typeface="Arial"/>
                <a:sym typeface="Arial"/>
              </a:rPr>
              <a:t>Example based on: </a:t>
            </a:r>
            <a:r>
              <a:rPr lang="de-DE" sz="105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https://livebook.manning.com/book/essential-natural-language-processing/chapter-1/55</a:t>
            </a:r>
            <a:endParaRPr sz="1050">
              <a:solidFill>
                <a:schemeClr val="dk1"/>
              </a:solidFill>
              <a:latin typeface="Arial"/>
              <a:ea typeface="Arial"/>
              <a:cs typeface="Arial"/>
              <a:sym typeface="Arial"/>
            </a:endParaRPr>
          </a:p>
        </p:txBody>
      </p:sp>
      <p:grpSp>
        <p:nvGrpSpPr>
          <p:cNvPr id="325" name="Google Shape;325;gd76cab2273_0_193"/>
          <p:cNvGrpSpPr/>
          <p:nvPr/>
        </p:nvGrpSpPr>
        <p:grpSpPr>
          <a:xfrm>
            <a:off x="1606822" y="3671476"/>
            <a:ext cx="1303793" cy="599100"/>
            <a:chOff x="1964428" y="3452222"/>
            <a:chExt cx="1303793" cy="599100"/>
          </a:xfrm>
        </p:grpSpPr>
        <p:sp>
          <p:nvSpPr>
            <p:cNvPr id="326" name="Google Shape;326;gd76cab2273_0_193"/>
            <p:cNvSpPr/>
            <p:nvPr/>
          </p:nvSpPr>
          <p:spPr>
            <a:xfrm>
              <a:off x="1964428" y="3452222"/>
              <a:ext cx="651900" cy="599100"/>
            </a:xfrm>
            <a:prstGeom prst="rect">
              <a:avLst/>
            </a:prstGeom>
            <a:solidFill>
              <a:srgbClr val="F2F2F2"/>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dk1"/>
                  </a:solidFill>
                  <a:latin typeface="Arial"/>
                  <a:ea typeface="Arial"/>
                  <a:cs typeface="Arial"/>
                  <a:sym typeface="Arial"/>
                </a:rPr>
                <a:t>4</a:t>
              </a:r>
              <a:endParaRPr/>
            </a:p>
          </p:txBody>
        </p:sp>
        <p:sp>
          <p:nvSpPr>
            <p:cNvPr id="327" name="Google Shape;327;gd76cab2273_0_193"/>
            <p:cNvSpPr/>
            <p:nvPr/>
          </p:nvSpPr>
          <p:spPr>
            <a:xfrm>
              <a:off x="2616321" y="3452222"/>
              <a:ext cx="651900" cy="599100"/>
            </a:xfrm>
            <a:prstGeom prst="rect">
              <a:avLst/>
            </a:prstGeom>
            <a:solidFill>
              <a:srgbClr val="F2F2F2"/>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dk1"/>
                  </a:solidFill>
                  <a:latin typeface="Arial"/>
                  <a:ea typeface="Arial"/>
                  <a:cs typeface="Arial"/>
                  <a:sym typeface="Arial"/>
                </a:rPr>
                <a:t>1</a:t>
              </a:r>
              <a:endParaRPr/>
            </a:p>
          </p:txBody>
        </p:sp>
      </p:grpSp>
      <p:sp>
        <p:nvSpPr>
          <p:cNvPr id="328" name="Google Shape;328;gd76cab2273_0_193"/>
          <p:cNvSpPr txBox="1"/>
          <p:nvPr/>
        </p:nvSpPr>
        <p:spPr>
          <a:xfrm>
            <a:off x="1183785" y="3012666"/>
            <a:ext cx="25875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rgbClr val="8BC24A"/>
                </a:solidFill>
                <a:latin typeface="Arial"/>
                <a:ea typeface="Arial"/>
                <a:cs typeface="Arial"/>
                <a:sym typeface="Arial"/>
              </a:rPr>
              <a:t>media    informatics</a:t>
            </a:r>
            <a:endParaRPr sz="2000" b="1">
              <a:solidFill>
                <a:srgbClr val="8BC24A"/>
              </a:solidFill>
              <a:latin typeface="Arial"/>
              <a:ea typeface="Arial"/>
              <a:cs typeface="Arial"/>
              <a:sym typeface="Arial"/>
            </a:endParaRPr>
          </a:p>
        </p:txBody>
      </p:sp>
      <p:sp>
        <p:nvSpPr>
          <p:cNvPr id="329" name="Google Shape;329;gd76cab2273_0_193"/>
          <p:cNvSpPr/>
          <p:nvPr/>
        </p:nvSpPr>
        <p:spPr>
          <a:xfrm>
            <a:off x="1749113" y="3487907"/>
            <a:ext cx="45600" cy="129600"/>
          </a:xfrm>
          <a:prstGeom prst="downArrow">
            <a:avLst>
              <a:gd name="adj1" fmla="val 50000"/>
              <a:gd name="adj2" fmla="val 50000"/>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0" name="Google Shape;330;gd76cab2273_0_193"/>
          <p:cNvSpPr/>
          <p:nvPr/>
        </p:nvSpPr>
        <p:spPr>
          <a:xfrm>
            <a:off x="2638526" y="3487259"/>
            <a:ext cx="45600" cy="129600"/>
          </a:xfrm>
          <a:prstGeom prst="downArrow">
            <a:avLst>
              <a:gd name="adj1" fmla="val 50000"/>
              <a:gd name="adj2" fmla="val 50000"/>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1" name="Google Shape;331;gd76cab2273_0_193"/>
          <p:cNvSpPr txBox="1"/>
          <p:nvPr/>
        </p:nvSpPr>
        <p:spPr>
          <a:xfrm>
            <a:off x="4939031" y="3012666"/>
            <a:ext cx="15648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rgbClr val="8BC24A"/>
                </a:solidFill>
                <a:latin typeface="Arial"/>
                <a:ea typeface="Arial"/>
                <a:cs typeface="Arial"/>
                <a:sym typeface="Arial"/>
              </a:rPr>
              <a:t>informatics</a:t>
            </a:r>
            <a:endParaRPr sz="2000" b="1">
              <a:solidFill>
                <a:srgbClr val="8BC24A"/>
              </a:solidFill>
              <a:latin typeface="Arial"/>
              <a:ea typeface="Arial"/>
              <a:cs typeface="Arial"/>
              <a:sym typeface="Arial"/>
            </a:endParaRPr>
          </a:p>
        </p:txBody>
      </p:sp>
      <p:sp>
        <p:nvSpPr>
          <p:cNvPr id="332" name="Google Shape;332;gd76cab2273_0_193"/>
          <p:cNvSpPr/>
          <p:nvPr/>
        </p:nvSpPr>
        <p:spPr>
          <a:xfrm>
            <a:off x="7072664" y="5135068"/>
            <a:ext cx="9156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rgbClr val="8BC24A"/>
                </a:solidFill>
                <a:latin typeface="Arial"/>
                <a:ea typeface="Arial"/>
                <a:cs typeface="Arial"/>
                <a:sym typeface="Arial"/>
              </a:rPr>
              <a:t>media </a:t>
            </a:r>
            <a:endParaRPr sz="1800">
              <a:solidFill>
                <a:schemeClr val="dk1"/>
              </a:solidFill>
              <a:latin typeface="Arial"/>
              <a:ea typeface="Arial"/>
              <a:cs typeface="Arial"/>
              <a:sym typeface="Arial"/>
            </a:endParaRPr>
          </a:p>
        </p:txBody>
      </p:sp>
      <p:cxnSp>
        <p:nvCxnSpPr>
          <p:cNvPr id="333" name="Google Shape;333;gd76cab2273_0_193"/>
          <p:cNvCxnSpPr/>
          <p:nvPr/>
        </p:nvCxnSpPr>
        <p:spPr>
          <a:xfrm rot="10800000">
            <a:off x="5568949" y="3357766"/>
            <a:ext cx="0" cy="1811100"/>
          </a:xfrm>
          <a:prstGeom prst="straightConnector1">
            <a:avLst/>
          </a:prstGeom>
          <a:noFill/>
          <a:ln w="28575" cap="flat" cmpd="sng">
            <a:solidFill>
              <a:schemeClr val="accent1"/>
            </a:solidFill>
            <a:prstDash val="solid"/>
            <a:miter lim="800000"/>
            <a:headEnd type="none" w="sm" len="sm"/>
            <a:tailEnd type="triangle" w="med" len="med"/>
          </a:ln>
        </p:spPr>
      </p:cxnSp>
      <p:cxnSp>
        <p:nvCxnSpPr>
          <p:cNvPr id="334" name="Google Shape;334;gd76cab2273_0_193"/>
          <p:cNvCxnSpPr/>
          <p:nvPr/>
        </p:nvCxnSpPr>
        <p:spPr>
          <a:xfrm rot="10800000" flipH="1">
            <a:off x="5568949" y="5148166"/>
            <a:ext cx="1881000" cy="20700"/>
          </a:xfrm>
          <a:prstGeom prst="straightConnector1">
            <a:avLst/>
          </a:prstGeom>
          <a:noFill/>
          <a:ln w="28575" cap="flat" cmpd="sng">
            <a:solidFill>
              <a:schemeClr val="accent1"/>
            </a:solidFill>
            <a:prstDash val="solid"/>
            <a:miter lim="800000"/>
            <a:headEnd type="none" w="sm" len="sm"/>
            <a:tailEnd type="triangle" w="med" len="med"/>
          </a:ln>
        </p:spPr>
      </p:cxnSp>
      <p:sp>
        <p:nvSpPr>
          <p:cNvPr id="335" name="Google Shape;335;gd76cab2273_0_193"/>
          <p:cNvSpPr txBox="1"/>
          <p:nvPr/>
        </p:nvSpPr>
        <p:spPr>
          <a:xfrm>
            <a:off x="5429249" y="5179966"/>
            <a:ext cx="1409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Arial"/>
                <a:ea typeface="Arial"/>
                <a:cs typeface="Arial"/>
                <a:sym typeface="Arial"/>
              </a:rPr>
              <a:t>0  1  2  3  4</a:t>
            </a:r>
            <a:endParaRPr/>
          </a:p>
        </p:txBody>
      </p:sp>
      <p:sp>
        <p:nvSpPr>
          <p:cNvPr id="336" name="Google Shape;336;gd76cab2273_0_193"/>
          <p:cNvSpPr txBox="1"/>
          <p:nvPr/>
        </p:nvSpPr>
        <p:spPr>
          <a:xfrm>
            <a:off x="5214096" y="3934739"/>
            <a:ext cx="3423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Arial"/>
                <a:ea typeface="Arial"/>
                <a:cs typeface="Arial"/>
                <a:sym typeface="Arial"/>
              </a:rPr>
              <a:t>4</a:t>
            </a:r>
            <a:endParaRPr/>
          </a:p>
          <a:p>
            <a:pPr marL="0" marR="0" lvl="0" indent="0" algn="l" rtl="0">
              <a:spcBef>
                <a:spcPts val="0"/>
              </a:spcBef>
              <a:spcAft>
                <a:spcPts val="0"/>
              </a:spcAft>
              <a:buNone/>
            </a:pPr>
            <a:r>
              <a:rPr lang="de-DE" sz="1800">
                <a:solidFill>
                  <a:schemeClr val="dk1"/>
                </a:solidFill>
                <a:latin typeface="Arial"/>
                <a:ea typeface="Arial"/>
                <a:cs typeface="Arial"/>
                <a:sym typeface="Arial"/>
              </a:rPr>
              <a:t>3</a:t>
            </a:r>
            <a:endParaRPr/>
          </a:p>
          <a:p>
            <a:pPr marL="0" marR="0" lvl="0" indent="0" algn="l" rtl="0">
              <a:spcBef>
                <a:spcPts val="0"/>
              </a:spcBef>
              <a:spcAft>
                <a:spcPts val="0"/>
              </a:spcAft>
              <a:buNone/>
            </a:pPr>
            <a:r>
              <a:rPr lang="de-DE" sz="1800">
                <a:solidFill>
                  <a:schemeClr val="dk1"/>
                </a:solidFill>
                <a:latin typeface="Arial"/>
                <a:ea typeface="Arial"/>
                <a:cs typeface="Arial"/>
                <a:sym typeface="Arial"/>
              </a:rPr>
              <a:t>2</a:t>
            </a:r>
            <a:endParaRPr/>
          </a:p>
          <a:p>
            <a:pPr marL="0" marR="0" lvl="0" indent="0" algn="l" rtl="0">
              <a:spcBef>
                <a:spcPts val="0"/>
              </a:spcBef>
              <a:spcAft>
                <a:spcPts val="0"/>
              </a:spcAft>
              <a:buNone/>
            </a:pPr>
            <a:r>
              <a:rPr lang="de-DE" sz="1800">
                <a:solidFill>
                  <a:schemeClr val="dk1"/>
                </a:solidFill>
                <a:latin typeface="Arial"/>
                <a:ea typeface="Arial"/>
                <a:cs typeface="Arial"/>
                <a:sym typeface="Arial"/>
              </a:rPr>
              <a:t>1 </a:t>
            </a:r>
            <a:endParaRPr/>
          </a:p>
        </p:txBody>
      </p:sp>
      <p:cxnSp>
        <p:nvCxnSpPr>
          <p:cNvPr id="337" name="Google Shape;337;gd76cab2273_0_193"/>
          <p:cNvCxnSpPr/>
          <p:nvPr/>
        </p:nvCxnSpPr>
        <p:spPr>
          <a:xfrm flipH="1">
            <a:off x="5511914" y="4147181"/>
            <a:ext cx="177900" cy="600"/>
          </a:xfrm>
          <a:prstGeom prst="straightConnector1">
            <a:avLst/>
          </a:prstGeom>
          <a:noFill/>
          <a:ln w="9525" cap="flat" cmpd="sng">
            <a:solidFill>
              <a:schemeClr val="accent1"/>
            </a:solidFill>
            <a:prstDash val="solid"/>
            <a:miter lim="800000"/>
            <a:headEnd type="none" w="sm" len="sm"/>
            <a:tailEnd type="none" w="sm" len="sm"/>
          </a:ln>
        </p:spPr>
      </p:cxnSp>
      <p:cxnSp>
        <p:nvCxnSpPr>
          <p:cNvPr id="338" name="Google Shape;338;gd76cab2273_0_193"/>
          <p:cNvCxnSpPr/>
          <p:nvPr/>
        </p:nvCxnSpPr>
        <p:spPr>
          <a:xfrm rot="10800000">
            <a:off x="5512029" y="4439659"/>
            <a:ext cx="806100" cy="10200"/>
          </a:xfrm>
          <a:prstGeom prst="straightConnector1">
            <a:avLst/>
          </a:prstGeom>
          <a:noFill/>
          <a:ln w="9525" cap="flat" cmpd="sng">
            <a:solidFill>
              <a:schemeClr val="accent1"/>
            </a:solidFill>
            <a:prstDash val="solid"/>
            <a:miter lim="800000"/>
            <a:headEnd type="none" w="sm" len="sm"/>
            <a:tailEnd type="none" w="sm" len="sm"/>
          </a:ln>
        </p:spPr>
      </p:cxnSp>
      <p:cxnSp>
        <p:nvCxnSpPr>
          <p:cNvPr id="339" name="Google Shape;339;gd76cab2273_0_193"/>
          <p:cNvCxnSpPr/>
          <p:nvPr/>
        </p:nvCxnSpPr>
        <p:spPr>
          <a:xfrm flipH="1">
            <a:off x="5511914" y="4674002"/>
            <a:ext cx="177900" cy="600"/>
          </a:xfrm>
          <a:prstGeom prst="straightConnector1">
            <a:avLst/>
          </a:prstGeom>
          <a:noFill/>
          <a:ln w="9525" cap="flat" cmpd="sng">
            <a:solidFill>
              <a:schemeClr val="accent1"/>
            </a:solidFill>
            <a:prstDash val="solid"/>
            <a:miter lim="800000"/>
            <a:headEnd type="none" w="sm" len="sm"/>
            <a:tailEnd type="none" w="sm" len="sm"/>
          </a:ln>
        </p:spPr>
      </p:cxnSp>
      <p:cxnSp>
        <p:nvCxnSpPr>
          <p:cNvPr id="340" name="Google Shape;340;gd76cab2273_0_193"/>
          <p:cNvCxnSpPr/>
          <p:nvPr/>
        </p:nvCxnSpPr>
        <p:spPr>
          <a:xfrm flipH="1">
            <a:off x="5512079" y="4934403"/>
            <a:ext cx="1079100" cy="600"/>
          </a:xfrm>
          <a:prstGeom prst="straightConnector1">
            <a:avLst/>
          </a:prstGeom>
          <a:noFill/>
          <a:ln w="9525" cap="flat" cmpd="sng">
            <a:solidFill>
              <a:schemeClr val="accent1"/>
            </a:solidFill>
            <a:prstDash val="solid"/>
            <a:miter lim="800000"/>
            <a:headEnd type="none" w="sm" len="sm"/>
            <a:tailEnd type="none" w="sm" len="sm"/>
          </a:ln>
        </p:spPr>
      </p:cxnSp>
      <p:cxnSp>
        <p:nvCxnSpPr>
          <p:cNvPr id="341" name="Google Shape;341;gd76cab2273_0_193"/>
          <p:cNvCxnSpPr>
            <a:endCxn id="342" idx="4"/>
          </p:cNvCxnSpPr>
          <p:nvPr/>
        </p:nvCxnSpPr>
        <p:spPr>
          <a:xfrm rot="10800000">
            <a:off x="5822312" y="5006691"/>
            <a:ext cx="1200" cy="245700"/>
          </a:xfrm>
          <a:prstGeom prst="straightConnector1">
            <a:avLst/>
          </a:prstGeom>
          <a:noFill/>
          <a:ln w="9525" cap="flat" cmpd="sng">
            <a:solidFill>
              <a:schemeClr val="accent1"/>
            </a:solidFill>
            <a:prstDash val="solid"/>
            <a:miter lim="800000"/>
            <a:headEnd type="none" w="sm" len="sm"/>
            <a:tailEnd type="none" w="sm" len="sm"/>
          </a:ln>
        </p:spPr>
      </p:cxnSp>
      <p:cxnSp>
        <p:nvCxnSpPr>
          <p:cNvPr id="343" name="Google Shape;343;gd76cab2273_0_193"/>
          <p:cNvCxnSpPr/>
          <p:nvPr/>
        </p:nvCxnSpPr>
        <p:spPr>
          <a:xfrm rot="5400000" flipH="1">
            <a:off x="6007298" y="5162988"/>
            <a:ext cx="177900" cy="600"/>
          </a:xfrm>
          <a:prstGeom prst="straightConnector1">
            <a:avLst/>
          </a:prstGeom>
          <a:noFill/>
          <a:ln w="9525" cap="flat" cmpd="sng">
            <a:solidFill>
              <a:schemeClr val="accent1"/>
            </a:solidFill>
            <a:prstDash val="solid"/>
            <a:miter lim="800000"/>
            <a:headEnd type="none" w="sm" len="sm"/>
            <a:tailEnd type="none" w="sm" len="sm"/>
          </a:ln>
        </p:spPr>
      </p:cxnSp>
      <p:cxnSp>
        <p:nvCxnSpPr>
          <p:cNvPr id="344" name="Google Shape;344;gd76cab2273_0_193"/>
          <p:cNvCxnSpPr/>
          <p:nvPr/>
        </p:nvCxnSpPr>
        <p:spPr>
          <a:xfrm rot="10800000">
            <a:off x="6318199" y="4439588"/>
            <a:ext cx="600" cy="819000"/>
          </a:xfrm>
          <a:prstGeom prst="straightConnector1">
            <a:avLst/>
          </a:prstGeom>
          <a:noFill/>
          <a:ln w="9525" cap="flat" cmpd="sng">
            <a:solidFill>
              <a:schemeClr val="accent1"/>
            </a:solidFill>
            <a:prstDash val="solid"/>
            <a:miter lim="800000"/>
            <a:headEnd type="none" w="sm" len="sm"/>
            <a:tailEnd type="none" w="sm" len="sm"/>
          </a:ln>
        </p:spPr>
      </p:cxnSp>
      <p:cxnSp>
        <p:nvCxnSpPr>
          <p:cNvPr id="345" name="Google Shape;345;gd76cab2273_0_193"/>
          <p:cNvCxnSpPr>
            <a:endCxn id="346" idx="4"/>
          </p:cNvCxnSpPr>
          <p:nvPr/>
        </p:nvCxnSpPr>
        <p:spPr>
          <a:xfrm rot="10800000">
            <a:off x="6584861" y="5003325"/>
            <a:ext cx="6900" cy="255300"/>
          </a:xfrm>
          <a:prstGeom prst="straightConnector1">
            <a:avLst/>
          </a:prstGeom>
          <a:noFill/>
          <a:ln w="9525" cap="flat" cmpd="sng">
            <a:solidFill>
              <a:schemeClr val="accent1"/>
            </a:solidFill>
            <a:prstDash val="solid"/>
            <a:miter lim="800000"/>
            <a:headEnd type="none" w="sm" len="sm"/>
            <a:tailEnd type="none" w="sm" len="sm"/>
          </a:ln>
        </p:spPr>
      </p:cxnSp>
      <p:sp>
        <p:nvSpPr>
          <p:cNvPr id="347" name="Google Shape;347;gd76cab2273_0_193"/>
          <p:cNvSpPr txBox="1"/>
          <p:nvPr/>
        </p:nvSpPr>
        <p:spPr>
          <a:xfrm>
            <a:off x="1077735" y="3788508"/>
            <a:ext cx="542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Arial"/>
                <a:ea typeface="Arial"/>
                <a:cs typeface="Arial"/>
                <a:sym typeface="Arial"/>
              </a:rPr>
              <a:t>D1</a:t>
            </a:r>
            <a:endParaRPr/>
          </a:p>
        </p:txBody>
      </p:sp>
      <p:grpSp>
        <p:nvGrpSpPr>
          <p:cNvPr id="348" name="Google Shape;348;gd76cab2273_0_193"/>
          <p:cNvGrpSpPr/>
          <p:nvPr/>
        </p:nvGrpSpPr>
        <p:grpSpPr>
          <a:xfrm>
            <a:off x="1606822" y="4535956"/>
            <a:ext cx="1303793" cy="599100"/>
            <a:chOff x="1964428" y="3452222"/>
            <a:chExt cx="1303793" cy="599100"/>
          </a:xfrm>
        </p:grpSpPr>
        <p:sp>
          <p:nvSpPr>
            <p:cNvPr id="349" name="Google Shape;349;gd76cab2273_0_193"/>
            <p:cNvSpPr/>
            <p:nvPr/>
          </p:nvSpPr>
          <p:spPr>
            <a:xfrm>
              <a:off x="1964428" y="3452222"/>
              <a:ext cx="651900" cy="599100"/>
            </a:xfrm>
            <a:prstGeom prst="rect">
              <a:avLst/>
            </a:prstGeom>
            <a:solidFill>
              <a:srgbClr val="F2F2F2"/>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dk1"/>
                  </a:solidFill>
                  <a:latin typeface="Arial"/>
                  <a:ea typeface="Arial"/>
                  <a:cs typeface="Arial"/>
                  <a:sym typeface="Arial"/>
                </a:rPr>
                <a:t>3</a:t>
              </a:r>
              <a:endParaRPr/>
            </a:p>
          </p:txBody>
        </p:sp>
        <p:sp>
          <p:nvSpPr>
            <p:cNvPr id="350" name="Google Shape;350;gd76cab2273_0_193"/>
            <p:cNvSpPr/>
            <p:nvPr/>
          </p:nvSpPr>
          <p:spPr>
            <a:xfrm>
              <a:off x="2616321" y="3452222"/>
              <a:ext cx="651900" cy="599100"/>
            </a:xfrm>
            <a:prstGeom prst="rect">
              <a:avLst/>
            </a:prstGeom>
            <a:solidFill>
              <a:srgbClr val="F2F2F2"/>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dk1"/>
                  </a:solidFill>
                  <a:latin typeface="Arial"/>
                  <a:ea typeface="Arial"/>
                  <a:cs typeface="Arial"/>
                  <a:sym typeface="Arial"/>
                </a:rPr>
                <a:t>3</a:t>
              </a:r>
              <a:endParaRPr/>
            </a:p>
          </p:txBody>
        </p:sp>
      </p:grpSp>
      <p:sp>
        <p:nvSpPr>
          <p:cNvPr id="351" name="Google Shape;351;gd76cab2273_0_193"/>
          <p:cNvSpPr txBox="1"/>
          <p:nvPr/>
        </p:nvSpPr>
        <p:spPr>
          <a:xfrm>
            <a:off x="1077735" y="4652988"/>
            <a:ext cx="542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Arial"/>
                <a:ea typeface="Arial"/>
                <a:cs typeface="Arial"/>
                <a:sym typeface="Arial"/>
              </a:rPr>
              <a:t>D2</a:t>
            </a:r>
            <a:endParaRPr/>
          </a:p>
        </p:txBody>
      </p:sp>
      <p:sp>
        <p:nvSpPr>
          <p:cNvPr id="352" name="Google Shape;352;gd76cab2273_0_193"/>
          <p:cNvSpPr txBox="1"/>
          <p:nvPr/>
        </p:nvSpPr>
        <p:spPr>
          <a:xfrm>
            <a:off x="6142546" y="4092995"/>
            <a:ext cx="542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Arial"/>
                <a:ea typeface="Arial"/>
                <a:cs typeface="Arial"/>
                <a:sym typeface="Arial"/>
              </a:rPr>
              <a:t>D2</a:t>
            </a:r>
            <a:endParaRPr/>
          </a:p>
        </p:txBody>
      </p:sp>
      <p:sp>
        <p:nvSpPr>
          <p:cNvPr id="353" name="Google Shape;353;gd76cab2273_0_193"/>
          <p:cNvSpPr txBox="1"/>
          <p:nvPr/>
        </p:nvSpPr>
        <p:spPr>
          <a:xfrm>
            <a:off x="6554201" y="4727920"/>
            <a:ext cx="542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Arial"/>
                <a:ea typeface="Arial"/>
                <a:cs typeface="Arial"/>
                <a:sym typeface="Arial"/>
              </a:rPr>
              <a:t>D1</a:t>
            </a:r>
            <a:endParaRPr/>
          </a:p>
        </p:txBody>
      </p:sp>
      <p:sp>
        <p:nvSpPr>
          <p:cNvPr id="354" name="Google Shape;354;gd76cab2273_0_193"/>
          <p:cNvSpPr/>
          <p:nvPr/>
        </p:nvSpPr>
        <p:spPr>
          <a:xfrm>
            <a:off x="6238862" y="4392328"/>
            <a:ext cx="133200" cy="13770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6" name="Google Shape;346;gd76cab2273_0_193"/>
          <p:cNvSpPr/>
          <p:nvPr/>
        </p:nvSpPr>
        <p:spPr>
          <a:xfrm>
            <a:off x="6518261" y="4865625"/>
            <a:ext cx="133200" cy="13770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2" name="Google Shape;342;gd76cab2273_0_193"/>
          <p:cNvSpPr/>
          <p:nvPr/>
        </p:nvSpPr>
        <p:spPr>
          <a:xfrm>
            <a:off x="5755712" y="4868991"/>
            <a:ext cx="133200" cy="137700"/>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5" name="Google Shape;355;gd76cab2273_0_193"/>
          <p:cNvSpPr txBox="1"/>
          <p:nvPr/>
        </p:nvSpPr>
        <p:spPr>
          <a:xfrm>
            <a:off x="5638599" y="4571781"/>
            <a:ext cx="542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Arial"/>
                <a:ea typeface="Arial"/>
                <a:cs typeface="Arial"/>
                <a:sym typeface="Arial"/>
              </a:rPr>
              <a:t>Q</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d76cab2273_0_235"/>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Python Example</a:t>
            </a:r>
            <a:br>
              <a:rPr lang="de-DE"/>
            </a:br>
            <a:r>
              <a:rPr lang="de-DE"/>
              <a:t>Counting word occurrences</a:t>
            </a:r>
            <a:endParaRPr/>
          </a:p>
        </p:txBody>
      </p:sp>
      <p:sp>
        <p:nvSpPr>
          <p:cNvPr id="362" name="Google Shape;362;gd76cab2273_0_235"/>
          <p:cNvSpPr txBox="1">
            <a:spLocks noGrp="1"/>
          </p:cNvSpPr>
          <p:nvPr>
            <p:ph type="body" idx="1"/>
          </p:nvPr>
        </p:nvSpPr>
        <p:spPr>
          <a:xfrm>
            <a:off x="838199" y="1689100"/>
            <a:ext cx="7499400" cy="40641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SzPct val="180451"/>
              <a:buNone/>
            </a:pPr>
            <a:r>
              <a:rPr lang="de-DE" sz="1900">
                <a:latin typeface="Courier New"/>
                <a:ea typeface="Courier New"/>
                <a:cs typeface="Courier New"/>
                <a:sym typeface="Courier New"/>
              </a:rPr>
              <a:t>d1 = </a:t>
            </a:r>
            <a:r>
              <a:rPr lang="de-DE" sz="2000">
                <a:latin typeface="Courier New"/>
                <a:ea typeface="Courier New"/>
                <a:cs typeface="Courier New"/>
                <a:sym typeface="Courier New"/>
              </a:rPr>
              <a:t>"</a:t>
            </a:r>
            <a:r>
              <a:rPr lang="de-DE" sz="1900">
                <a:latin typeface="Courier New"/>
                <a:ea typeface="Courier New"/>
                <a:cs typeface="Courier New"/>
                <a:sym typeface="Courier New"/>
              </a:rPr>
              <a:t>media ... informatics media ... media ... media</a:t>
            </a:r>
            <a:r>
              <a:rPr lang="de-DE" sz="2000">
                <a:latin typeface="Courier New"/>
                <a:ea typeface="Courier New"/>
                <a:cs typeface="Courier New"/>
                <a:sym typeface="Courier New"/>
              </a:rPr>
              <a:t>"</a:t>
            </a:r>
            <a:r>
              <a:rPr lang="de-DE" sz="1900">
                <a:latin typeface="Courier New"/>
                <a:ea typeface="Courier New"/>
                <a:cs typeface="Courier New"/>
                <a:sym typeface="Courier New"/>
              </a:rPr>
              <a:t> </a:t>
            </a:r>
            <a:endParaRPr/>
          </a:p>
          <a:p>
            <a:pPr marL="0" lvl="0" indent="0" algn="l" rtl="0">
              <a:lnSpc>
                <a:spcPct val="90000"/>
              </a:lnSpc>
              <a:spcBef>
                <a:spcPts val="1100"/>
              </a:spcBef>
              <a:spcAft>
                <a:spcPts val="0"/>
              </a:spcAft>
              <a:buSzPct val="180451"/>
              <a:buNone/>
            </a:pPr>
            <a:r>
              <a:rPr lang="de-DE" sz="1900">
                <a:latin typeface="Courier New"/>
                <a:ea typeface="Courier New"/>
                <a:cs typeface="Courier New"/>
                <a:sym typeface="Courier New"/>
              </a:rPr>
              <a:t>d2 = </a:t>
            </a:r>
            <a:r>
              <a:rPr lang="de-DE" sz="2000">
                <a:latin typeface="Courier New"/>
                <a:ea typeface="Courier New"/>
                <a:cs typeface="Courier New"/>
                <a:sym typeface="Courier New"/>
              </a:rPr>
              <a:t>"</a:t>
            </a:r>
            <a:r>
              <a:rPr lang="de-DE" sz="1900">
                <a:latin typeface="Courier New"/>
                <a:ea typeface="Courier New"/>
                <a:cs typeface="Courier New"/>
                <a:sym typeface="Courier New"/>
              </a:rPr>
              <a:t>media informatics ... media ... informatics ... media informatics</a:t>
            </a:r>
            <a:r>
              <a:rPr lang="de-DE" sz="2000">
                <a:latin typeface="Courier New"/>
                <a:ea typeface="Courier New"/>
                <a:cs typeface="Courier New"/>
                <a:sym typeface="Courier New"/>
              </a:rPr>
              <a:t>"</a:t>
            </a:r>
            <a:r>
              <a:rPr lang="de-DE" sz="1900">
                <a:latin typeface="Courier New"/>
                <a:ea typeface="Courier New"/>
                <a:cs typeface="Courier New"/>
                <a:sym typeface="Courier New"/>
              </a:rPr>
              <a:t> </a:t>
            </a:r>
            <a:endParaRPr/>
          </a:p>
          <a:p>
            <a:pPr marL="0" lvl="0" indent="0" algn="l" rtl="0">
              <a:lnSpc>
                <a:spcPct val="90000"/>
              </a:lnSpc>
              <a:spcBef>
                <a:spcPts val="1100"/>
              </a:spcBef>
              <a:spcAft>
                <a:spcPts val="0"/>
              </a:spcAft>
              <a:buSzPct val="180451"/>
              <a:buNone/>
            </a:pPr>
            <a:r>
              <a:rPr lang="de-DE" sz="1900">
                <a:latin typeface="Courier New"/>
                <a:ea typeface="Courier New"/>
                <a:cs typeface="Courier New"/>
                <a:sym typeface="Courier New"/>
              </a:rPr>
              <a:t>...  </a:t>
            </a:r>
            <a:endParaRPr/>
          </a:p>
          <a:p>
            <a:pPr marL="0" lvl="0" indent="0" algn="l" rtl="0">
              <a:lnSpc>
                <a:spcPct val="90000"/>
              </a:lnSpc>
              <a:spcBef>
                <a:spcPts val="1100"/>
              </a:spcBef>
              <a:spcAft>
                <a:spcPts val="0"/>
              </a:spcAft>
              <a:buSzPct val="85714"/>
              <a:buNone/>
            </a:pPr>
            <a:r>
              <a:rPr lang="de-DE" sz="4000">
                <a:latin typeface="Courier New"/>
                <a:ea typeface="Courier New"/>
                <a:cs typeface="Courier New"/>
                <a:sym typeface="Courier New"/>
              </a:rPr>
              <a:t>vector = [0, 0]</a:t>
            </a:r>
            <a:endParaRPr/>
          </a:p>
          <a:p>
            <a:pPr marL="0" lvl="0" indent="0" algn="l" rtl="0">
              <a:lnSpc>
                <a:spcPct val="90000"/>
              </a:lnSpc>
              <a:spcBef>
                <a:spcPts val="1100"/>
              </a:spcBef>
              <a:spcAft>
                <a:spcPts val="0"/>
              </a:spcAft>
              <a:buSzPct val="85714"/>
              <a:buNone/>
            </a:pPr>
            <a:r>
              <a:rPr lang="de-DE" sz="4000">
                <a:latin typeface="Courier New"/>
                <a:ea typeface="Courier New"/>
                <a:cs typeface="Courier New"/>
                <a:sym typeface="Courier New"/>
              </a:rPr>
              <a:t>for word in d1.split(" "):</a:t>
            </a:r>
            <a:endParaRPr/>
          </a:p>
          <a:p>
            <a:pPr marL="0" lvl="0" indent="0" algn="l" rtl="0">
              <a:lnSpc>
                <a:spcPct val="90000"/>
              </a:lnSpc>
              <a:spcBef>
                <a:spcPts val="1100"/>
              </a:spcBef>
              <a:spcAft>
                <a:spcPts val="0"/>
              </a:spcAft>
              <a:buSzPct val="85714"/>
              <a:buNone/>
            </a:pPr>
            <a:r>
              <a:rPr lang="de-DE" sz="4000">
                <a:latin typeface="Courier New"/>
                <a:ea typeface="Courier New"/>
                <a:cs typeface="Courier New"/>
                <a:sym typeface="Courier New"/>
              </a:rPr>
              <a:t>     if word=="media":</a:t>
            </a:r>
            <a:endParaRPr/>
          </a:p>
          <a:p>
            <a:pPr marL="0" lvl="0" indent="0" algn="l" rtl="0">
              <a:lnSpc>
                <a:spcPct val="90000"/>
              </a:lnSpc>
              <a:spcBef>
                <a:spcPts val="1100"/>
              </a:spcBef>
              <a:spcAft>
                <a:spcPts val="0"/>
              </a:spcAft>
              <a:buSzPct val="85714"/>
              <a:buNone/>
            </a:pPr>
            <a:r>
              <a:rPr lang="de-DE" sz="4000">
                <a:latin typeface="Courier New"/>
                <a:ea typeface="Courier New"/>
                <a:cs typeface="Courier New"/>
                <a:sym typeface="Courier New"/>
              </a:rPr>
              <a:t>         vector[0] = vector[0] + 1</a:t>
            </a:r>
            <a:endParaRPr/>
          </a:p>
          <a:p>
            <a:pPr marL="0" lvl="0" indent="0" algn="l" rtl="0">
              <a:lnSpc>
                <a:spcPct val="90000"/>
              </a:lnSpc>
              <a:spcBef>
                <a:spcPts val="1100"/>
              </a:spcBef>
              <a:spcAft>
                <a:spcPts val="0"/>
              </a:spcAft>
              <a:buSzPct val="85714"/>
              <a:buNone/>
            </a:pPr>
            <a:r>
              <a:rPr lang="de-DE" sz="4000">
                <a:latin typeface="Courier New"/>
                <a:ea typeface="Courier New"/>
                <a:cs typeface="Courier New"/>
                <a:sym typeface="Courier New"/>
              </a:rPr>
              <a:t>     if word=="informatics":</a:t>
            </a:r>
            <a:endParaRPr/>
          </a:p>
          <a:p>
            <a:pPr marL="0" lvl="0" indent="0" algn="l" rtl="0">
              <a:lnSpc>
                <a:spcPct val="90000"/>
              </a:lnSpc>
              <a:spcBef>
                <a:spcPts val="1100"/>
              </a:spcBef>
              <a:spcAft>
                <a:spcPts val="0"/>
              </a:spcAft>
              <a:buSzPct val="85714"/>
              <a:buNone/>
            </a:pPr>
            <a:r>
              <a:rPr lang="de-DE" sz="4000">
                <a:latin typeface="Courier New"/>
                <a:ea typeface="Courier New"/>
                <a:cs typeface="Courier New"/>
                <a:sym typeface="Courier New"/>
              </a:rPr>
              <a:t>         vector[1] = vector[1] + 1</a:t>
            </a:r>
            <a:endParaRPr/>
          </a:p>
          <a:p>
            <a:pPr marL="0" lvl="0" indent="0" algn="l" rtl="0">
              <a:lnSpc>
                <a:spcPct val="90000"/>
              </a:lnSpc>
              <a:spcBef>
                <a:spcPts val="1100"/>
              </a:spcBef>
              <a:spcAft>
                <a:spcPts val="0"/>
              </a:spcAft>
              <a:buSzPct val="85714"/>
              <a:buNone/>
            </a:pPr>
            <a:r>
              <a:rPr lang="de-DE" sz="4000">
                <a:latin typeface="Courier New"/>
                <a:ea typeface="Courier New"/>
                <a:cs typeface="Courier New"/>
                <a:sym typeface="Courier New"/>
              </a:rPr>
              <a:t>print (vector)</a:t>
            </a:r>
            <a:endParaRPr sz="4000">
              <a:latin typeface="Courier New"/>
              <a:ea typeface="Courier New"/>
              <a:cs typeface="Courier New"/>
              <a:sym typeface="Courier New"/>
            </a:endParaRPr>
          </a:p>
        </p:txBody>
      </p:sp>
      <p:sp>
        <p:nvSpPr>
          <p:cNvPr id="363" name="Google Shape;363;gd76cab2273_0_235"/>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19</a:t>
            </a:fld>
            <a:endParaRPr/>
          </a:p>
        </p:txBody>
      </p:sp>
      <p:sp>
        <p:nvSpPr>
          <p:cNvPr id="364" name="Google Shape;364;gd76cab2273_0_235"/>
          <p:cNvSpPr/>
          <p:nvPr/>
        </p:nvSpPr>
        <p:spPr>
          <a:xfrm>
            <a:off x="838199" y="5925698"/>
            <a:ext cx="93711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050">
                <a:solidFill>
                  <a:schemeClr val="dk1"/>
                </a:solidFill>
                <a:latin typeface="Arial"/>
                <a:ea typeface="Arial"/>
                <a:cs typeface="Arial"/>
                <a:sym typeface="Arial"/>
              </a:rPr>
              <a:t>Example based on: </a:t>
            </a:r>
            <a:r>
              <a:rPr lang="de-DE" sz="105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https://livebook.manning.com/book/essential-natural-language-processing/chapter-1/55</a:t>
            </a:r>
            <a:endParaRPr sz="1050">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7ae645b7a4_0_1"/>
          <p:cNvSpPr txBox="1">
            <a:spLocks noGrp="1"/>
          </p:cNvSpPr>
          <p:nvPr>
            <p:ph type="title"/>
          </p:nvPr>
        </p:nvSpPr>
        <p:spPr>
          <a:xfrm>
            <a:off x="695325" y="1089026"/>
            <a:ext cx="10801200" cy="2879700"/>
          </a:xfrm>
          <a:prstGeom prst="rect">
            <a:avLst/>
          </a:prstGeom>
        </p:spPr>
        <p:txBody>
          <a:bodyPr spcFirstLastPara="1" wrap="square" lIns="0" tIns="0" rIns="0" bIns="0" anchor="b" anchorCtr="0">
            <a:normAutofit/>
          </a:bodyPr>
          <a:lstStyle/>
          <a:p>
            <a:pPr marL="0" lvl="0" indent="0" algn="l" rtl="0">
              <a:spcBef>
                <a:spcPts val="0"/>
              </a:spcBef>
              <a:spcAft>
                <a:spcPts val="0"/>
              </a:spcAft>
              <a:buClr>
                <a:schemeClr val="dk1"/>
              </a:buClr>
              <a:buSzPts val="3200"/>
              <a:buFont typeface="Arial"/>
              <a:buNone/>
            </a:pPr>
            <a:r>
              <a:rPr lang="de-DE" sz="3200"/>
              <a:t>Natural Language Processing</a:t>
            </a:r>
            <a:endParaRPr/>
          </a:p>
        </p:txBody>
      </p:sp>
      <p:sp>
        <p:nvSpPr>
          <p:cNvPr id="118" name="Google Shape;118;g7ae645b7a4_0_1"/>
          <p:cNvSpPr txBox="1">
            <a:spLocks noGrp="1"/>
          </p:cNvSpPr>
          <p:nvPr>
            <p:ph type="body" idx="1"/>
          </p:nvPr>
        </p:nvSpPr>
        <p:spPr>
          <a:xfrm>
            <a:off x="695325" y="4089747"/>
            <a:ext cx="10801200" cy="2039700"/>
          </a:xfrm>
          <a:prstGeom prst="rect">
            <a:avLst/>
          </a:prstGeom>
        </p:spPr>
        <p:txBody>
          <a:bodyPr spcFirstLastPara="1" wrap="square" lIns="0" tIns="45700" rIns="91425" bIns="45700" anchor="t" anchorCtr="0">
            <a:normAutofit/>
          </a:bodyPr>
          <a:lstStyle/>
          <a:p>
            <a:pPr marL="0" lvl="0" indent="0" algn="l" rtl="0">
              <a:spcBef>
                <a:spcPts val="500"/>
              </a:spcBef>
              <a:spcAft>
                <a:spcPts val="600"/>
              </a:spcAft>
              <a:buNone/>
            </a:pPr>
            <a:endParaRPr/>
          </a:p>
        </p:txBody>
      </p:sp>
      <p:sp>
        <p:nvSpPr>
          <p:cNvPr id="119" name="Google Shape;119;g7ae645b7a4_0_1"/>
          <p:cNvSpPr txBox="1">
            <a:spLocks noGrp="1"/>
          </p:cNvSpPr>
          <p:nvPr>
            <p:ph type="body" idx="2"/>
          </p:nvPr>
        </p:nvSpPr>
        <p:spPr>
          <a:xfrm>
            <a:off x="695326" y="6356350"/>
            <a:ext cx="8306400" cy="365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120" name="Google Shape;120;g7ae645b7a4_0_1"/>
          <p:cNvSpPr txBox="1">
            <a:spLocks noGrp="1"/>
          </p:cNvSpPr>
          <p:nvPr>
            <p:ph type="sldNum" idx="12"/>
          </p:nvPr>
        </p:nvSpPr>
        <p:spPr>
          <a:xfrm>
            <a:off x="7686675" y="6359905"/>
            <a:ext cx="783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de-DE"/>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d76cab2273_0_244"/>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Overview - NLP</a:t>
            </a:r>
            <a:endParaRPr/>
          </a:p>
        </p:txBody>
      </p:sp>
      <p:sp>
        <p:nvSpPr>
          <p:cNvPr id="371" name="Google Shape;371;gd76cab2273_0_244"/>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Definition and Motivation</a:t>
            </a:r>
            <a:endParaRPr/>
          </a:p>
          <a:p>
            <a:pPr marL="285750" lvl="0" indent="-285750" algn="l" rtl="0">
              <a:lnSpc>
                <a:spcPct val="90000"/>
              </a:lnSpc>
              <a:spcBef>
                <a:spcPts val="1100"/>
              </a:spcBef>
              <a:spcAft>
                <a:spcPts val="0"/>
              </a:spcAft>
              <a:buSzPts val="2400"/>
              <a:buChar char="▪"/>
            </a:pPr>
            <a:r>
              <a:rPr lang="de-DE" b="1"/>
              <a:t>Applications</a:t>
            </a:r>
            <a:endParaRPr/>
          </a:p>
          <a:p>
            <a:pPr marL="285750" lvl="0" indent="-285750" algn="l" rtl="0">
              <a:lnSpc>
                <a:spcPct val="90000"/>
              </a:lnSpc>
              <a:spcBef>
                <a:spcPts val="1100"/>
              </a:spcBef>
              <a:spcAft>
                <a:spcPts val="0"/>
              </a:spcAft>
              <a:buSzPts val="2400"/>
              <a:buChar char="▪"/>
            </a:pPr>
            <a:r>
              <a:rPr lang="de-DE"/>
              <a:t>Terms, basic concepts and algorithms</a:t>
            </a:r>
            <a:endParaRPr/>
          </a:p>
          <a:p>
            <a:pPr marL="285750" lvl="0" indent="-285750" algn="l" rtl="0">
              <a:lnSpc>
                <a:spcPct val="90000"/>
              </a:lnSpc>
              <a:spcBef>
                <a:spcPts val="1100"/>
              </a:spcBef>
              <a:spcAft>
                <a:spcPts val="0"/>
              </a:spcAft>
              <a:buSzPts val="2400"/>
              <a:buChar char="▪"/>
            </a:pPr>
            <a:r>
              <a:rPr lang="de-DE"/>
              <a:t>Milestones in the history of NLP</a:t>
            </a:r>
            <a:endParaRPr/>
          </a:p>
          <a:p>
            <a:pPr marL="285750" lvl="0" indent="-285750" algn="l" rtl="0">
              <a:lnSpc>
                <a:spcPct val="90000"/>
              </a:lnSpc>
              <a:spcBef>
                <a:spcPts val="1100"/>
              </a:spcBef>
              <a:spcAft>
                <a:spcPts val="0"/>
              </a:spcAft>
              <a:buSzPts val="2400"/>
              <a:buChar char="▪"/>
            </a:pPr>
            <a:r>
              <a:rPr lang="de-DE"/>
              <a:t>Text Analytics </a:t>
            </a:r>
            <a:endParaRPr/>
          </a:p>
        </p:txBody>
      </p:sp>
      <p:sp>
        <p:nvSpPr>
          <p:cNvPr id="372" name="Google Shape;372;gd76cab2273_0_24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d76cab2273_0_252"/>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Application of NLP?</a:t>
            </a:r>
            <a:endParaRPr/>
          </a:p>
        </p:txBody>
      </p:sp>
      <p:sp>
        <p:nvSpPr>
          <p:cNvPr id="379" name="Google Shape;379;gd76cab2273_0_252"/>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Where do you use NLP on a daily basis?</a:t>
            </a:r>
            <a:endParaRPr/>
          </a:p>
          <a:p>
            <a:pPr marL="285750" lvl="0" indent="-285750" algn="l" rtl="0">
              <a:lnSpc>
                <a:spcPct val="90000"/>
              </a:lnSpc>
              <a:spcBef>
                <a:spcPts val="1100"/>
              </a:spcBef>
              <a:spcAft>
                <a:spcPts val="0"/>
              </a:spcAft>
              <a:buSzPts val="2400"/>
              <a:buChar char="▪"/>
            </a:pPr>
            <a:r>
              <a:rPr lang="de-DE"/>
              <a:t>What are typical tasks?</a:t>
            </a:r>
            <a:endParaRPr/>
          </a:p>
        </p:txBody>
      </p:sp>
      <p:sp>
        <p:nvSpPr>
          <p:cNvPr id="380" name="Google Shape;380;gd76cab2273_0_25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gd76cab2273_0_260"/>
          <p:cNvPicPr preferRelativeResize="0"/>
          <p:nvPr/>
        </p:nvPicPr>
        <p:blipFill rotWithShape="1">
          <a:blip r:embed="rId3">
            <a:alphaModFix/>
          </a:blip>
          <a:srcRect b="48352"/>
          <a:stretch/>
        </p:blipFill>
        <p:spPr>
          <a:xfrm>
            <a:off x="244475" y="2492375"/>
            <a:ext cx="4591489" cy="3581400"/>
          </a:xfrm>
          <a:prstGeom prst="rect">
            <a:avLst/>
          </a:prstGeom>
          <a:noFill/>
          <a:ln>
            <a:noFill/>
          </a:ln>
        </p:spPr>
      </p:pic>
      <p:sp>
        <p:nvSpPr>
          <p:cNvPr id="387" name="Google Shape;387;gd76cab2273_0_260"/>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Application of NLP?</a:t>
            </a:r>
            <a:endParaRPr/>
          </a:p>
        </p:txBody>
      </p:sp>
      <p:sp>
        <p:nvSpPr>
          <p:cNvPr id="388" name="Google Shape;388;gd76cab2273_0_260"/>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Where do you use NLP on a daily basis?</a:t>
            </a:r>
            <a:endParaRPr/>
          </a:p>
          <a:p>
            <a:pPr marL="285750" lvl="0" indent="-285750" algn="l" rtl="0">
              <a:lnSpc>
                <a:spcPct val="90000"/>
              </a:lnSpc>
              <a:spcBef>
                <a:spcPts val="1100"/>
              </a:spcBef>
              <a:spcAft>
                <a:spcPts val="0"/>
              </a:spcAft>
              <a:buSzPts val="2400"/>
              <a:buChar char="▪"/>
            </a:pPr>
            <a:r>
              <a:rPr lang="de-DE"/>
              <a:t>What are typical tasks?</a:t>
            </a:r>
            <a:endParaRPr/>
          </a:p>
        </p:txBody>
      </p:sp>
      <p:sp>
        <p:nvSpPr>
          <p:cNvPr id="389" name="Google Shape;389;gd76cab2273_0_26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22</a:t>
            </a:fld>
            <a:endParaRPr/>
          </a:p>
        </p:txBody>
      </p:sp>
      <p:pic>
        <p:nvPicPr>
          <p:cNvPr id="390" name="Google Shape;390;gd76cab2273_0_260"/>
          <p:cNvPicPr preferRelativeResize="0"/>
          <p:nvPr/>
        </p:nvPicPr>
        <p:blipFill rotWithShape="1">
          <a:blip r:embed="rId3">
            <a:alphaModFix/>
          </a:blip>
          <a:srcRect l="11816" t="51923"/>
          <a:stretch/>
        </p:blipFill>
        <p:spPr>
          <a:xfrm>
            <a:off x="4835965" y="2492375"/>
            <a:ext cx="4049004" cy="33337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d76cab2273_0_270"/>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Application of NLP?</a:t>
            </a:r>
            <a:endParaRPr/>
          </a:p>
        </p:txBody>
      </p:sp>
      <p:sp>
        <p:nvSpPr>
          <p:cNvPr id="397" name="Google Shape;397;gd76cab2273_0_270"/>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Where do you use NLP on a daily basis?</a:t>
            </a:r>
            <a:endParaRPr/>
          </a:p>
          <a:p>
            <a:pPr marL="285750" lvl="0" indent="-285750" algn="l" rtl="0">
              <a:lnSpc>
                <a:spcPct val="90000"/>
              </a:lnSpc>
              <a:spcBef>
                <a:spcPts val="1100"/>
              </a:spcBef>
              <a:spcAft>
                <a:spcPts val="0"/>
              </a:spcAft>
              <a:buSzPts val="2400"/>
              <a:buChar char="▪"/>
            </a:pPr>
            <a:r>
              <a:rPr lang="de-DE"/>
              <a:t>What are typical tasks?</a:t>
            </a:r>
            <a:endParaRPr/>
          </a:p>
        </p:txBody>
      </p:sp>
      <p:sp>
        <p:nvSpPr>
          <p:cNvPr id="398" name="Google Shape;398;gd76cab2273_0_27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23</a:t>
            </a:fld>
            <a:endParaRPr/>
          </a:p>
        </p:txBody>
      </p:sp>
      <p:pic>
        <p:nvPicPr>
          <p:cNvPr id="399" name="Google Shape;399;gd76cab2273_0_270"/>
          <p:cNvPicPr preferRelativeResize="0"/>
          <p:nvPr/>
        </p:nvPicPr>
        <p:blipFill rotWithShape="1">
          <a:blip r:embed="rId3">
            <a:alphaModFix/>
          </a:blip>
          <a:srcRect t="7992" b="31781"/>
          <a:stretch/>
        </p:blipFill>
        <p:spPr>
          <a:xfrm>
            <a:off x="1062646" y="2645657"/>
            <a:ext cx="5126397" cy="3045231"/>
          </a:xfrm>
          <a:prstGeom prst="rect">
            <a:avLst/>
          </a:prstGeom>
          <a:noFill/>
          <a:ln>
            <a:noFill/>
          </a:ln>
          <a:effectLst>
            <a:outerShdw blurRad="292100" dist="139700" dir="2700000" algn="tl" rotWithShape="0">
              <a:srgbClr val="333333">
                <a:alpha val="64709"/>
              </a:srgbClr>
            </a:outerShdw>
          </a:effectLst>
        </p:spPr>
      </p:pic>
      <p:sp>
        <p:nvSpPr>
          <p:cNvPr id="400" name="Google Shape;400;gd76cab2273_0_270"/>
          <p:cNvSpPr/>
          <p:nvPr/>
        </p:nvSpPr>
        <p:spPr>
          <a:xfrm>
            <a:off x="996950" y="5802391"/>
            <a:ext cx="6096000" cy="21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8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https://www.tomsguide.com/how-to/how-to-transcribe-and-export-written-notes-on-the-galaxy-note-10</a:t>
            </a:r>
            <a:endParaRPr sz="800">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d76cab2273_0_280"/>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Application of NLP?</a:t>
            </a:r>
            <a:endParaRPr/>
          </a:p>
        </p:txBody>
      </p:sp>
      <p:sp>
        <p:nvSpPr>
          <p:cNvPr id="407" name="Google Shape;407;gd76cab2273_0_280"/>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Where do you use NLP on a daily basis?</a:t>
            </a:r>
            <a:endParaRPr/>
          </a:p>
          <a:p>
            <a:pPr marL="285750" lvl="0" indent="-285750" algn="l" rtl="0">
              <a:lnSpc>
                <a:spcPct val="90000"/>
              </a:lnSpc>
              <a:spcBef>
                <a:spcPts val="1100"/>
              </a:spcBef>
              <a:spcAft>
                <a:spcPts val="0"/>
              </a:spcAft>
              <a:buSzPts val="2400"/>
              <a:buChar char="▪"/>
            </a:pPr>
            <a:r>
              <a:rPr lang="de-DE"/>
              <a:t>What are typical tasks?</a:t>
            </a:r>
            <a:endParaRPr/>
          </a:p>
        </p:txBody>
      </p:sp>
      <p:sp>
        <p:nvSpPr>
          <p:cNvPr id="408" name="Google Shape;408;gd76cab2273_0_28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24</a:t>
            </a:fld>
            <a:endParaRPr/>
          </a:p>
        </p:txBody>
      </p:sp>
      <p:pic>
        <p:nvPicPr>
          <p:cNvPr id="409" name="Google Shape;409;gd76cab2273_0_280"/>
          <p:cNvPicPr preferRelativeResize="0"/>
          <p:nvPr/>
        </p:nvPicPr>
        <p:blipFill rotWithShape="1">
          <a:blip r:embed="rId3">
            <a:alphaModFix/>
          </a:blip>
          <a:srcRect/>
          <a:stretch/>
        </p:blipFill>
        <p:spPr>
          <a:xfrm>
            <a:off x="1057676" y="2481213"/>
            <a:ext cx="4303596" cy="36481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d76cab2273_0_289"/>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Overview - NLP</a:t>
            </a:r>
            <a:endParaRPr/>
          </a:p>
        </p:txBody>
      </p:sp>
      <p:sp>
        <p:nvSpPr>
          <p:cNvPr id="416" name="Google Shape;416;gd76cab2273_0_289"/>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Definition and Motivation</a:t>
            </a:r>
            <a:endParaRPr/>
          </a:p>
          <a:p>
            <a:pPr marL="285750" lvl="0" indent="-285750" algn="l" rtl="0">
              <a:lnSpc>
                <a:spcPct val="90000"/>
              </a:lnSpc>
              <a:spcBef>
                <a:spcPts val="1100"/>
              </a:spcBef>
              <a:spcAft>
                <a:spcPts val="0"/>
              </a:spcAft>
              <a:buSzPts val="2400"/>
              <a:buChar char="▪"/>
            </a:pPr>
            <a:r>
              <a:rPr lang="de-DE"/>
              <a:t>Applications</a:t>
            </a:r>
            <a:endParaRPr/>
          </a:p>
          <a:p>
            <a:pPr marL="285750" lvl="0" indent="-285750" algn="l" rtl="0">
              <a:lnSpc>
                <a:spcPct val="90000"/>
              </a:lnSpc>
              <a:spcBef>
                <a:spcPts val="1100"/>
              </a:spcBef>
              <a:spcAft>
                <a:spcPts val="0"/>
              </a:spcAft>
              <a:buSzPts val="2400"/>
              <a:buChar char="▪"/>
            </a:pPr>
            <a:r>
              <a:rPr lang="de-DE" b="1"/>
              <a:t>Terms, basic concepts and algorithms</a:t>
            </a:r>
            <a:endParaRPr/>
          </a:p>
          <a:p>
            <a:pPr marL="285750" lvl="0" indent="-285750" algn="l" rtl="0">
              <a:lnSpc>
                <a:spcPct val="90000"/>
              </a:lnSpc>
              <a:spcBef>
                <a:spcPts val="1100"/>
              </a:spcBef>
              <a:spcAft>
                <a:spcPts val="0"/>
              </a:spcAft>
              <a:buSzPts val="2400"/>
              <a:buChar char="▪"/>
            </a:pPr>
            <a:r>
              <a:rPr lang="de-DE"/>
              <a:t>Milestones in the history of NLP</a:t>
            </a:r>
            <a:endParaRPr/>
          </a:p>
          <a:p>
            <a:pPr marL="285750" lvl="0" indent="-285750" algn="l" rtl="0">
              <a:lnSpc>
                <a:spcPct val="90000"/>
              </a:lnSpc>
              <a:spcBef>
                <a:spcPts val="1100"/>
              </a:spcBef>
              <a:spcAft>
                <a:spcPts val="0"/>
              </a:spcAft>
              <a:buSzPts val="2400"/>
              <a:buChar char="▪"/>
            </a:pPr>
            <a:r>
              <a:rPr lang="de-DE"/>
              <a:t>Text Analytics </a:t>
            </a:r>
            <a:endParaRPr/>
          </a:p>
        </p:txBody>
      </p:sp>
      <p:sp>
        <p:nvSpPr>
          <p:cNvPr id="417" name="Google Shape;417;gd76cab2273_0_28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d76cab2273_0_297"/>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Tokenization</a:t>
            </a:r>
            <a:endParaRPr/>
          </a:p>
        </p:txBody>
      </p:sp>
      <p:sp>
        <p:nvSpPr>
          <p:cNvPr id="424" name="Google Shape;424;gd76cab2273_0_297"/>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lnSpcReduction="20000"/>
          </a:bodyPr>
          <a:lstStyle/>
          <a:p>
            <a:pPr marL="285750" lvl="0" indent="-285750" algn="l" rtl="0">
              <a:lnSpc>
                <a:spcPct val="90000"/>
              </a:lnSpc>
              <a:spcBef>
                <a:spcPts val="0"/>
              </a:spcBef>
              <a:spcAft>
                <a:spcPts val="0"/>
              </a:spcAft>
              <a:buSzPts val="2400"/>
              <a:buChar char="▪"/>
            </a:pPr>
            <a:r>
              <a:rPr lang="de-DE"/>
              <a:t>Separating a text into individual words </a:t>
            </a:r>
            <a:endParaRPr/>
          </a:p>
          <a:p>
            <a:pPr marL="285750" lvl="0" indent="-285750" algn="l" rtl="0">
              <a:lnSpc>
                <a:spcPct val="90000"/>
              </a:lnSpc>
              <a:spcBef>
                <a:spcPts val="1100"/>
              </a:spcBef>
              <a:spcAft>
                <a:spcPts val="0"/>
              </a:spcAft>
              <a:buSzPts val="2400"/>
              <a:buChar char="▪"/>
            </a:pPr>
            <a:r>
              <a:rPr lang="de-DE"/>
              <a:t>Words are called tokens</a:t>
            </a:r>
            <a:endParaRPr/>
          </a:p>
          <a:p>
            <a:pPr marL="285750" lvl="0" indent="-285750" algn="l" rtl="0">
              <a:lnSpc>
                <a:spcPct val="90000"/>
              </a:lnSpc>
              <a:spcBef>
                <a:spcPts val="1100"/>
              </a:spcBef>
              <a:spcAft>
                <a:spcPts val="0"/>
              </a:spcAft>
              <a:buSzPts val="2400"/>
              <a:buChar char="▪"/>
            </a:pPr>
            <a:r>
              <a:rPr lang="de-DE"/>
              <a:t>Removing punctuation, (multiple) spaces, separators </a:t>
            </a:r>
            <a:endParaRPr/>
          </a:p>
          <a:p>
            <a:pPr marL="285750" lvl="0" indent="-133350" algn="l" rtl="0">
              <a:lnSpc>
                <a:spcPct val="90000"/>
              </a:lnSpc>
              <a:spcBef>
                <a:spcPts val="1100"/>
              </a:spcBef>
              <a:spcAft>
                <a:spcPts val="0"/>
              </a:spcAft>
              <a:buSzPts val="2400"/>
              <a:buNone/>
            </a:pPr>
            <a:endParaRPr/>
          </a:p>
          <a:p>
            <a:pPr marL="285750" lvl="0" indent="-285750" algn="l" rtl="0">
              <a:lnSpc>
                <a:spcPct val="90000"/>
              </a:lnSpc>
              <a:spcBef>
                <a:spcPts val="1100"/>
              </a:spcBef>
              <a:spcAft>
                <a:spcPts val="0"/>
              </a:spcAft>
              <a:buSzPts val="2400"/>
              <a:buChar char="▪"/>
            </a:pPr>
            <a:r>
              <a:rPr lang="de-DE"/>
              <a:t>Approach:</a:t>
            </a:r>
            <a:endParaRPr/>
          </a:p>
          <a:p>
            <a:pPr marL="538162" lvl="1" indent="-180975" algn="l" rtl="0">
              <a:lnSpc>
                <a:spcPct val="90000"/>
              </a:lnSpc>
              <a:spcBef>
                <a:spcPts val="1100"/>
              </a:spcBef>
              <a:spcAft>
                <a:spcPts val="0"/>
              </a:spcAft>
              <a:buSzPts val="2000"/>
              <a:buChar char="▪"/>
            </a:pPr>
            <a:r>
              <a:rPr lang="de-DE"/>
              <a:t>Search along the text and extract tokens separated by space and punctuation</a:t>
            </a:r>
            <a:endParaRPr/>
          </a:p>
          <a:p>
            <a:pPr marL="538162" lvl="1" indent="-180975" algn="l" rtl="0">
              <a:lnSpc>
                <a:spcPct val="90000"/>
              </a:lnSpc>
              <a:spcBef>
                <a:spcPts val="1100"/>
              </a:spcBef>
              <a:spcAft>
                <a:spcPts val="0"/>
              </a:spcAft>
              <a:buSzPts val="2000"/>
              <a:buChar char="▪"/>
            </a:pPr>
            <a:r>
              <a:rPr lang="de-DE"/>
              <a:t>Store all tokens in a list</a:t>
            </a:r>
            <a:endParaRPr/>
          </a:p>
          <a:p>
            <a:pPr marL="538162" lvl="1" indent="-53975" algn="l" rtl="0">
              <a:lnSpc>
                <a:spcPct val="90000"/>
              </a:lnSpc>
              <a:spcBef>
                <a:spcPts val="1100"/>
              </a:spcBef>
              <a:spcAft>
                <a:spcPts val="0"/>
              </a:spcAft>
              <a:buSzPts val="2000"/>
              <a:buNone/>
            </a:pPr>
            <a:endParaRPr/>
          </a:p>
          <a:p>
            <a:pPr marL="285750" lvl="0" indent="-285750" algn="l" rtl="0">
              <a:lnSpc>
                <a:spcPct val="90000"/>
              </a:lnSpc>
              <a:spcBef>
                <a:spcPts val="1100"/>
              </a:spcBef>
              <a:spcAft>
                <a:spcPts val="0"/>
              </a:spcAft>
              <a:buSzPts val="2400"/>
              <a:buChar char="▪"/>
            </a:pPr>
            <a:r>
              <a:rPr lang="de-DE"/>
              <a:t>Any difficulties?</a:t>
            </a:r>
            <a:br>
              <a:rPr lang="de-DE"/>
            </a:br>
            <a:r>
              <a:rPr lang="de-DE"/>
              <a:t> </a:t>
            </a:r>
            <a:endParaRPr/>
          </a:p>
          <a:p>
            <a:pPr marL="0" lvl="0" indent="0" algn="l" rtl="0">
              <a:lnSpc>
                <a:spcPct val="90000"/>
              </a:lnSpc>
              <a:spcBef>
                <a:spcPts val="1100"/>
              </a:spcBef>
              <a:spcAft>
                <a:spcPts val="0"/>
              </a:spcAft>
              <a:buSzPts val="2400"/>
              <a:buNone/>
            </a:pPr>
            <a:r>
              <a:rPr lang="de-DE" sz="2400" i="1"/>
              <a:t> </a:t>
            </a:r>
            <a:endParaRPr/>
          </a:p>
        </p:txBody>
      </p:sp>
      <p:sp>
        <p:nvSpPr>
          <p:cNvPr id="425" name="Google Shape;425;gd76cab2273_0_297"/>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gd76cab2273_0_305"/>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Tokenization</a:t>
            </a:r>
            <a:endParaRPr/>
          </a:p>
        </p:txBody>
      </p:sp>
      <p:sp>
        <p:nvSpPr>
          <p:cNvPr id="432" name="Google Shape;432;gd76cab2273_0_305"/>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lnSpcReduction="10000"/>
          </a:bodyPr>
          <a:lstStyle/>
          <a:p>
            <a:pPr marL="285750" lvl="0" indent="-285750" algn="l" rtl="0">
              <a:lnSpc>
                <a:spcPct val="90000"/>
              </a:lnSpc>
              <a:spcBef>
                <a:spcPts val="0"/>
              </a:spcBef>
              <a:spcAft>
                <a:spcPts val="0"/>
              </a:spcAft>
              <a:buSzPts val="2400"/>
              <a:buChar char="▪"/>
            </a:pPr>
            <a:r>
              <a:rPr lang="de-DE"/>
              <a:t>Separating a text into individual words </a:t>
            </a:r>
            <a:endParaRPr/>
          </a:p>
          <a:p>
            <a:pPr marL="285750" lvl="0" indent="-285750" algn="l" rtl="0">
              <a:lnSpc>
                <a:spcPct val="90000"/>
              </a:lnSpc>
              <a:spcBef>
                <a:spcPts val="1100"/>
              </a:spcBef>
              <a:spcAft>
                <a:spcPts val="0"/>
              </a:spcAft>
              <a:buSzPts val="2400"/>
              <a:buChar char="▪"/>
            </a:pPr>
            <a:r>
              <a:rPr lang="de-DE"/>
              <a:t>Words are called tokens</a:t>
            </a:r>
            <a:endParaRPr/>
          </a:p>
          <a:p>
            <a:pPr marL="285750" lvl="0" indent="-285750" algn="l" rtl="0">
              <a:lnSpc>
                <a:spcPct val="90000"/>
              </a:lnSpc>
              <a:spcBef>
                <a:spcPts val="1100"/>
              </a:spcBef>
              <a:spcAft>
                <a:spcPts val="0"/>
              </a:spcAft>
              <a:buSzPts val="2400"/>
              <a:buChar char="▪"/>
            </a:pPr>
            <a:r>
              <a:rPr lang="de-DE"/>
              <a:t>Removing punctuation, (multiple) spaces, separators </a:t>
            </a:r>
            <a:endParaRPr/>
          </a:p>
          <a:p>
            <a:pPr marL="285750" lvl="0" indent="-133350" algn="l" rtl="0">
              <a:lnSpc>
                <a:spcPct val="90000"/>
              </a:lnSpc>
              <a:spcBef>
                <a:spcPts val="1100"/>
              </a:spcBef>
              <a:spcAft>
                <a:spcPts val="0"/>
              </a:spcAft>
              <a:buSzPts val="2400"/>
              <a:buNone/>
            </a:pPr>
            <a:endParaRPr/>
          </a:p>
          <a:p>
            <a:pPr marL="285750" lvl="0" indent="-285750" algn="l" rtl="0">
              <a:lnSpc>
                <a:spcPct val="90000"/>
              </a:lnSpc>
              <a:spcBef>
                <a:spcPts val="1100"/>
              </a:spcBef>
              <a:spcAft>
                <a:spcPts val="0"/>
              </a:spcAft>
              <a:buSzPts val="2400"/>
              <a:buChar char="▪"/>
            </a:pPr>
            <a:r>
              <a:rPr lang="de-DE"/>
              <a:t>Approach:</a:t>
            </a:r>
            <a:endParaRPr/>
          </a:p>
          <a:p>
            <a:pPr marL="538162" lvl="1" indent="-180975" algn="l" rtl="0">
              <a:lnSpc>
                <a:spcPct val="90000"/>
              </a:lnSpc>
              <a:spcBef>
                <a:spcPts val="1100"/>
              </a:spcBef>
              <a:spcAft>
                <a:spcPts val="0"/>
              </a:spcAft>
              <a:buSzPts val="2000"/>
              <a:buChar char="▪"/>
            </a:pPr>
            <a:r>
              <a:rPr lang="de-DE"/>
              <a:t>Search along the text and extract tokens separated by space and punctuation</a:t>
            </a:r>
            <a:endParaRPr/>
          </a:p>
          <a:p>
            <a:pPr marL="538162" lvl="1" indent="-180975" algn="l" rtl="0">
              <a:lnSpc>
                <a:spcPct val="90000"/>
              </a:lnSpc>
              <a:spcBef>
                <a:spcPts val="1100"/>
              </a:spcBef>
              <a:spcAft>
                <a:spcPts val="0"/>
              </a:spcAft>
              <a:buSzPts val="2000"/>
              <a:buChar char="▪"/>
            </a:pPr>
            <a:r>
              <a:rPr lang="de-DE"/>
              <a:t>Store all tokens in a list</a:t>
            </a:r>
            <a:endParaRPr/>
          </a:p>
          <a:p>
            <a:pPr marL="538162" lvl="1" indent="-53975" algn="l" rtl="0">
              <a:lnSpc>
                <a:spcPct val="90000"/>
              </a:lnSpc>
              <a:spcBef>
                <a:spcPts val="1100"/>
              </a:spcBef>
              <a:spcAft>
                <a:spcPts val="0"/>
              </a:spcAft>
              <a:buSzPts val="2000"/>
              <a:buNone/>
            </a:pPr>
            <a:endParaRPr/>
          </a:p>
          <a:p>
            <a:pPr marL="285750" lvl="0" indent="-285750" algn="l" rtl="0">
              <a:lnSpc>
                <a:spcPct val="90000"/>
              </a:lnSpc>
              <a:spcBef>
                <a:spcPts val="1100"/>
              </a:spcBef>
              <a:spcAft>
                <a:spcPts val="0"/>
              </a:spcAft>
              <a:buSzPts val="2400"/>
              <a:buChar char="▪"/>
            </a:pPr>
            <a:r>
              <a:rPr lang="de-DE"/>
              <a:t>Any difficulties?</a:t>
            </a:r>
            <a:br>
              <a:rPr lang="de-DE"/>
            </a:br>
            <a:r>
              <a:rPr lang="de-DE" sz="2400" i="1"/>
              <a:t>Dr</a:t>
            </a:r>
            <a:r>
              <a:rPr lang="de-DE" sz="2400" i="1">
                <a:solidFill>
                  <a:srgbClr val="FF0000"/>
                </a:solidFill>
              </a:rPr>
              <a:t>.</a:t>
            </a:r>
            <a:r>
              <a:rPr lang="de-DE" sz="2400" i="1"/>
              <a:t> Max von Mayer</a:t>
            </a:r>
            <a:r>
              <a:rPr lang="de-DE" sz="2400" i="1">
                <a:solidFill>
                  <a:srgbClr val="FF0000"/>
                </a:solidFill>
              </a:rPr>
              <a:t>-</a:t>
            </a:r>
            <a:r>
              <a:rPr lang="de-DE" sz="2400" i="1"/>
              <a:t>Hauser is today in </a:t>
            </a:r>
            <a:r>
              <a:rPr lang="de-DE" sz="2400" i="1">
                <a:solidFill>
                  <a:srgbClr val="FF0000"/>
                </a:solidFill>
              </a:rPr>
              <a:t>New York </a:t>
            </a:r>
            <a:r>
              <a:rPr lang="de-DE" sz="2400" i="1"/>
              <a:t>and we will meet him</a:t>
            </a:r>
            <a:r>
              <a:rPr lang="de-DE" sz="2400" i="1">
                <a:solidFill>
                  <a:srgbClr val="FF0000"/>
                </a:solidFill>
              </a:rPr>
              <a:t>-</a:t>
            </a:r>
            <a:r>
              <a:rPr lang="de-DE" sz="2400" i="1"/>
              <a:t>hopefully.</a:t>
            </a:r>
            <a:endParaRPr/>
          </a:p>
        </p:txBody>
      </p:sp>
      <p:sp>
        <p:nvSpPr>
          <p:cNvPr id="433" name="Google Shape;433;gd76cab2273_0_305"/>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d76cab2273_0_313"/>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Stop Words Removal</a:t>
            </a:r>
            <a:endParaRPr/>
          </a:p>
        </p:txBody>
      </p:sp>
      <p:sp>
        <p:nvSpPr>
          <p:cNvPr id="440" name="Google Shape;440;gd76cab2273_0_313"/>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Remove „small“ words in the text, such as articles, pronouns, and prepositions</a:t>
            </a:r>
            <a:endParaRPr/>
          </a:p>
          <a:p>
            <a:pPr marL="285750" lvl="0" indent="-285750" algn="l" rtl="0">
              <a:lnSpc>
                <a:spcPct val="90000"/>
              </a:lnSpc>
              <a:spcBef>
                <a:spcPts val="1100"/>
              </a:spcBef>
              <a:spcAft>
                <a:spcPts val="0"/>
              </a:spcAft>
              <a:buSzPts val="2400"/>
              <a:buChar char="▪"/>
            </a:pPr>
            <a:r>
              <a:rPr lang="de-DE"/>
              <a:t>Examples </a:t>
            </a:r>
            <a:endParaRPr/>
          </a:p>
          <a:p>
            <a:pPr marL="538162" lvl="1" indent="-180975" algn="l" rtl="0">
              <a:lnSpc>
                <a:spcPct val="90000"/>
              </a:lnSpc>
              <a:spcBef>
                <a:spcPts val="1100"/>
              </a:spcBef>
              <a:spcAft>
                <a:spcPts val="0"/>
              </a:spcAft>
              <a:buSzPts val="2000"/>
              <a:buChar char="▪"/>
            </a:pPr>
            <a:r>
              <a:rPr lang="de-DE"/>
              <a:t>English: the, and, a, to, …</a:t>
            </a:r>
            <a:endParaRPr/>
          </a:p>
          <a:p>
            <a:pPr marL="538162" lvl="1" indent="-180975" algn="l" rtl="0">
              <a:lnSpc>
                <a:spcPct val="90000"/>
              </a:lnSpc>
              <a:spcBef>
                <a:spcPts val="1100"/>
              </a:spcBef>
              <a:spcAft>
                <a:spcPts val="0"/>
              </a:spcAft>
              <a:buSzPts val="2000"/>
              <a:buChar char="▪"/>
            </a:pPr>
            <a:r>
              <a:rPr lang="de-DE"/>
              <a:t>German: der, die, das, und, es, …</a:t>
            </a:r>
            <a:endParaRPr/>
          </a:p>
          <a:p>
            <a:pPr marL="538162" lvl="1" indent="-53975" algn="l" rtl="0">
              <a:lnSpc>
                <a:spcPct val="90000"/>
              </a:lnSpc>
              <a:spcBef>
                <a:spcPts val="1100"/>
              </a:spcBef>
              <a:spcAft>
                <a:spcPts val="0"/>
              </a:spcAft>
              <a:buSzPts val="2000"/>
              <a:buNone/>
            </a:pPr>
            <a:endParaRPr/>
          </a:p>
          <a:p>
            <a:pPr marL="285750" lvl="0" indent="-285750" algn="l" rtl="0">
              <a:lnSpc>
                <a:spcPct val="90000"/>
              </a:lnSpc>
              <a:spcBef>
                <a:spcPts val="1100"/>
              </a:spcBef>
              <a:spcAft>
                <a:spcPts val="0"/>
              </a:spcAft>
              <a:buSzPts val="2400"/>
              <a:buChar char="▪"/>
            </a:pPr>
            <a:r>
              <a:rPr lang="de-DE"/>
              <a:t>Approaches include stop word lists or stop word learning (based on frequency)</a:t>
            </a:r>
            <a:endParaRPr/>
          </a:p>
          <a:p>
            <a:pPr marL="285750" lvl="0" indent="-133350" algn="l" rtl="0">
              <a:lnSpc>
                <a:spcPct val="90000"/>
              </a:lnSpc>
              <a:spcBef>
                <a:spcPts val="1100"/>
              </a:spcBef>
              <a:spcAft>
                <a:spcPts val="0"/>
              </a:spcAft>
              <a:buSzPts val="2400"/>
              <a:buNone/>
            </a:pPr>
            <a:endParaRPr/>
          </a:p>
          <a:p>
            <a:pPr marL="285750" lvl="0" indent="-285750" algn="l" rtl="0">
              <a:lnSpc>
                <a:spcPct val="90000"/>
              </a:lnSpc>
              <a:spcBef>
                <a:spcPts val="1100"/>
              </a:spcBef>
              <a:spcAft>
                <a:spcPts val="0"/>
              </a:spcAft>
              <a:buSzPts val="2400"/>
              <a:buChar char="▪"/>
            </a:pPr>
            <a:r>
              <a:rPr lang="de-DE"/>
              <a:t>Discussion: Approach based on ML/AI?</a:t>
            </a:r>
            <a:endParaRPr/>
          </a:p>
        </p:txBody>
      </p:sp>
      <p:sp>
        <p:nvSpPr>
          <p:cNvPr id="441" name="Google Shape;441;gd76cab2273_0_313"/>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d76cab2273_0_321"/>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Text Normalization</a:t>
            </a:r>
            <a:endParaRPr/>
          </a:p>
        </p:txBody>
      </p:sp>
      <p:sp>
        <p:nvSpPr>
          <p:cNvPr id="448" name="Google Shape;448;gd76cab2273_0_321"/>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Aim: match the “same” words</a:t>
            </a:r>
            <a:endParaRPr/>
          </a:p>
          <a:p>
            <a:pPr marL="285750" lvl="0" indent="-285750" algn="l" rtl="0">
              <a:lnSpc>
                <a:spcPct val="90000"/>
              </a:lnSpc>
              <a:spcBef>
                <a:spcPts val="1100"/>
              </a:spcBef>
              <a:spcAft>
                <a:spcPts val="0"/>
              </a:spcAft>
              <a:buSzPts val="2400"/>
              <a:buChar char="▪"/>
            </a:pPr>
            <a:r>
              <a:rPr lang="de-DE"/>
              <a:t>Syntactic matching</a:t>
            </a:r>
            <a:endParaRPr/>
          </a:p>
          <a:p>
            <a:pPr marL="285750" lvl="0" indent="-285750" algn="l" rtl="0">
              <a:lnSpc>
                <a:spcPct val="90000"/>
              </a:lnSpc>
              <a:spcBef>
                <a:spcPts val="1100"/>
              </a:spcBef>
              <a:spcAft>
                <a:spcPts val="0"/>
              </a:spcAft>
              <a:buSzPts val="2400"/>
              <a:buChar char="▪"/>
            </a:pPr>
            <a:r>
              <a:rPr lang="de-DE"/>
              <a:t>What is the problem? How to do this?</a:t>
            </a:r>
            <a:endParaRPr/>
          </a:p>
        </p:txBody>
      </p:sp>
      <p:sp>
        <p:nvSpPr>
          <p:cNvPr id="449" name="Google Shape;449;gd76cab2273_0_321"/>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d76cab2273_0_0"/>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Overview - NLP</a:t>
            </a:r>
            <a:endParaRPr/>
          </a:p>
        </p:txBody>
      </p:sp>
      <p:sp>
        <p:nvSpPr>
          <p:cNvPr id="127" name="Google Shape;127;gd76cab2273_0_0"/>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b="1"/>
              <a:t>Definition and Motivation</a:t>
            </a:r>
            <a:endParaRPr/>
          </a:p>
          <a:p>
            <a:pPr marL="285750" lvl="0" indent="-285750" algn="l" rtl="0">
              <a:lnSpc>
                <a:spcPct val="90000"/>
              </a:lnSpc>
              <a:spcBef>
                <a:spcPts val="1100"/>
              </a:spcBef>
              <a:spcAft>
                <a:spcPts val="0"/>
              </a:spcAft>
              <a:buSzPts val="2400"/>
              <a:buChar char="▪"/>
            </a:pPr>
            <a:r>
              <a:rPr lang="de-DE"/>
              <a:t>Applications</a:t>
            </a:r>
            <a:endParaRPr/>
          </a:p>
          <a:p>
            <a:pPr marL="285750" lvl="0" indent="-285750" algn="l" rtl="0">
              <a:lnSpc>
                <a:spcPct val="90000"/>
              </a:lnSpc>
              <a:spcBef>
                <a:spcPts val="1100"/>
              </a:spcBef>
              <a:spcAft>
                <a:spcPts val="0"/>
              </a:spcAft>
              <a:buSzPts val="2400"/>
              <a:buChar char="▪"/>
            </a:pPr>
            <a:r>
              <a:rPr lang="de-DE"/>
              <a:t>Terms, basic concepts and algorithms</a:t>
            </a:r>
            <a:endParaRPr/>
          </a:p>
          <a:p>
            <a:pPr marL="285750" lvl="0" indent="-285750" algn="l" rtl="0">
              <a:lnSpc>
                <a:spcPct val="90000"/>
              </a:lnSpc>
              <a:spcBef>
                <a:spcPts val="1100"/>
              </a:spcBef>
              <a:spcAft>
                <a:spcPts val="0"/>
              </a:spcAft>
              <a:buSzPts val="2400"/>
              <a:buChar char="▪"/>
            </a:pPr>
            <a:r>
              <a:rPr lang="de-DE"/>
              <a:t>Milestones in the history of NLP</a:t>
            </a:r>
            <a:endParaRPr/>
          </a:p>
          <a:p>
            <a:pPr marL="285750" lvl="0" indent="-285750" algn="l" rtl="0">
              <a:lnSpc>
                <a:spcPct val="90000"/>
              </a:lnSpc>
              <a:spcBef>
                <a:spcPts val="1100"/>
              </a:spcBef>
              <a:spcAft>
                <a:spcPts val="0"/>
              </a:spcAft>
              <a:buSzPts val="2400"/>
              <a:buChar char="▪"/>
            </a:pPr>
            <a:r>
              <a:rPr lang="de-DE"/>
              <a:t>Text Analytics </a:t>
            </a:r>
            <a:endParaRPr/>
          </a:p>
        </p:txBody>
      </p:sp>
      <p:sp>
        <p:nvSpPr>
          <p:cNvPr id="128" name="Google Shape;128;gd76cab2273_0_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d76cab2273_0_329"/>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Text Normalization</a:t>
            </a:r>
            <a:endParaRPr/>
          </a:p>
        </p:txBody>
      </p:sp>
      <p:sp>
        <p:nvSpPr>
          <p:cNvPr id="456" name="Google Shape;456;gd76cab2273_0_329"/>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Aim: match the “same” words</a:t>
            </a:r>
            <a:endParaRPr/>
          </a:p>
          <a:p>
            <a:pPr marL="285750" lvl="0" indent="-133350" algn="l" rtl="0">
              <a:lnSpc>
                <a:spcPct val="90000"/>
              </a:lnSpc>
              <a:spcBef>
                <a:spcPts val="1100"/>
              </a:spcBef>
              <a:spcAft>
                <a:spcPts val="0"/>
              </a:spcAft>
              <a:buSzPts val="2400"/>
              <a:buNone/>
            </a:pPr>
            <a:endParaRPr/>
          </a:p>
          <a:p>
            <a:pPr marL="285750" lvl="0" indent="-285750" algn="l" rtl="0">
              <a:lnSpc>
                <a:spcPct val="90000"/>
              </a:lnSpc>
              <a:spcBef>
                <a:spcPts val="1100"/>
              </a:spcBef>
              <a:spcAft>
                <a:spcPts val="0"/>
              </a:spcAft>
              <a:buSzPts val="2400"/>
              <a:buChar char="▪"/>
            </a:pPr>
            <a:r>
              <a:rPr lang="de-DE"/>
              <a:t>Upper case / lower case letters (e.g. all lower case) </a:t>
            </a:r>
            <a:endParaRPr/>
          </a:p>
          <a:p>
            <a:pPr marL="538162" lvl="1" indent="-180975" algn="l" rtl="0">
              <a:lnSpc>
                <a:spcPct val="90000"/>
              </a:lnSpc>
              <a:spcBef>
                <a:spcPts val="1100"/>
              </a:spcBef>
              <a:spcAft>
                <a:spcPts val="0"/>
              </a:spcAft>
              <a:buSzPts val="2000"/>
              <a:buChar char="▪"/>
            </a:pPr>
            <a:r>
              <a:rPr lang="de-DE"/>
              <a:t>Tricky if upper case is required to detect names, grammar</a:t>
            </a:r>
            <a:endParaRPr/>
          </a:p>
          <a:p>
            <a:pPr marL="285750" lvl="0" indent="-285750" algn="l" rtl="0">
              <a:lnSpc>
                <a:spcPct val="90000"/>
              </a:lnSpc>
              <a:spcBef>
                <a:spcPts val="1100"/>
              </a:spcBef>
              <a:spcAft>
                <a:spcPts val="0"/>
              </a:spcAft>
              <a:buSzPts val="2400"/>
              <a:buChar char="▪"/>
            </a:pPr>
            <a:r>
              <a:rPr lang="de-DE"/>
              <a:t>Normalizing word forms (stemming, lemmatization)</a:t>
            </a:r>
            <a:endParaRPr/>
          </a:p>
          <a:p>
            <a:pPr marL="285750" lvl="0" indent="-285750" algn="l" rtl="0">
              <a:lnSpc>
                <a:spcPct val="90000"/>
              </a:lnSpc>
              <a:spcBef>
                <a:spcPts val="1100"/>
              </a:spcBef>
              <a:spcAft>
                <a:spcPts val="0"/>
              </a:spcAft>
              <a:buSzPts val="2400"/>
              <a:buChar char="▪"/>
            </a:pPr>
            <a:r>
              <a:rPr lang="de-DE"/>
              <a:t>Acronyms (U.K. 🡪 UK)</a:t>
            </a:r>
            <a:endParaRPr/>
          </a:p>
          <a:p>
            <a:pPr marL="285750" lvl="0" indent="-285750" algn="l" rtl="0">
              <a:lnSpc>
                <a:spcPct val="90000"/>
              </a:lnSpc>
              <a:spcBef>
                <a:spcPts val="1100"/>
              </a:spcBef>
              <a:spcAft>
                <a:spcPts val="0"/>
              </a:spcAft>
              <a:buSzPts val="2400"/>
              <a:buChar char="▪"/>
            </a:pPr>
            <a:r>
              <a:rPr lang="de-DE"/>
              <a:t>Umlauts (für 🡪 fuer or fuer 🡪 für)</a:t>
            </a:r>
            <a:endParaRPr/>
          </a:p>
          <a:p>
            <a:pPr marL="285750" lvl="0" indent="-285750" algn="l" rtl="0">
              <a:lnSpc>
                <a:spcPct val="90000"/>
              </a:lnSpc>
              <a:spcBef>
                <a:spcPts val="1100"/>
              </a:spcBef>
              <a:spcAft>
                <a:spcPts val="0"/>
              </a:spcAft>
              <a:buSzPts val="2400"/>
              <a:buChar char="▪"/>
            </a:pPr>
            <a:r>
              <a:rPr lang="de-DE"/>
              <a:t>Dealing with numbers and symbols in text</a:t>
            </a:r>
            <a:endParaRPr/>
          </a:p>
          <a:p>
            <a:pPr marL="285750" lvl="0" indent="-285750" algn="l" rtl="0">
              <a:lnSpc>
                <a:spcPct val="90000"/>
              </a:lnSpc>
              <a:spcBef>
                <a:spcPts val="1100"/>
              </a:spcBef>
              <a:spcAft>
                <a:spcPts val="0"/>
              </a:spcAft>
              <a:buSzPts val="2400"/>
              <a:buChar char="▪"/>
            </a:pPr>
            <a:r>
              <a:rPr lang="de-DE"/>
              <a:t>Correcting misspelling </a:t>
            </a:r>
            <a:endParaRPr/>
          </a:p>
          <a:p>
            <a:pPr marL="285750" lvl="0" indent="-133350" algn="l" rtl="0">
              <a:lnSpc>
                <a:spcPct val="90000"/>
              </a:lnSpc>
              <a:spcBef>
                <a:spcPts val="1100"/>
              </a:spcBef>
              <a:spcAft>
                <a:spcPts val="0"/>
              </a:spcAft>
              <a:buSzPts val="2400"/>
              <a:buNone/>
            </a:pPr>
            <a:endParaRPr/>
          </a:p>
        </p:txBody>
      </p:sp>
      <p:sp>
        <p:nvSpPr>
          <p:cNvPr id="457" name="Google Shape;457;gd76cab2273_0_32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d76cab2273_0_337"/>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Stemming</a:t>
            </a:r>
            <a:endParaRPr/>
          </a:p>
        </p:txBody>
      </p:sp>
      <p:sp>
        <p:nvSpPr>
          <p:cNvPr id="464" name="Google Shape;464;gd76cab2273_0_337"/>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fontScale="77500" lnSpcReduction="20000"/>
          </a:bodyPr>
          <a:lstStyle/>
          <a:p>
            <a:pPr marL="285750" lvl="0" indent="-261036" algn="l" rtl="0">
              <a:lnSpc>
                <a:spcPct val="90000"/>
              </a:lnSpc>
              <a:spcBef>
                <a:spcPts val="0"/>
              </a:spcBef>
              <a:spcAft>
                <a:spcPts val="0"/>
              </a:spcAft>
              <a:buSzPct val="117935"/>
              <a:buChar char="▪"/>
            </a:pPr>
            <a:r>
              <a:rPr lang="de-DE"/>
              <a:t>Reducing the word to its stem</a:t>
            </a:r>
            <a:endParaRPr/>
          </a:p>
          <a:p>
            <a:pPr marL="285750" lvl="0" indent="-261036" algn="l" rtl="0">
              <a:lnSpc>
                <a:spcPct val="90000"/>
              </a:lnSpc>
              <a:spcBef>
                <a:spcPts val="1100"/>
              </a:spcBef>
              <a:spcAft>
                <a:spcPts val="0"/>
              </a:spcAft>
              <a:buSzPct val="117935"/>
              <a:buChar char="▪"/>
            </a:pPr>
            <a:r>
              <a:rPr lang="de-DE"/>
              <a:t>Extract the morphological root </a:t>
            </a:r>
            <a:endParaRPr/>
          </a:p>
          <a:p>
            <a:pPr marL="285750" lvl="0" indent="-261036" algn="l" rtl="0">
              <a:lnSpc>
                <a:spcPct val="90000"/>
              </a:lnSpc>
              <a:spcBef>
                <a:spcPts val="1100"/>
              </a:spcBef>
              <a:spcAft>
                <a:spcPts val="0"/>
              </a:spcAft>
              <a:buSzPct val="117935"/>
              <a:buChar char="▪"/>
            </a:pPr>
            <a:r>
              <a:rPr lang="de-DE"/>
              <a:t>removing affixes and suffixes</a:t>
            </a:r>
            <a:endParaRPr/>
          </a:p>
          <a:p>
            <a:pPr marL="285750" lvl="0" indent="-261036" algn="l" rtl="0">
              <a:lnSpc>
                <a:spcPct val="90000"/>
              </a:lnSpc>
              <a:spcBef>
                <a:spcPts val="1100"/>
              </a:spcBef>
              <a:spcAft>
                <a:spcPts val="0"/>
              </a:spcAft>
              <a:buSzPct val="117935"/>
              <a:buChar char="▪"/>
            </a:pPr>
            <a:r>
              <a:rPr lang="de-DE"/>
              <a:t>Heuristic process (works most of the time)</a:t>
            </a:r>
            <a:endParaRPr/>
          </a:p>
          <a:p>
            <a:pPr marL="285750" lvl="0" indent="-133350" algn="l" rtl="0">
              <a:lnSpc>
                <a:spcPct val="90000"/>
              </a:lnSpc>
              <a:spcBef>
                <a:spcPts val="1100"/>
              </a:spcBef>
              <a:spcAft>
                <a:spcPts val="0"/>
              </a:spcAft>
              <a:buSzPct val="117935"/>
              <a:buNone/>
            </a:pPr>
            <a:endParaRPr/>
          </a:p>
          <a:p>
            <a:pPr marL="285750" lvl="0" indent="-261036" algn="l" rtl="0">
              <a:lnSpc>
                <a:spcPct val="90000"/>
              </a:lnSpc>
              <a:spcBef>
                <a:spcPts val="1100"/>
              </a:spcBef>
              <a:spcAft>
                <a:spcPts val="0"/>
              </a:spcAft>
              <a:buSzPct val="117935"/>
              <a:buChar char="▪"/>
            </a:pPr>
            <a:r>
              <a:rPr lang="de-DE"/>
              <a:t>Approaches and algorithms</a:t>
            </a:r>
            <a:endParaRPr/>
          </a:p>
          <a:p>
            <a:pPr marL="538162" lvl="1" indent="-161925" algn="l" rtl="0">
              <a:lnSpc>
                <a:spcPct val="90000"/>
              </a:lnSpc>
              <a:spcBef>
                <a:spcPts val="1100"/>
              </a:spcBef>
              <a:spcAft>
                <a:spcPts val="0"/>
              </a:spcAft>
              <a:buSzPct val="100000"/>
              <a:buChar char="▪"/>
            </a:pPr>
            <a:r>
              <a:rPr lang="de-DE"/>
              <a:t>Set of rules (language dependent)</a:t>
            </a:r>
            <a:endParaRPr/>
          </a:p>
          <a:p>
            <a:pPr marL="538162" lvl="1" indent="-161925" algn="l" rtl="0">
              <a:lnSpc>
                <a:spcPct val="90000"/>
              </a:lnSpc>
              <a:spcBef>
                <a:spcPts val="1100"/>
              </a:spcBef>
              <a:spcAft>
                <a:spcPts val="0"/>
              </a:spcAft>
              <a:buSzPct val="100000"/>
              <a:buChar char="▪"/>
            </a:pPr>
            <a:r>
              <a:rPr lang="de-DE"/>
              <a:t>E.g. as automaton</a:t>
            </a:r>
            <a:endParaRPr/>
          </a:p>
          <a:p>
            <a:pPr marL="285750" lvl="0" indent="-261036" algn="l" rtl="0">
              <a:lnSpc>
                <a:spcPct val="90000"/>
              </a:lnSpc>
              <a:spcBef>
                <a:spcPts val="1100"/>
              </a:spcBef>
              <a:spcAft>
                <a:spcPts val="0"/>
              </a:spcAft>
              <a:buSzPct val="117935"/>
              <a:buChar char="▪"/>
            </a:pPr>
            <a:r>
              <a:rPr lang="de-DE"/>
              <a:t>Typical algorithms: Porter Stemmer, Snowball Stemmer</a:t>
            </a:r>
            <a:endParaRPr/>
          </a:p>
          <a:p>
            <a:pPr marL="285750" lvl="0" indent="-261036" algn="l" rtl="0">
              <a:lnSpc>
                <a:spcPct val="90000"/>
              </a:lnSpc>
              <a:spcBef>
                <a:spcPts val="1100"/>
              </a:spcBef>
              <a:spcAft>
                <a:spcPts val="0"/>
              </a:spcAft>
              <a:buSzPct val="117935"/>
              <a:buChar char="▪"/>
            </a:pPr>
            <a:r>
              <a:rPr lang="de-DE"/>
              <a:t>Example: </a:t>
            </a:r>
            <a:endParaRPr/>
          </a:p>
          <a:p>
            <a:pPr marL="538162" lvl="1" indent="-161925" algn="l" rtl="0">
              <a:lnSpc>
                <a:spcPct val="90000"/>
              </a:lnSpc>
              <a:spcBef>
                <a:spcPts val="1100"/>
              </a:spcBef>
              <a:spcAft>
                <a:spcPts val="0"/>
              </a:spcAft>
              <a:buSzPct val="100000"/>
              <a:buChar char="▪"/>
            </a:pPr>
            <a:r>
              <a:rPr lang="de-DE"/>
              <a:t>player, playing, playful, plays, played 🡪 play</a:t>
            </a:r>
            <a:endParaRPr/>
          </a:p>
          <a:p>
            <a:pPr marL="538162" lvl="1" indent="-161925" algn="l" rtl="0">
              <a:lnSpc>
                <a:spcPct val="90000"/>
              </a:lnSpc>
              <a:spcBef>
                <a:spcPts val="1100"/>
              </a:spcBef>
              <a:spcAft>
                <a:spcPts val="0"/>
              </a:spcAft>
              <a:buSzPct val="100000"/>
              <a:buChar char="▪"/>
            </a:pPr>
            <a:r>
              <a:rPr lang="de-DE"/>
              <a:t>newer, newest 🡪 new … what happens to new</a:t>
            </a:r>
            <a:r>
              <a:rPr lang="de-DE">
                <a:solidFill>
                  <a:srgbClr val="FF0000"/>
                </a:solidFill>
              </a:rPr>
              <a:t>s</a:t>
            </a:r>
            <a:endParaRPr>
              <a:solidFill>
                <a:srgbClr val="FF0000"/>
              </a:solidFill>
            </a:endParaRPr>
          </a:p>
          <a:p>
            <a:pPr marL="285750" lvl="0" indent="-133350" algn="l" rtl="0">
              <a:lnSpc>
                <a:spcPct val="90000"/>
              </a:lnSpc>
              <a:spcBef>
                <a:spcPts val="1100"/>
              </a:spcBef>
              <a:spcAft>
                <a:spcPts val="0"/>
              </a:spcAft>
              <a:buSzPct val="117935"/>
              <a:buNone/>
            </a:pPr>
            <a:endParaRPr/>
          </a:p>
        </p:txBody>
      </p:sp>
      <p:sp>
        <p:nvSpPr>
          <p:cNvPr id="465" name="Google Shape;465;gd76cab2273_0_337"/>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d76cab2273_0_345"/>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Example</a:t>
            </a:r>
            <a:br>
              <a:rPr lang="de-DE"/>
            </a:br>
            <a:r>
              <a:rPr lang="de-DE"/>
              <a:t>Porter Stemmer</a:t>
            </a:r>
            <a:endParaRPr/>
          </a:p>
        </p:txBody>
      </p:sp>
      <p:sp>
        <p:nvSpPr>
          <p:cNvPr id="472" name="Google Shape;472;gd76cab2273_0_345"/>
          <p:cNvSpPr txBox="1">
            <a:spLocks noGrp="1"/>
          </p:cNvSpPr>
          <p:nvPr>
            <p:ph type="body" idx="1"/>
          </p:nvPr>
        </p:nvSpPr>
        <p:spPr>
          <a:xfrm>
            <a:off x="838201" y="1825625"/>
            <a:ext cx="3136800" cy="39726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Set of rules for removing/changing suffixes</a:t>
            </a:r>
            <a:endParaRPr/>
          </a:p>
          <a:p>
            <a:pPr marL="285750" lvl="0" indent="-285750" algn="l" rtl="0">
              <a:lnSpc>
                <a:spcPct val="90000"/>
              </a:lnSpc>
              <a:spcBef>
                <a:spcPts val="1100"/>
              </a:spcBef>
              <a:spcAft>
                <a:spcPts val="0"/>
              </a:spcAft>
              <a:buSzPts val="2400"/>
              <a:buChar char="▪"/>
            </a:pPr>
            <a:r>
              <a:rPr lang="de-DE"/>
              <a:t>Rules are grouped</a:t>
            </a:r>
            <a:endParaRPr/>
          </a:p>
          <a:p>
            <a:pPr marL="285750" lvl="0" indent="-285750" algn="l" rtl="0">
              <a:lnSpc>
                <a:spcPct val="90000"/>
              </a:lnSpc>
              <a:spcBef>
                <a:spcPts val="1100"/>
              </a:spcBef>
              <a:spcAft>
                <a:spcPts val="0"/>
              </a:spcAft>
              <a:buSzPts val="2400"/>
              <a:buChar char="▪"/>
            </a:pPr>
            <a:r>
              <a:rPr lang="de-DE"/>
              <a:t>Rules for their application of the rules</a:t>
            </a:r>
            <a:endParaRPr/>
          </a:p>
          <a:p>
            <a:pPr marL="285750" lvl="0" indent="-133350" algn="l" rtl="0">
              <a:lnSpc>
                <a:spcPct val="90000"/>
              </a:lnSpc>
              <a:spcBef>
                <a:spcPts val="1100"/>
              </a:spcBef>
              <a:spcAft>
                <a:spcPts val="0"/>
              </a:spcAft>
              <a:buSzPts val="2400"/>
              <a:buNone/>
            </a:pPr>
            <a:endParaRPr/>
          </a:p>
        </p:txBody>
      </p:sp>
      <p:sp>
        <p:nvSpPr>
          <p:cNvPr id="473" name="Google Shape;473;gd76cab2273_0_345"/>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32</a:t>
            </a:fld>
            <a:endParaRPr/>
          </a:p>
        </p:txBody>
      </p:sp>
      <p:sp>
        <p:nvSpPr>
          <p:cNvPr id="474" name="Google Shape;474;gd76cab2273_0_345"/>
          <p:cNvSpPr/>
          <p:nvPr/>
        </p:nvSpPr>
        <p:spPr>
          <a:xfrm>
            <a:off x="838201" y="5617361"/>
            <a:ext cx="96996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400">
                <a:solidFill>
                  <a:srgbClr val="222222"/>
                </a:solidFill>
                <a:latin typeface="Arial"/>
                <a:ea typeface="Arial"/>
                <a:cs typeface="Arial"/>
                <a:sym typeface="Arial"/>
              </a:rPr>
              <a:t>Porter, Martin F (1980) "An algorithm for suffix stripping." </a:t>
            </a:r>
            <a:r>
              <a:rPr lang="de-DE" sz="1400" i="1">
                <a:solidFill>
                  <a:srgbClr val="222222"/>
                </a:solidFill>
                <a:latin typeface="Arial"/>
                <a:ea typeface="Arial"/>
                <a:cs typeface="Arial"/>
                <a:sym typeface="Arial"/>
              </a:rPr>
              <a:t>Program, </a:t>
            </a:r>
            <a:r>
              <a:rPr lang="de-DE" sz="1400">
                <a:solidFill>
                  <a:schemeClr val="dk1"/>
                </a:solidFill>
                <a:latin typeface="Arial"/>
                <a:ea typeface="Arial"/>
                <a:cs typeface="Arial"/>
                <a:sym typeface="Arial"/>
              </a:rPr>
              <a:t>14(3)</a:t>
            </a:r>
            <a:endParaRPr/>
          </a:p>
          <a:p>
            <a:pPr marL="0" marR="0" lvl="0" indent="0" algn="l" rtl="0">
              <a:spcBef>
                <a:spcPts val="0"/>
              </a:spcBef>
              <a:spcAft>
                <a:spcPts val="0"/>
              </a:spcAft>
              <a:buNone/>
            </a:pPr>
            <a:r>
              <a:rPr lang="de-DE" sz="1400">
                <a:solidFill>
                  <a:schemeClr val="dk1"/>
                </a:solidFill>
                <a:latin typeface="Arial"/>
                <a:ea typeface="Arial"/>
                <a:cs typeface="Arial"/>
                <a:sym typeface="Arial"/>
              </a:rPr>
              <a:t>Reprinted 2006: </a:t>
            </a:r>
            <a:r>
              <a:rPr lang="de-DE" sz="14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https://cl.lingfil.uu.se/~marie/undervisning/textanalys16/porter.pdf</a:t>
            </a:r>
            <a:endParaRPr sz="1400">
              <a:solidFill>
                <a:schemeClr val="dk1"/>
              </a:solidFill>
              <a:latin typeface="Arial"/>
              <a:ea typeface="Arial"/>
              <a:cs typeface="Arial"/>
              <a:sym typeface="Arial"/>
            </a:endParaRPr>
          </a:p>
        </p:txBody>
      </p:sp>
      <p:pic>
        <p:nvPicPr>
          <p:cNvPr id="475" name="Google Shape;475;gd76cab2273_0_345"/>
          <p:cNvPicPr preferRelativeResize="0"/>
          <p:nvPr/>
        </p:nvPicPr>
        <p:blipFill rotWithShape="1">
          <a:blip r:embed="rId4">
            <a:alphaModFix/>
          </a:blip>
          <a:srcRect r="22934"/>
          <a:stretch/>
        </p:blipFill>
        <p:spPr>
          <a:xfrm>
            <a:off x="4159250" y="173499"/>
            <a:ext cx="4268470" cy="5187805"/>
          </a:xfrm>
          <a:prstGeom prst="rect">
            <a:avLst/>
          </a:prstGeom>
          <a:noFill/>
          <a:ln>
            <a:noFill/>
          </a:ln>
          <a:effectLst>
            <a:outerShdw blurRad="292100" dist="139700" dir="2700000" algn="tl" rotWithShape="0">
              <a:srgbClr val="333333">
                <a:alpha val="64709"/>
              </a:srgbClr>
            </a:outerShdw>
          </a:effectLst>
        </p:spPr>
      </p:pic>
      <p:sp>
        <p:nvSpPr>
          <p:cNvPr id="476" name="Google Shape;476;gd76cab2273_0_345"/>
          <p:cNvSpPr/>
          <p:nvPr/>
        </p:nvSpPr>
        <p:spPr>
          <a:xfrm>
            <a:off x="10474035" y="105931"/>
            <a:ext cx="1305000" cy="135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gd76cab2273_0_356"/>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Lemmatization</a:t>
            </a:r>
            <a:endParaRPr/>
          </a:p>
        </p:txBody>
      </p:sp>
      <p:sp>
        <p:nvSpPr>
          <p:cNvPr id="483" name="Google Shape;483;gd76cab2273_0_356"/>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Return the base (dictionary) form of a word</a:t>
            </a:r>
            <a:endParaRPr/>
          </a:p>
          <a:p>
            <a:pPr marL="285750" lvl="0" indent="-285750" algn="l" rtl="0">
              <a:lnSpc>
                <a:spcPct val="90000"/>
              </a:lnSpc>
              <a:spcBef>
                <a:spcPts val="1100"/>
              </a:spcBef>
              <a:spcAft>
                <a:spcPts val="0"/>
              </a:spcAft>
              <a:buSzPts val="2400"/>
              <a:buChar char="▪"/>
            </a:pPr>
            <a:r>
              <a:rPr lang="de-DE"/>
              <a:t>Uses linguistic knowledge (vocabulary, grammar, morphological analysis) </a:t>
            </a:r>
            <a:endParaRPr/>
          </a:p>
          <a:p>
            <a:pPr marL="285750" lvl="0" indent="-285750" algn="l" rtl="0">
              <a:lnSpc>
                <a:spcPct val="90000"/>
              </a:lnSpc>
              <a:spcBef>
                <a:spcPts val="1100"/>
              </a:spcBef>
              <a:spcAft>
                <a:spcPts val="0"/>
              </a:spcAft>
              <a:buSzPts val="2400"/>
              <a:buChar char="▪"/>
            </a:pPr>
            <a:r>
              <a:rPr lang="de-DE"/>
              <a:t>“</a:t>
            </a:r>
            <a:r>
              <a:rPr lang="de-DE" i="1"/>
              <a:t>Lemmatization, unlike Stemming, reduces the inflected words properly ensuring that the root word belongs to the language. In Lemmatization root word is called </a:t>
            </a:r>
            <a:r>
              <a:rPr lang="de-DE" b="1" i="1"/>
              <a:t>Lemma</a:t>
            </a:r>
            <a:r>
              <a:rPr lang="de-DE" i="1"/>
              <a:t>. A lemma (plural lemmas or lemmata) is the canonical form, dictionary form, or citation form of a set of words.” </a:t>
            </a:r>
            <a:br>
              <a:rPr lang="de-DE" i="1"/>
            </a:br>
            <a:r>
              <a:rPr lang="de-DE" sz="2200" u="sng">
                <a:solidFill>
                  <a:schemeClr val="hlink"/>
                </a:solidFill>
                <a:hlinkClick r:id="rId3"/>
              </a:rPr>
              <a:t>https://www.datacamp.com/community/tutorials/stemming-lemmatization-python</a:t>
            </a:r>
            <a:endParaRPr sz="2200"/>
          </a:p>
          <a:p>
            <a:pPr marL="285750" lvl="0" indent="-285750" algn="l" rtl="0">
              <a:lnSpc>
                <a:spcPct val="90000"/>
              </a:lnSpc>
              <a:spcBef>
                <a:spcPts val="1100"/>
              </a:spcBef>
              <a:spcAft>
                <a:spcPts val="0"/>
              </a:spcAft>
              <a:buSzPts val="2400"/>
              <a:buChar char="▪"/>
            </a:pPr>
            <a:r>
              <a:rPr lang="de-DE" sz="2200"/>
              <a:t>Examples: was🡪be, running🡪run, has🡪have, swims🡪swim, caring🡪care, …</a:t>
            </a:r>
            <a:endParaRPr/>
          </a:p>
        </p:txBody>
      </p:sp>
      <p:sp>
        <p:nvSpPr>
          <p:cNvPr id="484" name="Google Shape;484;gd76cab2273_0_356"/>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d76cab2273_0_364"/>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Stemming/Lemmatization based on ML?</a:t>
            </a:r>
            <a:br>
              <a:rPr lang="de-DE"/>
            </a:br>
            <a:r>
              <a:rPr lang="de-DE"/>
              <a:t>How would you do this?</a:t>
            </a:r>
            <a:endParaRPr/>
          </a:p>
        </p:txBody>
      </p:sp>
      <p:sp>
        <p:nvSpPr>
          <p:cNvPr id="491" name="Google Shape;491;gd76cab2273_0_364"/>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492" name="Google Shape;492;gd76cab2273_0_36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d76cab2273_0_372"/>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 Part-Of-Speech Tagging</a:t>
            </a:r>
            <a:endParaRPr/>
          </a:p>
        </p:txBody>
      </p:sp>
      <p:sp>
        <p:nvSpPr>
          <p:cNvPr id="499" name="Google Shape;499;gd76cab2273_0_372"/>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Determining the type of a word in the context of a sentence</a:t>
            </a:r>
            <a:endParaRPr/>
          </a:p>
          <a:p>
            <a:pPr marL="285750" lvl="0" indent="-285750" algn="l" rtl="0">
              <a:lnSpc>
                <a:spcPct val="90000"/>
              </a:lnSpc>
              <a:spcBef>
                <a:spcPts val="1100"/>
              </a:spcBef>
              <a:spcAft>
                <a:spcPts val="0"/>
              </a:spcAft>
              <a:buSzPts val="2400"/>
              <a:buChar char="▪"/>
            </a:pPr>
            <a:r>
              <a:rPr lang="de-DE"/>
              <a:t>Identifying words as nouns, verbs, adjectives, adverbs, …</a:t>
            </a:r>
            <a:endParaRPr/>
          </a:p>
        </p:txBody>
      </p:sp>
      <p:sp>
        <p:nvSpPr>
          <p:cNvPr id="500" name="Google Shape;500;gd76cab2273_0_37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d76cab2273_0_380"/>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Named-Entity Disambiguation </a:t>
            </a:r>
            <a:br>
              <a:rPr lang="de-DE"/>
            </a:br>
            <a:r>
              <a:rPr lang="de-DE"/>
              <a:t>and Entity linking</a:t>
            </a:r>
            <a:endParaRPr/>
          </a:p>
        </p:txBody>
      </p:sp>
      <p:sp>
        <p:nvSpPr>
          <p:cNvPr id="507" name="Google Shape;507;gd76cab2273_0_380"/>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Determining the meaning of a word, if word have more meanings </a:t>
            </a:r>
            <a:endParaRPr/>
          </a:p>
          <a:p>
            <a:pPr marL="285750" lvl="0" indent="-285750" algn="l" rtl="0">
              <a:lnSpc>
                <a:spcPct val="90000"/>
              </a:lnSpc>
              <a:spcBef>
                <a:spcPts val="1100"/>
              </a:spcBef>
              <a:spcAft>
                <a:spcPts val="0"/>
              </a:spcAft>
              <a:buSzPts val="2400"/>
              <a:buChar char="▪"/>
            </a:pPr>
            <a:r>
              <a:rPr lang="de-DE"/>
              <a:t>Using context and knowledge</a:t>
            </a:r>
            <a:endParaRPr/>
          </a:p>
          <a:p>
            <a:pPr marL="285750" lvl="0" indent="-133350" algn="l" rtl="0">
              <a:lnSpc>
                <a:spcPct val="90000"/>
              </a:lnSpc>
              <a:spcBef>
                <a:spcPts val="1100"/>
              </a:spcBef>
              <a:spcAft>
                <a:spcPts val="0"/>
              </a:spcAft>
              <a:buSzPts val="2400"/>
              <a:buNone/>
            </a:pPr>
            <a:endParaRPr/>
          </a:p>
          <a:p>
            <a:pPr marL="285750" lvl="0" indent="-285750" algn="l" rtl="0">
              <a:lnSpc>
                <a:spcPct val="90000"/>
              </a:lnSpc>
              <a:spcBef>
                <a:spcPts val="1100"/>
              </a:spcBef>
              <a:spcAft>
                <a:spcPts val="0"/>
              </a:spcAft>
              <a:buSzPts val="2400"/>
              <a:buChar char="▪"/>
            </a:pPr>
            <a:r>
              <a:rPr lang="de-DE"/>
              <a:t>Example</a:t>
            </a:r>
            <a:endParaRPr/>
          </a:p>
          <a:p>
            <a:pPr marL="0" lvl="0" indent="0" algn="l" rtl="0">
              <a:lnSpc>
                <a:spcPct val="90000"/>
              </a:lnSpc>
              <a:spcBef>
                <a:spcPts val="1100"/>
              </a:spcBef>
              <a:spcAft>
                <a:spcPts val="0"/>
              </a:spcAft>
              <a:buSzPts val="2400"/>
              <a:buNone/>
            </a:pPr>
            <a:r>
              <a:rPr lang="de-DE" i="1"/>
              <a:t>	I did not use an apple to make these slides.</a:t>
            </a:r>
            <a:endParaRPr/>
          </a:p>
          <a:p>
            <a:pPr marL="0" lvl="0" indent="0" algn="l" rtl="0">
              <a:lnSpc>
                <a:spcPct val="90000"/>
              </a:lnSpc>
              <a:spcBef>
                <a:spcPts val="1100"/>
              </a:spcBef>
              <a:spcAft>
                <a:spcPts val="0"/>
              </a:spcAft>
              <a:buSzPts val="2400"/>
              <a:buNone/>
            </a:pPr>
            <a:r>
              <a:rPr lang="de-DE" i="1"/>
              <a:t>	vs.</a:t>
            </a:r>
            <a:endParaRPr/>
          </a:p>
          <a:p>
            <a:pPr marL="0" lvl="0" indent="0" algn="l" rtl="0">
              <a:lnSpc>
                <a:spcPct val="90000"/>
              </a:lnSpc>
              <a:spcBef>
                <a:spcPts val="1100"/>
              </a:spcBef>
              <a:spcAft>
                <a:spcPts val="0"/>
              </a:spcAft>
              <a:buSzPts val="2400"/>
              <a:buNone/>
            </a:pPr>
            <a:r>
              <a:rPr lang="de-DE" i="1"/>
              <a:t>	I really like to bake apple crumple.</a:t>
            </a:r>
            <a:endParaRPr/>
          </a:p>
          <a:p>
            <a:pPr marL="285750" lvl="0" indent="-133350" algn="l" rtl="0">
              <a:lnSpc>
                <a:spcPct val="90000"/>
              </a:lnSpc>
              <a:spcBef>
                <a:spcPts val="1100"/>
              </a:spcBef>
              <a:spcAft>
                <a:spcPts val="0"/>
              </a:spcAft>
              <a:buSzPts val="2400"/>
              <a:buNone/>
            </a:pPr>
            <a:endParaRPr/>
          </a:p>
        </p:txBody>
      </p:sp>
      <p:sp>
        <p:nvSpPr>
          <p:cNvPr id="508" name="Google Shape;508;gd76cab2273_0_380"/>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509" name="Google Shape;509;gd76cab2273_0_380"/>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rgbClr val="89BD3E"/>
              </a:buClr>
              <a:buSzPts val="2400"/>
              <a:buFont typeface="Noto Sans Symbols"/>
              <a:buNone/>
            </a:pPr>
            <a:endParaRPr/>
          </a:p>
        </p:txBody>
      </p:sp>
      <p:sp>
        <p:nvSpPr>
          <p:cNvPr id="510" name="Google Shape;510;gd76cab2273_0_38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de-DE"/>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d76cab2273_0_390"/>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Named-Entity Recognition</a:t>
            </a:r>
            <a:endParaRPr/>
          </a:p>
        </p:txBody>
      </p:sp>
      <p:sp>
        <p:nvSpPr>
          <p:cNvPr id="517" name="Google Shape;517;gd76cab2273_0_390"/>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fontScale="92500" lnSpcReduction="20000"/>
          </a:bodyPr>
          <a:lstStyle/>
          <a:p>
            <a:pPr marL="285750" lvl="0" indent="-285749" algn="l" rtl="0">
              <a:lnSpc>
                <a:spcPct val="90000"/>
              </a:lnSpc>
              <a:spcBef>
                <a:spcPts val="0"/>
              </a:spcBef>
              <a:spcAft>
                <a:spcPts val="0"/>
              </a:spcAft>
              <a:buSzPct val="117935"/>
              <a:buChar char="▪"/>
            </a:pPr>
            <a:r>
              <a:rPr lang="de-DE"/>
              <a:t>Gets entities from unstructured texts</a:t>
            </a:r>
            <a:endParaRPr/>
          </a:p>
          <a:p>
            <a:pPr marL="285750" lvl="0" indent="-285749" algn="l" rtl="0">
              <a:lnSpc>
                <a:spcPct val="90000"/>
              </a:lnSpc>
              <a:spcBef>
                <a:spcPts val="1100"/>
              </a:spcBef>
              <a:spcAft>
                <a:spcPts val="0"/>
              </a:spcAft>
              <a:buSzPct val="117935"/>
              <a:buChar char="▪"/>
            </a:pPr>
            <a:r>
              <a:rPr lang="de-DE"/>
              <a:t>Assigning entities/words  to categories</a:t>
            </a:r>
            <a:endParaRPr/>
          </a:p>
          <a:p>
            <a:pPr marL="285750" lvl="0" indent="-285749" algn="l" rtl="0">
              <a:lnSpc>
                <a:spcPct val="90000"/>
              </a:lnSpc>
              <a:spcBef>
                <a:spcPts val="1100"/>
              </a:spcBef>
              <a:spcAft>
                <a:spcPts val="0"/>
              </a:spcAft>
              <a:buSzPct val="117935"/>
              <a:buChar char="▪"/>
            </a:pPr>
            <a:r>
              <a:rPr lang="de-DE"/>
              <a:t>Examples of named entities: people, places, companies, organizations, industries, products, product categories, time, location, brands, etc.</a:t>
            </a:r>
            <a:endParaRPr/>
          </a:p>
          <a:p>
            <a:pPr marL="285750" lvl="0" indent="-285749" algn="l" rtl="0">
              <a:lnSpc>
                <a:spcPct val="90000"/>
              </a:lnSpc>
              <a:spcBef>
                <a:spcPts val="1100"/>
              </a:spcBef>
              <a:spcAft>
                <a:spcPts val="0"/>
              </a:spcAft>
              <a:buSzPct val="117935"/>
              <a:buChar char="▪"/>
            </a:pPr>
            <a:r>
              <a:rPr lang="de-DE"/>
              <a:t>Application and domain specific, e.g. abbreviations for trading stocks, medical conditions, addresses</a:t>
            </a:r>
            <a:endParaRPr/>
          </a:p>
          <a:p>
            <a:pPr marL="285750" lvl="0" indent="-133350" algn="l" rtl="0">
              <a:lnSpc>
                <a:spcPct val="90000"/>
              </a:lnSpc>
              <a:spcBef>
                <a:spcPts val="1100"/>
              </a:spcBef>
              <a:spcAft>
                <a:spcPts val="0"/>
              </a:spcAft>
              <a:buSzPct val="117935"/>
              <a:buNone/>
            </a:pPr>
            <a:endParaRPr/>
          </a:p>
          <a:p>
            <a:pPr marL="285750" lvl="0" indent="-285749" algn="l" rtl="0">
              <a:lnSpc>
                <a:spcPct val="90000"/>
              </a:lnSpc>
              <a:spcBef>
                <a:spcPts val="1100"/>
              </a:spcBef>
              <a:spcAft>
                <a:spcPts val="0"/>
              </a:spcAft>
              <a:buSzPct val="117935"/>
              <a:buChar char="▪"/>
            </a:pPr>
            <a:r>
              <a:rPr lang="de-DE"/>
              <a:t>Library: </a:t>
            </a:r>
            <a:r>
              <a:rPr lang="de-DE" u="sng">
                <a:solidFill>
                  <a:schemeClr val="hlink"/>
                </a:solidFill>
                <a:hlinkClick r:id="rId3"/>
              </a:rPr>
              <a:t>https://spacy.io/api/annotation#section-named-entities</a:t>
            </a:r>
            <a:r>
              <a:rPr lang="de-DE"/>
              <a:t> </a:t>
            </a:r>
            <a:endParaRPr/>
          </a:p>
          <a:p>
            <a:pPr marL="285750" lvl="0" indent="-285749" algn="l" rtl="0">
              <a:lnSpc>
                <a:spcPct val="90000"/>
              </a:lnSpc>
              <a:spcBef>
                <a:spcPts val="1100"/>
              </a:spcBef>
              <a:spcAft>
                <a:spcPts val="0"/>
              </a:spcAft>
              <a:buSzPct val="117935"/>
              <a:buChar char="▪"/>
            </a:pPr>
            <a:r>
              <a:rPr lang="de-DE"/>
              <a:t>Example in Python: </a:t>
            </a:r>
            <a:r>
              <a:rPr lang="de-DE" u="sng">
                <a:solidFill>
                  <a:schemeClr val="hlink"/>
                </a:solidFill>
                <a:hlinkClick r:id="rId4"/>
              </a:rPr>
              <a:t>https://nlpforhackers.io/named-entity-extraction/</a:t>
            </a:r>
            <a:r>
              <a:rPr lang="de-DE"/>
              <a:t> </a:t>
            </a:r>
            <a:endParaRPr/>
          </a:p>
          <a:p>
            <a:pPr marL="285750" lvl="0" indent="-285749" algn="l" rtl="0">
              <a:lnSpc>
                <a:spcPct val="90000"/>
              </a:lnSpc>
              <a:spcBef>
                <a:spcPts val="1100"/>
              </a:spcBef>
              <a:spcAft>
                <a:spcPts val="0"/>
              </a:spcAft>
              <a:buSzPct val="117935"/>
              <a:buChar char="▪"/>
            </a:pPr>
            <a:r>
              <a:rPr lang="de-DE"/>
              <a:t>Software: Stanford Named Entity Recognizer (NER)</a:t>
            </a:r>
            <a:br>
              <a:rPr lang="de-DE"/>
            </a:br>
            <a:r>
              <a:rPr lang="de-DE" u="sng">
                <a:solidFill>
                  <a:schemeClr val="hlink"/>
                </a:solidFill>
                <a:hlinkClick r:id="rId5"/>
              </a:rPr>
              <a:t>https://nlp.stanford.edu/software/CRF-NER.shtml</a:t>
            </a:r>
            <a:r>
              <a:rPr lang="de-DE"/>
              <a:t> </a:t>
            </a:r>
            <a:endParaRPr/>
          </a:p>
          <a:p>
            <a:pPr marL="285750" lvl="0" indent="-133350" algn="l" rtl="0">
              <a:lnSpc>
                <a:spcPct val="90000"/>
              </a:lnSpc>
              <a:spcBef>
                <a:spcPts val="1100"/>
              </a:spcBef>
              <a:spcAft>
                <a:spcPts val="0"/>
              </a:spcAft>
              <a:buSzPct val="117935"/>
              <a:buNone/>
            </a:pPr>
            <a:endParaRPr/>
          </a:p>
        </p:txBody>
      </p:sp>
      <p:sp>
        <p:nvSpPr>
          <p:cNvPr id="518" name="Google Shape;518;gd76cab2273_0_39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gd76cab2273_0_398"/>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Bag of Words</a:t>
            </a:r>
            <a:endParaRPr/>
          </a:p>
        </p:txBody>
      </p:sp>
      <p:sp>
        <p:nvSpPr>
          <p:cNvPr id="525" name="Google Shape;525;gd76cab2273_0_398"/>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lnSpcReduction="10000"/>
          </a:bodyPr>
          <a:lstStyle/>
          <a:p>
            <a:pPr marL="285750" lvl="0" indent="-285750" algn="l" rtl="0">
              <a:lnSpc>
                <a:spcPct val="90000"/>
              </a:lnSpc>
              <a:spcBef>
                <a:spcPts val="0"/>
              </a:spcBef>
              <a:spcAft>
                <a:spcPts val="0"/>
              </a:spcAft>
              <a:buSzPts val="2400"/>
              <a:buChar char="▪"/>
            </a:pPr>
            <a:r>
              <a:rPr lang="de-DE"/>
              <a:t>Texts are considered a set of words</a:t>
            </a:r>
            <a:endParaRPr/>
          </a:p>
          <a:p>
            <a:pPr marL="285750" lvl="0" indent="-285750" algn="l" rtl="0">
              <a:lnSpc>
                <a:spcPct val="90000"/>
              </a:lnSpc>
              <a:spcBef>
                <a:spcPts val="1100"/>
              </a:spcBef>
              <a:spcAft>
                <a:spcPts val="0"/>
              </a:spcAft>
              <a:buSzPts val="2400"/>
              <a:buChar char="▪"/>
            </a:pPr>
            <a:r>
              <a:rPr lang="de-DE"/>
              <a:t>Simplified representation </a:t>
            </a:r>
            <a:endParaRPr/>
          </a:p>
          <a:p>
            <a:pPr marL="285750" lvl="0" indent="-285750" algn="l" rtl="0">
              <a:lnSpc>
                <a:spcPct val="90000"/>
              </a:lnSpc>
              <a:spcBef>
                <a:spcPts val="1100"/>
              </a:spcBef>
              <a:spcAft>
                <a:spcPts val="0"/>
              </a:spcAft>
              <a:buSzPts val="2400"/>
              <a:buChar char="▪"/>
            </a:pPr>
            <a:r>
              <a:rPr lang="de-DE"/>
              <a:t>Ignores grammar (and generally word order)</a:t>
            </a:r>
            <a:endParaRPr/>
          </a:p>
          <a:p>
            <a:pPr marL="285750" lvl="0" indent="-133350" algn="l" rtl="0">
              <a:lnSpc>
                <a:spcPct val="90000"/>
              </a:lnSpc>
              <a:spcBef>
                <a:spcPts val="1100"/>
              </a:spcBef>
              <a:spcAft>
                <a:spcPts val="0"/>
              </a:spcAft>
              <a:buSzPts val="2400"/>
              <a:buNone/>
            </a:pPr>
            <a:endParaRPr/>
          </a:p>
          <a:p>
            <a:pPr marL="285750" lvl="0" indent="-285750" algn="l" rtl="0">
              <a:lnSpc>
                <a:spcPct val="90000"/>
              </a:lnSpc>
              <a:spcBef>
                <a:spcPts val="1100"/>
              </a:spcBef>
              <a:spcAft>
                <a:spcPts val="0"/>
              </a:spcAft>
              <a:buSzPts val="2400"/>
              <a:buChar char="▪"/>
            </a:pPr>
            <a:r>
              <a:rPr lang="de-DE"/>
              <a:t>Typical calculation:</a:t>
            </a:r>
            <a:endParaRPr/>
          </a:p>
          <a:p>
            <a:pPr marL="538162" lvl="1" indent="-180975" algn="l" rtl="0">
              <a:lnSpc>
                <a:spcPct val="90000"/>
              </a:lnSpc>
              <a:spcBef>
                <a:spcPts val="1100"/>
              </a:spcBef>
              <a:spcAft>
                <a:spcPts val="0"/>
              </a:spcAft>
              <a:buSzPts val="2000"/>
              <a:buChar char="▪"/>
            </a:pPr>
            <a:r>
              <a:rPr lang="de-DE"/>
              <a:t>Frequency of occurrence of words</a:t>
            </a:r>
            <a:endParaRPr/>
          </a:p>
          <a:p>
            <a:pPr marL="538162" lvl="1" indent="-180975" algn="l" rtl="0">
              <a:lnSpc>
                <a:spcPct val="90000"/>
              </a:lnSpc>
              <a:spcBef>
                <a:spcPts val="1100"/>
              </a:spcBef>
              <a:spcAft>
                <a:spcPts val="0"/>
              </a:spcAft>
              <a:buSzPts val="2000"/>
              <a:buChar char="▪"/>
            </a:pPr>
            <a:r>
              <a:rPr lang="de-DE"/>
              <a:t>Frequency of n-grams (preserves some word order)</a:t>
            </a:r>
            <a:endParaRPr/>
          </a:p>
          <a:p>
            <a:pPr marL="538162" lvl="1" indent="-53975" algn="l" rtl="0">
              <a:lnSpc>
                <a:spcPct val="90000"/>
              </a:lnSpc>
              <a:spcBef>
                <a:spcPts val="1100"/>
              </a:spcBef>
              <a:spcAft>
                <a:spcPts val="0"/>
              </a:spcAft>
              <a:buSzPts val="2000"/>
              <a:buNone/>
            </a:pPr>
            <a:endParaRPr/>
          </a:p>
          <a:p>
            <a:pPr marL="285750" lvl="0" indent="-285750" algn="l" rtl="0">
              <a:lnSpc>
                <a:spcPct val="90000"/>
              </a:lnSpc>
              <a:spcBef>
                <a:spcPts val="1100"/>
              </a:spcBef>
              <a:spcAft>
                <a:spcPts val="0"/>
              </a:spcAft>
              <a:buSzPts val="2400"/>
              <a:buChar char="▪"/>
            </a:pPr>
            <a:r>
              <a:rPr lang="de-DE"/>
              <a:t>“My cat likes to sleep. I sleep a lot. Do you have a cat?”</a:t>
            </a:r>
            <a:endParaRPr/>
          </a:p>
          <a:p>
            <a:pPr marL="0" lvl="0" indent="0" algn="l" rtl="0">
              <a:lnSpc>
                <a:spcPct val="90000"/>
              </a:lnSpc>
              <a:spcBef>
                <a:spcPts val="1100"/>
              </a:spcBef>
              <a:spcAft>
                <a:spcPts val="0"/>
              </a:spcAft>
              <a:buSzPts val="2400"/>
              <a:buNone/>
            </a:pPr>
            <a:r>
              <a:rPr lang="de-DE"/>
              <a:t>     cat 3x, sleep 2x, a 2x, …</a:t>
            </a:r>
            <a:endParaRPr/>
          </a:p>
          <a:p>
            <a:pPr marL="285750" lvl="0" indent="-133350" algn="l" rtl="0">
              <a:lnSpc>
                <a:spcPct val="90000"/>
              </a:lnSpc>
              <a:spcBef>
                <a:spcPts val="1100"/>
              </a:spcBef>
              <a:spcAft>
                <a:spcPts val="0"/>
              </a:spcAft>
              <a:buSzPts val="2400"/>
              <a:buNone/>
            </a:pPr>
            <a:endParaRPr/>
          </a:p>
        </p:txBody>
      </p:sp>
      <p:sp>
        <p:nvSpPr>
          <p:cNvPr id="526" name="Google Shape;526;gd76cab2273_0_39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d76cab2273_0_406"/>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Corpus, Corpora</a:t>
            </a:r>
            <a:endParaRPr/>
          </a:p>
        </p:txBody>
      </p:sp>
      <p:sp>
        <p:nvSpPr>
          <p:cNvPr id="533" name="Google Shape;533;gd76cab2273_0_406"/>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lnSpcReduction="10000"/>
          </a:bodyPr>
          <a:lstStyle/>
          <a:p>
            <a:pPr marL="285750" lvl="0" indent="-285750" algn="l" rtl="0">
              <a:lnSpc>
                <a:spcPct val="90000"/>
              </a:lnSpc>
              <a:spcBef>
                <a:spcPts val="0"/>
              </a:spcBef>
              <a:spcAft>
                <a:spcPts val="0"/>
              </a:spcAft>
              <a:buSzPts val="2400"/>
              <a:buChar char="▪"/>
            </a:pPr>
            <a:r>
              <a:rPr lang="de-DE"/>
              <a:t>Monolingual corpora</a:t>
            </a:r>
            <a:endParaRPr/>
          </a:p>
          <a:p>
            <a:pPr marL="538162" lvl="1" indent="-180975" algn="l" rtl="0">
              <a:lnSpc>
                <a:spcPct val="90000"/>
              </a:lnSpc>
              <a:spcBef>
                <a:spcPts val="1100"/>
              </a:spcBef>
              <a:spcAft>
                <a:spcPts val="0"/>
              </a:spcAft>
              <a:buSzPts val="2000"/>
              <a:buChar char="▪"/>
            </a:pPr>
            <a:r>
              <a:rPr lang="de-DE"/>
              <a:t>data from one single language</a:t>
            </a:r>
            <a:endParaRPr/>
          </a:p>
          <a:p>
            <a:pPr marL="285750" lvl="0" indent="-285750" algn="l" rtl="0">
              <a:lnSpc>
                <a:spcPct val="90000"/>
              </a:lnSpc>
              <a:spcBef>
                <a:spcPts val="1100"/>
              </a:spcBef>
              <a:spcAft>
                <a:spcPts val="0"/>
              </a:spcAft>
              <a:buSzPts val="2400"/>
              <a:buChar char="▪"/>
            </a:pPr>
            <a:r>
              <a:rPr lang="de-DE"/>
              <a:t>Parallel corpora </a:t>
            </a:r>
            <a:endParaRPr/>
          </a:p>
          <a:p>
            <a:pPr marL="538162" lvl="1" indent="-180975" algn="l" rtl="0">
              <a:lnSpc>
                <a:spcPct val="90000"/>
              </a:lnSpc>
              <a:spcBef>
                <a:spcPts val="1100"/>
              </a:spcBef>
              <a:spcAft>
                <a:spcPts val="0"/>
              </a:spcAft>
              <a:buSzPts val="2000"/>
              <a:buChar char="▪"/>
            </a:pPr>
            <a:r>
              <a:rPr lang="de-DE"/>
              <a:t>original texts in one language </a:t>
            </a:r>
            <a:endParaRPr/>
          </a:p>
          <a:p>
            <a:pPr marL="538162" lvl="1" indent="-180975" algn="l" rtl="0">
              <a:lnSpc>
                <a:spcPct val="90000"/>
              </a:lnSpc>
              <a:spcBef>
                <a:spcPts val="1100"/>
              </a:spcBef>
              <a:spcAft>
                <a:spcPts val="0"/>
              </a:spcAft>
              <a:buSzPts val="2000"/>
              <a:buChar char="▪"/>
            </a:pPr>
            <a:r>
              <a:rPr lang="de-DE"/>
              <a:t>translations in other languages</a:t>
            </a:r>
            <a:endParaRPr/>
          </a:p>
          <a:p>
            <a:pPr marL="538162" lvl="1" indent="-53975" algn="l" rtl="0">
              <a:lnSpc>
                <a:spcPct val="90000"/>
              </a:lnSpc>
              <a:spcBef>
                <a:spcPts val="1100"/>
              </a:spcBef>
              <a:spcAft>
                <a:spcPts val="0"/>
              </a:spcAft>
              <a:buSzPts val="2000"/>
              <a:buNone/>
            </a:pPr>
            <a:endParaRPr/>
          </a:p>
          <a:p>
            <a:pPr marL="285750" lvl="0" indent="-285750" algn="l" rtl="0">
              <a:lnSpc>
                <a:spcPct val="90000"/>
              </a:lnSpc>
              <a:spcBef>
                <a:spcPts val="1100"/>
              </a:spcBef>
              <a:spcAft>
                <a:spcPts val="0"/>
              </a:spcAft>
              <a:buSzPts val="2400"/>
              <a:buChar char="▪"/>
            </a:pPr>
            <a:r>
              <a:rPr lang="de-DE"/>
              <a:t>Examples:</a:t>
            </a:r>
            <a:endParaRPr/>
          </a:p>
          <a:p>
            <a:pPr marL="538162" lvl="1" indent="-180975" algn="l" rtl="0">
              <a:lnSpc>
                <a:spcPct val="90000"/>
              </a:lnSpc>
              <a:spcBef>
                <a:spcPts val="1100"/>
              </a:spcBef>
              <a:spcAft>
                <a:spcPts val="0"/>
              </a:spcAft>
              <a:buSzPts val="2000"/>
              <a:buChar char="▪"/>
            </a:pPr>
            <a:r>
              <a:rPr lang="de-DE"/>
              <a:t>Gutenberg, archive of free electronic books, </a:t>
            </a:r>
            <a:r>
              <a:rPr lang="de-DE" u="sng">
                <a:solidFill>
                  <a:schemeClr val="hlink"/>
                </a:solidFill>
                <a:hlinkClick r:id="rId3"/>
              </a:rPr>
              <a:t>https://www.gutenberg.org/</a:t>
            </a:r>
            <a:r>
              <a:rPr lang="de-DE"/>
              <a:t> or </a:t>
            </a:r>
            <a:r>
              <a:rPr lang="de-DE" u="sng">
                <a:solidFill>
                  <a:schemeClr val="hlink"/>
                </a:solidFill>
                <a:hlinkClick r:id="rId4"/>
              </a:rPr>
              <a:t>https://www.projekt-gutenberg.org/</a:t>
            </a:r>
            <a:r>
              <a:rPr lang="de-DE"/>
              <a:t> </a:t>
            </a:r>
            <a:endParaRPr u="sng">
              <a:solidFill>
                <a:schemeClr val="hlink"/>
              </a:solidFill>
              <a:hlinkClick r:id="rId5"/>
            </a:endParaRPr>
          </a:p>
          <a:p>
            <a:pPr marL="538162" lvl="1" indent="-180975" algn="l" rtl="0">
              <a:lnSpc>
                <a:spcPct val="90000"/>
              </a:lnSpc>
              <a:spcBef>
                <a:spcPts val="1100"/>
              </a:spcBef>
              <a:spcAft>
                <a:spcPts val="0"/>
              </a:spcAft>
              <a:buSzPts val="2000"/>
              <a:buChar char="▪"/>
            </a:pPr>
            <a:r>
              <a:rPr lang="de-DE" u="sng">
                <a:solidFill>
                  <a:schemeClr val="hlink"/>
                </a:solidFill>
                <a:hlinkClick r:id="rId5"/>
              </a:rPr>
              <a:t>https://www.collinsdictionary.com/api/collins-english-dictionary,61,HCA.html</a:t>
            </a:r>
            <a:endParaRPr/>
          </a:p>
        </p:txBody>
      </p:sp>
      <p:sp>
        <p:nvSpPr>
          <p:cNvPr id="534" name="Google Shape;534;gd76cab2273_0_406"/>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d76cab2273_0_8"/>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000"/>
              <a:buFont typeface="Arial"/>
              <a:buNone/>
            </a:pPr>
            <a:r>
              <a:rPr lang="de-DE" sz="3000"/>
              <a:t>Artificial languages and Natural Languages</a:t>
            </a:r>
            <a:endParaRPr/>
          </a:p>
        </p:txBody>
      </p:sp>
      <p:sp>
        <p:nvSpPr>
          <p:cNvPr id="135" name="Google Shape;135;gd76cab2273_0_8"/>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Syntax and semantic</a:t>
            </a:r>
            <a:endParaRPr/>
          </a:p>
          <a:p>
            <a:pPr marL="285750" lvl="0" indent="-285750" algn="l" rtl="0">
              <a:lnSpc>
                <a:spcPct val="90000"/>
              </a:lnSpc>
              <a:spcBef>
                <a:spcPts val="1100"/>
              </a:spcBef>
              <a:spcAft>
                <a:spcPts val="0"/>
              </a:spcAft>
              <a:buSzPts val="2400"/>
              <a:buChar char="▪"/>
            </a:pPr>
            <a:r>
              <a:rPr lang="de-DE"/>
              <a:t>Vocabulary as set of words</a:t>
            </a:r>
            <a:endParaRPr/>
          </a:p>
          <a:p>
            <a:pPr marL="285750" lvl="0" indent="-285750" algn="l" rtl="0">
              <a:lnSpc>
                <a:spcPct val="90000"/>
              </a:lnSpc>
              <a:spcBef>
                <a:spcPts val="1100"/>
              </a:spcBef>
              <a:spcAft>
                <a:spcPts val="0"/>
              </a:spcAft>
              <a:buSzPts val="2400"/>
              <a:buChar char="▪"/>
            </a:pPr>
            <a:r>
              <a:rPr lang="de-DE"/>
              <a:t>Text a sequence of words</a:t>
            </a:r>
            <a:endParaRPr/>
          </a:p>
          <a:p>
            <a:pPr marL="285750" lvl="0" indent="-285750" algn="l" rtl="0">
              <a:lnSpc>
                <a:spcPct val="90000"/>
              </a:lnSpc>
              <a:spcBef>
                <a:spcPts val="1100"/>
              </a:spcBef>
              <a:spcAft>
                <a:spcPts val="0"/>
              </a:spcAft>
              <a:buSzPts val="2400"/>
              <a:buChar char="▪"/>
            </a:pPr>
            <a:r>
              <a:rPr lang="de-DE"/>
              <a:t>Language all “valid” texts</a:t>
            </a:r>
            <a:endParaRPr/>
          </a:p>
          <a:p>
            <a:pPr marL="285750" lvl="0" indent="-133350" algn="l" rtl="0">
              <a:lnSpc>
                <a:spcPct val="90000"/>
              </a:lnSpc>
              <a:spcBef>
                <a:spcPts val="1100"/>
              </a:spcBef>
              <a:spcAft>
                <a:spcPts val="0"/>
              </a:spcAft>
              <a:buSzPts val="2400"/>
              <a:buNone/>
            </a:pPr>
            <a:endParaRPr/>
          </a:p>
        </p:txBody>
      </p:sp>
      <p:sp>
        <p:nvSpPr>
          <p:cNvPr id="136" name="Google Shape;136;gd76cab2273_0_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4</a:t>
            </a:fld>
            <a:endParaRPr/>
          </a:p>
        </p:txBody>
      </p:sp>
      <p:pic>
        <p:nvPicPr>
          <p:cNvPr id="137" name="Google Shape;137;gd76cab2273_0_8" descr="Code, Programming, Coding, Web, Language, Html"/>
          <p:cNvPicPr preferRelativeResize="0"/>
          <p:nvPr/>
        </p:nvPicPr>
        <p:blipFill rotWithShape="1">
          <a:blip r:embed="rId3">
            <a:alphaModFix/>
          </a:blip>
          <a:srcRect/>
          <a:stretch/>
        </p:blipFill>
        <p:spPr>
          <a:xfrm>
            <a:off x="695325" y="3626974"/>
            <a:ext cx="3817738" cy="2147477"/>
          </a:xfrm>
          <a:prstGeom prst="rect">
            <a:avLst/>
          </a:prstGeom>
          <a:noFill/>
          <a:ln>
            <a:noFill/>
          </a:ln>
        </p:spPr>
      </p:pic>
      <p:pic>
        <p:nvPicPr>
          <p:cNvPr id="138" name="Google Shape;138;gd76cab2273_0_8" descr="Bible, Book Page, Font, Book, Text, Old Book"/>
          <p:cNvPicPr preferRelativeResize="0"/>
          <p:nvPr/>
        </p:nvPicPr>
        <p:blipFill rotWithShape="1">
          <a:blip r:embed="rId4">
            <a:alphaModFix/>
          </a:blip>
          <a:srcRect/>
          <a:stretch/>
        </p:blipFill>
        <p:spPr>
          <a:xfrm>
            <a:off x="4758380" y="1411077"/>
            <a:ext cx="3711435" cy="280402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d76cab2273_0_414"/>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Corpus</a:t>
            </a:r>
            <a:endParaRPr/>
          </a:p>
        </p:txBody>
      </p:sp>
      <p:sp>
        <p:nvSpPr>
          <p:cNvPr id="541" name="Google Shape;541;gd76cab2273_0_414"/>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“A corpus is a large body of natural language text used for accumulating statistics on natural language text. The plural is corpora. Corpora often include extra information such as a tag for each word indicating its part-of-speech, and perhaps the parse tree for each sentence.” NLP Dictionary </a:t>
            </a:r>
            <a:r>
              <a:rPr lang="de-DE" sz="2000" u="sng">
                <a:solidFill>
                  <a:schemeClr val="hlink"/>
                </a:solidFill>
                <a:hlinkClick r:id="rId3"/>
              </a:rPr>
              <a:t>http://www.cse.unsw.edu.au/~billw/nlpdict.html</a:t>
            </a:r>
            <a:r>
              <a:rPr lang="de-DE" sz="2000"/>
              <a:t> </a:t>
            </a:r>
            <a:endParaRPr/>
          </a:p>
          <a:p>
            <a:pPr marL="285750" lvl="0" indent="-285750" algn="l" rtl="0">
              <a:lnSpc>
                <a:spcPct val="90000"/>
              </a:lnSpc>
              <a:spcBef>
                <a:spcPts val="1100"/>
              </a:spcBef>
              <a:spcAft>
                <a:spcPts val="0"/>
              </a:spcAft>
              <a:buSzPts val="2400"/>
              <a:buChar char="▪"/>
            </a:pPr>
            <a:r>
              <a:rPr lang="de-DE" sz="2400"/>
              <a:t>Further Examples:</a:t>
            </a:r>
            <a:endParaRPr/>
          </a:p>
          <a:p>
            <a:pPr marL="538162" lvl="1" indent="-180975" algn="l" rtl="0">
              <a:lnSpc>
                <a:spcPct val="90000"/>
              </a:lnSpc>
              <a:spcBef>
                <a:spcPts val="1100"/>
              </a:spcBef>
              <a:spcAft>
                <a:spcPts val="0"/>
              </a:spcAft>
              <a:buSzPts val="2000"/>
              <a:buChar char="▪"/>
            </a:pPr>
            <a:r>
              <a:rPr lang="de-DE"/>
              <a:t>Swiss SMS Corpus, </a:t>
            </a:r>
            <a:r>
              <a:rPr lang="de-DE" u="sng">
                <a:solidFill>
                  <a:schemeClr val="hlink"/>
                </a:solidFill>
                <a:hlinkClick r:id="rId4"/>
              </a:rPr>
              <a:t>https://sms.linguistik.uzh.ch/</a:t>
            </a:r>
            <a:r>
              <a:rPr lang="de-DE"/>
              <a:t> </a:t>
            </a:r>
            <a:endParaRPr/>
          </a:p>
          <a:p>
            <a:pPr marL="538162" lvl="1" indent="-180975" algn="l" rtl="0">
              <a:lnSpc>
                <a:spcPct val="90000"/>
              </a:lnSpc>
              <a:spcBef>
                <a:spcPts val="1100"/>
              </a:spcBef>
              <a:spcAft>
                <a:spcPts val="0"/>
              </a:spcAft>
              <a:buSzPts val="2000"/>
              <a:buChar char="▪"/>
            </a:pPr>
            <a:r>
              <a:rPr lang="de-DE"/>
              <a:t>The National University of Singapore SMS Corpus </a:t>
            </a:r>
            <a:r>
              <a:rPr lang="de-DE" u="sng">
                <a:solidFill>
                  <a:schemeClr val="hlink"/>
                </a:solidFill>
                <a:hlinkClick r:id="rId5"/>
              </a:rPr>
              <a:t>https://www.kaggle.com/rtatman/the-national-university-of-singapore-sms-corpus</a:t>
            </a:r>
            <a:r>
              <a:rPr lang="de-DE"/>
              <a:t> </a:t>
            </a:r>
            <a:endParaRPr/>
          </a:p>
        </p:txBody>
      </p:sp>
      <p:sp>
        <p:nvSpPr>
          <p:cNvPr id="542" name="Google Shape;542;gd76cab2273_0_41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gd76cab2273_0_422"/>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Live-Coding</a:t>
            </a:r>
            <a:endParaRPr/>
          </a:p>
        </p:txBody>
      </p:sp>
      <p:sp>
        <p:nvSpPr>
          <p:cNvPr id="549" name="Google Shape;549;gd76cab2273_0_422"/>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550" name="Google Shape;550;gd76cab2273_0_422"/>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551" name="Google Shape;551;gd76cab2273_0_422"/>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rgbClr val="89BD3E"/>
              </a:buClr>
              <a:buSzPts val="2400"/>
              <a:buFont typeface="Noto Sans Symbols"/>
              <a:buNone/>
            </a:pPr>
            <a:endParaRPr/>
          </a:p>
        </p:txBody>
      </p:sp>
      <p:sp>
        <p:nvSpPr>
          <p:cNvPr id="552" name="Google Shape;552;gd76cab2273_0_42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de-DE"/>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d76cab2273_0_432"/>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Overview - NLP</a:t>
            </a:r>
            <a:endParaRPr/>
          </a:p>
        </p:txBody>
      </p:sp>
      <p:sp>
        <p:nvSpPr>
          <p:cNvPr id="559" name="Google Shape;559;gd76cab2273_0_432"/>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Definition and Motivation</a:t>
            </a:r>
            <a:endParaRPr/>
          </a:p>
          <a:p>
            <a:pPr marL="285750" lvl="0" indent="-285750" algn="l" rtl="0">
              <a:lnSpc>
                <a:spcPct val="90000"/>
              </a:lnSpc>
              <a:spcBef>
                <a:spcPts val="1100"/>
              </a:spcBef>
              <a:spcAft>
                <a:spcPts val="0"/>
              </a:spcAft>
              <a:buSzPts val="2400"/>
              <a:buChar char="▪"/>
            </a:pPr>
            <a:r>
              <a:rPr lang="de-DE"/>
              <a:t>Applications</a:t>
            </a:r>
            <a:endParaRPr/>
          </a:p>
          <a:p>
            <a:pPr marL="285750" lvl="0" indent="-285750" algn="l" rtl="0">
              <a:lnSpc>
                <a:spcPct val="90000"/>
              </a:lnSpc>
              <a:spcBef>
                <a:spcPts val="1100"/>
              </a:spcBef>
              <a:spcAft>
                <a:spcPts val="0"/>
              </a:spcAft>
              <a:buSzPts val="2400"/>
              <a:buChar char="▪"/>
            </a:pPr>
            <a:r>
              <a:rPr lang="de-DE"/>
              <a:t>Terms, basic concepts and algorithms</a:t>
            </a:r>
            <a:endParaRPr/>
          </a:p>
          <a:p>
            <a:pPr marL="285750" lvl="0" indent="-285750" algn="l" rtl="0">
              <a:lnSpc>
                <a:spcPct val="90000"/>
              </a:lnSpc>
              <a:spcBef>
                <a:spcPts val="1100"/>
              </a:spcBef>
              <a:spcAft>
                <a:spcPts val="0"/>
              </a:spcAft>
              <a:buSzPts val="2400"/>
              <a:buChar char="▪"/>
            </a:pPr>
            <a:r>
              <a:rPr lang="de-DE" b="1"/>
              <a:t>Milestones in the history of NLP</a:t>
            </a:r>
            <a:endParaRPr/>
          </a:p>
          <a:p>
            <a:pPr marL="285750" lvl="0" indent="-285750" algn="l" rtl="0">
              <a:lnSpc>
                <a:spcPct val="90000"/>
              </a:lnSpc>
              <a:spcBef>
                <a:spcPts val="1100"/>
              </a:spcBef>
              <a:spcAft>
                <a:spcPts val="0"/>
              </a:spcAft>
              <a:buSzPts val="2400"/>
              <a:buChar char="▪"/>
            </a:pPr>
            <a:r>
              <a:rPr lang="de-DE"/>
              <a:t>Text Analytics </a:t>
            </a:r>
            <a:endParaRPr/>
          </a:p>
        </p:txBody>
      </p:sp>
      <p:sp>
        <p:nvSpPr>
          <p:cNvPr id="560" name="Google Shape;560;gd76cab2273_0_43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gd76cab2273_0_440"/>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ELIZA by Joseph Weizenbaum</a:t>
            </a:r>
            <a:endParaRPr/>
          </a:p>
        </p:txBody>
      </p:sp>
      <p:sp>
        <p:nvSpPr>
          <p:cNvPr id="567" name="Google Shape;567;gd76cab2273_0_440"/>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568" name="Google Shape;568;gd76cab2273_0_44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43</a:t>
            </a:fld>
            <a:endParaRPr/>
          </a:p>
        </p:txBody>
      </p:sp>
      <p:sp>
        <p:nvSpPr>
          <p:cNvPr id="569" name="Google Shape;569;gd76cab2273_0_440"/>
          <p:cNvSpPr/>
          <p:nvPr/>
        </p:nvSpPr>
        <p:spPr>
          <a:xfrm>
            <a:off x="838200" y="5324093"/>
            <a:ext cx="70929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200" i="1">
                <a:solidFill>
                  <a:srgbClr val="222222"/>
                </a:solidFill>
                <a:latin typeface="Arial"/>
                <a:ea typeface="Arial"/>
                <a:cs typeface="Arial"/>
                <a:sym typeface="Arial"/>
              </a:rPr>
              <a:t>Weizenbaum, Joseph. "ELIZA---a computer program for the study of natural language communication between man and machine." Communications of the ACM 9.1 (1966): 36-45.</a:t>
            </a:r>
            <a:br>
              <a:rPr lang="de-DE" sz="1200" i="1">
                <a:solidFill>
                  <a:srgbClr val="222222"/>
                </a:solidFill>
                <a:latin typeface="Arial"/>
                <a:ea typeface="Arial"/>
                <a:cs typeface="Arial"/>
                <a:sym typeface="Arial"/>
              </a:rPr>
            </a:br>
            <a:r>
              <a:rPr lang="de-DE" sz="12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https://cse.buffalo.edu/~rapaport/572/S02/weizenbaum.eliza.1966.pdf</a:t>
            </a:r>
            <a:endParaRPr sz="1200" i="1">
              <a:solidFill>
                <a:schemeClr val="dk1"/>
              </a:solidFill>
              <a:latin typeface="Arial"/>
              <a:ea typeface="Arial"/>
              <a:cs typeface="Arial"/>
              <a:sym typeface="Arial"/>
            </a:endParaRPr>
          </a:p>
        </p:txBody>
      </p:sp>
      <p:pic>
        <p:nvPicPr>
          <p:cNvPr id="570" name="Google Shape;570;gd76cab2273_0_440"/>
          <p:cNvPicPr preferRelativeResize="0"/>
          <p:nvPr/>
        </p:nvPicPr>
        <p:blipFill rotWithShape="1">
          <a:blip r:embed="rId4">
            <a:alphaModFix/>
          </a:blip>
          <a:srcRect/>
          <a:stretch/>
        </p:blipFill>
        <p:spPr>
          <a:xfrm>
            <a:off x="666057" y="1270848"/>
            <a:ext cx="7448551" cy="3997004"/>
          </a:xfrm>
          <a:prstGeom prst="rect">
            <a:avLst/>
          </a:prstGeom>
          <a:noFill/>
          <a:ln>
            <a:noFill/>
          </a:ln>
        </p:spPr>
      </p:pic>
      <p:pic>
        <p:nvPicPr>
          <p:cNvPr id="571" name="Google Shape;571;gd76cab2273_0_440"/>
          <p:cNvPicPr preferRelativeResize="0"/>
          <p:nvPr/>
        </p:nvPicPr>
        <p:blipFill rotWithShape="1">
          <a:blip r:embed="rId5">
            <a:alphaModFix/>
          </a:blip>
          <a:srcRect r="9329"/>
          <a:stretch/>
        </p:blipFill>
        <p:spPr>
          <a:xfrm>
            <a:off x="819958" y="1445663"/>
            <a:ext cx="7111192" cy="1823687"/>
          </a:xfrm>
          <a:prstGeom prst="rect">
            <a:avLst/>
          </a:prstGeom>
          <a:noFill/>
          <a:ln>
            <a:noFill/>
          </a:ln>
        </p:spPr>
      </p:pic>
      <p:sp>
        <p:nvSpPr>
          <p:cNvPr id="572" name="Google Shape;572;gd76cab2273_0_440"/>
          <p:cNvSpPr/>
          <p:nvPr/>
        </p:nvSpPr>
        <p:spPr>
          <a:xfrm rot="-5400000">
            <a:off x="-1732271" y="3134552"/>
            <a:ext cx="39897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2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https://katzlberger.ai/2018/08/31/eliza-der-erste-chatbot/</a:t>
            </a:r>
            <a:endParaRPr sz="1200">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gd76cab2273_0_452"/>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ELIZA by Joseph Weizenbaum (1966)</a:t>
            </a:r>
            <a:endParaRPr/>
          </a:p>
        </p:txBody>
      </p:sp>
      <p:sp>
        <p:nvSpPr>
          <p:cNvPr id="579" name="Google Shape;579;gd76cab2273_0_452"/>
          <p:cNvSpPr txBox="1">
            <a:spLocks noGrp="1"/>
          </p:cNvSpPr>
          <p:nvPr>
            <p:ph type="body" idx="1"/>
          </p:nvPr>
        </p:nvSpPr>
        <p:spPr>
          <a:xfrm>
            <a:off x="695326" y="1592263"/>
            <a:ext cx="7956600" cy="4155900"/>
          </a:xfrm>
          <a:prstGeom prst="rect">
            <a:avLst/>
          </a:prstGeom>
          <a:noFill/>
          <a:ln>
            <a:noFill/>
          </a:ln>
        </p:spPr>
        <p:txBody>
          <a:bodyPr spcFirstLastPara="1" wrap="square" lIns="91425" tIns="45700" rIns="91425" bIns="45700" anchor="t" anchorCtr="0">
            <a:normAutofit lnSpcReduction="20000"/>
          </a:bodyPr>
          <a:lstStyle/>
          <a:p>
            <a:pPr marL="285750" lvl="0" indent="-298106" algn="l" rtl="0">
              <a:lnSpc>
                <a:spcPct val="90000"/>
              </a:lnSpc>
              <a:spcBef>
                <a:spcPts val="0"/>
              </a:spcBef>
              <a:spcAft>
                <a:spcPts val="0"/>
              </a:spcAft>
              <a:buSzPts val="2595"/>
              <a:buChar char="▪"/>
            </a:pPr>
            <a:r>
              <a:rPr lang="de-DE"/>
              <a:t>“ELIZA is a program […] which makes certain kinds of natural language conversation between man and computer possible. Input sentences are analyzed on the basis of decomposition rules which are triggered by key words appearing in the input text. Responses are generated by reassembly rules associated with selected decomposition rules. The fundamental technical problems with which ELIZA is concerned are: </a:t>
            </a:r>
            <a:endParaRPr/>
          </a:p>
          <a:p>
            <a:pPr marL="285750" lvl="0" indent="-298106" algn="l" rtl="0">
              <a:lnSpc>
                <a:spcPct val="90000"/>
              </a:lnSpc>
              <a:spcBef>
                <a:spcPts val="1100"/>
              </a:spcBef>
              <a:spcAft>
                <a:spcPts val="0"/>
              </a:spcAft>
              <a:buSzPts val="2595"/>
              <a:buChar char="▪"/>
            </a:pPr>
            <a:r>
              <a:rPr lang="de-DE"/>
              <a:t>the identification of key words, </a:t>
            </a:r>
            <a:endParaRPr/>
          </a:p>
          <a:p>
            <a:pPr marL="285750" lvl="0" indent="-298106" algn="l" rtl="0">
              <a:lnSpc>
                <a:spcPct val="90000"/>
              </a:lnSpc>
              <a:spcBef>
                <a:spcPts val="1100"/>
              </a:spcBef>
              <a:spcAft>
                <a:spcPts val="0"/>
              </a:spcAft>
              <a:buSzPts val="2595"/>
              <a:buChar char="▪"/>
            </a:pPr>
            <a:r>
              <a:rPr lang="de-DE"/>
              <a:t>the discovery of minimal context, </a:t>
            </a:r>
            <a:endParaRPr/>
          </a:p>
          <a:p>
            <a:pPr marL="285750" lvl="0" indent="-298106" algn="l" rtl="0">
              <a:lnSpc>
                <a:spcPct val="90000"/>
              </a:lnSpc>
              <a:spcBef>
                <a:spcPts val="1100"/>
              </a:spcBef>
              <a:spcAft>
                <a:spcPts val="0"/>
              </a:spcAft>
              <a:buSzPts val="2595"/>
              <a:buChar char="▪"/>
            </a:pPr>
            <a:r>
              <a:rPr lang="de-DE"/>
              <a:t>the choice of appropriate transformations, </a:t>
            </a:r>
            <a:endParaRPr/>
          </a:p>
          <a:p>
            <a:pPr marL="285750" lvl="0" indent="-298106" algn="l" rtl="0">
              <a:lnSpc>
                <a:spcPct val="90000"/>
              </a:lnSpc>
              <a:spcBef>
                <a:spcPts val="1100"/>
              </a:spcBef>
              <a:spcAft>
                <a:spcPts val="0"/>
              </a:spcAft>
              <a:buSzPts val="2595"/>
              <a:buChar char="▪"/>
            </a:pPr>
            <a:r>
              <a:rPr lang="de-DE"/>
              <a:t>generation of responses in the absence of keywords, and </a:t>
            </a:r>
            <a:endParaRPr/>
          </a:p>
          <a:p>
            <a:pPr marL="285750" lvl="0" indent="-298106" algn="l" rtl="0">
              <a:lnSpc>
                <a:spcPct val="90000"/>
              </a:lnSpc>
              <a:spcBef>
                <a:spcPts val="1100"/>
              </a:spcBef>
              <a:spcAft>
                <a:spcPts val="0"/>
              </a:spcAft>
              <a:buSzPts val="2595"/>
              <a:buChar char="▪"/>
            </a:pPr>
            <a:r>
              <a:rPr lang="de-DE"/>
              <a:t>the provision of an ending capacity for ELIZA "scripts".”</a:t>
            </a:r>
            <a:endParaRPr/>
          </a:p>
        </p:txBody>
      </p:sp>
      <p:sp>
        <p:nvSpPr>
          <p:cNvPr id="580" name="Google Shape;580;gd76cab2273_0_45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44</a:t>
            </a:fld>
            <a:endParaRPr/>
          </a:p>
        </p:txBody>
      </p:sp>
      <p:sp>
        <p:nvSpPr>
          <p:cNvPr id="581" name="Google Shape;581;gd76cab2273_0_452"/>
          <p:cNvSpPr/>
          <p:nvPr/>
        </p:nvSpPr>
        <p:spPr>
          <a:xfrm>
            <a:off x="781050" y="5748032"/>
            <a:ext cx="78708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200" i="1">
                <a:solidFill>
                  <a:srgbClr val="222222"/>
                </a:solidFill>
                <a:latin typeface="Arial"/>
                <a:ea typeface="Arial"/>
                <a:cs typeface="Arial"/>
                <a:sym typeface="Arial"/>
              </a:rPr>
              <a:t>Weizenbaum, Joseph. "ELIZA---a computer program for the study of natural language communication between man and machine." Communications of the ACM 9.1 (1966): 36-45. </a:t>
            </a:r>
            <a:r>
              <a:rPr lang="de-DE" sz="12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https://doi.org/10.1145/365153.365168</a:t>
            </a:r>
            <a:r>
              <a:rPr lang="de-DE" sz="1200">
                <a:solidFill>
                  <a:schemeClr val="dk1"/>
                </a:solidFill>
                <a:latin typeface="Arial"/>
                <a:ea typeface="Arial"/>
                <a:cs typeface="Arial"/>
                <a:sym typeface="Arial"/>
              </a:rPr>
              <a:t> </a:t>
            </a:r>
            <a:endParaRPr sz="1200" i="1">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gd76cab2273_0_461"/>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Eliza</a:t>
            </a:r>
            <a:endParaRPr/>
          </a:p>
        </p:txBody>
      </p:sp>
      <p:sp>
        <p:nvSpPr>
          <p:cNvPr id="588" name="Google Shape;588;gd76cab2273_0_461"/>
          <p:cNvSpPr txBox="1">
            <a:spLocks noGrp="1"/>
          </p:cNvSpPr>
          <p:nvPr>
            <p:ph type="body" idx="1"/>
          </p:nvPr>
        </p:nvSpPr>
        <p:spPr>
          <a:xfrm>
            <a:off x="695326" y="1592264"/>
            <a:ext cx="7956600" cy="1160700"/>
          </a:xfrm>
          <a:prstGeom prst="rect">
            <a:avLst/>
          </a:prstGeom>
          <a:noFill/>
          <a:ln>
            <a:noFill/>
          </a:ln>
        </p:spPr>
        <p:txBody>
          <a:bodyPr spcFirstLastPara="1" wrap="square" lIns="91425" tIns="45700" rIns="91425" bIns="45700" anchor="t" anchorCtr="0">
            <a:normAutofit fontScale="85000" lnSpcReduction="20000"/>
          </a:bodyPr>
          <a:lstStyle/>
          <a:p>
            <a:pPr marL="285750" lvl="0" indent="-273393" algn="l" rtl="0">
              <a:lnSpc>
                <a:spcPct val="90000"/>
              </a:lnSpc>
              <a:spcBef>
                <a:spcPts val="0"/>
              </a:spcBef>
              <a:spcAft>
                <a:spcPts val="0"/>
              </a:spcAft>
              <a:buSzPct val="117935"/>
              <a:buChar char="▪"/>
            </a:pPr>
            <a:r>
              <a:rPr lang="de-DE"/>
              <a:t>Try Eliza out at: </a:t>
            </a:r>
            <a:r>
              <a:rPr lang="de-DE" u="sng">
                <a:solidFill>
                  <a:schemeClr val="hlink"/>
                </a:solidFill>
                <a:hlinkClick r:id="rId3"/>
              </a:rPr>
              <a:t>http://psych.fullerton.edu/mbirnbaum/psych101/Eliza.htm</a:t>
            </a:r>
            <a:endParaRPr/>
          </a:p>
          <a:p>
            <a:pPr marL="285750" lvl="0" indent="-273393" algn="l" rtl="0">
              <a:lnSpc>
                <a:spcPct val="90000"/>
              </a:lnSpc>
              <a:spcBef>
                <a:spcPts val="1100"/>
              </a:spcBef>
              <a:spcAft>
                <a:spcPts val="0"/>
              </a:spcAft>
              <a:buSzPct val="117935"/>
              <a:buChar char="▪"/>
            </a:pPr>
            <a:r>
              <a:rPr lang="de-DE"/>
              <a:t>Source code in Python:</a:t>
            </a:r>
            <a:br>
              <a:rPr lang="de-DE"/>
            </a:br>
            <a:r>
              <a:rPr lang="de-DE" u="sng">
                <a:solidFill>
                  <a:schemeClr val="hlink"/>
                </a:solidFill>
                <a:hlinkClick r:id="rId4"/>
              </a:rPr>
              <a:t>https://github.com/wadetb/eliza</a:t>
            </a:r>
            <a:r>
              <a:rPr lang="de-DE"/>
              <a:t> </a:t>
            </a:r>
            <a:endParaRPr/>
          </a:p>
        </p:txBody>
      </p:sp>
      <p:sp>
        <p:nvSpPr>
          <p:cNvPr id="589" name="Google Shape;589;gd76cab2273_0_461"/>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45</a:t>
            </a:fld>
            <a:endParaRPr/>
          </a:p>
        </p:txBody>
      </p:sp>
      <p:pic>
        <p:nvPicPr>
          <p:cNvPr id="590" name="Google Shape;590;gd76cab2273_0_461"/>
          <p:cNvPicPr preferRelativeResize="0"/>
          <p:nvPr/>
        </p:nvPicPr>
        <p:blipFill rotWithShape="1">
          <a:blip r:embed="rId5">
            <a:alphaModFix/>
          </a:blip>
          <a:srcRect t="38491"/>
          <a:stretch/>
        </p:blipFill>
        <p:spPr>
          <a:xfrm>
            <a:off x="4710112" y="2481867"/>
            <a:ext cx="3965507" cy="3536950"/>
          </a:xfrm>
          <a:prstGeom prst="rect">
            <a:avLst/>
          </a:prstGeom>
          <a:noFill/>
          <a:ln>
            <a:noFill/>
          </a:ln>
        </p:spPr>
      </p:pic>
      <p:pic>
        <p:nvPicPr>
          <p:cNvPr id="591" name="Google Shape;591;gd76cab2273_0_461"/>
          <p:cNvPicPr preferRelativeResize="0"/>
          <p:nvPr/>
        </p:nvPicPr>
        <p:blipFill rotWithShape="1">
          <a:blip r:embed="rId5">
            <a:alphaModFix/>
          </a:blip>
          <a:srcRect b="62956"/>
          <a:stretch/>
        </p:blipFill>
        <p:spPr>
          <a:xfrm>
            <a:off x="754064" y="3930439"/>
            <a:ext cx="3887787" cy="208837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gd76cab2273_0_471"/>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Task:</a:t>
            </a:r>
            <a:br>
              <a:rPr lang="de-DE"/>
            </a:br>
            <a:r>
              <a:rPr lang="de-DE"/>
              <a:t>How to implement a chatbot for Alexa?</a:t>
            </a:r>
            <a:endParaRPr/>
          </a:p>
        </p:txBody>
      </p:sp>
      <p:sp>
        <p:nvSpPr>
          <p:cNvPr id="597" name="Google Shape;597;gd76cab2273_0_471"/>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598" name="Google Shape;598;gd76cab2273_0_471"/>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599" name="Google Shape;599;gd76cab2273_0_471"/>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rgbClr val="89BD3E"/>
              </a:buClr>
              <a:buSzPts val="2400"/>
              <a:buFont typeface="Noto Sans Symbols"/>
              <a:buNone/>
            </a:pPr>
            <a:endParaRPr/>
          </a:p>
        </p:txBody>
      </p:sp>
      <p:sp>
        <p:nvSpPr>
          <p:cNvPr id="600" name="Google Shape;600;gd76cab2273_0_471"/>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de-DE"/>
              <a:t>46</a:t>
            </a:fld>
            <a:endParaRPr/>
          </a:p>
        </p:txBody>
      </p:sp>
      <p:pic>
        <p:nvPicPr>
          <p:cNvPr id="601" name="Google Shape;601;gd76cab2273_0_471"/>
          <p:cNvPicPr preferRelativeResize="0"/>
          <p:nvPr/>
        </p:nvPicPr>
        <p:blipFill rotWithShape="1">
          <a:blip r:embed="rId3">
            <a:alphaModFix/>
          </a:blip>
          <a:srcRect/>
          <a:stretch/>
        </p:blipFill>
        <p:spPr>
          <a:xfrm>
            <a:off x="695323" y="1273496"/>
            <a:ext cx="7956294" cy="4641172"/>
          </a:xfrm>
          <a:prstGeom prst="rect">
            <a:avLst/>
          </a:prstGeom>
          <a:noFill/>
          <a:ln>
            <a:noFill/>
          </a:ln>
        </p:spPr>
      </p:pic>
      <p:sp>
        <p:nvSpPr>
          <p:cNvPr id="602" name="Google Shape;602;gd76cab2273_0_471"/>
          <p:cNvSpPr/>
          <p:nvPr/>
        </p:nvSpPr>
        <p:spPr>
          <a:xfrm>
            <a:off x="600921" y="5864102"/>
            <a:ext cx="26241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400">
                <a:solidFill>
                  <a:schemeClr val="dk1"/>
                </a:solidFill>
                <a:latin typeface="Arial"/>
                <a:ea typeface="Arial"/>
                <a:cs typeface="Arial"/>
                <a:sym typeface="Arial"/>
              </a:rPr>
              <a:t>https://www.masswerk.at/eliza/</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gd76cab2273_0_482"/>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NLP timeline </a:t>
            </a:r>
            <a:br>
              <a:rPr lang="de-DE"/>
            </a:br>
            <a:r>
              <a:rPr lang="de-DE"/>
              <a:t>three different types of approaches</a:t>
            </a:r>
            <a:endParaRPr/>
          </a:p>
        </p:txBody>
      </p:sp>
      <p:sp>
        <p:nvSpPr>
          <p:cNvPr id="609" name="Google Shape;609;gd76cab2273_0_482"/>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Since 1950s (early days of NLP): </a:t>
            </a:r>
            <a:endParaRPr/>
          </a:p>
          <a:p>
            <a:pPr marL="538162" lvl="1" indent="-219075" algn="l" rtl="0">
              <a:lnSpc>
                <a:spcPct val="90000"/>
              </a:lnSpc>
              <a:spcBef>
                <a:spcPts val="0"/>
              </a:spcBef>
              <a:spcAft>
                <a:spcPts val="0"/>
              </a:spcAft>
              <a:buSzPts val="2400"/>
              <a:buChar char="▪"/>
            </a:pPr>
            <a:r>
              <a:rPr lang="de-DE" b="1"/>
              <a:t>Rule-based Approaches</a:t>
            </a:r>
            <a:endParaRPr b="1"/>
          </a:p>
          <a:p>
            <a:pPr marL="285750" lvl="0" indent="-285750" algn="l" rtl="0">
              <a:lnSpc>
                <a:spcPct val="90000"/>
              </a:lnSpc>
              <a:spcBef>
                <a:spcPts val="1100"/>
              </a:spcBef>
              <a:spcAft>
                <a:spcPts val="0"/>
              </a:spcAft>
              <a:buSzPts val="2400"/>
              <a:buChar char="▪"/>
            </a:pPr>
            <a:r>
              <a:rPr lang="de-DE"/>
              <a:t>Since 1980s (statistical approaches): </a:t>
            </a:r>
            <a:endParaRPr/>
          </a:p>
          <a:p>
            <a:pPr marL="538162" lvl="1" indent="-219075" algn="l" rtl="0">
              <a:lnSpc>
                <a:spcPct val="90000"/>
              </a:lnSpc>
              <a:spcBef>
                <a:spcPts val="1100"/>
              </a:spcBef>
              <a:spcAft>
                <a:spcPts val="0"/>
              </a:spcAft>
              <a:buSzPts val="2400"/>
              <a:buChar char="▪"/>
            </a:pPr>
            <a:r>
              <a:rPr lang="de-DE" b="1"/>
              <a:t>Machine Learning Approaches</a:t>
            </a:r>
            <a:endParaRPr/>
          </a:p>
          <a:p>
            <a:pPr marL="285750" lvl="0" indent="-285750" algn="l" rtl="0">
              <a:lnSpc>
                <a:spcPct val="90000"/>
              </a:lnSpc>
              <a:spcBef>
                <a:spcPts val="1100"/>
              </a:spcBef>
              <a:spcAft>
                <a:spcPts val="0"/>
              </a:spcAft>
              <a:buSzPts val="2400"/>
              <a:buChar char="▪"/>
            </a:pPr>
            <a:r>
              <a:rPr lang="de-DE"/>
              <a:t>Since 2010s (advances in neural networks):</a:t>
            </a:r>
            <a:endParaRPr/>
          </a:p>
          <a:p>
            <a:pPr marL="538162" lvl="1" indent="-219075" algn="l" rtl="0">
              <a:lnSpc>
                <a:spcPct val="90000"/>
              </a:lnSpc>
              <a:spcBef>
                <a:spcPts val="1100"/>
              </a:spcBef>
              <a:spcAft>
                <a:spcPts val="0"/>
              </a:spcAft>
              <a:buSzPts val="2400"/>
              <a:buChar char="▪"/>
            </a:pPr>
            <a:r>
              <a:rPr lang="de-DE" b="1"/>
              <a:t>Deep Learning Approaches</a:t>
            </a:r>
            <a:endParaRPr b="1"/>
          </a:p>
        </p:txBody>
      </p:sp>
      <p:sp>
        <p:nvSpPr>
          <p:cNvPr id="610" name="Google Shape;610;gd76cab2273_0_48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47</a:t>
            </a:fld>
            <a:endParaRPr/>
          </a:p>
        </p:txBody>
      </p:sp>
      <p:sp>
        <p:nvSpPr>
          <p:cNvPr id="611" name="Google Shape;611;gd76cab2273_0_482"/>
          <p:cNvSpPr/>
          <p:nvPr/>
        </p:nvSpPr>
        <p:spPr>
          <a:xfrm>
            <a:off x="695324" y="5855514"/>
            <a:ext cx="91980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2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https://livebook.manning.com/book/essential-natural-language-processing/chapter-1/15</a:t>
            </a:r>
            <a:endParaRPr sz="1200">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gd76cab2273_0_491"/>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Overview - NLP</a:t>
            </a:r>
            <a:endParaRPr/>
          </a:p>
        </p:txBody>
      </p:sp>
      <p:sp>
        <p:nvSpPr>
          <p:cNvPr id="618" name="Google Shape;618;gd76cab2273_0_491"/>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Definition and Motivation</a:t>
            </a:r>
            <a:endParaRPr/>
          </a:p>
          <a:p>
            <a:pPr marL="285750" lvl="0" indent="-285750" algn="l" rtl="0">
              <a:lnSpc>
                <a:spcPct val="90000"/>
              </a:lnSpc>
              <a:spcBef>
                <a:spcPts val="1100"/>
              </a:spcBef>
              <a:spcAft>
                <a:spcPts val="0"/>
              </a:spcAft>
              <a:buSzPts val="2400"/>
              <a:buChar char="▪"/>
            </a:pPr>
            <a:r>
              <a:rPr lang="de-DE"/>
              <a:t>Applications</a:t>
            </a:r>
            <a:endParaRPr/>
          </a:p>
          <a:p>
            <a:pPr marL="285750" lvl="0" indent="-285750" algn="l" rtl="0">
              <a:lnSpc>
                <a:spcPct val="90000"/>
              </a:lnSpc>
              <a:spcBef>
                <a:spcPts val="1100"/>
              </a:spcBef>
              <a:spcAft>
                <a:spcPts val="0"/>
              </a:spcAft>
              <a:buSzPts val="2400"/>
              <a:buChar char="▪"/>
            </a:pPr>
            <a:r>
              <a:rPr lang="de-DE"/>
              <a:t>Terms, basic concepts and algorithms</a:t>
            </a:r>
            <a:endParaRPr/>
          </a:p>
          <a:p>
            <a:pPr marL="285750" lvl="0" indent="-285750" algn="l" rtl="0">
              <a:lnSpc>
                <a:spcPct val="90000"/>
              </a:lnSpc>
              <a:spcBef>
                <a:spcPts val="1100"/>
              </a:spcBef>
              <a:spcAft>
                <a:spcPts val="0"/>
              </a:spcAft>
              <a:buSzPts val="2400"/>
              <a:buChar char="▪"/>
            </a:pPr>
            <a:r>
              <a:rPr lang="de-DE"/>
              <a:t>Milestones in the history of NLP</a:t>
            </a:r>
            <a:endParaRPr/>
          </a:p>
          <a:p>
            <a:pPr marL="285750" lvl="0" indent="-285750" algn="l" rtl="0">
              <a:lnSpc>
                <a:spcPct val="90000"/>
              </a:lnSpc>
              <a:spcBef>
                <a:spcPts val="1100"/>
              </a:spcBef>
              <a:spcAft>
                <a:spcPts val="0"/>
              </a:spcAft>
              <a:buSzPts val="2400"/>
              <a:buChar char="▪"/>
            </a:pPr>
            <a:r>
              <a:rPr lang="de-DE" b="1"/>
              <a:t>Text Analytics </a:t>
            </a:r>
            <a:endParaRPr/>
          </a:p>
        </p:txBody>
      </p:sp>
      <p:sp>
        <p:nvSpPr>
          <p:cNvPr id="619" name="Google Shape;619;gd76cab2273_0_491"/>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gd76cab2273_0_499"/>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Text Analytics </a:t>
            </a:r>
            <a:endParaRPr/>
          </a:p>
        </p:txBody>
      </p:sp>
      <p:sp>
        <p:nvSpPr>
          <p:cNvPr id="626" name="Google Shape;626;gd76cab2273_0_499"/>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Text is a key media:</a:t>
            </a:r>
            <a:endParaRPr/>
          </a:p>
          <a:p>
            <a:pPr marL="538162" lvl="1" indent="-180975" algn="l" rtl="0">
              <a:lnSpc>
                <a:spcPct val="90000"/>
              </a:lnSpc>
              <a:spcBef>
                <a:spcPts val="1100"/>
              </a:spcBef>
              <a:spcAft>
                <a:spcPts val="0"/>
              </a:spcAft>
              <a:buSzPts val="2000"/>
              <a:buChar char="▪"/>
            </a:pPr>
            <a:r>
              <a:rPr lang="de-DE"/>
              <a:t>in personal communication (e.g. texting, email)</a:t>
            </a:r>
            <a:endParaRPr/>
          </a:p>
          <a:p>
            <a:pPr marL="538162" lvl="1" indent="-180975" algn="l" rtl="0">
              <a:lnSpc>
                <a:spcPct val="90000"/>
              </a:lnSpc>
              <a:spcBef>
                <a:spcPts val="1100"/>
              </a:spcBef>
              <a:spcAft>
                <a:spcPts val="0"/>
              </a:spcAft>
              <a:buSzPts val="2000"/>
              <a:buChar char="▪"/>
            </a:pPr>
            <a:r>
              <a:rPr lang="de-DE"/>
              <a:t>in communication media (e.g. news, web pages, social media)</a:t>
            </a:r>
            <a:endParaRPr/>
          </a:p>
          <a:p>
            <a:pPr marL="538162" lvl="1" indent="-180975" algn="l" rtl="0">
              <a:lnSpc>
                <a:spcPct val="90000"/>
              </a:lnSpc>
              <a:spcBef>
                <a:spcPts val="1100"/>
              </a:spcBef>
              <a:spcAft>
                <a:spcPts val="0"/>
              </a:spcAft>
              <a:buSzPts val="2000"/>
              <a:buChar char="▪"/>
            </a:pPr>
            <a:r>
              <a:rPr lang="de-DE"/>
              <a:t>for knowledge sharing and acquisition (e.g. books, reports)</a:t>
            </a:r>
            <a:endParaRPr/>
          </a:p>
          <a:p>
            <a:pPr marL="538162" lvl="1" indent="-53975" algn="l" rtl="0">
              <a:lnSpc>
                <a:spcPct val="90000"/>
              </a:lnSpc>
              <a:spcBef>
                <a:spcPts val="1100"/>
              </a:spcBef>
              <a:spcAft>
                <a:spcPts val="0"/>
              </a:spcAft>
              <a:buSzPts val="2000"/>
              <a:buNone/>
            </a:pPr>
            <a:endParaRPr/>
          </a:p>
          <a:p>
            <a:pPr marL="285750" lvl="0" indent="-285750" algn="l" rtl="0">
              <a:lnSpc>
                <a:spcPct val="90000"/>
              </a:lnSpc>
              <a:spcBef>
                <a:spcPts val="1100"/>
              </a:spcBef>
              <a:spcAft>
                <a:spcPts val="0"/>
              </a:spcAft>
              <a:buSzPts val="2400"/>
              <a:buChar char="▪"/>
            </a:pPr>
            <a:r>
              <a:rPr lang="de-DE"/>
              <a:t>Most user interfaces include texts</a:t>
            </a:r>
            <a:endParaRPr/>
          </a:p>
          <a:p>
            <a:pPr marL="285750" lvl="0" indent="-285750" algn="l" rtl="0">
              <a:lnSpc>
                <a:spcPct val="90000"/>
              </a:lnSpc>
              <a:spcBef>
                <a:spcPts val="1100"/>
              </a:spcBef>
              <a:spcAft>
                <a:spcPts val="0"/>
              </a:spcAft>
              <a:buSzPts val="2400"/>
              <a:buChar char="▪"/>
            </a:pPr>
            <a:r>
              <a:rPr lang="de-DE"/>
              <a:t>Text reception (reading, understanding, or skimming) is often a key factor that defines the require time for a (knowledge work) task</a:t>
            </a:r>
            <a:endParaRPr/>
          </a:p>
          <a:p>
            <a:pPr marL="285750" lvl="0" indent="-285750" algn="l" rtl="0">
              <a:lnSpc>
                <a:spcPct val="90000"/>
              </a:lnSpc>
              <a:spcBef>
                <a:spcPts val="1100"/>
              </a:spcBef>
              <a:spcAft>
                <a:spcPts val="0"/>
              </a:spcAft>
              <a:buSzPts val="2400"/>
              <a:buChar char="▪"/>
            </a:pPr>
            <a:r>
              <a:rPr lang="de-DE"/>
              <a:t>Big individual differences in text reception (e.g. reading speed, understanding)</a:t>
            </a:r>
            <a:endParaRPr/>
          </a:p>
        </p:txBody>
      </p:sp>
      <p:sp>
        <p:nvSpPr>
          <p:cNvPr id="627" name="Google Shape;627;gd76cab2273_0_49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d76cab2273_0_18"/>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Natural Language Processing (NLP)</a:t>
            </a:r>
            <a:br>
              <a:rPr lang="de-DE"/>
            </a:br>
            <a:r>
              <a:rPr lang="de-DE"/>
              <a:t>A Definition</a:t>
            </a:r>
            <a:endParaRPr/>
          </a:p>
        </p:txBody>
      </p:sp>
      <p:sp>
        <p:nvSpPr>
          <p:cNvPr id="145" name="Google Shape;145;gd76cab2273_0_18"/>
          <p:cNvSpPr txBox="1">
            <a:spLocks noGrp="1"/>
          </p:cNvSpPr>
          <p:nvPr>
            <p:ph type="body" idx="1"/>
          </p:nvPr>
        </p:nvSpPr>
        <p:spPr>
          <a:xfrm>
            <a:off x="695326" y="1592263"/>
            <a:ext cx="7956600" cy="37401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SzPts val="2595"/>
              <a:buNone/>
            </a:pPr>
            <a:r>
              <a:rPr lang="de-DE" sz="3600"/>
              <a:t>“Natural Language Processing is a theoretically motivated range of computational techniques for analyzing and representing naturally occurring texts at one or more levels of linguistic analysis for the purpose of achieving human-like language processing for a range of</a:t>
            </a:r>
            <a:br>
              <a:rPr lang="de-DE" sz="3600"/>
            </a:br>
            <a:r>
              <a:rPr lang="de-DE" sz="3600"/>
              <a:t>tasks or applications.”</a:t>
            </a:r>
            <a:endParaRPr i="1"/>
          </a:p>
        </p:txBody>
      </p:sp>
      <p:sp>
        <p:nvSpPr>
          <p:cNvPr id="146" name="Google Shape;146;gd76cab2273_0_1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5</a:t>
            </a:fld>
            <a:endParaRPr/>
          </a:p>
        </p:txBody>
      </p:sp>
      <p:sp>
        <p:nvSpPr>
          <p:cNvPr id="147" name="Google Shape;147;gd76cab2273_0_18"/>
          <p:cNvSpPr/>
          <p:nvPr/>
        </p:nvSpPr>
        <p:spPr>
          <a:xfrm>
            <a:off x="695325" y="5436575"/>
            <a:ext cx="77745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2000" b="0" i="0" u="none" strike="noStrike" cap="none">
                <a:solidFill>
                  <a:schemeClr val="dk1"/>
                </a:solidFill>
                <a:latin typeface="Arial"/>
                <a:ea typeface="Arial"/>
                <a:cs typeface="Arial"/>
                <a:sym typeface="Arial"/>
              </a:rPr>
              <a:t>Liddy, E.D. 2001. Natural Language Processing. In Encyclopedia of Library and Information Science, 2nd Ed. NY. Marcel Decker, Inc.</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gd76cab2273_0_507"/>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Definitions of text analytics</a:t>
            </a:r>
            <a:endParaRPr/>
          </a:p>
        </p:txBody>
      </p:sp>
      <p:sp>
        <p:nvSpPr>
          <p:cNvPr id="634" name="Google Shape;634;gd76cab2273_0_507"/>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dirty="0"/>
              <a:t>Definition </a:t>
            </a:r>
            <a:r>
              <a:rPr lang="de-DE" dirty="0" err="1"/>
              <a:t>of</a:t>
            </a:r>
            <a:r>
              <a:rPr lang="de-DE" dirty="0"/>
              <a:t> “</a:t>
            </a:r>
            <a:r>
              <a:rPr lang="de-DE" dirty="0" err="1"/>
              <a:t>text</a:t>
            </a:r>
            <a:r>
              <a:rPr lang="de-DE" dirty="0"/>
              <a:t> </a:t>
            </a:r>
            <a:r>
              <a:rPr lang="de-DE" dirty="0" err="1"/>
              <a:t>data</a:t>
            </a:r>
            <a:r>
              <a:rPr lang="de-DE" dirty="0"/>
              <a:t> </a:t>
            </a:r>
            <a:r>
              <a:rPr lang="de-DE" dirty="0" err="1"/>
              <a:t>mining</a:t>
            </a:r>
            <a:r>
              <a:rPr lang="de-DE" dirty="0"/>
              <a:t>”: “</a:t>
            </a:r>
            <a:r>
              <a:rPr lang="de-DE" dirty="0" err="1"/>
              <a:t>as</a:t>
            </a:r>
            <a:r>
              <a:rPr lang="de-DE" dirty="0"/>
              <a:t> </a:t>
            </a:r>
            <a:r>
              <a:rPr lang="de-DE" dirty="0" err="1"/>
              <a:t>the</a:t>
            </a:r>
            <a:r>
              <a:rPr lang="de-DE" dirty="0"/>
              <a:t> </a:t>
            </a:r>
            <a:r>
              <a:rPr lang="de-DE" dirty="0" err="1"/>
              <a:t>application</a:t>
            </a:r>
            <a:r>
              <a:rPr lang="de-DE" dirty="0"/>
              <a:t> </a:t>
            </a:r>
            <a:r>
              <a:rPr lang="de-DE" dirty="0" err="1"/>
              <a:t>of</a:t>
            </a:r>
            <a:r>
              <a:rPr lang="de-DE" dirty="0"/>
              <a:t> </a:t>
            </a:r>
            <a:r>
              <a:rPr lang="de-DE" dirty="0" err="1"/>
              <a:t>algorithms</a:t>
            </a:r>
            <a:r>
              <a:rPr lang="de-DE" dirty="0"/>
              <a:t> </a:t>
            </a:r>
            <a:r>
              <a:rPr lang="de-DE" dirty="0" err="1"/>
              <a:t>and</a:t>
            </a:r>
            <a:r>
              <a:rPr lang="de-DE" dirty="0"/>
              <a:t> </a:t>
            </a:r>
            <a:r>
              <a:rPr lang="de-DE" dirty="0" err="1"/>
              <a:t>methods</a:t>
            </a:r>
            <a:r>
              <a:rPr lang="de-DE" dirty="0"/>
              <a:t> </a:t>
            </a:r>
            <a:r>
              <a:rPr lang="de-DE" dirty="0" err="1"/>
              <a:t>from</a:t>
            </a:r>
            <a:r>
              <a:rPr lang="de-DE" dirty="0"/>
              <a:t> </a:t>
            </a:r>
            <a:r>
              <a:rPr lang="de-DE" dirty="0" err="1"/>
              <a:t>the</a:t>
            </a:r>
            <a:r>
              <a:rPr lang="de-DE" dirty="0"/>
              <a:t> </a:t>
            </a:r>
            <a:r>
              <a:rPr lang="de-DE" dirty="0" err="1"/>
              <a:t>fields</a:t>
            </a:r>
            <a:r>
              <a:rPr lang="de-DE" dirty="0"/>
              <a:t> </a:t>
            </a:r>
            <a:r>
              <a:rPr lang="de-DE" dirty="0" err="1"/>
              <a:t>machine</a:t>
            </a:r>
            <a:r>
              <a:rPr lang="de-DE" dirty="0"/>
              <a:t> </a:t>
            </a:r>
            <a:r>
              <a:rPr lang="de-DE" dirty="0" err="1"/>
              <a:t>learning</a:t>
            </a:r>
            <a:r>
              <a:rPr lang="de-DE" dirty="0"/>
              <a:t> </a:t>
            </a:r>
            <a:r>
              <a:rPr lang="de-DE" dirty="0" err="1"/>
              <a:t>and</a:t>
            </a:r>
            <a:r>
              <a:rPr lang="de-DE" dirty="0"/>
              <a:t> </a:t>
            </a:r>
            <a:r>
              <a:rPr lang="de-DE" dirty="0" err="1"/>
              <a:t>statistics</a:t>
            </a:r>
            <a:r>
              <a:rPr lang="de-DE" dirty="0"/>
              <a:t> </a:t>
            </a:r>
            <a:r>
              <a:rPr lang="de-DE" dirty="0" err="1"/>
              <a:t>to</a:t>
            </a:r>
            <a:r>
              <a:rPr lang="de-DE" dirty="0"/>
              <a:t> </a:t>
            </a:r>
            <a:r>
              <a:rPr lang="de-DE" dirty="0" err="1"/>
              <a:t>texts</a:t>
            </a:r>
            <a:r>
              <a:rPr lang="de-DE" dirty="0"/>
              <a:t> </a:t>
            </a:r>
            <a:r>
              <a:rPr lang="de-DE" dirty="0" err="1"/>
              <a:t>with</a:t>
            </a:r>
            <a:r>
              <a:rPr lang="de-DE" dirty="0"/>
              <a:t> </a:t>
            </a:r>
            <a:r>
              <a:rPr lang="de-DE" dirty="0" err="1"/>
              <a:t>the</a:t>
            </a:r>
            <a:r>
              <a:rPr lang="de-DE" dirty="0"/>
              <a:t> </a:t>
            </a:r>
            <a:r>
              <a:rPr lang="de-DE" dirty="0" err="1"/>
              <a:t>goal</a:t>
            </a:r>
            <a:r>
              <a:rPr lang="de-DE" dirty="0"/>
              <a:t> </a:t>
            </a:r>
            <a:r>
              <a:rPr lang="de-DE" dirty="0" err="1"/>
              <a:t>of</a:t>
            </a:r>
            <a:r>
              <a:rPr lang="de-DE" dirty="0"/>
              <a:t> </a:t>
            </a:r>
            <a:r>
              <a:rPr lang="de-DE" dirty="0" err="1"/>
              <a:t>finding</a:t>
            </a:r>
            <a:r>
              <a:rPr lang="de-DE" dirty="0"/>
              <a:t> </a:t>
            </a:r>
            <a:r>
              <a:rPr lang="de-DE" dirty="0" err="1"/>
              <a:t>useful</a:t>
            </a:r>
            <a:r>
              <a:rPr lang="de-DE" dirty="0"/>
              <a:t> </a:t>
            </a:r>
            <a:r>
              <a:rPr lang="de-DE" dirty="0" err="1"/>
              <a:t>patterns</a:t>
            </a:r>
            <a:r>
              <a:rPr lang="de-DE" dirty="0"/>
              <a:t>” [1] </a:t>
            </a:r>
            <a:endParaRPr dirty="0"/>
          </a:p>
          <a:p>
            <a:pPr marL="285750" lvl="0" indent="-285750" algn="l" rtl="0">
              <a:lnSpc>
                <a:spcPct val="90000"/>
              </a:lnSpc>
              <a:spcBef>
                <a:spcPts val="1100"/>
              </a:spcBef>
              <a:spcAft>
                <a:spcPts val="0"/>
              </a:spcAft>
              <a:buSzPts val="2400"/>
              <a:buChar char="▪"/>
            </a:pPr>
            <a:r>
              <a:rPr lang="de-DE" i="1" dirty="0"/>
              <a:t>“Text </a:t>
            </a:r>
            <a:r>
              <a:rPr lang="de-DE" i="1" dirty="0" err="1"/>
              <a:t>mining</a:t>
            </a:r>
            <a:r>
              <a:rPr lang="de-DE" dirty="0"/>
              <a:t> </a:t>
            </a:r>
            <a:r>
              <a:rPr lang="de-DE" dirty="0" err="1"/>
              <a:t>is</a:t>
            </a:r>
            <a:r>
              <a:rPr lang="de-DE" dirty="0"/>
              <a:t> </a:t>
            </a:r>
            <a:r>
              <a:rPr lang="de-DE" dirty="0" err="1"/>
              <a:t>the</a:t>
            </a:r>
            <a:r>
              <a:rPr lang="de-DE" dirty="0"/>
              <a:t> </a:t>
            </a:r>
            <a:r>
              <a:rPr lang="de-DE" dirty="0" err="1"/>
              <a:t>process</a:t>
            </a:r>
            <a:r>
              <a:rPr lang="de-DE" dirty="0"/>
              <a:t> </a:t>
            </a:r>
            <a:r>
              <a:rPr lang="de-DE" dirty="0" err="1"/>
              <a:t>of</a:t>
            </a:r>
            <a:r>
              <a:rPr lang="de-DE" dirty="0"/>
              <a:t> </a:t>
            </a:r>
            <a:r>
              <a:rPr lang="de-DE" dirty="0" err="1"/>
              <a:t>analyzing</a:t>
            </a:r>
            <a:r>
              <a:rPr lang="de-DE" dirty="0"/>
              <a:t> </a:t>
            </a:r>
            <a:r>
              <a:rPr lang="de-DE" dirty="0" err="1"/>
              <a:t>collections</a:t>
            </a:r>
            <a:r>
              <a:rPr lang="de-DE" dirty="0"/>
              <a:t> </a:t>
            </a:r>
            <a:r>
              <a:rPr lang="de-DE" dirty="0" err="1"/>
              <a:t>of</a:t>
            </a:r>
            <a:r>
              <a:rPr lang="de-DE" dirty="0"/>
              <a:t> </a:t>
            </a:r>
            <a:r>
              <a:rPr lang="de-DE" dirty="0" err="1"/>
              <a:t>textual</a:t>
            </a:r>
            <a:r>
              <a:rPr lang="de-DE" dirty="0"/>
              <a:t> </a:t>
            </a:r>
            <a:r>
              <a:rPr lang="de-DE" dirty="0" err="1"/>
              <a:t>materials</a:t>
            </a:r>
            <a:r>
              <a:rPr lang="de-DE" dirty="0"/>
              <a:t> in </a:t>
            </a:r>
            <a:r>
              <a:rPr lang="de-DE" dirty="0" err="1"/>
              <a:t>order</a:t>
            </a:r>
            <a:r>
              <a:rPr lang="de-DE" dirty="0"/>
              <a:t> </a:t>
            </a:r>
            <a:r>
              <a:rPr lang="de-DE" dirty="0" err="1"/>
              <a:t>to</a:t>
            </a:r>
            <a:r>
              <a:rPr lang="de-DE" dirty="0"/>
              <a:t> </a:t>
            </a:r>
            <a:r>
              <a:rPr lang="de-DE" dirty="0" err="1"/>
              <a:t>capture</a:t>
            </a:r>
            <a:r>
              <a:rPr lang="de-DE" dirty="0"/>
              <a:t> </a:t>
            </a:r>
            <a:r>
              <a:rPr lang="de-DE" dirty="0" err="1"/>
              <a:t>key</a:t>
            </a:r>
            <a:r>
              <a:rPr lang="de-DE" dirty="0"/>
              <a:t> </a:t>
            </a:r>
            <a:r>
              <a:rPr lang="de-DE" dirty="0" err="1"/>
              <a:t>concepts</a:t>
            </a:r>
            <a:r>
              <a:rPr lang="de-DE" dirty="0"/>
              <a:t> </a:t>
            </a:r>
            <a:r>
              <a:rPr lang="de-DE" dirty="0" err="1"/>
              <a:t>and</a:t>
            </a:r>
            <a:r>
              <a:rPr lang="de-DE" dirty="0"/>
              <a:t> </a:t>
            </a:r>
            <a:r>
              <a:rPr lang="de-DE" dirty="0" err="1"/>
              <a:t>themes</a:t>
            </a:r>
            <a:r>
              <a:rPr lang="de-DE" dirty="0"/>
              <a:t> </a:t>
            </a:r>
            <a:r>
              <a:rPr lang="de-DE" dirty="0" err="1"/>
              <a:t>and</a:t>
            </a:r>
            <a:r>
              <a:rPr lang="de-DE" dirty="0"/>
              <a:t> </a:t>
            </a:r>
            <a:r>
              <a:rPr lang="de-DE" dirty="0" err="1"/>
              <a:t>uncover</a:t>
            </a:r>
            <a:r>
              <a:rPr lang="de-DE" dirty="0"/>
              <a:t> </a:t>
            </a:r>
            <a:r>
              <a:rPr lang="de-DE" dirty="0" err="1"/>
              <a:t>hidden</a:t>
            </a:r>
            <a:r>
              <a:rPr lang="de-DE" dirty="0"/>
              <a:t> </a:t>
            </a:r>
            <a:r>
              <a:rPr lang="de-DE" dirty="0" err="1"/>
              <a:t>relationships</a:t>
            </a:r>
            <a:r>
              <a:rPr lang="de-DE" dirty="0"/>
              <a:t> </a:t>
            </a:r>
            <a:r>
              <a:rPr lang="de-DE" dirty="0" err="1"/>
              <a:t>and</a:t>
            </a:r>
            <a:r>
              <a:rPr lang="de-DE" dirty="0"/>
              <a:t> </a:t>
            </a:r>
            <a:r>
              <a:rPr lang="de-DE" dirty="0" err="1"/>
              <a:t>trends</a:t>
            </a:r>
            <a:r>
              <a:rPr lang="de-DE" dirty="0"/>
              <a:t> </a:t>
            </a:r>
            <a:r>
              <a:rPr lang="de-DE" dirty="0" err="1"/>
              <a:t>without</a:t>
            </a:r>
            <a:r>
              <a:rPr lang="de-DE" dirty="0"/>
              <a:t> </a:t>
            </a:r>
            <a:r>
              <a:rPr lang="de-DE" dirty="0" err="1"/>
              <a:t>requiring</a:t>
            </a:r>
            <a:r>
              <a:rPr lang="de-DE" dirty="0"/>
              <a:t> </a:t>
            </a:r>
            <a:r>
              <a:rPr lang="de-DE" dirty="0" err="1"/>
              <a:t>that</a:t>
            </a:r>
            <a:r>
              <a:rPr lang="de-DE" dirty="0"/>
              <a:t> </a:t>
            </a:r>
            <a:r>
              <a:rPr lang="de-DE" dirty="0" err="1"/>
              <a:t>you</a:t>
            </a:r>
            <a:r>
              <a:rPr lang="de-DE" dirty="0"/>
              <a:t> </a:t>
            </a:r>
            <a:r>
              <a:rPr lang="de-DE" dirty="0" err="1"/>
              <a:t>know</a:t>
            </a:r>
            <a:r>
              <a:rPr lang="de-DE" dirty="0"/>
              <a:t> </a:t>
            </a:r>
            <a:r>
              <a:rPr lang="de-DE" dirty="0" err="1"/>
              <a:t>the</a:t>
            </a:r>
            <a:r>
              <a:rPr lang="de-DE" dirty="0"/>
              <a:t> </a:t>
            </a:r>
            <a:r>
              <a:rPr lang="de-DE" dirty="0" err="1"/>
              <a:t>precise</a:t>
            </a:r>
            <a:r>
              <a:rPr lang="de-DE" dirty="0"/>
              <a:t> </a:t>
            </a:r>
            <a:r>
              <a:rPr lang="de-DE" dirty="0" err="1"/>
              <a:t>words</a:t>
            </a:r>
            <a:r>
              <a:rPr lang="de-DE" dirty="0"/>
              <a:t> </a:t>
            </a:r>
            <a:r>
              <a:rPr lang="de-DE" dirty="0" err="1"/>
              <a:t>or</a:t>
            </a:r>
            <a:r>
              <a:rPr lang="de-DE" dirty="0"/>
              <a:t> </a:t>
            </a:r>
            <a:r>
              <a:rPr lang="de-DE" dirty="0" err="1"/>
              <a:t>terms</a:t>
            </a:r>
            <a:r>
              <a:rPr lang="de-DE" dirty="0"/>
              <a:t> </a:t>
            </a:r>
            <a:r>
              <a:rPr lang="de-DE" dirty="0" err="1"/>
              <a:t>that</a:t>
            </a:r>
            <a:r>
              <a:rPr lang="de-DE" dirty="0"/>
              <a:t> </a:t>
            </a:r>
            <a:r>
              <a:rPr lang="de-DE" dirty="0" err="1"/>
              <a:t>authors</a:t>
            </a:r>
            <a:r>
              <a:rPr lang="de-DE" dirty="0"/>
              <a:t> </a:t>
            </a:r>
            <a:r>
              <a:rPr lang="de-DE" dirty="0" err="1"/>
              <a:t>have</a:t>
            </a:r>
            <a:r>
              <a:rPr lang="de-DE" dirty="0"/>
              <a:t> </a:t>
            </a:r>
            <a:r>
              <a:rPr lang="de-DE" dirty="0" err="1"/>
              <a:t>used</a:t>
            </a:r>
            <a:r>
              <a:rPr lang="de-DE" dirty="0"/>
              <a:t> </a:t>
            </a:r>
            <a:r>
              <a:rPr lang="de-DE" dirty="0" err="1"/>
              <a:t>to</a:t>
            </a:r>
            <a:r>
              <a:rPr lang="de-DE" dirty="0"/>
              <a:t> express </a:t>
            </a:r>
            <a:r>
              <a:rPr lang="de-DE" dirty="0" err="1"/>
              <a:t>those</a:t>
            </a:r>
            <a:r>
              <a:rPr lang="de-DE" dirty="0"/>
              <a:t> </a:t>
            </a:r>
            <a:r>
              <a:rPr lang="de-DE" dirty="0" err="1"/>
              <a:t>concepts</a:t>
            </a:r>
            <a:r>
              <a:rPr lang="de-DE" dirty="0"/>
              <a:t>.” [2]</a:t>
            </a:r>
            <a:endParaRPr dirty="0"/>
          </a:p>
        </p:txBody>
      </p:sp>
      <p:sp>
        <p:nvSpPr>
          <p:cNvPr id="635" name="Google Shape;635;gd76cab2273_0_507"/>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50</a:t>
            </a:fld>
            <a:endParaRPr/>
          </a:p>
        </p:txBody>
      </p:sp>
      <p:sp>
        <p:nvSpPr>
          <p:cNvPr id="636" name="Google Shape;636;gd76cab2273_0_507"/>
          <p:cNvSpPr/>
          <p:nvPr/>
        </p:nvSpPr>
        <p:spPr>
          <a:xfrm>
            <a:off x="326524" y="5747888"/>
            <a:ext cx="8464500" cy="415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050" b="0" i="0" dirty="0">
                <a:solidFill>
                  <a:srgbClr val="222222"/>
                </a:solidFill>
                <a:latin typeface="Arial"/>
                <a:ea typeface="Arial"/>
                <a:cs typeface="Arial"/>
                <a:sym typeface="Arial"/>
              </a:rPr>
              <a:t>[1] </a:t>
            </a:r>
            <a:r>
              <a:rPr lang="de-DE" sz="1050" b="0" i="0" dirty="0" err="1">
                <a:solidFill>
                  <a:srgbClr val="222222"/>
                </a:solidFill>
                <a:latin typeface="Arial"/>
                <a:ea typeface="Arial"/>
                <a:cs typeface="Arial"/>
                <a:sym typeface="Arial"/>
              </a:rPr>
              <a:t>Hotho</a:t>
            </a:r>
            <a:r>
              <a:rPr lang="de-DE" sz="1050" b="0" i="0" dirty="0">
                <a:solidFill>
                  <a:srgbClr val="222222"/>
                </a:solidFill>
                <a:latin typeface="Arial"/>
                <a:ea typeface="Arial"/>
                <a:cs typeface="Arial"/>
                <a:sym typeface="Arial"/>
              </a:rPr>
              <a:t>, Andreas, Andreas Nürnberger, </a:t>
            </a:r>
            <a:r>
              <a:rPr lang="de-DE" sz="1050" b="0" i="0" dirty="0" err="1">
                <a:solidFill>
                  <a:srgbClr val="222222"/>
                </a:solidFill>
                <a:latin typeface="Arial"/>
                <a:ea typeface="Arial"/>
                <a:cs typeface="Arial"/>
                <a:sym typeface="Arial"/>
              </a:rPr>
              <a:t>and</a:t>
            </a:r>
            <a:r>
              <a:rPr lang="de-DE" sz="1050" b="0" i="0" dirty="0">
                <a:solidFill>
                  <a:srgbClr val="222222"/>
                </a:solidFill>
                <a:latin typeface="Arial"/>
                <a:ea typeface="Arial"/>
                <a:cs typeface="Arial"/>
                <a:sym typeface="Arial"/>
              </a:rPr>
              <a:t> Gerhard </a:t>
            </a:r>
            <a:r>
              <a:rPr lang="de-DE" sz="1050" b="0" i="0" dirty="0" err="1">
                <a:solidFill>
                  <a:srgbClr val="222222"/>
                </a:solidFill>
                <a:latin typeface="Arial"/>
                <a:ea typeface="Arial"/>
                <a:cs typeface="Arial"/>
                <a:sym typeface="Arial"/>
              </a:rPr>
              <a:t>Paaß</a:t>
            </a:r>
            <a:r>
              <a:rPr lang="de-DE" sz="1050" b="0" i="0" dirty="0">
                <a:solidFill>
                  <a:srgbClr val="222222"/>
                </a:solidFill>
                <a:latin typeface="Arial"/>
                <a:ea typeface="Arial"/>
                <a:cs typeface="Arial"/>
                <a:sym typeface="Arial"/>
              </a:rPr>
              <a:t>. "A </a:t>
            </a:r>
            <a:r>
              <a:rPr lang="de-DE" sz="1050" b="0" i="0" dirty="0" err="1">
                <a:solidFill>
                  <a:srgbClr val="222222"/>
                </a:solidFill>
                <a:latin typeface="Arial"/>
                <a:ea typeface="Arial"/>
                <a:cs typeface="Arial"/>
                <a:sym typeface="Arial"/>
              </a:rPr>
              <a:t>brief</a:t>
            </a:r>
            <a:r>
              <a:rPr lang="de-DE" sz="1050" b="0" i="0" dirty="0">
                <a:solidFill>
                  <a:srgbClr val="222222"/>
                </a:solidFill>
                <a:latin typeface="Arial"/>
                <a:ea typeface="Arial"/>
                <a:cs typeface="Arial"/>
                <a:sym typeface="Arial"/>
              </a:rPr>
              <a:t> </a:t>
            </a:r>
            <a:r>
              <a:rPr lang="de-DE" sz="1050" b="0" i="0" dirty="0" err="1">
                <a:solidFill>
                  <a:srgbClr val="222222"/>
                </a:solidFill>
                <a:latin typeface="Arial"/>
                <a:ea typeface="Arial"/>
                <a:cs typeface="Arial"/>
                <a:sym typeface="Arial"/>
              </a:rPr>
              <a:t>survey</a:t>
            </a:r>
            <a:r>
              <a:rPr lang="de-DE" sz="1050" b="0" i="0" dirty="0">
                <a:solidFill>
                  <a:srgbClr val="222222"/>
                </a:solidFill>
                <a:latin typeface="Arial"/>
                <a:ea typeface="Arial"/>
                <a:cs typeface="Arial"/>
                <a:sym typeface="Arial"/>
              </a:rPr>
              <a:t> </a:t>
            </a:r>
            <a:r>
              <a:rPr lang="de-DE" sz="1050" b="0" i="0" dirty="0" err="1">
                <a:solidFill>
                  <a:srgbClr val="222222"/>
                </a:solidFill>
                <a:latin typeface="Arial"/>
                <a:ea typeface="Arial"/>
                <a:cs typeface="Arial"/>
                <a:sym typeface="Arial"/>
              </a:rPr>
              <a:t>of</a:t>
            </a:r>
            <a:r>
              <a:rPr lang="de-DE" sz="1050" b="0" i="0" dirty="0">
                <a:solidFill>
                  <a:srgbClr val="222222"/>
                </a:solidFill>
                <a:latin typeface="Arial"/>
                <a:ea typeface="Arial"/>
                <a:cs typeface="Arial"/>
                <a:sym typeface="Arial"/>
              </a:rPr>
              <a:t> </a:t>
            </a:r>
            <a:r>
              <a:rPr lang="de-DE" sz="1050" b="0" i="0" dirty="0" err="1">
                <a:solidFill>
                  <a:srgbClr val="222222"/>
                </a:solidFill>
                <a:latin typeface="Arial"/>
                <a:ea typeface="Arial"/>
                <a:cs typeface="Arial"/>
                <a:sym typeface="Arial"/>
              </a:rPr>
              <a:t>text</a:t>
            </a:r>
            <a:r>
              <a:rPr lang="de-DE" sz="1050" b="0" i="0" dirty="0">
                <a:solidFill>
                  <a:srgbClr val="222222"/>
                </a:solidFill>
                <a:latin typeface="Arial"/>
                <a:ea typeface="Arial"/>
                <a:cs typeface="Arial"/>
                <a:sym typeface="Arial"/>
              </a:rPr>
              <a:t> </a:t>
            </a:r>
            <a:r>
              <a:rPr lang="de-DE" sz="1050" b="0" i="0" dirty="0" err="1">
                <a:solidFill>
                  <a:srgbClr val="222222"/>
                </a:solidFill>
                <a:latin typeface="Arial"/>
                <a:ea typeface="Arial"/>
                <a:cs typeface="Arial"/>
                <a:sym typeface="Arial"/>
              </a:rPr>
              <a:t>mining</a:t>
            </a:r>
            <a:r>
              <a:rPr lang="de-DE" sz="1050" b="0" i="0" dirty="0">
                <a:solidFill>
                  <a:srgbClr val="222222"/>
                </a:solidFill>
                <a:latin typeface="Arial"/>
                <a:ea typeface="Arial"/>
                <a:cs typeface="Arial"/>
                <a:sym typeface="Arial"/>
              </a:rPr>
              <a:t>." </a:t>
            </a:r>
            <a:r>
              <a:rPr lang="de-DE" sz="1050" b="0" i="1" dirty="0" err="1">
                <a:solidFill>
                  <a:srgbClr val="222222"/>
                </a:solidFill>
                <a:latin typeface="Arial"/>
                <a:ea typeface="Arial"/>
                <a:cs typeface="Arial"/>
                <a:sym typeface="Arial"/>
              </a:rPr>
              <a:t>Ldv</a:t>
            </a:r>
            <a:r>
              <a:rPr lang="de-DE" sz="1050" b="0" i="1" dirty="0">
                <a:solidFill>
                  <a:srgbClr val="222222"/>
                </a:solidFill>
                <a:latin typeface="Arial"/>
                <a:ea typeface="Arial"/>
                <a:cs typeface="Arial"/>
                <a:sym typeface="Arial"/>
              </a:rPr>
              <a:t> Forum</a:t>
            </a:r>
            <a:r>
              <a:rPr lang="de-DE" sz="1050" b="0" i="0" dirty="0">
                <a:solidFill>
                  <a:srgbClr val="222222"/>
                </a:solidFill>
                <a:latin typeface="Arial"/>
                <a:ea typeface="Arial"/>
                <a:cs typeface="Arial"/>
                <a:sym typeface="Arial"/>
              </a:rPr>
              <a:t>. Vol. 20. </a:t>
            </a:r>
            <a:r>
              <a:rPr lang="de-DE" sz="1050" b="0" i="0" dirty="0" err="1">
                <a:solidFill>
                  <a:srgbClr val="222222"/>
                </a:solidFill>
                <a:latin typeface="Arial"/>
                <a:ea typeface="Arial"/>
                <a:cs typeface="Arial"/>
                <a:sym typeface="Arial"/>
              </a:rPr>
              <a:t>No</a:t>
            </a:r>
            <a:r>
              <a:rPr lang="de-DE" sz="1050" b="0" i="0" dirty="0">
                <a:solidFill>
                  <a:srgbClr val="222222"/>
                </a:solidFill>
                <a:latin typeface="Arial"/>
                <a:ea typeface="Arial"/>
                <a:cs typeface="Arial"/>
                <a:sym typeface="Arial"/>
              </a:rPr>
              <a:t>. 1. 2005.</a:t>
            </a:r>
            <a:endParaRPr dirty="0"/>
          </a:p>
          <a:p>
            <a:pPr lvl="0"/>
            <a:r>
              <a:rPr lang="de-DE" sz="1050" dirty="0">
                <a:solidFill>
                  <a:srgbClr val="222222"/>
                </a:solidFill>
                <a:latin typeface="Arial"/>
                <a:ea typeface="Arial"/>
                <a:cs typeface="Arial"/>
                <a:sym typeface="Arial"/>
              </a:rPr>
              <a:t>[2] </a:t>
            </a:r>
            <a:r>
              <a:rPr lang="de-DE" sz="1050" dirty="0">
                <a:solidFill>
                  <a:srgbClr val="222222"/>
                </a:solidFill>
              </a:rPr>
              <a:t>https://</a:t>
            </a:r>
            <a:r>
              <a:rPr lang="de-DE" sz="1050" dirty="0" err="1">
                <a:solidFill>
                  <a:srgbClr val="222222"/>
                </a:solidFill>
              </a:rPr>
              <a:t>www.ibm.com</a:t>
            </a:r>
            <a:r>
              <a:rPr lang="de-DE" sz="1050" dirty="0">
                <a:solidFill>
                  <a:srgbClr val="222222"/>
                </a:solidFill>
              </a:rPr>
              <a:t>/</a:t>
            </a:r>
            <a:r>
              <a:rPr lang="de-DE" sz="1050" dirty="0" err="1">
                <a:solidFill>
                  <a:srgbClr val="222222"/>
                </a:solidFill>
              </a:rPr>
              <a:t>docs</a:t>
            </a:r>
            <a:r>
              <a:rPr lang="de-DE" sz="1050" dirty="0">
                <a:solidFill>
                  <a:srgbClr val="222222"/>
                </a:solidFill>
              </a:rPr>
              <a:t>/en/</a:t>
            </a:r>
            <a:r>
              <a:rPr lang="de-DE" sz="1050" dirty="0" err="1">
                <a:solidFill>
                  <a:srgbClr val="222222"/>
                </a:solidFill>
              </a:rPr>
              <a:t>wsd?topic</a:t>
            </a:r>
            <a:r>
              <a:rPr lang="de-DE" sz="1050" dirty="0">
                <a:solidFill>
                  <a:srgbClr val="222222"/>
                </a:solidFill>
              </a:rPr>
              <a:t>=</a:t>
            </a:r>
            <a:r>
              <a:rPr lang="de-DE" sz="1050" dirty="0" err="1">
                <a:solidFill>
                  <a:srgbClr val="222222"/>
                </a:solidFill>
              </a:rPr>
              <a:t>analytics</a:t>
            </a:r>
            <a:r>
              <a:rPr lang="de-DE" sz="1050" dirty="0">
                <a:solidFill>
                  <a:srgbClr val="222222"/>
                </a:solidFill>
              </a:rPr>
              <a:t>-</a:t>
            </a:r>
            <a:r>
              <a:rPr lang="de-DE" sz="1050" dirty="0" err="1">
                <a:solidFill>
                  <a:srgbClr val="222222"/>
                </a:solidFill>
              </a:rPr>
              <a:t>about</a:t>
            </a:r>
            <a:r>
              <a:rPr lang="de-DE" sz="1050" dirty="0">
                <a:solidFill>
                  <a:srgbClr val="222222"/>
                </a:solidFill>
              </a:rPr>
              <a:t>-text-mining</a:t>
            </a:r>
            <a:endParaRPr sz="1050" dirty="0">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gd76cab2273_0_516"/>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Text analytics – Why and Where?</a:t>
            </a:r>
            <a:br>
              <a:rPr lang="de-DE"/>
            </a:br>
            <a:endParaRPr/>
          </a:p>
        </p:txBody>
      </p:sp>
      <p:sp>
        <p:nvSpPr>
          <p:cNvPr id="643" name="Google Shape;643;gd76cab2273_0_516"/>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fontScale="85000" lnSpcReduction="20000"/>
          </a:bodyPr>
          <a:lstStyle/>
          <a:p>
            <a:pPr marL="285750" lvl="0" indent="-271001" algn="l" rtl="0">
              <a:lnSpc>
                <a:spcPct val="90000"/>
              </a:lnSpc>
              <a:spcBef>
                <a:spcPts val="0"/>
              </a:spcBef>
              <a:spcAft>
                <a:spcPts val="0"/>
              </a:spcAft>
              <a:buSzPct val="140762"/>
              <a:buChar char="▪"/>
            </a:pPr>
            <a:r>
              <a:rPr lang="de-DE"/>
              <a:t>Answering questions like</a:t>
            </a:r>
            <a:endParaRPr/>
          </a:p>
          <a:p>
            <a:pPr marL="538162" lvl="1" indent="-171450" algn="l" rtl="0">
              <a:lnSpc>
                <a:spcPct val="90000"/>
              </a:lnSpc>
              <a:spcBef>
                <a:spcPts val="1100"/>
              </a:spcBef>
              <a:spcAft>
                <a:spcPts val="0"/>
              </a:spcAft>
              <a:buSzPct val="100000"/>
              <a:buChar char="▪"/>
            </a:pPr>
            <a:r>
              <a:rPr lang="de-DE"/>
              <a:t>What is this text about?</a:t>
            </a:r>
            <a:endParaRPr/>
          </a:p>
          <a:p>
            <a:pPr marL="538162" lvl="1" indent="-171450" algn="l" rtl="0">
              <a:lnSpc>
                <a:spcPct val="90000"/>
              </a:lnSpc>
              <a:spcBef>
                <a:spcPts val="1100"/>
              </a:spcBef>
              <a:spcAft>
                <a:spcPts val="0"/>
              </a:spcAft>
              <a:buSzPct val="100000"/>
              <a:buChar char="▪"/>
            </a:pPr>
            <a:r>
              <a:rPr lang="de-DE"/>
              <a:t>What did the person communicate?</a:t>
            </a:r>
            <a:endParaRPr/>
          </a:p>
          <a:p>
            <a:pPr marL="538162" lvl="1" indent="-171450" algn="l" rtl="0">
              <a:lnSpc>
                <a:spcPct val="90000"/>
              </a:lnSpc>
              <a:spcBef>
                <a:spcPts val="1100"/>
              </a:spcBef>
              <a:spcAft>
                <a:spcPts val="0"/>
              </a:spcAft>
              <a:buSzPct val="100000"/>
              <a:buChar char="▪"/>
            </a:pPr>
            <a:r>
              <a:rPr lang="de-DE"/>
              <a:t>What is the key information in this document?</a:t>
            </a:r>
            <a:endParaRPr/>
          </a:p>
          <a:p>
            <a:pPr marL="538162" lvl="1" indent="-171450" algn="l" rtl="0">
              <a:lnSpc>
                <a:spcPct val="90000"/>
              </a:lnSpc>
              <a:spcBef>
                <a:spcPts val="1100"/>
              </a:spcBef>
              <a:spcAft>
                <a:spcPts val="0"/>
              </a:spcAft>
              <a:buSzPct val="100000"/>
              <a:buChar char="▪"/>
            </a:pPr>
            <a:r>
              <a:rPr lang="de-DE"/>
              <a:t>What feelings are communicated?</a:t>
            </a:r>
            <a:endParaRPr/>
          </a:p>
          <a:p>
            <a:pPr marL="538162" lvl="1" indent="-171450" algn="l" rtl="0">
              <a:lnSpc>
                <a:spcPct val="90000"/>
              </a:lnSpc>
              <a:spcBef>
                <a:spcPts val="1100"/>
              </a:spcBef>
              <a:spcAft>
                <a:spcPts val="0"/>
              </a:spcAft>
              <a:buSzPct val="100000"/>
              <a:buChar char="▪"/>
            </a:pPr>
            <a:r>
              <a:rPr lang="de-DE"/>
              <a:t>Who is saying something?</a:t>
            </a:r>
            <a:endParaRPr/>
          </a:p>
          <a:p>
            <a:pPr marL="538162" lvl="1" indent="-171450" algn="l" rtl="0">
              <a:lnSpc>
                <a:spcPct val="90000"/>
              </a:lnSpc>
              <a:spcBef>
                <a:spcPts val="1100"/>
              </a:spcBef>
              <a:spcAft>
                <a:spcPts val="0"/>
              </a:spcAft>
              <a:buSzPct val="100000"/>
              <a:buChar char="▪"/>
            </a:pPr>
            <a:r>
              <a:rPr lang="de-DE"/>
              <a:t>Is this different from what was said before?</a:t>
            </a:r>
            <a:endParaRPr/>
          </a:p>
          <a:p>
            <a:pPr marL="538162" lvl="1" indent="-82550" algn="l" rtl="0">
              <a:lnSpc>
                <a:spcPct val="90000"/>
              </a:lnSpc>
              <a:spcBef>
                <a:spcPts val="1100"/>
              </a:spcBef>
              <a:spcAft>
                <a:spcPts val="0"/>
              </a:spcAft>
              <a:buSzPct val="100000"/>
              <a:buNone/>
            </a:pPr>
            <a:endParaRPr/>
          </a:p>
          <a:p>
            <a:pPr marL="285750" lvl="0" indent="-271001" algn="l" rtl="0">
              <a:lnSpc>
                <a:spcPct val="90000"/>
              </a:lnSpc>
              <a:spcBef>
                <a:spcPts val="1100"/>
              </a:spcBef>
              <a:spcAft>
                <a:spcPts val="0"/>
              </a:spcAft>
              <a:buSzPct val="140762"/>
              <a:buChar char="▪"/>
            </a:pPr>
            <a:r>
              <a:rPr lang="de-DE"/>
              <a:t>Application areas</a:t>
            </a:r>
            <a:endParaRPr/>
          </a:p>
          <a:p>
            <a:pPr marL="538162" lvl="1" indent="-171450" algn="l" rtl="0">
              <a:lnSpc>
                <a:spcPct val="90000"/>
              </a:lnSpc>
              <a:spcBef>
                <a:spcPts val="1100"/>
              </a:spcBef>
              <a:spcAft>
                <a:spcPts val="0"/>
              </a:spcAft>
              <a:buSzPct val="100000"/>
              <a:buChar char="▪"/>
            </a:pPr>
            <a:r>
              <a:rPr lang="de-DE"/>
              <a:t>Social media analytics, e.g. twitter</a:t>
            </a:r>
            <a:endParaRPr/>
          </a:p>
          <a:p>
            <a:pPr marL="538162" lvl="1" indent="-171450" algn="l" rtl="0">
              <a:lnSpc>
                <a:spcPct val="90000"/>
              </a:lnSpc>
              <a:spcBef>
                <a:spcPts val="1100"/>
              </a:spcBef>
              <a:spcAft>
                <a:spcPts val="0"/>
              </a:spcAft>
              <a:buSzPct val="100000"/>
              <a:buChar char="▪"/>
            </a:pPr>
            <a:r>
              <a:rPr lang="de-DE"/>
              <a:t>Communication and reading interfaces</a:t>
            </a:r>
            <a:endParaRPr/>
          </a:p>
          <a:p>
            <a:pPr marL="538162" lvl="1" indent="-171450" algn="l" rtl="0">
              <a:lnSpc>
                <a:spcPct val="90000"/>
              </a:lnSpc>
              <a:spcBef>
                <a:spcPts val="1100"/>
              </a:spcBef>
              <a:spcAft>
                <a:spcPts val="0"/>
              </a:spcAft>
              <a:buSzPct val="100000"/>
              <a:buChar char="▪"/>
            </a:pPr>
            <a:r>
              <a:rPr lang="de-DE"/>
              <a:t>Customer reviews and feedback</a:t>
            </a:r>
            <a:endParaRPr/>
          </a:p>
          <a:p>
            <a:pPr marL="538162" lvl="1" indent="-171450" algn="l" rtl="0">
              <a:lnSpc>
                <a:spcPct val="90000"/>
              </a:lnSpc>
              <a:spcBef>
                <a:spcPts val="1100"/>
              </a:spcBef>
              <a:spcAft>
                <a:spcPts val="0"/>
              </a:spcAft>
              <a:buSzPct val="100000"/>
              <a:buChar char="▪"/>
            </a:pPr>
            <a:r>
              <a:rPr lang="de-DE"/>
              <a:t>Chat bots</a:t>
            </a:r>
            <a:endParaRPr/>
          </a:p>
          <a:p>
            <a:pPr marL="538162" lvl="1" indent="-171450" algn="l" rtl="0">
              <a:lnSpc>
                <a:spcPct val="90000"/>
              </a:lnSpc>
              <a:spcBef>
                <a:spcPts val="1100"/>
              </a:spcBef>
              <a:spcAft>
                <a:spcPts val="0"/>
              </a:spcAft>
              <a:buSzPct val="100000"/>
              <a:buChar char="▪"/>
            </a:pPr>
            <a:r>
              <a:rPr lang="de-DE"/>
              <a:t>Forensics</a:t>
            </a:r>
            <a:endParaRPr/>
          </a:p>
          <a:p>
            <a:pPr marL="285750" lvl="0" indent="-133350" algn="l" rtl="0">
              <a:lnSpc>
                <a:spcPct val="90000"/>
              </a:lnSpc>
              <a:spcBef>
                <a:spcPts val="1100"/>
              </a:spcBef>
              <a:spcAft>
                <a:spcPts val="0"/>
              </a:spcAft>
              <a:buSzPct val="140762"/>
              <a:buNone/>
            </a:pPr>
            <a:endParaRPr/>
          </a:p>
        </p:txBody>
      </p:sp>
      <p:sp>
        <p:nvSpPr>
          <p:cNvPr id="644" name="Google Shape;644;gd76cab2273_0_516"/>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51</a:t>
            </a:fld>
            <a:endParaRPr/>
          </a:p>
        </p:txBody>
      </p:sp>
      <p:pic>
        <p:nvPicPr>
          <p:cNvPr id="645" name="Google Shape;645;gd76cab2273_0_516"/>
          <p:cNvPicPr preferRelativeResize="0"/>
          <p:nvPr/>
        </p:nvPicPr>
        <p:blipFill rotWithShape="1">
          <a:blip r:embed="rId3">
            <a:alphaModFix/>
          </a:blip>
          <a:srcRect/>
          <a:stretch/>
        </p:blipFill>
        <p:spPr>
          <a:xfrm>
            <a:off x="5695350" y="960444"/>
            <a:ext cx="3602257" cy="4621998"/>
          </a:xfrm>
          <a:prstGeom prst="rect">
            <a:avLst/>
          </a:prstGeom>
          <a:noFill/>
          <a:ln>
            <a:noFill/>
          </a:ln>
          <a:effectLst>
            <a:outerShdw blurRad="292100" dist="139700" dir="2700000" algn="tl" rotWithShape="0">
              <a:srgbClr val="333333">
                <a:alpha val="64709"/>
              </a:srgbClr>
            </a:outerShdw>
          </a:effectLst>
        </p:spPr>
      </p:pic>
      <p:sp>
        <p:nvSpPr>
          <p:cNvPr id="646" name="Google Shape;646;gd76cab2273_0_516"/>
          <p:cNvSpPr/>
          <p:nvPr/>
        </p:nvSpPr>
        <p:spPr>
          <a:xfrm>
            <a:off x="5732341" y="5582442"/>
            <a:ext cx="35283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200">
                <a:solidFill>
                  <a:schemeClr val="dk1"/>
                </a:solidFill>
                <a:latin typeface="Arial"/>
                <a:ea typeface="Arial"/>
                <a:cs typeface="Arial"/>
                <a:sym typeface="Arial"/>
              </a:rPr>
              <a:t>http://ijiet.com/wp-content/uploads/2015/04/17.pdf</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gd76cab2273_0_526"/>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endParaRPr/>
          </a:p>
        </p:txBody>
      </p:sp>
      <p:sp>
        <p:nvSpPr>
          <p:cNvPr id="653" name="Google Shape;653;gd76cab2273_0_526"/>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654" name="Google Shape;654;gd76cab2273_0_526"/>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52</a:t>
            </a:fld>
            <a:endParaRPr/>
          </a:p>
        </p:txBody>
      </p:sp>
      <p:pic>
        <p:nvPicPr>
          <p:cNvPr id="655" name="Google Shape;655;gd76cab2273_0_526"/>
          <p:cNvPicPr preferRelativeResize="0"/>
          <p:nvPr/>
        </p:nvPicPr>
        <p:blipFill rotWithShape="1">
          <a:blip r:embed="rId3">
            <a:alphaModFix/>
          </a:blip>
          <a:srcRect/>
          <a:stretch/>
        </p:blipFill>
        <p:spPr>
          <a:xfrm>
            <a:off x="89641" y="0"/>
            <a:ext cx="9009908" cy="4721720"/>
          </a:xfrm>
          <a:prstGeom prst="rect">
            <a:avLst/>
          </a:prstGeom>
          <a:noFill/>
          <a:ln>
            <a:noFill/>
          </a:ln>
        </p:spPr>
      </p:pic>
      <p:sp>
        <p:nvSpPr>
          <p:cNvPr id="656" name="Google Shape;656;gd76cab2273_0_526"/>
          <p:cNvSpPr/>
          <p:nvPr/>
        </p:nvSpPr>
        <p:spPr>
          <a:xfrm>
            <a:off x="134642" y="4855625"/>
            <a:ext cx="3891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https://app.readable.com/text/gender/</a:t>
            </a:r>
            <a:endParaRPr sz="1800">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gd76cab2273_0_536"/>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endParaRPr/>
          </a:p>
        </p:txBody>
      </p:sp>
      <p:sp>
        <p:nvSpPr>
          <p:cNvPr id="663" name="Google Shape;663;gd76cab2273_0_536"/>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 </a:t>
            </a:r>
            <a:endParaRPr/>
          </a:p>
        </p:txBody>
      </p:sp>
      <p:sp>
        <p:nvSpPr>
          <p:cNvPr id="664" name="Google Shape;664;gd76cab2273_0_536"/>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53</a:t>
            </a:fld>
            <a:endParaRPr/>
          </a:p>
        </p:txBody>
      </p:sp>
      <p:pic>
        <p:nvPicPr>
          <p:cNvPr id="665" name="Google Shape;665;gd76cab2273_0_536"/>
          <p:cNvPicPr preferRelativeResize="0"/>
          <p:nvPr/>
        </p:nvPicPr>
        <p:blipFill rotWithShape="1">
          <a:blip r:embed="rId3">
            <a:alphaModFix/>
          </a:blip>
          <a:srcRect/>
          <a:stretch/>
        </p:blipFill>
        <p:spPr>
          <a:xfrm>
            <a:off x="89641" y="0"/>
            <a:ext cx="9009908" cy="4721720"/>
          </a:xfrm>
          <a:prstGeom prst="rect">
            <a:avLst/>
          </a:prstGeom>
          <a:noFill/>
          <a:ln>
            <a:noFill/>
          </a:ln>
        </p:spPr>
      </p:pic>
      <p:sp>
        <p:nvSpPr>
          <p:cNvPr id="666" name="Google Shape;666;gd76cab2273_0_536"/>
          <p:cNvSpPr/>
          <p:nvPr/>
        </p:nvSpPr>
        <p:spPr>
          <a:xfrm>
            <a:off x="89641" y="5875290"/>
            <a:ext cx="3891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https://app.readable.com/text/gender/</a:t>
            </a:r>
            <a:endParaRPr sz="1800">
              <a:solidFill>
                <a:schemeClr val="dk1"/>
              </a:solidFill>
              <a:latin typeface="Arial"/>
              <a:ea typeface="Arial"/>
              <a:cs typeface="Arial"/>
              <a:sym typeface="Arial"/>
            </a:endParaRPr>
          </a:p>
        </p:txBody>
      </p:sp>
      <p:pic>
        <p:nvPicPr>
          <p:cNvPr id="667" name="Google Shape;667;gd76cab2273_0_536"/>
          <p:cNvPicPr preferRelativeResize="0"/>
          <p:nvPr/>
        </p:nvPicPr>
        <p:blipFill rotWithShape="1">
          <a:blip r:embed="rId5">
            <a:alphaModFix/>
          </a:blip>
          <a:srcRect/>
          <a:stretch/>
        </p:blipFill>
        <p:spPr>
          <a:xfrm>
            <a:off x="2851193" y="-12795"/>
            <a:ext cx="4695795" cy="5463036"/>
          </a:xfrm>
          <a:prstGeom prst="rect">
            <a:avLst/>
          </a:prstGeom>
          <a:noFill/>
          <a:ln>
            <a:noFill/>
          </a:ln>
          <a:effectLst>
            <a:outerShdw blurRad="292100" dist="139700" dir="2700000" algn="tl" rotWithShape="0">
              <a:srgbClr val="333333">
                <a:alpha val="64709"/>
              </a:srgbClr>
            </a:outerShdw>
          </a:effectLst>
        </p:spPr>
      </p:pic>
      <p:sp>
        <p:nvSpPr>
          <p:cNvPr id="668" name="Google Shape;668;gd76cab2273_0_536"/>
          <p:cNvSpPr/>
          <p:nvPr/>
        </p:nvSpPr>
        <p:spPr>
          <a:xfrm>
            <a:off x="4146550" y="5565525"/>
            <a:ext cx="60960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1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https://www.nature.com/news/2003/030714/full/news030714-13.html</a:t>
            </a:r>
            <a:r>
              <a:rPr lang="de-DE" sz="1100">
                <a:solidFill>
                  <a:schemeClr val="dk1"/>
                </a:solidFill>
                <a:latin typeface="Arial"/>
                <a:ea typeface="Arial"/>
                <a:cs typeface="Arial"/>
                <a:sym typeface="Arial"/>
              </a:rPr>
              <a:t>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d76cab2273_0_548"/>
          <p:cNvSpPr txBox="1">
            <a:spLocks noGrp="1"/>
          </p:cNvSpPr>
          <p:nvPr>
            <p:ph type="title"/>
          </p:nvPr>
        </p:nvSpPr>
        <p:spPr>
          <a:xfrm>
            <a:off x="5934074" y="30789"/>
            <a:ext cx="4010100" cy="13257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Discussion</a:t>
            </a:r>
            <a:endParaRPr/>
          </a:p>
        </p:txBody>
      </p:sp>
      <p:sp>
        <p:nvSpPr>
          <p:cNvPr id="675" name="Google Shape;675;gd76cab2273_0_548"/>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676" name="Google Shape;676;gd76cab2273_0_54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54</a:t>
            </a:fld>
            <a:endParaRPr/>
          </a:p>
        </p:txBody>
      </p:sp>
      <p:pic>
        <p:nvPicPr>
          <p:cNvPr id="677" name="Google Shape;677;gd76cab2273_0_548"/>
          <p:cNvPicPr preferRelativeResize="0"/>
          <p:nvPr/>
        </p:nvPicPr>
        <p:blipFill rotWithShape="1">
          <a:blip r:embed="rId3">
            <a:alphaModFix/>
          </a:blip>
          <a:srcRect/>
          <a:stretch/>
        </p:blipFill>
        <p:spPr>
          <a:xfrm>
            <a:off x="300831" y="77256"/>
            <a:ext cx="5202489" cy="5548843"/>
          </a:xfrm>
          <a:prstGeom prst="rect">
            <a:avLst/>
          </a:prstGeom>
          <a:noFill/>
          <a:ln>
            <a:noFill/>
          </a:ln>
          <a:effectLst>
            <a:outerShdw blurRad="292100" dist="139700" dir="2700000" algn="tl" rotWithShape="0">
              <a:srgbClr val="333333">
                <a:alpha val="64709"/>
              </a:srgbClr>
            </a:outerShdw>
          </a:effectLst>
        </p:spPr>
      </p:pic>
      <p:sp>
        <p:nvSpPr>
          <p:cNvPr id="678" name="Google Shape;678;gd76cab2273_0_548"/>
          <p:cNvSpPr/>
          <p:nvPr/>
        </p:nvSpPr>
        <p:spPr>
          <a:xfrm>
            <a:off x="300831" y="5782956"/>
            <a:ext cx="60960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4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https://webis.de/downloads/publications/papers/stein_2013g.pdf</a:t>
            </a:r>
            <a:endParaRPr sz="1400">
              <a:solidFill>
                <a:schemeClr val="dk1"/>
              </a:solidFill>
              <a:latin typeface="Arial"/>
              <a:ea typeface="Arial"/>
              <a:cs typeface="Arial"/>
              <a:sym typeface="Arial"/>
            </a:endParaRPr>
          </a:p>
        </p:txBody>
      </p:sp>
      <p:sp>
        <p:nvSpPr>
          <p:cNvPr id="679" name="Google Shape;679;gd76cab2273_0_548"/>
          <p:cNvSpPr/>
          <p:nvPr/>
        </p:nvSpPr>
        <p:spPr>
          <a:xfrm>
            <a:off x="5722350" y="3946607"/>
            <a:ext cx="2747400" cy="1600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400">
                <a:solidFill>
                  <a:srgbClr val="222222"/>
                </a:solidFill>
                <a:latin typeface="Arial"/>
                <a:ea typeface="Arial"/>
                <a:cs typeface="Arial"/>
                <a:sym typeface="Arial"/>
              </a:rPr>
              <a:t>Gollub, Tim, et al. "Recent trends in digital text forensics and its evaluation." </a:t>
            </a:r>
            <a:r>
              <a:rPr lang="de-DE" sz="1400" i="1">
                <a:solidFill>
                  <a:srgbClr val="222222"/>
                </a:solidFill>
                <a:latin typeface="Arial"/>
                <a:ea typeface="Arial"/>
                <a:cs typeface="Arial"/>
                <a:sym typeface="Arial"/>
              </a:rPr>
              <a:t>International Conference of the Cross-Language Evaluation Forum for European Languages</a:t>
            </a:r>
            <a:r>
              <a:rPr lang="de-DE" sz="1400">
                <a:solidFill>
                  <a:srgbClr val="222222"/>
                </a:solidFill>
                <a:latin typeface="Arial"/>
                <a:ea typeface="Arial"/>
                <a:cs typeface="Arial"/>
                <a:sym typeface="Arial"/>
              </a:rPr>
              <a:t>. Springer, Berlin, Heidelberg, 2013.</a:t>
            </a:r>
            <a:endParaRPr sz="1400">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d76cab2273_0_559"/>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Text analytics – typical tasks?</a:t>
            </a:r>
            <a:endParaRPr/>
          </a:p>
        </p:txBody>
      </p:sp>
      <p:sp>
        <p:nvSpPr>
          <p:cNvPr id="686" name="Google Shape;686;gd76cab2273_0_559"/>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Language detection</a:t>
            </a:r>
            <a:endParaRPr/>
          </a:p>
          <a:p>
            <a:pPr marL="285750" lvl="0" indent="-285750" algn="l" rtl="0">
              <a:lnSpc>
                <a:spcPct val="90000"/>
              </a:lnSpc>
              <a:spcBef>
                <a:spcPts val="1100"/>
              </a:spcBef>
              <a:spcAft>
                <a:spcPts val="0"/>
              </a:spcAft>
              <a:buSzPts val="2400"/>
              <a:buChar char="▪"/>
            </a:pPr>
            <a:r>
              <a:rPr lang="de-DE"/>
              <a:t>Named entity extraction</a:t>
            </a:r>
            <a:endParaRPr/>
          </a:p>
          <a:p>
            <a:pPr marL="285750" lvl="0" indent="-285750" algn="l" rtl="0">
              <a:lnSpc>
                <a:spcPct val="90000"/>
              </a:lnSpc>
              <a:spcBef>
                <a:spcPts val="1100"/>
              </a:spcBef>
              <a:spcAft>
                <a:spcPts val="0"/>
              </a:spcAft>
              <a:buSzPts val="2400"/>
              <a:buChar char="▪"/>
            </a:pPr>
            <a:r>
              <a:rPr lang="de-DE"/>
              <a:t>Detecting themes, categories, topics</a:t>
            </a:r>
            <a:endParaRPr/>
          </a:p>
          <a:p>
            <a:pPr marL="285750" lvl="0" indent="-285750" algn="l" rtl="0">
              <a:lnSpc>
                <a:spcPct val="90000"/>
              </a:lnSpc>
              <a:spcBef>
                <a:spcPts val="1100"/>
              </a:spcBef>
              <a:spcAft>
                <a:spcPts val="0"/>
              </a:spcAft>
              <a:buSzPts val="2400"/>
              <a:buChar char="▪"/>
            </a:pPr>
            <a:r>
              <a:rPr lang="de-DE"/>
              <a:t>Detecting intentions</a:t>
            </a:r>
            <a:endParaRPr/>
          </a:p>
          <a:p>
            <a:pPr marL="285750" lvl="0" indent="-285750" algn="l" rtl="0">
              <a:lnSpc>
                <a:spcPct val="90000"/>
              </a:lnSpc>
              <a:spcBef>
                <a:spcPts val="1100"/>
              </a:spcBef>
              <a:spcAft>
                <a:spcPts val="0"/>
              </a:spcAft>
              <a:buSzPts val="2400"/>
              <a:buChar char="▪"/>
            </a:pPr>
            <a:r>
              <a:rPr lang="de-DE"/>
              <a:t>Sentiment analysis</a:t>
            </a:r>
            <a:endParaRPr/>
          </a:p>
          <a:p>
            <a:pPr marL="285750" lvl="0" indent="-285750" algn="l" rtl="0">
              <a:lnSpc>
                <a:spcPct val="90000"/>
              </a:lnSpc>
              <a:spcBef>
                <a:spcPts val="1100"/>
              </a:spcBef>
              <a:spcAft>
                <a:spcPts val="0"/>
              </a:spcAft>
              <a:buSzPts val="2400"/>
              <a:buChar char="▪"/>
            </a:pPr>
            <a:r>
              <a:rPr lang="de-DE"/>
              <a:t>Document summarization</a:t>
            </a:r>
            <a:endParaRPr/>
          </a:p>
          <a:p>
            <a:pPr marL="285750" lvl="0" indent="-285750" algn="l" rtl="0">
              <a:lnSpc>
                <a:spcPct val="90000"/>
              </a:lnSpc>
              <a:spcBef>
                <a:spcPts val="1100"/>
              </a:spcBef>
              <a:spcAft>
                <a:spcPts val="0"/>
              </a:spcAft>
              <a:buSzPts val="2400"/>
              <a:buChar char="▪"/>
            </a:pPr>
            <a:r>
              <a:rPr lang="de-DE"/>
              <a:t>Basis for translation </a:t>
            </a:r>
            <a:endParaRPr/>
          </a:p>
        </p:txBody>
      </p:sp>
      <p:sp>
        <p:nvSpPr>
          <p:cNvPr id="687" name="Google Shape;687;gd76cab2273_0_55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gd76cab2273_0_567"/>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Text analytics – Identification of the Language</a:t>
            </a:r>
            <a:endParaRPr/>
          </a:p>
        </p:txBody>
      </p:sp>
      <p:sp>
        <p:nvSpPr>
          <p:cNvPr id="694" name="Google Shape;694;gd76cab2273_0_567"/>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fontScale="92500" lnSpcReduction="20000"/>
          </a:bodyPr>
          <a:lstStyle/>
          <a:p>
            <a:pPr marL="285750" lvl="0" indent="-285749" algn="l" rtl="0">
              <a:lnSpc>
                <a:spcPct val="90000"/>
              </a:lnSpc>
              <a:spcBef>
                <a:spcPts val="0"/>
              </a:spcBef>
              <a:spcAft>
                <a:spcPts val="0"/>
              </a:spcAft>
              <a:buSzPct val="117935"/>
              <a:buChar char="▪"/>
            </a:pPr>
            <a:r>
              <a:rPr lang="de-DE"/>
              <a:t>Can tell what language the text is, e.g. English, German, Spanish,…</a:t>
            </a:r>
            <a:endParaRPr/>
          </a:p>
          <a:p>
            <a:pPr marL="285750" lvl="0" indent="-285749" algn="l" rtl="0">
              <a:lnSpc>
                <a:spcPct val="90000"/>
              </a:lnSpc>
              <a:spcBef>
                <a:spcPts val="1100"/>
              </a:spcBef>
              <a:spcAft>
                <a:spcPts val="0"/>
              </a:spcAft>
              <a:buSzPct val="117935"/>
              <a:buChar char="▪"/>
            </a:pPr>
            <a:r>
              <a:rPr lang="de-DE"/>
              <a:t>Relevant for understanding and translation </a:t>
            </a:r>
            <a:endParaRPr/>
          </a:p>
          <a:p>
            <a:pPr marL="285750" lvl="0" indent="-133350" algn="l" rtl="0">
              <a:lnSpc>
                <a:spcPct val="90000"/>
              </a:lnSpc>
              <a:spcBef>
                <a:spcPts val="1100"/>
              </a:spcBef>
              <a:spcAft>
                <a:spcPts val="0"/>
              </a:spcAft>
              <a:buSzPct val="117935"/>
              <a:buNone/>
            </a:pPr>
            <a:endParaRPr/>
          </a:p>
          <a:p>
            <a:pPr marL="285750" lvl="0" indent="-285749" algn="l" rtl="0">
              <a:lnSpc>
                <a:spcPct val="90000"/>
              </a:lnSpc>
              <a:spcBef>
                <a:spcPts val="1100"/>
              </a:spcBef>
              <a:spcAft>
                <a:spcPts val="0"/>
              </a:spcAft>
              <a:buSzPct val="117935"/>
              <a:buChar char="▪"/>
            </a:pPr>
            <a:r>
              <a:rPr lang="de-DE"/>
              <a:t>Example (Online) APIs: </a:t>
            </a:r>
            <a:endParaRPr/>
          </a:p>
          <a:p>
            <a:pPr marL="538162" lvl="1" indent="-180975" algn="l" rtl="0">
              <a:lnSpc>
                <a:spcPct val="90000"/>
              </a:lnSpc>
              <a:spcBef>
                <a:spcPts val="1100"/>
              </a:spcBef>
              <a:spcAft>
                <a:spcPts val="0"/>
              </a:spcAft>
              <a:buSzPct val="100000"/>
              <a:buChar char="▪"/>
            </a:pPr>
            <a:r>
              <a:rPr lang="de-DE" u="sng">
                <a:solidFill>
                  <a:schemeClr val="hlink"/>
                </a:solidFill>
                <a:hlinkClick r:id="rId3"/>
              </a:rPr>
              <a:t>https://console.bluemix.net/apidocs/language-translator</a:t>
            </a:r>
            <a:endParaRPr/>
          </a:p>
          <a:p>
            <a:pPr marL="538162" lvl="1" indent="-180975" algn="l" rtl="0">
              <a:lnSpc>
                <a:spcPct val="90000"/>
              </a:lnSpc>
              <a:spcBef>
                <a:spcPts val="1100"/>
              </a:spcBef>
              <a:spcAft>
                <a:spcPts val="0"/>
              </a:spcAft>
              <a:buSzPct val="100000"/>
              <a:buChar char="▪"/>
            </a:pPr>
            <a:r>
              <a:rPr lang="de-DE" u="sng">
                <a:solidFill>
                  <a:schemeClr val="hlink"/>
                </a:solidFill>
                <a:hlinkClick r:id="rId4"/>
              </a:rPr>
              <a:t>https://docs.microsoft.com/en-us/azure/cognitive-services/translator/</a:t>
            </a:r>
            <a:endParaRPr/>
          </a:p>
          <a:p>
            <a:pPr marL="538162" lvl="1" indent="-180975" algn="l" rtl="0">
              <a:lnSpc>
                <a:spcPct val="90000"/>
              </a:lnSpc>
              <a:spcBef>
                <a:spcPts val="1100"/>
              </a:spcBef>
              <a:spcAft>
                <a:spcPts val="0"/>
              </a:spcAft>
              <a:buSzPct val="100000"/>
              <a:buChar char="▪"/>
            </a:pPr>
            <a:r>
              <a:rPr lang="de-DE" u="sng">
                <a:solidFill>
                  <a:schemeClr val="hlink"/>
                </a:solidFill>
                <a:hlinkClick r:id="rId5"/>
              </a:rPr>
              <a:t>https://cloud.google.com/translate/docs/detecting-language</a:t>
            </a:r>
            <a:r>
              <a:rPr lang="de-DE"/>
              <a:t> </a:t>
            </a:r>
            <a:endParaRPr/>
          </a:p>
          <a:p>
            <a:pPr marL="538162" lvl="1" indent="-180975" algn="l" rtl="0">
              <a:lnSpc>
                <a:spcPct val="90000"/>
              </a:lnSpc>
              <a:spcBef>
                <a:spcPts val="1100"/>
              </a:spcBef>
              <a:spcAft>
                <a:spcPts val="0"/>
              </a:spcAft>
              <a:buSzPct val="100000"/>
              <a:buChar char="▪"/>
            </a:pPr>
            <a:r>
              <a:rPr lang="de-DE" u="sng">
                <a:solidFill>
                  <a:schemeClr val="hlink"/>
                </a:solidFill>
                <a:hlinkClick r:id="rId6"/>
              </a:rPr>
              <a:t>https://pypi.org/project/langdetect/</a:t>
            </a:r>
            <a:r>
              <a:rPr lang="de-DE"/>
              <a:t> </a:t>
            </a:r>
            <a:endParaRPr/>
          </a:p>
          <a:p>
            <a:pPr marL="285750" lvl="0" indent="-285749" algn="l" rtl="0">
              <a:lnSpc>
                <a:spcPct val="90000"/>
              </a:lnSpc>
              <a:spcBef>
                <a:spcPts val="1100"/>
              </a:spcBef>
              <a:spcAft>
                <a:spcPts val="0"/>
              </a:spcAft>
              <a:buSzPct val="117935"/>
              <a:buChar char="▪"/>
            </a:pPr>
            <a:r>
              <a:rPr lang="de-DE"/>
              <a:t>Language identification using NLTK, examples </a:t>
            </a:r>
            <a:endParaRPr/>
          </a:p>
          <a:p>
            <a:pPr marL="538162" lvl="1" indent="-180975" algn="l" rtl="0">
              <a:lnSpc>
                <a:spcPct val="90000"/>
              </a:lnSpc>
              <a:spcBef>
                <a:spcPts val="1100"/>
              </a:spcBef>
              <a:spcAft>
                <a:spcPts val="0"/>
              </a:spcAft>
              <a:buSzPct val="100000"/>
              <a:buChar char="▪"/>
            </a:pPr>
            <a:r>
              <a:rPr lang="de-DE" u="sng">
                <a:solidFill>
                  <a:schemeClr val="hlink"/>
                </a:solidFill>
                <a:hlinkClick r:id="rId7"/>
              </a:rPr>
              <a:t>https://avital.ca/notes/language-identification-using-nltk</a:t>
            </a:r>
            <a:r>
              <a:rPr lang="de-DE"/>
              <a:t> </a:t>
            </a:r>
            <a:endParaRPr/>
          </a:p>
          <a:p>
            <a:pPr marL="538162" lvl="1" indent="-180975" algn="l" rtl="0">
              <a:lnSpc>
                <a:spcPct val="90000"/>
              </a:lnSpc>
              <a:spcBef>
                <a:spcPts val="1100"/>
              </a:spcBef>
              <a:spcAft>
                <a:spcPts val="0"/>
              </a:spcAft>
              <a:buSzPct val="100000"/>
              <a:buChar char="▪"/>
            </a:pPr>
            <a:r>
              <a:rPr lang="de-DE" u="sng">
                <a:solidFill>
                  <a:schemeClr val="hlink"/>
                </a:solidFill>
                <a:hlinkClick r:id="rId8"/>
              </a:rPr>
              <a:t>http://www.algorithm.co.il/blogs/programming/python/cheap-language-detection-nltk/</a:t>
            </a:r>
            <a:r>
              <a:rPr lang="de-DE"/>
              <a:t> </a:t>
            </a:r>
            <a:endParaRPr/>
          </a:p>
        </p:txBody>
      </p:sp>
      <p:sp>
        <p:nvSpPr>
          <p:cNvPr id="695" name="Google Shape;695;gd76cab2273_0_567"/>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696" name="Google Shape;696;gd76cab2273_0_567"/>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rgbClr val="89BD3E"/>
              </a:buClr>
              <a:buSzPts val="2400"/>
              <a:buFont typeface="Noto Sans Symbols"/>
              <a:buNone/>
            </a:pPr>
            <a:endParaRPr/>
          </a:p>
        </p:txBody>
      </p:sp>
      <p:sp>
        <p:nvSpPr>
          <p:cNvPr id="697" name="Google Shape;697;gd76cab2273_0_567"/>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de-DE"/>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gd76cab2273_0_577"/>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Text analytics – Sentiment analysis</a:t>
            </a:r>
            <a:br>
              <a:rPr lang="de-DE"/>
            </a:br>
            <a:r>
              <a:rPr lang="de-DE"/>
              <a:t>Example – how to… classify reviews?</a:t>
            </a:r>
            <a:endParaRPr/>
          </a:p>
        </p:txBody>
      </p:sp>
      <p:sp>
        <p:nvSpPr>
          <p:cNvPr id="704" name="Google Shape;704;gd76cab2273_0_577"/>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705" name="Google Shape;705;gd76cab2273_0_577"/>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57</a:t>
            </a:fld>
            <a:endParaRPr/>
          </a:p>
        </p:txBody>
      </p:sp>
      <p:pic>
        <p:nvPicPr>
          <p:cNvPr id="706" name="Google Shape;706;gd76cab2273_0_577"/>
          <p:cNvPicPr preferRelativeResize="0"/>
          <p:nvPr/>
        </p:nvPicPr>
        <p:blipFill rotWithShape="1">
          <a:blip r:embed="rId3">
            <a:alphaModFix/>
          </a:blip>
          <a:srcRect t="19139"/>
          <a:stretch/>
        </p:blipFill>
        <p:spPr>
          <a:xfrm>
            <a:off x="127974" y="2908302"/>
            <a:ext cx="6234725" cy="1645618"/>
          </a:xfrm>
          <a:prstGeom prst="rect">
            <a:avLst/>
          </a:prstGeom>
          <a:noFill/>
          <a:ln>
            <a:noFill/>
          </a:ln>
          <a:effectLst>
            <a:outerShdw blurRad="292100" dist="139700" dir="2700000" algn="tl" rotWithShape="0">
              <a:srgbClr val="333333">
                <a:alpha val="64709"/>
              </a:srgbClr>
            </a:outerShdw>
          </a:effectLst>
        </p:spPr>
      </p:pic>
      <p:pic>
        <p:nvPicPr>
          <p:cNvPr id="707" name="Google Shape;707;gd76cab2273_0_577"/>
          <p:cNvPicPr preferRelativeResize="0"/>
          <p:nvPr/>
        </p:nvPicPr>
        <p:blipFill rotWithShape="1">
          <a:blip r:embed="rId4">
            <a:alphaModFix/>
          </a:blip>
          <a:srcRect/>
          <a:stretch/>
        </p:blipFill>
        <p:spPr>
          <a:xfrm>
            <a:off x="178774" y="4967773"/>
            <a:ext cx="7079275" cy="1041070"/>
          </a:xfrm>
          <a:prstGeom prst="rect">
            <a:avLst/>
          </a:prstGeom>
          <a:noFill/>
          <a:ln>
            <a:noFill/>
          </a:ln>
          <a:effectLst>
            <a:outerShdw blurRad="292100" dist="139700" dir="2700000" algn="tl" rotWithShape="0">
              <a:srgbClr val="333333">
                <a:alpha val="64709"/>
              </a:srgbClr>
            </a:outerShdw>
          </a:effectLst>
        </p:spPr>
      </p:pic>
      <p:pic>
        <p:nvPicPr>
          <p:cNvPr id="708" name="Google Shape;708;gd76cab2273_0_577"/>
          <p:cNvPicPr preferRelativeResize="0"/>
          <p:nvPr/>
        </p:nvPicPr>
        <p:blipFill rotWithShape="1">
          <a:blip r:embed="rId5">
            <a:alphaModFix/>
          </a:blip>
          <a:srcRect l="39076" b="25149"/>
          <a:stretch/>
        </p:blipFill>
        <p:spPr>
          <a:xfrm>
            <a:off x="6204368" y="2000250"/>
            <a:ext cx="2605842" cy="3290271"/>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gd76cab2273_0_588"/>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Text analytics – Sentiment analysis</a:t>
            </a:r>
            <a:endParaRPr/>
          </a:p>
        </p:txBody>
      </p:sp>
      <p:sp>
        <p:nvSpPr>
          <p:cNvPr id="715" name="Google Shape;715;gd76cab2273_0_588"/>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fontScale="92500" lnSpcReduction="10000"/>
          </a:bodyPr>
          <a:lstStyle/>
          <a:p>
            <a:pPr marL="285750" lvl="0" indent="-273393" algn="l" rtl="0">
              <a:lnSpc>
                <a:spcPct val="90000"/>
              </a:lnSpc>
              <a:spcBef>
                <a:spcPts val="0"/>
              </a:spcBef>
              <a:spcAft>
                <a:spcPts val="0"/>
              </a:spcAft>
              <a:buSzPct val="117935"/>
              <a:buChar char="▪"/>
            </a:pPr>
            <a:r>
              <a:rPr lang="de-DE"/>
              <a:t>In the sentiment analysis the algorithm determines if text is positive, neutral, or negative</a:t>
            </a:r>
            <a:endParaRPr/>
          </a:p>
          <a:p>
            <a:pPr marL="285750" lvl="0" indent="-273393" algn="l" rtl="0">
              <a:lnSpc>
                <a:spcPct val="90000"/>
              </a:lnSpc>
              <a:spcBef>
                <a:spcPts val="1100"/>
              </a:spcBef>
              <a:spcAft>
                <a:spcPts val="0"/>
              </a:spcAft>
              <a:buSzPct val="117935"/>
              <a:buChar char="▪"/>
            </a:pPr>
            <a:r>
              <a:rPr lang="de-DE"/>
              <a:t>Used to analyze reports, social media posts, customer reviews, forums, news items, communication, etc.</a:t>
            </a:r>
            <a:endParaRPr/>
          </a:p>
          <a:p>
            <a:pPr marL="285750" lvl="0" indent="-273393" algn="l" rtl="0">
              <a:lnSpc>
                <a:spcPct val="90000"/>
              </a:lnSpc>
              <a:spcBef>
                <a:spcPts val="1100"/>
              </a:spcBef>
              <a:spcAft>
                <a:spcPts val="0"/>
              </a:spcAft>
              <a:buSzPct val="117935"/>
              <a:buChar char="▪"/>
            </a:pPr>
            <a:r>
              <a:rPr lang="de-DE"/>
              <a:t>Typically a text is broken up in parts (e.g. sentences or phrases) and for each part the sentiment is estimated. The score for the parts is then combined to get an overall score</a:t>
            </a:r>
            <a:endParaRPr/>
          </a:p>
          <a:p>
            <a:pPr marL="285750" lvl="0" indent="-273393" algn="l" rtl="0">
              <a:lnSpc>
                <a:spcPct val="90000"/>
              </a:lnSpc>
              <a:spcBef>
                <a:spcPts val="1100"/>
              </a:spcBef>
              <a:spcAft>
                <a:spcPts val="0"/>
              </a:spcAft>
              <a:buSzPct val="117935"/>
              <a:buChar char="▪"/>
            </a:pPr>
            <a:r>
              <a:rPr lang="de-DE"/>
              <a:t>Sentiment library and rules</a:t>
            </a:r>
            <a:endParaRPr/>
          </a:p>
          <a:p>
            <a:pPr marL="538162" lvl="1" indent="-171450" algn="l" rtl="0">
              <a:lnSpc>
                <a:spcPct val="90000"/>
              </a:lnSpc>
              <a:spcBef>
                <a:spcPts val="1100"/>
              </a:spcBef>
              <a:spcAft>
                <a:spcPts val="0"/>
              </a:spcAft>
              <a:buSzPct val="100000"/>
              <a:buChar char="▪"/>
            </a:pPr>
            <a:r>
              <a:rPr lang="de-DE"/>
              <a:t>Sentiment library (collection of adjectives and phrases that are either positive or negative, e.g. good, brilliant, great, amazing)</a:t>
            </a:r>
            <a:endParaRPr/>
          </a:p>
          <a:p>
            <a:pPr marL="538162" lvl="1" indent="-171450" algn="l" rtl="0">
              <a:lnSpc>
                <a:spcPct val="90000"/>
              </a:lnSpc>
              <a:spcBef>
                <a:spcPts val="1100"/>
              </a:spcBef>
              <a:spcAft>
                <a:spcPts val="0"/>
              </a:spcAft>
              <a:buSzPct val="100000"/>
              <a:buChar char="▪"/>
            </a:pPr>
            <a:r>
              <a:rPr lang="de-DE"/>
              <a:t>Rules are used to assign a sentiment score based on the library and rules</a:t>
            </a:r>
            <a:endParaRPr/>
          </a:p>
          <a:p>
            <a:pPr marL="285750" lvl="0" indent="-273393" algn="l" rtl="0">
              <a:lnSpc>
                <a:spcPct val="90000"/>
              </a:lnSpc>
              <a:spcBef>
                <a:spcPts val="1100"/>
              </a:spcBef>
              <a:spcAft>
                <a:spcPts val="0"/>
              </a:spcAft>
              <a:buSzPct val="117935"/>
              <a:buChar char="▪"/>
            </a:pPr>
            <a:r>
              <a:rPr lang="de-DE"/>
              <a:t>Typical problems</a:t>
            </a:r>
            <a:endParaRPr/>
          </a:p>
          <a:p>
            <a:pPr marL="538162" lvl="1" indent="-171450" algn="l" rtl="0">
              <a:lnSpc>
                <a:spcPct val="90000"/>
              </a:lnSpc>
              <a:spcBef>
                <a:spcPts val="1100"/>
              </a:spcBef>
              <a:spcAft>
                <a:spcPts val="0"/>
              </a:spcAft>
              <a:buSzPct val="100000"/>
              <a:buChar char="▪"/>
            </a:pPr>
            <a:r>
              <a:rPr lang="de-DE"/>
              <a:t>“Not good”, “the cake wasn’t bad”, … </a:t>
            </a:r>
            <a:endParaRPr/>
          </a:p>
          <a:p>
            <a:pPr marL="538162" lvl="1" indent="-63500" algn="l" rtl="0">
              <a:lnSpc>
                <a:spcPct val="90000"/>
              </a:lnSpc>
              <a:spcBef>
                <a:spcPts val="1100"/>
              </a:spcBef>
              <a:spcAft>
                <a:spcPts val="0"/>
              </a:spcAft>
              <a:buSzPct val="100000"/>
              <a:buNone/>
            </a:pPr>
            <a:endParaRPr/>
          </a:p>
        </p:txBody>
      </p:sp>
      <p:sp>
        <p:nvSpPr>
          <p:cNvPr id="716" name="Google Shape;716;gd76cab2273_0_588"/>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717" name="Google Shape;717;gd76cab2273_0_588"/>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rgbClr val="89BD3E"/>
              </a:buClr>
              <a:buSzPts val="2400"/>
              <a:buFont typeface="Noto Sans Symbols"/>
              <a:buNone/>
            </a:pPr>
            <a:endParaRPr/>
          </a:p>
        </p:txBody>
      </p:sp>
      <p:sp>
        <p:nvSpPr>
          <p:cNvPr id="718" name="Google Shape;718;gd76cab2273_0_58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de-DE"/>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d76cab2273_0_598"/>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2400"/>
              <a:buFont typeface="Arial"/>
              <a:buNone/>
            </a:pPr>
            <a:r>
              <a:rPr lang="de-DE" sz="2400"/>
              <a:t>Example: </a:t>
            </a:r>
            <a:r>
              <a:rPr lang="de-DE" sz="2400" u="sng">
                <a:solidFill>
                  <a:schemeClr val="hlink"/>
                </a:solidFill>
                <a:hlinkClick r:id="rId3"/>
              </a:rPr>
              <a:t>https://text-processing.com/demo/sentiment/</a:t>
            </a:r>
            <a:r>
              <a:rPr lang="de-DE" sz="2400"/>
              <a:t> </a:t>
            </a:r>
            <a:endParaRPr/>
          </a:p>
        </p:txBody>
      </p:sp>
      <p:sp>
        <p:nvSpPr>
          <p:cNvPr id="725" name="Google Shape;725;gd76cab2273_0_598"/>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de-DE"/>
              <a:t>The cake is good                          The cake is not bad</a:t>
            </a:r>
            <a:endParaRPr/>
          </a:p>
          <a:p>
            <a:pPr marL="0" lvl="0" indent="0" algn="l" rtl="0">
              <a:lnSpc>
                <a:spcPct val="90000"/>
              </a:lnSpc>
              <a:spcBef>
                <a:spcPts val="1100"/>
              </a:spcBef>
              <a:spcAft>
                <a:spcPts val="0"/>
              </a:spcAft>
              <a:buSzPts val="2400"/>
              <a:buNone/>
            </a:pPr>
            <a:r>
              <a:rPr lang="de-DE"/>
              <a:t>🡪 pos: 0.7                                      🡪 pos: 0.2</a:t>
            </a:r>
            <a:endParaRPr/>
          </a:p>
          <a:p>
            <a:pPr marL="0" lvl="0" indent="0" algn="l" rtl="0">
              <a:lnSpc>
                <a:spcPct val="90000"/>
              </a:lnSpc>
              <a:spcBef>
                <a:spcPts val="1100"/>
              </a:spcBef>
              <a:spcAft>
                <a:spcPts val="0"/>
              </a:spcAft>
              <a:buSzPts val="2400"/>
              <a:buNone/>
            </a:pPr>
            <a:r>
              <a:rPr lang="de-DE"/>
              <a:t>🡪 neg: 0.3                                      🡪 neg: 0.8</a:t>
            </a:r>
            <a:endParaRPr/>
          </a:p>
          <a:p>
            <a:pPr marL="0" lvl="0" indent="0" algn="l" rtl="0">
              <a:lnSpc>
                <a:spcPct val="90000"/>
              </a:lnSpc>
              <a:spcBef>
                <a:spcPts val="1100"/>
              </a:spcBef>
              <a:spcAft>
                <a:spcPts val="0"/>
              </a:spcAft>
              <a:buSzPts val="2400"/>
              <a:buNone/>
            </a:pPr>
            <a:endParaRPr/>
          </a:p>
        </p:txBody>
      </p:sp>
      <p:sp>
        <p:nvSpPr>
          <p:cNvPr id="726" name="Google Shape;726;gd76cab2273_0_598"/>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727" name="Google Shape;727;gd76cab2273_0_598"/>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rgbClr val="89BD3E"/>
              </a:buClr>
              <a:buSzPts val="2400"/>
              <a:buFont typeface="Noto Sans Symbols"/>
              <a:buNone/>
            </a:pPr>
            <a:endParaRPr/>
          </a:p>
        </p:txBody>
      </p:sp>
      <p:sp>
        <p:nvSpPr>
          <p:cNvPr id="728" name="Google Shape;728;gd76cab2273_0_59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de-DE"/>
              <a:t>59</a:t>
            </a:fld>
            <a:endParaRPr/>
          </a:p>
        </p:txBody>
      </p:sp>
      <p:pic>
        <p:nvPicPr>
          <p:cNvPr id="729" name="Google Shape;729;gd76cab2273_0_598"/>
          <p:cNvPicPr preferRelativeResize="0"/>
          <p:nvPr/>
        </p:nvPicPr>
        <p:blipFill rotWithShape="1">
          <a:blip r:embed="rId4">
            <a:alphaModFix/>
          </a:blip>
          <a:srcRect/>
          <a:stretch/>
        </p:blipFill>
        <p:spPr>
          <a:xfrm>
            <a:off x="187794" y="2974608"/>
            <a:ext cx="4187513" cy="3013825"/>
          </a:xfrm>
          <a:prstGeom prst="rect">
            <a:avLst/>
          </a:prstGeom>
          <a:noFill/>
          <a:ln>
            <a:noFill/>
          </a:ln>
        </p:spPr>
      </p:pic>
      <p:pic>
        <p:nvPicPr>
          <p:cNvPr id="730" name="Google Shape;730;gd76cab2273_0_598"/>
          <p:cNvPicPr preferRelativeResize="0"/>
          <p:nvPr/>
        </p:nvPicPr>
        <p:blipFill rotWithShape="1">
          <a:blip r:embed="rId5">
            <a:alphaModFix/>
          </a:blip>
          <a:srcRect/>
          <a:stretch/>
        </p:blipFill>
        <p:spPr>
          <a:xfrm>
            <a:off x="4607083" y="2936033"/>
            <a:ext cx="4327370" cy="30909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d76cab2273_0_27"/>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Natural Language Processing (NLP)</a:t>
            </a:r>
            <a:br>
              <a:rPr lang="de-DE"/>
            </a:br>
            <a:r>
              <a:rPr lang="de-DE"/>
              <a:t>A Definition</a:t>
            </a:r>
            <a:endParaRPr/>
          </a:p>
        </p:txBody>
      </p:sp>
      <p:sp>
        <p:nvSpPr>
          <p:cNvPr id="154" name="Google Shape;154;gd76cab2273_0_27"/>
          <p:cNvSpPr txBox="1">
            <a:spLocks noGrp="1"/>
          </p:cNvSpPr>
          <p:nvPr>
            <p:ph type="body" idx="1"/>
          </p:nvPr>
        </p:nvSpPr>
        <p:spPr>
          <a:xfrm>
            <a:off x="695326" y="1592263"/>
            <a:ext cx="7956600" cy="39231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SzPts val="2595"/>
              <a:buNone/>
            </a:pPr>
            <a:r>
              <a:rPr lang="de-DE" sz="3600"/>
              <a:t>“Natural Language Processing is a theoretically motivated range of </a:t>
            </a:r>
            <a:r>
              <a:rPr lang="de-DE" sz="3600" b="1"/>
              <a:t>computational techniques </a:t>
            </a:r>
            <a:r>
              <a:rPr lang="de-DE" sz="3600"/>
              <a:t>for analyzing and representing naturally occurring texts at one or more levels of linguistic analysis for the purpose of achieving human-like language processing for a range of</a:t>
            </a:r>
            <a:br>
              <a:rPr lang="de-DE" sz="3600"/>
            </a:br>
            <a:r>
              <a:rPr lang="de-DE" sz="3600"/>
              <a:t>tasks or applications.”</a:t>
            </a:r>
            <a:endParaRPr i="1"/>
          </a:p>
        </p:txBody>
      </p:sp>
      <p:sp>
        <p:nvSpPr>
          <p:cNvPr id="155" name="Google Shape;155;gd76cab2273_0_27"/>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6</a:t>
            </a:fld>
            <a:endParaRPr/>
          </a:p>
        </p:txBody>
      </p:sp>
      <p:sp>
        <p:nvSpPr>
          <p:cNvPr id="156" name="Google Shape;156;gd76cab2273_0_27"/>
          <p:cNvSpPr/>
          <p:nvPr/>
        </p:nvSpPr>
        <p:spPr>
          <a:xfrm>
            <a:off x="695325" y="5436575"/>
            <a:ext cx="77745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2000">
                <a:solidFill>
                  <a:schemeClr val="dk1"/>
                </a:solidFill>
                <a:latin typeface="Arial"/>
                <a:ea typeface="Arial"/>
                <a:cs typeface="Arial"/>
                <a:sym typeface="Arial"/>
              </a:rPr>
              <a:t>Liddy, E.D. 2001. Natural Language Processing. In Encyclopedia of Library and Information Science, 2nd Ed. NY. Marcel Decker, Inc.</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d76cab2273_0_610"/>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NLTK vader </a:t>
            </a:r>
            <a:br>
              <a:rPr lang="de-DE"/>
            </a:br>
            <a:r>
              <a:rPr lang="de-DE" sz="1800" u="sng">
                <a:solidFill>
                  <a:schemeClr val="hlink"/>
                </a:solidFill>
                <a:hlinkClick r:id="rId3"/>
              </a:rPr>
              <a:t>https://www.nltk.org/_modules/nltk/sentiment/vader.html</a:t>
            </a:r>
            <a:r>
              <a:rPr lang="de-DE" sz="1800"/>
              <a:t> </a:t>
            </a:r>
            <a:endParaRPr/>
          </a:p>
        </p:txBody>
      </p:sp>
      <p:sp>
        <p:nvSpPr>
          <p:cNvPr id="737" name="Google Shape;737;gd76cab2273_0_610"/>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738" name="Google Shape;738;gd76cab2273_0_610"/>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739" name="Google Shape;739;gd76cab2273_0_610"/>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rgbClr val="89BD3E"/>
              </a:buClr>
              <a:buSzPts val="2400"/>
              <a:buFont typeface="Noto Sans Symbols"/>
              <a:buNone/>
            </a:pPr>
            <a:endParaRPr/>
          </a:p>
        </p:txBody>
      </p:sp>
      <p:sp>
        <p:nvSpPr>
          <p:cNvPr id="740" name="Google Shape;740;gd76cab2273_0_61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de-DE"/>
              <a:t>60</a:t>
            </a:fld>
            <a:endParaRPr/>
          </a:p>
        </p:txBody>
      </p:sp>
      <p:pic>
        <p:nvPicPr>
          <p:cNvPr id="741" name="Google Shape;741;gd76cab2273_0_610"/>
          <p:cNvPicPr preferRelativeResize="0"/>
          <p:nvPr/>
        </p:nvPicPr>
        <p:blipFill rotWithShape="1">
          <a:blip r:embed="rId4">
            <a:alphaModFix/>
          </a:blip>
          <a:srcRect/>
          <a:stretch/>
        </p:blipFill>
        <p:spPr>
          <a:xfrm>
            <a:off x="530634" y="1286735"/>
            <a:ext cx="6536916" cy="2190204"/>
          </a:xfrm>
          <a:prstGeom prst="rect">
            <a:avLst/>
          </a:prstGeom>
          <a:noFill/>
          <a:ln>
            <a:noFill/>
          </a:ln>
        </p:spPr>
      </p:pic>
      <p:sp>
        <p:nvSpPr>
          <p:cNvPr id="742" name="Google Shape;742;gd76cab2273_0_610"/>
          <p:cNvSpPr/>
          <p:nvPr/>
        </p:nvSpPr>
        <p:spPr>
          <a:xfrm>
            <a:off x="723900" y="3629339"/>
            <a:ext cx="7918500" cy="258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a:solidFill>
                  <a:schemeClr val="dk1"/>
                </a:solidFill>
                <a:latin typeface="Arial"/>
                <a:ea typeface="Arial"/>
                <a:cs typeface="Arial"/>
                <a:sym typeface="Arial"/>
              </a:rPr>
              <a:t>Sentiment ratings from 10 independent human raters […]. Over 9,000 token features were rated on a scale from "[–4] Extremely Negative" to "[4] Extremely Positive", with allowance for "[0] Neutral (or Neither, N/A)". We kept every lexical feature that had a non-zero mean rating, and whose standard deviation was less than 2.5 as determined by the aggregate of those ten independent raters. This left us with just over 7,500 lexical features […] For example, the word "okay" has a positive valence of 0.9, "good" is 1.9, and "great" is 3.1, whereas "horrible" is –2.5, the frowning emoticon :( is –2.2, and "sucks" and it's slang derivative "sux" are both –1.5.</a:t>
            </a:r>
            <a:endParaRPr sz="1800">
              <a:solidFill>
                <a:schemeClr val="dk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gd76cab2273_0_622"/>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NLTK vader </a:t>
            </a:r>
            <a:br>
              <a:rPr lang="de-DE"/>
            </a:br>
            <a:r>
              <a:rPr lang="de-DE" sz="1800" u="sng">
                <a:solidFill>
                  <a:schemeClr val="hlink"/>
                </a:solidFill>
                <a:hlinkClick r:id="rId3"/>
              </a:rPr>
              <a:t>https://www.nltk.org/_modules/nltk/sentiment/vader.html</a:t>
            </a:r>
            <a:r>
              <a:rPr lang="de-DE" sz="1800"/>
              <a:t> </a:t>
            </a:r>
            <a:endParaRPr/>
          </a:p>
        </p:txBody>
      </p:sp>
      <p:sp>
        <p:nvSpPr>
          <p:cNvPr id="749" name="Google Shape;749;gd76cab2273_0_622"/>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750" name="Google Shape;750;gd76cab2273_0_622"/>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751" name="Google Shape;751;gd76cab2273_0_622"/>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rgbClr val="89BD3E"/>
              </a:buClr>
              <a:buSzPts val="2400"/>
              <a:buFont typeface="Noto Sans Symbols"/>
              <a:buNone/>
            </a:pPr>
            <a:endParaRPr/>
          </a:p>
        </p:txBody>
      </p:sp>
      <p:sp>
        <p:nvSpPr>
          <p:cNvPr id="752" name="Google Shape;752;gd76cab2273_0_62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de-DE"/>
              <a:t>61</a:t>
            </a:fld>
            <a:endParaRPr/>
          </a:p>
        </p:txBody>
      </p:sp>
      <p:sp>
        <p:nvSpPr>
          <p:cNvPr id="753" name="Google Shape;753;gd76cab2273_0_622"/>
          <p:cNvSpPr/>
          <p:nvPr/>
        </p:nvSpPr>
        <p:spPr>
          <a:xfrm>
            <a:off x="171566" y="5890485"/>
            <a:ext cx="7084800" cy="30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4070A0"/>
              </a:buClr>
              <a:buSzPts val="1000"/>
              <a:buFont typeface="Arimo"/>
              <a:buNone/>
            </a:pPr>
            <a:r>
              <a:rPr lang="de-DE" sz="1000" b="0" i="1" u="none" strike="noStrike" cap="none">
                <a:solidFill>
                  <a:srgbClr val="4070A0"/>
                </a:solidFill>
                <a:latin typeface="Arimo"/>
                <a:ea typeface="Arimo"/>
                <a:cs typeface="Arimo"/>
                <a:sym typeface="Arimo"/>
              </a:rPr>
              <a:t>Hutto, C.J. &amp; Gilbert, E.E. (2014). VADER: A Parsimonious Rule-based Model for</a:t>
            </a:r>
            <a:r>
              <a:rPr lang="de-DE" sz="1000" b="0" i="0" u="none" strike="noStrike" cap="none">
                <a:solidFill>
                  <a:srgbClr val="000000"/>
                </a:solidFill>
                <a:latin typeface="Arimo"/>
                <a:ea typeface="Arimo"/>
                <a:cs typeface="Arimo"/>
                <a:sym typeface="Arimo"/>
              </a:rPr>
              <a:t> </a:t>
            </a:r>
            <a:r>
              <a:rPr lang="de-DE" sz="1000" b="0" i="1" u="none" strike="noStrike" cap="none">
                <a:solidFill>
                  <a:srgbClr val="4070A0"/>
                </a:solidFill>
                <a:latin typeface="Arimo"/>
                <a:ea typeface="Arimo"/>
                <a:cs typeface="Arimo"/>
                <a:sym typeface="Arimo"/>
              </a:rPr>
              <a:t>Sentiment Analysis of Social Media Text. Eighth International Conference on</a:t>
            </a:r>
            <a:r>
              <a:rPr lang="de-DE" sz="1000" b="0" i="0" u="none" strike="noStrike" cap="none">
                <a:solidFill>
                  <a:srgbClr val="000000"/>
                </a:solidFill>
                <a:latin typeface="Arimo"/>
                <a:ea typeface="Arimo"/>
                <a:cs typeface="Arimo"/>
                <a:sym typeface="Arimo"/>
              </a:rPr>
              <a:t> </a:t>
            </a:r>
            <a:r>
              <a:rPr lang="de-DE" sz="1000" b="0" i="1" u="none" strike="noStrike" cap="none">
                <a:solidFill>
                  <a:srgbClr val="4070A0"/>
                </a:solidFill>
                <a:latin typeface="Arimo"/>
                <a:ea typeface="Arimo"/>
                <a:cs typeface="Arimo"/>
                <a:sym typeface="Arimo"/>
              </a:rPr>
              <a:t>Weblogs and Social Media (ICWSM-14). Ann Arbor, MI, June 2014.</a:t>
            </a:r>
            <a:r>
              <a:rPr lang="de-DE" sz="6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pic>
        <p:nvPicPr>
          <p:cNvPr id="754" name="Google Shape;754;gd76cab2273_0_622"/>
          <p:cNvPicPr preferRelativeResize="0"/>
          <p:nvPr/>
        </p:nvPicPr>
        <p:blipFill rotWithShape="1">
          <a:blip r:embed="rId4">
            <a:alphaModFix/>
          </a:blip>
          <a:srcRect/>
          <a:stretch/>
        </p:blipFill>
        <p:spPr>
          <a:xfrm>
            <a:off x="7113062" y="110767"/>
            <a:ext cx="985856" cy="5560839"/>
          </a:xfrm>
          <a:prstGeom prst="rect">
            <a:avLst/>
          </a:prstGeom>
          <a:noFill/>
          <a:ln>
            <a:noFill/>
          </a:ln>
        </p:spPr>
      </p:pic>
      <p:pic>
        <p:nvPicPr>
          <p:cNvPr id="755" name="Google Shape;755;gd76cab2273_0_622"/>
          <p:cNvPicPr preferRelativeResize="0"/>
          <p:nvPr/>
        </p:nvPicPr>
        <p:blipFill rotWithShape="1">
          <a:blip r:embed="rId5">
            <a:alphaModFix/>
          </a:blip>
          <a:srcRect b="25882"/>
          <a:stretch/>
        </p:blipFill>
        <p:spPr>
          <a:xfrm>
            <a:off x="101600" y="1370027"/>
            <a:ext cx="3477337" cy="4301580"/>
          </a:xfrm>
          <a:prstGeom prst="rect">
            <a:avLst/>
          </a:prstGeom>
          <a:noFill/>
          <a:ln>
            <a:noFill/>
          </a:ln>
        </p:spPr>
      </p:pic>
      <p:pic>
        <p:nvPicPr>
          <p:cNvPr id="756" name="Google Shape;756;gd76cab2273_0_622"/>
          <p:cNvPicPr preferRelativeResize="0"/>
          <p:nvPr/>
        </p:nvPicPr>
        <p:blipFill rotWithShape="1">
          <a:blip r:embed="rId6">
            <a:alphaModFix/>
          </a:blip>
          <a:srcRect/>
          <a:stretch/>
        </p:blipFill>
        <p:spPr>
          <a:xfrm>
            <a:off x="3642573" y="1356427"/>
            <a:ext cx="2009279" cy="1991285"/>
          </a:xfrm>
          <a:prstGeom prst="rect">
            <a:avLst/>
          </a:prstGeom>
          <a:noFill/>
          <a:ln>
            <a:noFill/>
          </a:ln>
        </p:spPr>
      </p:pic>
      <p:pic>
        <p:nvPicPr>
          <p:cNvPr id="757" name="Google Shape;757;gd76cab2273_0_622"/>
          <p:cNvPicPr preferRelativeResize="0"/>
          <p:nvPr/>
        </p:nvPicPr>
        <p:blipFill rotWithShape="1">
          <a:blip r:embed="rId7">
            <a:alphaModFix/>
          </a:blip>
          <a:srcRect/>
          <a:stretch/>
        </p:blipFill>
        <p:spPr>
          <a:xfrm>
            <a:off x="3713933" y="3428091"/>
            <a:ext cx="3264133" cy="2243517"/>
          </a:xfrm>
          <a:prstGeom prst="rect">
            <a:avLst/>
          </a:prstGeom>
          <a:noFill/>
          <a:ln>
            <a:noFill/>
          </a:ln>
        </p:spPr>
      </p:pic>
      <p:sp>
        <p:nvSpPr>
          <p:cNvPr id="758" name="Google Shape;758;gd76cab2273_0_622"/>
          <p:cNvSpPr/>
          <p:nvPr/>
        </p:nvSpPr>
        <p:spPr>
          <a:xfrm>
            <a:off x="101600" y="5613486"/>
            <a:ext cx="73533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200" u="sng">
                <a:solidFill>
                  <a:schemeClr val="dk1"/>
                </a:solidFill>
                <a:latin typeface="Arial"/>
                <a:ea typeface="Arial"/>
                <a:cs typeface="Arial"/>
                <a:sym typeface="Arial"/>
                <a:hlinkClick r:id="rId8">
                  <a:extLst>
                    <a:ext uri="{A12FA001-AC4F-418D-AE19-62706E023703}">
                      <ahyp:hlinkClr xmlns:ahyp="http://schemas.microsoft.com/office/drawing/2018/hyperlinkcolor" val="tx"/>
                    </a:ext>
                  </a:extLst>
                </a:hlinkClick>
              </a:rPr>
              <a:t>http://t-redactyl.io/blog/2017/04/using-vader-to-handle-sentiment-analysis-with-social-media-text.html</a:t>
            </a:r>
            <a:r>
              <a:rPr lang="de-DE" sz="1200">
                <a:solidFill>
                  <a:schemeClr val="dk1"/>
                </a:solidFill>
                <a:latin typeface="Arial"/>
                <a:ea typeface="Arial"/>
                <a:cs typeface="Arial"/>
                <a:sym typeface="Arial"/>
              </a:rPr>
              <a:t>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gd76cab2273_0_638"/>
          <p:cNvSpPr txBox="1">
            <a:spLocks noGrp="1"/>
          </p:cNvSpPr>
          <p:nvPr>
            <p:ph type="title"/>
          </p:nvPr>
        </p:nvSpPr>
        <p:spPr>
          <a:xfrm>
            <a:off x="227852" y="4601313"/>
            <a:ext cx="10801200" cy="9525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2400"/>
              <a:buFont typeface="Arial"/>
              <a:buNone/>
            </a:pPr>
            <a:r>
              <a:rPr lang="de-DE" sz="2400" b="0"/>
              <a:t>NLTK vader: </a:t>
            </a:r>
            <a:r>
              <a:rPr lang="de-DE" sz="1400" b="0" u="sng">
                <a:solidFill>
                  <a:schemeClr val="hlink"/>
                </a:solidFill>
                <a:hlinkClick r:id="rId3"/>
              </a:rPr>
              <a:t>https://www.nltk.org/_modules/nltk/sentiment/vader.html</a:t>
            </a:r>
            <a:r>
              <a:rPr lang="de-DE" sz="1400" b="0"/>
              <a:t> </a:t>
            </a:r>
            <a:endParaRPr/>
          </a:p>
        </p:txBody>
      </p:sp>
      <p:sp>
        <p:nvSpPr>
          <p:cNvPr id="765" name="Google Shape;765;gd76cab2273_0_638"/>
          <p:cNvSpPr/>
          <p:nvPr/>
        </p:nvSpPr>
        <p:spPr>
          <a:xfrm>
            <a:off x="227852" y="5653377"/>
            <a:ext cx="6998400" cy="30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4070A0"/>
              </a:buClr>
              <a:buSzPts val="1000"/>
              <a:buFont typeface="Arimo"/>
              <a:buNone/>
            </a:pPr>
            <a:r>
              <a:rPr lang="de-DE" sz="1000" b="0" i="1" u="none" strike="noStrike" cap="none">
                <a:solidFill>
                  <a:srgbClr val="4070A0"/>
                </a:solidFill>
                <a:latin typeface="Arimo"/>
                <a:ea typeface="Arimo"/>
                <a:cs typeface="Arimo"/>
                <a:sym typeface="Arimo"/>
              </a:rPr>
              <a:t>Hutto, C.J. &amp; Gilbert, E.E. (2014). VADER: A Parsimonious Rule-based Model for</a:t>
            </a:r>
            <a:r>
              <a:rPr lang="de-DE" sz="1000" b="0" i="0" u="none" strike="noStrike" cap="none">
                <a:solidFill>
                  <a:srgbClr val="000000"/>
                </a:solidFill>
                <a:latin typeface="Arimo"/>
                <a:ea typeface="Arimo"/>
                <a:cs typeface="Arimo"/>
                <a:sym typeface="Arimo"/>
              </a:rPr>
              <a:t> </a:t>
            </a:r>
            <a:r>
              <a:rPr lang="de-DE" sz="1000" b="0" i="1" u="none" strike="noStrike" cap="none">
                <a:solidFill>
                  <a:srgbClr val="4070A0"/>
                </a:solidFill>
                <a:latin typeface="Arimo"/>
                <a:ea typeface="Arimo"/>
                <a:cs typeface="Arimo"/>
                <a:sym typeface="Arimo"/>
              </a:rPr>
              <a:t>Sentiment Analysis of Social Media Text. Eighth International Conference on</a:t>
            </a:r>
            <a:r>
              <a:rPr lang="de-DE" sz="1000" b="0" i="0" u="none" strike="noStrike" cap="none">
                <a:solidFill>
                  <a:srgbClr val="000000"/>
                </a:solidFill>
                <a:latin typeface="Arimo"/>
                <a:ea typeface="Arimo"/>
                <a:cs typeface="Arimo"/>
                <a:sym typeface="Arimo"/>
              </a:rPr>
              <a:t> </a:t>
            </a:r>
            <a:r>
              <a:rPr lang="de-DE" sz="1000" b="0" i="1" u="none" strike="noStrike" cap="none">
                <a:solidFill>
                  <a:srgbClr val="4070A0"/>
                </a:solidFill>
                <a:latin typeface="Arimo"/>
                <a:ea typeface="Arimo"/>
                <a:cs typeface="Arimo"/>
                <a:sym typeface="Arimo"/>
              </a:rPr>
              <a:t>Weblogs and Social Media (ICWSM-14). Ann Arbor, MI, June 2014.</a:t>
            </a:r>
            <a:r>
              <a:rPr lang="de-DE" sz="6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pic>
        <p:nvPicPr>
          <p:cNvPr id="766" name="Google Shape;766;gd76cab2273_0_638"/>
          <p:cNvPicPr preferRelativeResize="0"/>
          <p:nvPr/>
        </p:nvPicPr>
        <p:blipFill rotWithShape="1">
          <a:blip r:embed="rId4">
            <a:alphaModFix/>
          </a:blip>
          <a:srcRect/>
          <a:stretch/>
        </p:blipFill>
        <p:spPr>
          <a:xfrm>
            <a:off x="71988" y="33425"/>
            <a:ext cx="7547882" cy="5187839"/>
          </a:xfrm>
          <a:prstGeom prst="rect">
            <a:avLst/>
          </a:prstGeom>
          <a:noFill/>
          <a:ln>
            <a:noFill/>
          </a:ln>
        </p:spPr>
      </p:pic>
      <p:sp>
        <p:nvSpPr>
          <p:cNvPr id="767" name="Google Shape;767;gd76cab2273_0_638"/>
          <p:cNvSpPr/>
          <p:nvPr/>
        </p:nvSpPr>
        <p:spPr>
          <a:xfrm>
            <a:off x="163027" y="5945086"/>
            <a:ext cx="77997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2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http://t-redactyl.io/blog/2017/04/using-vader-to-handle-sentiment-analysis-with-social-media-text.html</a:t>
            </a:r>
            <a:r>
              <a:rPr lang="de-DE" sz="1200">
                <a:solidFill>
                  <a:schemeClr val="dk1"/>
                </a:solidFill>
                <a:latin typeface="Arial"/>
                <a:ea typeface="Arial"/>
                <a:cs typeface="Arial"/>
                <a:sym typeface="Arial"/>
              </a:rPr>
              <a:t> </a:t>
            </a:r>
            <a:endParaRPr/>
          </a:p>
        </p:txBody>
      </p:sp>
      <p:sp>
        <p:nvSpPr>
          <p:cNvPr id="768" name="Google Shape;768;gd76cab2273_0_63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62</a:t>
            </a:fld>
            <a:endParaRPr/>
          </a:p>
        </p:txBody>
      </p:sp>
      <p:pic>
        <p:nvPicPr>
          <p:cNvPr id="769" name="Google Shape;769;gd76cab2273_0_638"/>
          <p:cNvPicPr preferRelativeResize="0"/>
          <p:nvPr/>
        </p:nvPicPr>
        <p:blipFill rotWithShape="1">
          <a:blip r:embed="rId6">
            <a:alphaModFix/>
          </a:blip>
          <a:srcRect/>
          <a:stretch/>
        </p:blipFill>
        <p:spPr>
          <a:xfrm>
            <a:off x="7686675" y="33425"/>
            <a:ext cx="926667" cy="52269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gd76cab2273_0_649"/>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Text analytics – Sentiment analysis</a:t>
            </a:r>
            <a:endParaRPr/>
          </a:p>
        </p:txBody>
      </p:sp>
      <p:sp>
        <p:nvSpPr>
          <p:cNvPr id="776" name="Google Shape;776;gd76cab2273_0_649"/>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Sentiment Analysis with Python NLTK Text Classification (online example)</a:t>
            </a:r>
            <a:br>
              <a:rPr lang="de-DE"/>
            </a:br>
            <a:r>
              <a:rPr lang="de-DE" u="sng">
                <a:solidFill>
                  <a:schemeClr val="hlink"/>
                </a:solidFill>
                <a:hlinkClick r:id="rId3"/>
              </a:rPr>
              <a:t>https://text-processing.com/demo/sentiment/</a:t>
            </a:r>
            <a:r>
              <a:rPr lang="de-DE"/>
              <a:t> </a:t>
            </a:r>
            <a:endParaRPr/>
          </a:p>
          <a:p>
            <a:pPr marL="285750" lvl="0" indent="-285750" algn="l" rtl="0">
              <a:lnSpc>
                <a:spcPct val="90000"/>
              </a:lnSpc>
              <a:spcBef>
                <a:spcPts val="1100"/>
              </a:spcBef>
              <a:spcAft>
                <a:spcPts val="0"/>
              </a:spcAft>
              <a:buSzPts val="2400"/>
              <a:buChar char="▪"/>
            </a:pPr>
            <a:r>
              <a:rPr lang="de-DE"/>
              <a:t>Twitter Sentiment Analysis using Python</a:t>
            </a:r>
            <a:br>
              <a:rPr lang="de-DE"/>
            </a:br>
            <a:r>
              <a:rPr lang="de-DE" u="sng">
                <a:solidFill>
                  <a:schemeClr val="hlink"/>
                </a:solidFill>
                <a:hlinkClick r:id="rId4"/>
              </a:rPr>
              <a:t>https://www.geeksforgeeks.org/twitter-sentiment-analysis-using-python/</a:t>
            </a:r>
            <a:r>
              <a:rPr lang="de-DE"/>
              <a:t> </a:t>
            </a:r>
            <a:endParaRPr/>
          </a:p>
          <a:p>
            <a:pPr marL="285750" lvl="0" indent="-285750" algn="l" rtl="0">
              <a:lnSpc>
                <a:spcPct val="90000"/>
              </a:lnSpc>
              <a:spcBef>
                <a:spcPts val="1100"/>
              </a:spcBef>
              <a:spcAft>
                <a:spcPts val="0"/>
              </a:spcAft>
              <a:buSzPts val="2400"/>
              <a:buChar char="▪"/>
            </a:pPr>
            <a:r>
              <a:rPr lang="de-DE"/>
              <a:t>nltk.sentiment.sentiment_analyzer module</a:t>
            </a:r>
            <a:br>
              <a:rPr lang="de-DE"/>
            </a:br>
            <a:r>
              <a:rPr lang="de-DE"/>
              <a:t>facilitate Sentiment Analysis tasks using NLTK features and classifiers</a:t>
            </a:r>
            <a:br>
              <a:rPr lang="de-DE"/>
            </a:br>
            <a:r>
              <a:rPr lang="de-DE" u="sng">
                <a:solidFill>
                  <a:schemeClr val="hlink"/>
                </a:solidFill>
                <a:hlinkClick r:id="rId5"/>
              </a:rPr>
              <a:t>https://www.nltk.org/api/nltk.sentiment.html</a:t>
            </a:r>
            <a:r>
              <a:rPr lang="de-DE"/>
              <a:t> </a:t>
            </a:r>
            <a:endParaRPr/>
          </a:p>
          <a:p>
            <a:pPr marL="285750" lvl="0" indent="-285750" algn="l" rtl="0">
              <a:lnSpc>
                <a:spcPct val="90000"/>
              </a:lnSpc>
              <a:spcBef>
                <a:spcPts val="1100"/>
              </a:spcBef>
              <a:spcAft>
                <a:spcPts val="0"/>
              </a:spcAft>
              <a:buSzPts val="2400"/>
              <a:buChar char="▪"/>
            </a:pPr>
            <a:r>
              <a:rPr lang="de-DE" u="sng">
                <a:solidFill>
                  <a:schemeClr val="hlink"/>
                </a:solidFill>
                <a:hlinkClick r:id="rId6"/>
              </a:rPr>
              <a:t>https://www.kaggle.com/ngyptr/python-nltk-sentiment-analysis</a:t>
            </a:r>
            <a:r>
              <a:rPr lang="de-DE"/>
              <a:t>  </a:t>
            </a:r>
            <a:endParaRPr/>
          </a:p>
          <a:p>
            <a:pPr marL="285750" lvl="0" indent="-133350" algn="l" rtl="0">
              <a:lnSpc>
                <a:spcPct val="90000"/>
              </a:lnSpc>
              <a:spcBef>
                <a:spcPts val="1100"/>
              </a:spcBef>
              <a:spcAft>
                <a:spcPts val="0"/>
              </a:spcAft>
              <a:buSzPts val="2400"/>
              <a:buNone/>
            </a:pPr>
            <a:endParaRPr/>
          </a:p>
        </p:txBody>
      </p:sp>
      <p:sp>
        <p:nvSpPr>
          <p:cNvPr id="777" name="Google Shape;777;gd76cab2273_0_649"/>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778" name="Google Shape;778;gd76cab2273_0_649"/>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rgbClr val="89BD3E"/>
              </a:buClr>
              <a:buSzPts val="2400"/>
              <a:buFont typeface="Noto Sans Symbols"/>
              <a:buNone/>
            </a:pPr>
            <a:endParaRPr/>
          </a:p>
        </p:txBody>
      </p:sp>
      <p:sp>
        <p:nvSpPr>
          <p:cNvPr id="779" name="Google Shape;779;gd76cab2273_0_64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de-DE"/>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gd76cab2273_0_659"/>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Text analytics – Summarization</a:t>
            </a:r>
            <a:endParaRPr/>
          </a:p>
        </p:txBody>
      </p:sp>
      <p:sp>
        <p:nvSpPr>
          <p:cNvPr id="786" name="Google Shape;786;gd76cab2273_0_659"/>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fontScale="85000" lnSpcReduction="20000"/>
          </a:bodyPr>
          <a:lstStyle/>
          <a:p>
            <a:pPr marL="285750" lvl="0" indent="-271001" algn="l" rtl="0">
              <a:lnSpc>
                <a:spcPct val="90000"/>
              </a:lnSpc>
              <a:spcBef>
                <a:spcPts val="0"/>
              </a:spcBef>
              <a:spcAft>
                <a:spcPts val="0"/>
              </a:spcAft>
              <a:buSzPct val="140762"/>
              <a:buChar char="▪"/>
            </a:pPr>
            <a:r>
              <a:rPr lang="de-DE"/>
              <a:t>For a given text a short version is created that keep a maximum of the content and should still relay the same message</a:t>
            </a:r>
            <a:endParaRPr/>
          </a:p>
          <a:p>
            <a:pPr marL="285750" lvl="0" indent="-271001" algn="l" rtl="0">
              <a:lnSpc>
                <a:spcPct val="90000"/>
              </a:lnSpc>
              <a:spcBef>
                <a:spcPts val="1100"/>
              </a:spcBef>
              <a:spcAft>
                <a:spcPts val="0"/>
              </a:spcAft>
              <a:buSzPct val="140762"/>
              <a:buChar char="▪"/>
            </a:pPr>
            <a:r>
              <a:rPr lang="de-DE"/>
              <a:t>Important, especially if dealing with a lot of text (reports, social media, communication)</a:t>
            </a:r>
            <a:endParaRPr/>
          </a:p>
          <a:p>
            <a:pPr marL="285750" lvl="0" indent="-271001" algn="l" rtl="0">
              <a:lnSpc>
                <a:spcPct val="90000"/>
              </a:lnSpc>
              <a:spcBef>
                <a:spcPts val="1100"/>
              </a:spcBef>
              <a:spcAft>
                <a:spcPts val="0"/>
              </a:spcAft>
              <a:buSzPct val="140762"/>
              <a:buChar char="▪"/>
            </a:pPr>
            <a:r>
              <a:rPr lang="de-DE"/>
              <a:t>Optimum: Reduce text in a way that only the relevant information remains</a:t>
            </a:r>
            <a:endParaRPr/>
          </a:p>
          <a:p>
            <a:pPr marL="285750" lvl="0" indent="-271001" algn="l" rtl="0">
              <a:lnSpc>
                <a:spcPct val="90000"/>
              </a:lnSpc>
              <a:spcBef>
                <a:spcPts val="1100"/>
              </a:spcBef>
              <a:spcAft>
                <a:spcPts val="0"/>
              </a:spcAft>
              <a:buSzPct val="140762"/>
              <a:buChar char="▪"/>
            </a:pPr>
            <a:r>
              <a:rPr lang="de-DE"/>
              <a:t>Applications: </a:t>
            </a:r>
            <a:endParaRPr/>
          </a:p>
          <a:p>
            <a:pPr marL="538162" lvl="1" indent="-171450" algn="l" rtl="0">
              <a:lnSpc>
                <a:spcPct val="90000"/>
              </a:lnSpc>
              <a:spcBef>
                <a:spcPts val="1100"/>
              </a:spcBef>
              <a:spcAft>
                <a:spcPts val="0"/>
              </a:spcAft>
              <a:buSzPct val="100000"/>
              <a:buChar char="▪"/>
            </a:pPr>
            <a:r>
              <a:rPr lang="de-DE"/>
              <a:t>Reduce reading time for human reader</a:t>
            </a:r>
            <a:endParaRPr/>
          </a:p>
          <a:p>
            <a:pPr marL="538162" lvl="1" indent="-171450" algn="l" rtl="0">
              <a:lnSpc>
                <a:spcPct val="90000"/>
              </a:lnSpc>
              <a:spcBef>
                <a:spcPts val="1100"/>
              </a:spcBef>
              <a:spcAft>
                <a:spcPts val="0"/>
              </a:spcAft>
              <a:buSzPct val="100000"/>
              <a:buChar char="▪"/>
            </a:pPr>
            <a:r>
              <a:rPr lang="de-DE"/>
              <a:t>Improve indexing of documents</a:t>
            </a:r>
            <a:endParaRPr/>
          </a:p>
          <a:p>
            <a:pPr marL="538162" lvl="1" indent="-171450" algn="l" rtl="0">
              <a:lnSpc>
                <a:spcPct val="90000"/>
              </a:lnSpc>
              <a:spcBef>
                <a:spcPts val="1100"/>
              </a:spcBef>
              <a:spcAft>
                <a:spcPts val="0"/>
              </a:spcAft>
              <a:buSzPct val="100000"/>
              <a:buChar char="▪"/>
            </a:pPr>
            <a:r>
              <a:rPr lang="de-DE"/>
              <a:t>Simplify overview of larger texts and collections</a:t>
            </a:r>
            <a:endParaRPr/>
          </a:p>
          <a:p>
            <a:pPr marL="285750" lvl="0" indent="-271001" algn="l" rtl="0">
              <a:lnSpc>
                <a:spcPct val="90000"/>
              </a:lnSpc>
              <a:spcBef>
                <a:spcPts val="1100"/>
              </a:spcBef>
              <a:spcAft>
                <a:spcPts val="0"/>
              </a:spcAft>
              <a:buSzPct val="140762"/>
              <a:buChar char="▪"/>
            </a:pPr>
            <a:r>
              <a:rPr lang="de-DE"/>
              <a:t>Manual text summarization is common</a:t>
            </a:r>
            <a:endParaRPr/>
          </a:p>
          <a:p>
            <a:pPr marL="538162" lvl="1" indent="-171450" algn="l" rtl="0">
              <a:lnSpc>
                <a:spcPct val="90000"/>
              </a:lnSpc>
              <a:spcBef>
                <a:spcPts val="1100"/>
              </a:spcBef>
              <a:spcAft>
                <a:spcPts val="0"/>
              </a:spcAft>
              <a:buSzPct val="100000"/>
              <a:buChar char="▪"/>
            </a:pPr>
            <a:r>
              <a:rPr lang="de-DE"/>
              <a:t>Headings in newspapers, synopses from a book, abstracts in papers, reviews of a film or book</a:t>
            </a:r>
            <a:endParaRPr/>
          </a:p>
          <a:p>
            <a:pPr marL="285750" lvl="0" indent="-133350" algn="l" rtl="0">
              <a:lnSpc>
                <a:spcPct val="90000"/>
              </a:lnSpc>
              <a:spcBef>
                <a:spcPts val="1100"/>
              </a:spcBef>
              <a:spcAft>
                <a:spcPts val="0"/>
              </a:spcAft>
              <a:buSzPct val="140762"/>
              <a:buNone/>
            </a:pPr>
            <a:endParaRPr/>
          </a:p>
          <a:p>
            <a:pPr marL="285750" lvl="0" indent="-271001" algn="l" rtl="0">
              <a:lnSpc>
                <a:spcPct val="90000"/>
              </a:lnSpc>
              <a:spcBef>
                <a:spcPts val="1100"/>
              </a:spcBef>
              <a:spcAft>
                <a:spcPts val="0"/>
              </a:spcAft>
              <a:buSzPct val="140762"/>
              <a:buChar char="▪"/>
            </a:pPr>
            <a:r>
              <a:rPr lang="de-DE"/>
              <a:t>See: </a:t>
            </a:r>
            <a:r>
              <a:rPr lang="de-DE" u="sng">
                <a:solidFill>
                  <a:schemeClr val="hlink"/>
                </a:solidFill>
                <a:hlinkClick r:id="rId3"/>
              </a:rPr>
              <a:t>https://machinelearningmastery.com/gentle-introduction-text-summarization/</a:t>
            </a:r>
            <a:r>
              <a:rPr lang="de-DE"/>
              <a:t> </a:t>
            </a:r>
            <a:endParaRPr/>
          </a:p>
        </p:txBody>
      </p:sp>
      <p:sp>
        <p:nvSpPr>
          <p:cNvPr id="787" name="Google Shape;787;gd76cab2273_0_659"/>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788" name="Google Shape;788;gd76cab2273_0_659"/>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rgbClr val="89BD3E"/>
              </a:buClr>
              <a:buSzPts val="2400"/>
              <a:buFont typeface="Noto Sans Symbols"/>
              <a:buNone/>
            </a:pPr>
            <a:endParaRPr/>
          </a:p>
        </p:txBody>
      </p:sp>
      <p:sp>
        <p:nvSpPr>
          <p:cNvPr id="789" name="Google Shape;789;gd76cab2273_0_65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de-DE"/>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gd76cab2273_0_669"/>
          <p:cNvSpPr/>
          <p:nvPr/>
        </p:nvSpPr>
        <p:spPr>
          <a:xfrm>
            <a:off x="774736" y="1580574"/>
            <a:ext cx="7695000" cy="2808600"/>
          </a:xfrm>
          <a:prstGeom prst="rect">
            <a:avLst/>
          </a:prstGeom>
          <a:solidFill>
            <a:schemeClr val="accent4"/>
          </a:solidFill>
          <a:ln w="12700" cap="flat" cmpd="sng">
            <a:solidFill>
              <a:srgbClr val="177C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6" name="Google Shape;796;gd76cab2273_0_669"/>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Text analytics – Summarization Example</a:t>
            </a:r>
            <a:endParaRPr/>
          </a:p>
        </p:txBody>
      </p:sp>
      <p:sp>
        <p:nvSpPr>
          <p:cNvPr id="797" name="Google Shape;797;gd76cab2273_0_669"/>
          <p:cNvSpPr txBox="1">
            <a:spLocks noGrp="1"/>
          </p:cNvSpPr>
          <p:nvPr>
            <p:ph type="body" idx="1"/>
          </p:nvPr>
        </p:nvSpPr>
        <p:spPr>
          <a:xfrm>
            <a:off x="901665" y="4805680"/>
            <a:ext cx="7568100" cy="12363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SzPct val="117647"/>
              <a:buNone/>
            </a:pPr>
            <a:r>
              <a:rPr lang="de-DE" sz="2400" u="sng"/>
              <a:t>Task: </a:t>
            </a:r>
            <a:r>
              <a:rPr lang="de-DE" sz="2400"/>
              <a:t>Summarize the above paragraph in 1 sentence. The sentence must not be longer than 10 words. </a:t>
            </a:r>
            <a:endParaRPr/>
          </a:p>
          <a:p>
            <a:pPr marL="0" lvl="0" indent="0" algn="l" rtl="0">
              <a:lnSpc>
                <a:spcPct val="90000"/>
              </a:lnSpc>
              <a:spcBef>
                <a:spcPts val="1100"/>
              </a:spcBef>
              <a:spcAft>
                <a:spcPts val="0"/>
              </a:spcAft>
              <a:buSzPct val="156862"/>
              <a:buNone/>
            </a:pPr>
            <a:endParaRPr sz="1800"/>
          </a:p>
          <a:p>
            <a:pPr marL="0" lvl="0" indent="0" algn="l" rtl="0">
              <a:lnSpc>
                <a:spcPct val="90000"/>
              </a:lnSpc>
              <a:spcBef>
                <a:spcPts val="1100"/>
              </a:spcBef>
              <a:spcAft>
                <a:spcPts val="0"/>
              </a:spcAft>
              <a:buSzPct val="166090"/>
              <a:buNone/>
            </a:pPr>
            <a:r>
              <a:rPr lang="de-DE" sz="1700"/>
              <a:t>Example from </a:t>
            </a:r>
            <a:r>
              <a:rPr lang="de-DE" sz="1700" u="sng">
                <a:solidFill>
                  <a:schemeClr val="hlink"/>
                </a:solidFill>
                <a:hlinkClick r:id="rId3"/>
              </a:rPr>
              <a:t>https://stackabuse.com/text-summarization-with-nltk-in-python/</a:t>
            </a:r>
            <a:r>
              <a:rPr lang="de-DE" sz="1700"/>
              <a:t>  </a:t>
            </a:r>
            <a:endParaRPr/>
          </a:p>
          <a:p>
            <a:pPr marL="285750" lvl="0" indent="-133350" algn="l" rtl="0">
              <a:lnSpc>
                <a:spcPct val="90000"/>
              </a:lnSpc>
              <a:spcBef>
                <a:spcPts val="1100"/>
              </a:spcBef>
              <a:spcAft>
                <a:spcPts val="0"/>
              </a:spcAft>
              <a:buSzPct val="128342"/>
              <a:buNone/>
            </a:pPr>
            <a:endParaRPr/>
          </a:p>
        </p:txBody>
      </p:sp>
      <p:sp>
        <p:nvSpPr>
          <p:cNvPr id="798" name="Google Shape;798;gd76cab2273_0_66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65</a:t>
            </a:fld>
            <a:endParaRPr/>
          </a:p>
        </p:txBody>
      </p:sp>
      <p:sp>
        <p:nvSpPr>
          <p:cNvPr id="799" name="Google Shape;799;gd76cab2273_0_669"/>
          <p:cNvSpPr/>
          <p:nvPr/>
        </p:nvSpPr>
        <p:spPr>
          <a:xfrm>
            <a:off x="901674" y="1690700"/>
            <a:ext cx="7438800" cy="267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2800" i="1">
                <a:solidFill>
                  <a:schemeClr val="dk1"/>
                </a:solidFill>
                <a:latin typeface="Nunito"/>
                <a:ea typeface="Nunito"/>
                <a:cs typeface="Nunito"/>
                <a:sym typeface="Nunito"/>
              </a:rPr>
              <a:t>“So, keep working. Keep striving. Never give up. Fall down seven times, get up eight. Ease is a greater threat to progress than hardship. Ease is a greater threat to progress than hardship. So, keep moving, keep growing, keep learning. See you at work.”</a:t>
            </a:r>
            <a:endParaRPr sz="2800">
              <a:solidFill>
                <a:schemeClr val="dk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gd76cab2273_0_679"/>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Text analytics – Summarization</a:t>
            </a:r>
            <a:endParaRPr/>
          </a:p>
        </p:txBody>
      </p:sp>
      <p:sp>
        <p:nvSpPr>
          <p:cNvPr id="806" name="Google Shape;806;gd76cab2273_0_679"/>
          <p:cNvSpPr txBox="1">
            <a:spLocks noGrp="1"/>
          </p:cNvSpPr>
          <p:nvPr>
            <p:ph type="body" idx="1"/>
          </p:nvPr>
        </p:nvSpPr>
        <p:spPr>
          <a:xfrm>
            <a:off x="695324" y="1378324"/>
            <a:ext cx="5223000" cy="3796800"/>
          </a:xfrm>
          <a:prstGeom prst="rect">
            <a:avLst/>
          </a:prstGeom>
          <a:noFill/>
          <a:ln>
            <a:noFill/>
          </a:ln>
        </p:spPr>
        <p:txBody>
          <a:bodyPr spcFirstLastPara="1" wrap="square" lIns="91425" tIns="45700" rIns="91425" bIns="45700" anchor="t" anchorCtr="0">
            <a:normAutofit fontScale="92500" lnSpcReduction="20000"/>
          </a:bodyPr>
          <a:lstStyle/>
          <a:p>
            <a:pPr marL="285750" lvl="0" indent="-258855" algn="l" rtl="0">
              <a:lnSpc>
                <a:spcPct val="90000"/>
              </a:lnSpc>
              <a:spcBef>
                <a:spcPts val="0"/>
              </a:spcBef>
              <a:spcAft>
                <a:spcPts val="0"/>
              </a:spcAft>
              <a:buSzPct val="128342"/>
              <a:buChar char="▪"/>
            </a:pPr>
            <a:r>
              <a:rPr lang="de-DE"/>
              <a:t>Approaches:</a:t>
            </a:r>
            <a:endParaRPr/>
          </a:p>
          <a:p>
            <a:pPr marL="538162" lvl="1" indent="-161925" algn="l" rtl="0">
              <a:lnSpc>
                <a:spcPct val="90000"/>
              </a:lnSpc>
              <a:spcBef>
                <a:spcPts val="1100"/>
              </a:spcBef>
              <a:spcAft>
                <a:spcPts val="0"/>
              </a:spcAft>
              <a:buSzPct val="100000"/>
              <a:buChar char="▪"/>
            </a:pPr>
            <a:r>
              <a:rPr lang="de-DE" b="1"/>
              <a:t>Extraction</a:t>
            </a:r>
            <a:r>
              <a:rPr lang="de-DE"/>
              <a:t>: “identifying important sections of the text and generating them verbatim; thus, they depend only on extraction of sentences from the original text”.</a:t>
            </a:r>
            <a:endParaRPr/>
          </a:p>
          <a:p>
            <a:pPr marL="538162" lvl="1" indent="-161925" algn="l" rtl="0">
              <a:lnSpc>
                <a:spcPct val="90000"/>
              </a:lnSpc>
              <a:spcBef>
                <a:spcPts val="1100"/>
              </a:spcBef>
              <a:spcAft>
                <a:spcPts val="0"/>
              </a:spcAft>
              <a:buSzPct val="100000"/>
              <a:buChar char="▪"/>
            </a:pPr>
            <a:r>
              <a:rPr lang="de-DE" b="1"/>
              <a:t>Abstraction</a:t>
            </a:r>
            <a:r>
              <a:rPr lang="de-DE"/>
              <a:t>: “aim at producing important material in a new way. In other words, they interpret and examine the text using advanced natural language techniques in order to generate a new shorter text that conveys the most critical information from the original text.” </a:t>
            </a:r>
            <a:endParaRPr/>
          </a:p>
          <a:p>
            <a:pPr marL="285750" lvl="0" indent="-258855" algn="l" rtl="0">
              <a:lnSpc>
                <a:spcPct val="90000"/>
              </a:lnSpc>
              <a:spcBef>
                <a:spcPts val="1100"/>
              </a:spcBef>
              <a:spcAft>
                <a:spcPts val="0"/>
              </a:spcAft>
              <a:buSzPct val="128342"/>
              <a:buChar char="▪"/>
            </a:pPr>
            <a:r>
              <a:rPr lang="de-DE"/>
              <a:t>Extraction is easier in typically better than abstraction as it requires less semantic understanding</a:t>
            </a:r>
            <a:endParaRPr/>
          </a:p>
          <a:p>
            <a:pPr marL="538162" lvl="1" indent="-73025" algn="l" rtl="0">
              <a:lnSpc>
                <a:spcPct val="90000"/>
              </a:lnSpc>
              <a:spcBef>
                <a:spcPts val="1100"/>
              </a:spcBef>
              <a:spcAft>
                <a:spcPts val="0"/>
              </a:spcAft>
              <a:buSzPct val="100000"/>
              <a:buNone/>
            </a:pPr>
            <a:endParaRPr/>
          </a:p>
          <a:p>
            <a:pPr marL="0" lvl="0" indent="0" algn="l" rtl="0">
              <a:lnSpc>
                <a:spcPct val="90000"/>
              </a:lnSpc>
              <a:spcBef>
                <a:spcPts val="1100"/>
              </a:spcBef>
              <a:spcAft>
                <a:spcPts val="0"/>
              </a:spcAft>
              <a:buSzPct val="128342"/>
              <a:buNone/>
            </a:pPr>
            <a:endParaRPr/>
          </a:p>
          <a:p>
            <a:pPr marL="285750" lvl="0" indent="-133350" algn="l" rtl="0">
              <a:lnSpc>
                <a:spcPct val="90000"/>
              </a:lnSpc>
              <a:spcBef>
                <a:spcPts val="1100"/>
              </a:spcBef>
              <a:spcAft>
                <a:spcPts val="0"/>
              </a:spcAft>
              <a:buSzPct val="128342"/>
              <a:buNone/>
            </a:pPr>
            <a:endParaRPr/>
          </a:p>
        </p:txBody>
      </p:sp>
      <p:pic>
        <p:nvPicPr>
          <p:cNvPr id="807" name="Google Shape;807;gd76cab2273_0_679"/>
          <p:cNvPicPr preferRelativeResize="0"/>
          <p:nvPr/>
        </p:nvPicPr>
        <p:blipFill rotWithShape="1">
          <a:blip r:embed="rId3">
            <a:alphaModFix/>
          </a:blip>
          <a:srcRect/>
          <a:stretch/>
        </p:blipFill>
        <p:spPr>
          <a:xfrm>
            <a:off x="5966297" y="1378324"/>
            <a:ext cx="3123255" cy="3039409"/>
          </a:xfrm>
          <a:prstGeom prst="rect">
            <a:avLst/>
          </a:prstGeom>
          <a:noFill/>
          <a:ln>
            <a:noFill/>
          </a:ln>
          <a:effectLst>
            <a:outerShdw blurRad="292100" dist="139700" dir="2700000" algn="tl" rotWithShape="0">
              <a:srgbClr val="333333">
                <a:alpha val="64709"/>
              </a:srgbClr>
            </a:outerShdw>
          </a:effectLst>
        </p:spPr>
      </p:pic>
      <p:sp>
        <p:nvSpPr>
          <p:cNvPr id="808" name="Google Shape;808;gd76cab2273_0_679"/>
          <p:cNvSpPr/>
          <p:nvPr/>
        </p:nvSpPr>
        <p:spPr>
          <a:xfrm>
            <a:off x="513977" y="5486519"/>
            <a:ext cx="46677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400">
                <a:solidFill>
                  <a:schemeClr val="dk1"/>
                </a:solidFill>
                <a:latin typeface="Arial"/>
                <a:ea typeface="Arial"/>
                <a:cs typeface="Arial"/>
                <a:sym typeface="Arial"/>
              </a:rPr>
              <a:t>Mehdi Allahyari et al. Text Summarization Techniques: A Brief Survey. 2017. arXiv:1707.02268 [cs.CL]</a:t>
            </a:r>
            <a:endParaRPr/>
          </a:p>
        </p:txBody>
      </p:sp>
      <p:sp>
        <p:nvSpPr>
          <p:cNvPr id="809" name="Google Shape;809;gd76cab2273_0_67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gd76cab2273_0_689"/>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Text analytics – Summarization Example</a:t>
            </a:r>
            <a:endParaRPr/>
          </a:p>
        </p:txBody>
      </p:sp>
      <p:sp>
        <p:nvSpPr>
          <p:cNvPr id="816" name="Google Shape;816;gd76cab2273_0_689"/>
          <p:cNvSpPr txBox="1">
            <a:spLocks noGrp="1"/>
          </p:cNvSpPr>
          <p:nvPr>
            <p:ph type="body" idx="1"/>
          </p:nvPr>
        </p:nvSpPr>
        <p:spPr>
          <a:xfrm>
            <a:off x="636493" y="5979072"/>
            <a:ext cx="10515600" cy="339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de-DE" sz="1200"/>
              <a:t>Example from </a:t>
            </a:r>
            <a:r>
              <a:rPr lang="de-DE" sz="1200" u="sng">
                <a:solidFill>
                  <a:schemeClr val="hlink"/>
                </a:solidFill>
                <a:hlinkClick r:id="rId3"/>
              </a:rPr>
              <a:t>https://stackabuse.com/text-summarization-with-nltk-in-python/</a:t>
            </a:r>
            <a:r>
              <a:rPr lang="de-DE" sz="1200"/>
              <a:t>  </a:t>
            </a:r>
            <a:endParaRPr/>
          </a:p>
          <a:p>
            <a:pPr marL="285750" lvl="0" indent="-133350" algn="l" rtl="0">
              <a:lnSpc>
                <a:spcPct val="90000"/>
              </a:lnSpc>
              <a:spcBef>
                <a:spcPts val="1100"/>
              </a:spcBef>
              <a:spcAft>
                <a:spcPts val="0"/>
              </a:spcAft>
              <a:buSzPts val="2400"/>
              <a:buNone/>
            </a:pPr>
            <a:endParaRPr sz="1600"/>
          </a:p>
        </p:txBody>
      </p:sp>
      <p:pic>
        <p:nvPicPr>
          <p:cNvPr id="817" name="Google Shape;817;gd76cab2273_0_689"/>
          <p:cNvPicPr preferRelativeResize="0"/>
          <p:nvPr/>
        </p:nvPicPr>
        <p:blipFill rotWithShape="1">
          <a:blip r:embed="rId4">
            <a:alphaModFix/>
          </a:blip>
          <a:srcRect/>
          <a:stretch/>
        </p:blipFill>
        <p:spPr>
          <a:xfrm>
            <a:off x="636493" y="2870527"/>
            <a:ext cx="5256307" cy="3006917"/>
          </a:xfrm>
          <a:prstGeom prst="rect">
            <a:avLst/>
          </a:prstGeom>
          <a:noFill/>
          <a:ln>
            <a:noFill/>
          </a:ln>
        </p:spPr>
      </p:pic>
      <p:sp>
        <p:nvSpPr>
          <p:cNvPr id="818" name="Google Shape;818;gd76cab2273_0_689"/>
          <p:cNvSpPr/>
          <p:nvPr/>
        </p:nvSpPr>
        <p:spPr>
          <a:xfrm>
            <a:off x="566643" y="2501195"/>
            <a:ext cx="44550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a:solidFill>
                  <a:schemeClr val="dk1"/>
                </a:solidFill>
                <a:latin typeface="Arial"/>
                <a:ea typeface="Arial"/>
                <a:cs typeface="Arial"/>
                <a:sym typeface="Arial"/>
              </a:rPr>
              <a:t>Step 1: Convert Paragraphs to Sentences</a:t>
            </a:r>
            <a:endParaRPr/>
          </a:p>
        </p:txBody>
      </p:sp>
      <p:sp>
        <p:nvSpPr>
          <p:cNvPr id="819" name="Google Shape;819;gd76cab2273_0_68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67</a:t>
            </a:fld>
            <a:endParaRPr/>
          </a:p>
        </p:txBody>
      </p:sp>
      <p:pic>
        <p:nvPicPr>
          <p:cNvPr id="820" name="Google Shape;820;gd76cab2273_0_689"/>
          <p:cNvPicPr preferRelativeResize="0"/>
          <p:nvPr/>
        </p:nvPicPr>
        <p:blipFill rotWithShape="1">
          <a:blip r:embed="rId5">
            <a:alphaModFix/>
          </a:blip>
          <a:srcRect/>
          <a:stretch/>
        </p:blipFill>
        <p:spPr>
          <a:xfrm>
            <a:off x="566643" y="1166902"/>
            <a:ext cx="6532658" cy="1036485"/>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gd76cab2273_0_700"/>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Text analytics – Summarization Example</a:t>
            </a:r>
            <a:endParaRPr/>
          </a:p>
        </p:txBody>
      </p:sp>
      <p:sp>
        <p:nvSpPr>
          <p:cNvPr id="827" name="Google Shape;827;gd76cab2273_0_700"/>
          <p:cNvSpPr txBox="1">
            <a:spLocks noGrp="1"/>
          </p:cNvSpPr>
          <p:nvPr>
            <p:ph type="body" idx="1"/>
          </p:nvPr>
        </p:nvSpPr>
        <p:spPr>
          <a:xfrm>
            <a:off x="636493" y="5979072"/>
            <a:ext cx="10515600" cy="339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de-DE" sz="1200"/>
              <a:t>Example from </a:t>
            </a:r>
            <a:r>
              <a:rPr lang="de-DE" sz="1200" u="sng">
                <a:solidFill>
                  <a:schemeClr val="hlink"/>
                </a:solidFill>
                <a:hlinkClick r:id="rId3"/>
              </a:rPr>
              <a:t>https://stackabuse.com/text-summarization-with-nltk-in-python/</a:t>
            </a:r>
            <a:r>
              <a:rPr lang="de-DE" sz="1200"/>
              <a:t>  </a:t>
            </a:r>
            <a:endParaRPr/>
          </a:p>
          <a:p>
            <a:pPr marL="285750" lvl="0" indent="-133350" algn="l" rtl="0">
              <a:lnSpc>
                <a:spcPct val="90000"/>
              </a:lnSpc>
              <a:spcBef>
                <a:spcPts val="1100"/>
              </a:spcBef>
              <a:spcAft>
                <a:spcPts val="0"/>
              </a:spcAft>
              <a:buSzPts val="2400"/>
              <a:buNone/>
            </a:pPr>
            <a:endParaRPr sz="1600"/>
          </a:p>
        </p:txBody>
      </p:sp>
      <p:pic>
        <p:nvPicPr>
          <p:cNvPr id="828" name="Google Shape;828;gd76cab2273_0_700"/>
          <p:cNvPicPr preferRelativeResize="0"/>
          <p:nvPr/>
        </p:nvPicPr>
        <p:blipFill rotWithShape="1">
          <a:blip r:embed="rId4">
            <a:alphaModFix/>
          </a:blip>
          <a:srcRect/>
          <a:stretch/>
        </p:blipFill>
        <p:spPr>
          <a:xfrm>
            <a:off x="636493" y="2870527"/>
            <a:ext cx="3624357" cy="2073346"/>
          </a:xfrm>
          <a:prstGeom prst="rect">
            <a:avLst/>
          </a:prstGeom>
          <a:noFill/>
          <a:ln>
            <a:noFill/>
          </a:ln>
        </p:spPr>
      </p:pic>
      <p:sp>
        <p:nvSpPr>
          <p:cNvPr id="829" name="Google Shape;829;gd76cab2273_0_700"/>
          <p:cNvSpPr/>
          <p:nvPr/>
        </p:nvSpPr>
        <p:spPr>
          <a:xfrm>
            <a:off x="566643" y="2501195"/>
            <a:ext cx="34980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400">
                <a:solidFill>
                  <a:schemeClr val="dk1"/>
                </a:solidFill>
                <a:latin typeface="Arial"/>
                <a:ea typeface="Arial"/>
                <a:cs typeface="Arial"/>
                <a:sym typeface="Arial"/>
              </a:rPr>
              <a:t>Step 1: Convert Paragraphs to Sentences</a:t>
            </a:r>
            <a:endParaRPr/>
          </a:p>
        </p:txBody>
      </p:sp>
      <p:sp>
        <p:nvSpPr>
          <p:cNvPr id="830" name="Google Shape;830;gd76cab2273_0_70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68</a:t>
            </a:fld>
            <a:endParaRPr/>
          </a:p>
        </p:txBody>
      </p:sp>
      <p:pic>
        <p:nvPicPr>
          <p:cNvPr id="831" name="Google Shape;831;gd76cab2273_0_700"/>
          <p:cNvPicPr preferRelativeResize="0"/>
          <p:nvPr/>
        </p:nvPicPr>
        <p:blipFill rotWithShape="1">
          <a:blip r:embed="rId5">
            <a:alphaModFix/>
          </a:blip>
          <a:srcRect/>
          <a:stretch/>
        </p:blipFill>
        <p:spPr>
          <a:xfrm>
            <a:off x="4978399" y="2748500"/>
            <a:ext cx="4307193" cy="3017299"/>
          </a:xfrm>
          <a:prstGeom prst="rect">
            <a:avLst/>
          </a:prstGeom>
          <a:noFill/>
          <a:ln>
            <a:noFill/>
          </a:ln>
        </p:spPr>
      </p:pic>
      <p:sp>
        <p:nvSpPr>
          <p:cNvPr id="832" name="Google Shape;832;gd76cab2273_0_700"/>
          <p:cNvSpPr/>
          <p:nvPr/>
        </p:nvSpPr>
        <p:spPr>
          <a:xfrm>
            <a:off x="4978400" y="2470417"/>
            <a:ext cx="29376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a:solidFill>
                  <a:schemeClr val="dk1"/>
                </a:solidFill>
                <a:latin typeface="Arial"/>
                <a:ea typeface="Arial"/>
                <a:cs typeface="Arial"/>
                <a:sym typeface="Arial"/>
              </a:rPr>
              <a:t>Step 2: Text Preprocessing</a:t>
            </a:r>
            <a:endParaRPr/>
          </a:p>
        </p:txBody>
      </p:sp>
      <p:pic>
        <p:nvPicPr>
          <p:cNvPr id="833" name="Google Shape;833;gd76cab2273_0_700"/>
          <p:cNvPicPr preferRelativeResize="0"/>
          <p:nvPr/>
        </p:nvPicPr>
        <p:blipFill rotWithShape="1">
          <a:blip r:embed="rId6">
            <a:alphaModFix/>
          </a:blip>
          <a:srcRect/>
          <a:stretch/>
        </p:blipFill>
        <p:spPr>
          <a:xfrm>
            <a:off x="566643" y="1166902"/>
            <a:ext cx="6532658" cy="1036485"/>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gd76cab2273_0_713"/>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Text analytics – Summarization Example</a:t>
            </a:r>
            <a:endParaRPr/>
          </a:p>
        </p:txBody>
      </p:sp>
      <p:sp>
        <p:nvSpPr>
          <p:cNvPr id="840" name="Google Shape;840;gd76cab2273_0_713"/>
          <p:cNvSpPr txBox="1">
            <a:spLocks noGrp="1"/>
          </p:cNvSpPr>
          <p:nvPr>
            <p:ph type="body" idx="1"/>
          </p:nvPr>
        </p:nvSpPr>
        <p:spPr>
          <a:xfrm>
            <a:off x="636493" y="5979072"/>
            <a:ext cx="10515600" cy="339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de-DE" sz="1200"/>
              <a:t>Example from </a:t>
            </a:r>
            <a:r>
              <a:rPr lang="de-DE" sz="1200" u="sng">
                <a:solidFill>
                  <a:schemeClr val="hlink"/>
                </a:solidFill>
                <a:hlinkClick r:id="rId3"/>
              </a:rPr>
              <a:t>https://stackabuse.com/text-summarization-with-nltk-in-python/</a:t>
            </a:r>
            <a:r>
              <a:rPr lang="de-DE" sz="1200"/>
              <a:t>  </a:t>
            </a:r>
            <a:endParaRPr/>
          </a:p>
          <a:p>
            <a:pPr marL="285750" lvl="0" indent="-133350" algn="l" rtl="0">
              <a:lnSpc>
                <a:spcPct val="90000"/>
              </a:lnSpc>
              <a:spcBef>
                <a:spcPts val="1100"/>
              </a:spcBef>
              <a:spcAft>
                <a:spcPts val="0"/>
              </a:spcAft>
              <a:buSzPts val="2400"/>
              <a:buNone/>
            </a:pPr>
            <a:endParaRPr sz="1600"/>
          </a:p>
        </p:txBody>
      </p:sp>
      <p:pic>
        <p:nvPicPr>
          <p:cNvPr id="841" name="Google Shape;841;gd76cab2273_0_713"/>
          <p:cNvPicPr preferRelativeResize="0"/>
          <p:nvPr/>
        </p:nvPicPr>
        <p:blipFill rotWithShape="1">
          <a:blip r:embed="rId4">
            <a:alphaModFix/>
          </a:blip>
          <a:srcRect/>
          <a:stretch/>
        </p:blipFill>
        <p:spPr>
          <a:xfrm>
            <a:off x="566643" y="1166902"/>
            <a:ext cx="6532658" cy="1036485"/>
          </a:xfrm>
          <a:prstGeom prst="rect">
            <a:avLst/>
          </a:prstGeom>
          <a:noFill/>
          <a:ln>
            <a:noFill/>
          </a:ln>
          <a:effectLst>
            <a:outerShdw blurRad="292100" dist="139700" dir="2700000" algn="tl" rotWithShape="0">
              <a:srgbClr val="333333">
                <a:alpha val="64709"/>
              </a:srgbClr>
            </a:outerShdw>
          </a:effectLst>
        </p:spPr>
      </p:pic>
      <p:pic>
        <p:nvPicPr>
          <p:cNvPr id="842" name="Google Shape;842;gd76cab2273_0_713"/>
          <p:cNvPicPr preferRelativeResize="0"/>
          <p:nvPr/>
        </p:nvPicPr>
        <p:blipFill rotWithShape="1">
          <a:blip r:embed="rId5">
            <a:alphaModFix/>
          </a:blip>
          <a:srcRect/>
          <a:stretch/>
        </p:blipFill>
        <p:spPr>
          <a:xfrm>
            <a:off x="636493" y="2895927"/>
            <a:ext cx="2748057" cy="1572051"/>
          </a:xfrm>
          <a:prstGeom prst="rect">
            <a:avLst/>
          </a:prstGeom>
          <a:noFill/>
          <a:ln>
            <a:noFill/>
          </a:ln>
        </p:spPr>
      </p:pic>
      <p:sp>
        <p:nvSpPr>
          <p:cNvPr id="843" name="Google Shape;843;gd76cab2273_0_713"/>
          <p:cNvSpPr/>
          <p:nvPr/>
        </p:nvSpPr>
        <p:spPr>
          <a:xfrm>
            <a:off x="566643" y="2501195"/>
            <a:ext cx="30267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200">
                <a:solidFill>
                  <a:schemeClr val="dk1"/>
                </a:solidFill>
                <a:latin typeface="Arial"/>
                <a:ea typeface="Arial"/>
                <a:cs typeface="Arial"/>
                <a:sym typeface="Arial"/>
              </a:rPr>
              <a:t>Step 1: Convert Paragraphs to Sentences</a:t>
            </a:r>
            <a:endParaRPr/>
          </a:p>
        </p:txBody>
      </p:sp>
      <p:sp>
        <p:nvSpPr>
          <p:cNvPr id="844" name="Google Shape;844;gd76cab2273_0_713"/>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69</a:t>
            </a:fld>
            <a:endParaRPr/>
          </a:p>
        </p:txBody>
      </p:sp>
      <p:pic>
        <p:nvPicPr>
          <p:cNvPr id="845" name="Google Shape;845;gd76cab2273_0_713"/>
          <p:cNvPicPr preferRelativeResize="0"/>
          <p:nvPr/>
        </p:nvPicPr>
        <p:blipFill rotWithShape="1">
          <a:blip r:embed="rId6">
            <a:alphaModFix/>
          </a:blip>
          <a:srcRect/>
          <a:stretch/>
        </p:blipFill>
        <p:spPr>
          <a:xfrm>
            <a:off x="3876368" y="2778194"/>
            <a:ext cx="2867332" cy="2008640"/>
          </a:xfrm>
          <a:prstGeom prst="rect">
            <a:avLst/>
          </a:prstGeom>
          <a:noFill/>
          <a:ln>
            <a:noFill/>
          </a:ln>
        </p:spPr>
      </p:pic>
      <p:sp>
        <p:nvSpPr>
          <p:cNvPr id="846" name="Google Shape;846;gd76cab2273_0_713"/>
          <p:cNvSpPr/>
          <p:nvPr/>
        </p:nvSpPr>
        <p:spPr>
          <a:xfrm>
            <a:off x="3876368" y="2501195"/>
            <a:ext cx="20178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200">
                <a:solidFill>
                  <a:schemeClr val="dk1"/>
                </a:solidFill>
                <a:latin typeface="Arial"/>
                <a:ea typeface="Arial"/>
                <a:cs typeface="Arial"/>
                <a:sym typeface="Arial"/>
              </a:rPr>
              <a:t>Step 2: Text Preprocessing</a:t>
            </a:r>
            <a:endParaRPr/>
          </a:p>
        </p:txBody>
      </p:sp>
      <p:pic>
        <p:nvPicPr>
          <p:cNvPr id="847" name="Google Shape;847;gd76cab2273_0_713"/>
          <p:cNvPicPr preferRelativeResize="0"/>
          <p:nvPr/>
        </p:nvPicPr>
        <p:blipFill rotWithShape="1">
          <a:blip r:embed="rId7">
            <a:alphaModFix/>
          </a:blip>
          <a:srcRect/>
          <a:stretch/>
        </p:blipFill>
        <p:spPr>
          <a:xfrm>
            <a:off x="7346086" y="1617251"/>
            <a:ext cx="933155" cy="4605750"/>
          </a:xfrm>
          <a:prstGeom prst="rect">
            <a:avLst/>
          </a:prstGeom>
          <a:noFill/>
          <a:ln>
            <a:noFill/>
          </a:ln>
        </p:spPr>
      </p:pic>
      <p:sp>
        <p:nvSpPr>
          <p:cNvPr id="848" name="Google Shape;848;gd76cab2273_0_713"/>
          <p:cNvSpPr/>
          <p:nvPr/>
        </p:nvSpPr>
        <p:spPr>
          <a:xfrm>
            <a:off x="7283450" y="1247919"/>
            <a:ext cx="17067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a:solidFill>
                  <a:schemeClr val="dk1"/>
                </a:solidFill>
                <a:latin typeface="Arial"/>
                <a:ea typeface="Arial"/>
                <a:cs typeface="Arial"/>
                <a:sym typeface="Arial"/>
              </a:rPr>
              <a:t>Step 3. Tokens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d76cab2273_0_36"/>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Natural Language Processing (NLP)</a:t>
            </a:r>
            <a:br>
              <a:rPr lang="de-DE"/>
            </a:br>
            <a:r>
              <a:rPr lang="de-DE"/>
              <a:t>A Definition</a:t>
            </a:r>
            <a:endParaRPr/>
          </a:p>
        </p:txBody>
      </p:sp>
      <p:sp>
        <p:nvSpPr>
          <p:cNvPr id="163" name="Google Shape;163;gd76cab2273_0_36"/>
          <p:cNvSpPr txBox="1">
            <a:spLocks noGrp="1"/>
          </p:cNvSpPr>
          <p:nvPr>
            <p:ph type="body" idx="1"/>
          </p:nvPr>
        </p:nvSpPr>
        <p:spPr>
          <a:xfrm>
            <a:off x="695326" y="1592263"/>
            <a:ext cx="7956600" cy="40578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SzPts val="2595"/>
              <a:buNone/>
            </a:pPr>
            <a:r>
              <a:rPr lang="de-DE" sz="3600"/>
              <a:t>“Natural Language Processing is a theoretically motivated range of computational techniques for analyzing and representing naturally occurring texts at one or more levels of linguistic analysis for the purpose of </a:t>
            </a:r>
            <a:r>
              <a:rPr lang="de-DE" sz="3600" b="1"/>
              <a:t>achieving human-like language processing</a:t>
            </a:r>
            <a:r>
              <a:rPr lang="de-DE" sz="3600"/>
              <a:t> for a range of tasks or applications.”</a:t>
            </a:r>
            <a:br>
              <a:rPr lang="de-DE"/>
            </a:br>
            <a:endParaRPr i="1"/>
          </a:p>
        </p:txBody>
      </p:sp>
      <p:sp>
        <p:nvSpPr>
          <p:cNvPr id="164" name="Google Shape;164;gd76cab2273_0_36"/>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7</a:t>
            </a:fld>
            <a:endParaRPr/>
          </a:p>
        </p:txBody>
      </p:sp>
      <p:sp>
        <p:nvSpPr>
          <p:cNvPr id="165" name="Google Shape;165;gd76cab2273_0_36"/>
          <p:cNvSpPr/>
          <p:nvPr/>
        </p:nvSpPr>
        <p:spPr>
          <a:xfrm>
            <a:off x="695325" y="5436575"/>
            <a:ext cx="77745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2000">
                <a:solidFill>
                  <a:schemeClr val="dk1"/>
                </a:solidFill>
                <a:latin typeface="Arial"/>
                <a:ea typeface="Arial"/>
                <a:cs typeface="Arial"/>
                <a:sym typeface="Arial"/>
              </a:rPr>
              <a:t>Liddy, E.D. 2001. Natural Language Processing. In Encyclopedia of Library and Information Science, 2nd Ed. NY. Marcel Decker, Inc.</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gd76cab2273_0_728"/>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Text analytics – Summarization Example</a:t>
            </a:r>
            <a:endParaRPr/>
          </a:p>
        </p:txBody>
      </p:sp>
      <p:sp>
        <p:nvSpPr>
          <p:cNvPr id="855" name="Google Shape;855;gd76cab2273_0_728"/>
          <p:cNvSpPr txBox="1">
            <a:spLocks noGrp="1"/>
          </p:cNvSpPr>
          <p:nvPr>
            <p:ph type="body" idx="1"/>
          </p:nvPr>
        </p:nvSpPr>
        <p:spPr>
          <a:xfrm>
            <a:off x="636493" y="5979072"/>
            <a:ext cx="10515600" cy="339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de-DE" sz="1200"/>
              <a:t>Example from </a:t>
            </a:r>
            <a:r>
              <a:rPr lang="de-DE" sz="1200" u="sng">
                <a:solidFill>
                  <a:schemeClr val="hlink"/>
                </a:solidFill>
                <a:hlinkClick r:id="rId3"/>
              </a:rPr>
              <a:t>https://stackabuse.com/text-summarization-with-nltk-in-python/</a:t>
            </a:r>
            <a:r>
              <a:rPr lang="de-DE" sz="1200"/>
              <a:t>  </a:t>
            </a:r>
            <a:endParaRPr/>
          </a:p>
          <a:p>
            <a:pPr marL="285750" lvl="0" indent="-133350" algn="l" rtl="0">
              <a:lnSpc>
                <a:spcPct val="90000"/>
              </a:lnSpc>
              <a:spcBef>
                <a:spcPts val="1100"/>
              </a:spcBef>
              <a:spcAft>
                <a:spcPts val="0"/>
              </a:spcAft>
              <a:buSzPts val="2400"/>
              <a:buNone/>
            </a:pPr>
            <a:endParaRPr sz="1600"/>
          </a:p>
        </p:txBody>
      </p:sp>
      <p:sp>
        <p:nvSpPr>
          <p:cNvPr id="856" name="Google Shape;856;gd76cab2273_0_728"/>
          <p:cNvSpPr/>
          <p:nvPr/>
        </p:nvSpPr>
        <p:spPr>
          <a:xfrm>
            <a:off x="2689225" y="1158808"/>
            <a:ext cx="34020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200">
                <a:solidFill>
                  <a:schemeClr val="dk1"/>
                </a:solidFill>
                <a:latin typeface="Arial"/>
                <a:ea typeface="Arial"/>
                <a:cs typeface="Arial"/>
                <a:sym typeface="Arial"/>
              </a:rPr>
              <a:t>Step 4: Find weighted frequency of occurrence </a:t>
            </a:r>
            <a:endParaRPr/>
          </a:p>
        </p:txBody>
      </p:sp>
      <p:sp>
        <p:nvSpPr>
          <p:cNvPr id="857" name="Google Shape;857;gd76cab2273_0_72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70</a:t>
            </a:fld>
            <a:endParaRPr/>
          </a:p>
        </p:txBody>
      </p:sp>
      <p:pic>
        <p:nvPicPr>
          <p:cNvPr id="858" name="Google Shape;858;gd76cab2273_0_728"/>
          <p:cNvPicPr preferRelativeResize="0"/>
          <p:nvPr/>
        </p:nvPicPr>
        <p:blipFill rotWithShape="1">
          <a:blip r:embed="rId4">
            <a:alphaModFix/>
          </a:blip>
          <a:srcRect/>
          <a:stretch/>
        </p:blipFill>
        <p:spPr>
          <a:xfrm>
            <a:off x="695325" y="1378724"/>
            <a:ext cx="933155" cy="4605750"/>
          </a:xfrm>
          <a:prstGeom prst="rect">
            <a:avLst/>
          </a:prstGeom>
          <a:noFill/>
          <a:ln>
            <a:noFill/>
          </a:ln>
        </p:spPr>
      </p:pic>
      <p:sp>
        <p:nvSpPr>
          <p:cNvPr id="859" name="Google Shape;859;gd76cab2273_0_728"/>
          <p:cNvSpPr/>
          <p:nvPr/>
        </p:nvSpPr>
        <p:spPr>
          <a:xfrm>
            <a:off x="695325" y="1206424"/>
            <a:ext cx="11319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100">
                <a:solidFill>
                  <a:schemeClr val="dk1"/>
                </a:solidFill>
                <a:latin typeface="Arial"/>
                <a:ea typeface="Arial"/>
                <a:cs typeface="Arial"/>
                <a:sym typeface="Arial"/>
              </a:rPr>
              <a:t>Step 3. Tokens</a:t>
            </a:r>
            <a:endParaRPr/>
          </a:p>
        </p:txBody>
      </p:sp>
      <p:pic>
        <p:nvPicPr>
          <p:cNvPr id="860" name="Google Shape;860;gd76cab2273_0_728"/>
          <p:cNvPicPr preferRelativeResize="0"/>
          <p:nvPr/>
        </p:nvPicPr>
        <p:blipFill rotWithShape="1">
          <a:blip r:embed="rId5">
            <a:alphaModFix/>
          </a:blip>
          <a:srcRect/>
          <a:stretch/>
        </p:blipFill>
        <p:spPr>
          <a:xfrm>
            <a:off x="2740025" y="1502367"/>
            <a:ext cx="3133726" cy="441155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gd76cab2273_0_740"/>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Text analytics – Summarization Example</a:t>
            </a:r>
            <a:endParaRPr/>
          </a:p>
        </p:txBody>
      </p:sp>
      <p:sp>
        <p:nvSpPr>
          <p:cNvPr id="867" name="Google Shape;867;gd76cab2273_0_740"/>
          <p:cNvSpPr txBox="1">
            <a:spLocks noGrp="1"/>
          </p:cNvSpPr>
          <p:nvPr>
            <p:ph type="body" idx="1"/>
          </p:nvPr>
        </p:nvSpPr>
        <p:spPr>
          <a:xfrm>
            <a:off x="636493" y="5979072"/>
            <a:ext cx="10515600" cy="339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de-DE" sz="1200"/>
              <a:t>Example from </a:t>
            </a:r>
            <a:r>
              <a:rPr lang="de-DE" sz="1200" u="sng">
                <a:solidFill>
                  <a:schemeClr val="hlink"/>
                </a:solidFill>
                <a:hlinkClick r:id="rId3"/>
              </a:rPr>
              <a:t>https://stackabuse.com/text-summarization-with-nltk-in-python/</a:t>
            </a:r>
            <a:r>
              <a:rPr lang="de-DE" sz="1200"/>
              <a:t>  </a:t>
            </a:r>
            <a:endParaRPr/>
          </a:p>
          <a:p>
            <a:pPr marL="285750" lvl="0" indent="-133350" algn="l" rtl="0">
              <a:lnSpc>
                <a:spcPct val="90000"/>
              </a:lnSpc>
              <a:spcBef>
                <a:spcPts val="1100"/>
              </a:spcBef>
              <a:spcAft>
                <a:spcPts val="0"/>
              </a:spcAft>
              <a:buSzPts val="2400"/>
              <a:buNone/>
            </a:pPr>
            <a:endParaRPr sz="1600"/>
          </a:p>
        </p:txBody>
      </p:sp>
      <p:sp>
        <p:nvSpPr>
          <p:cNvPr id="868" name="Google Shape;868;gd76cab2273_0_740"/>
          <p:cNvSpPr/>
          <p:nvPr/>
        </p:nvSpPr>
        <p:spPr>
          <a:xfrm>
            <a:off x="695325" y="1156492"/>
            <a:ext cx="34020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200">
                <a:solidFill>
                  <a:schemeClr val="dk1"/>
                </a:solidFill>
                <a:latin typeface="Arial"/>
                <a:ea typeface="Arial"/>
                <a:cs typeface="Arial"/>
                <a:sym typeface="Arial"/>
              </a:rPr>
              <a:t>Step 4: Find weighted frequency of occurrence </a:t>
            </a:r>
            <a:endParaRPr/>
          </a:p>
        </p:txBody>
      </p:sp>
      <p:sp>
        <p:nvSpPr>
          <p:cNvPr id="869" name="Google Shape;869;gd76cab2273_0_74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71</a:t>
            </a:fld>
            <a:endParaRPr/>
          </a:p>
        </p:txBody>
      </p:sp>
      <p:pic>
        <p:nvPicPr>
          <p:cNvPr id="870" name="Google Shape;870;gd76cab2273_0_740"/>
          <p:cNvPicPr preferRelativeResize="0"/>
          <p:nvPr/>
        </p:nvPicPr>
        <p:blipFill rotWithShape="1">
          <a:blip r:embed="rId4">
            <a:alphaModFix/>
          </a:blip>
          <a:srcRect/>
          <a:stretch/>
        </p:blipFill>
        <p:spPr>
          <a:xfrm>
            <a:off x="746125" y="1500051"/>
            <a:ext cx="3133726" cy="4411555"/>
          </a:xfrm>
          <a:prstGeom prst="rect">
            <a:avLst/>
          </a:prstGeom>
          <a:noFill/>
          <a:ln>
            <a:noFill/>
          </a:ln>
        </p:spPr>
      </p:pic>
      <p:sp>
        <p:nvSpPr>
          <p:cNvPr id="871" name="Google Shape;871;gd76cab2273_0_740"/>
          <p:cNvSpPr/>
          <p:nvPr/>
        </p:nvSpPr>
        <p:spPr>
          <a:xfrm>
            <a:off x="4097218" y="2961837"/>
            <a:ext cx="45633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200">
                <a:solidFill>
                  <a:schemeClr val="dk1"/>
                </a:solidFill>
                <a:latin typeface="Arial"/>
                <a:ea typeface="Arial"/>
                <a:cs typeface="Arial"/>
                <a:sym typeface="Arial"/>
              </a:rPr>
              <a:t>5. Replace Words by Weighted Frequency in Original Sentences</a:t>
            </a:r>
            <a:endParaRPr/>
          </a:p>
        </p:txBody>
      </p:sp>
      <p:pic>
        <p:nvPicPr>
          <p:cNvPr id="872" name="Google Shape;872;gd76cab2273_0_740"/>
          <p:cNvPicPr preferRelativeResize="0"/>
          <p:nvPr/>
        </p:nvPicPr>
        <p:blipFill rotWithShape="1">
          <a:blip r:embed="rId5">
            <a:alphaModFix/>
          </a:blip>
          <a:srcRect/>
          <a:stretch/>
        </p:blipFill>
        <p:spPr>
          <a:xfrm>
            <a:off x="4097218" y="3364484"/>
            <a:ext cx="4786431" cy="2220108"/>
          </a:xfrm>
          <a:prstGeom prst="rect">
            <a:avLst/>
          </a:prstGeom>
          <a:noFill/>
          <a:ln>
            <a:noFill/>
          </a:ln>
        </p:spPr>
      </p:pic>
      <p:pic>
        <p:nvPicPr>
          <p:cNvPr id="873" name="Google Shape;873;gd76cab2273_0_740"/>
          <p:cNvPicPr preferRelativeResize="0"/>
          <p:nvPr/>
        </p:nvPicPr>
        <p:blipFill rotWithShape="1">
          <a:blip r:embed="rId6">
            <a:alphaModFix/>
          </a:blip>
          <a:srcRect/>
          <a:stretch/>
        </p:blipFill>
        <p:spPr>
          <a:xfrm>
            <a:off x="4141680" y="1433491"/>
            <a:ext cx="4697508" cy="745316"/>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gd76cab2273_0_753"/>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Text analytics – Summarization Example</a:t>
            </a:r>
            <a:endParaRPr/>
          </a:p>
        </p:txBody>
      </p:sp>
      <p:sp>
        <p:nvSpPr>
          <p:cNvPr id="880" name="Google Shape;880;gd76cab2273_0_753"/>
          <p:cNvSpPr txBox="1">
            <a:spLocks noGrp="1"/>
          </p:cNvSpPr>
          <p:nvPr>
            <p:ph type="body" idx="1"/>
          </p:nvPr>
        </p:nvSpPr>
        <p:spPr>
          <a:xfrm>
            <a:off x="636493" y="5979072"/>
            <a:ext cx="10515600" cy="339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de-DE" sz="1200"/>
              <a:t>Example from </a:t>
            </a:r>
            <a:r>
              <a:rPr lang="de-DE" sz="1200" u="sng">
                <a:solidFill>
                  <a:schemeClr val="hlink"/>
                </a:solidFill>
                <a:hlinkClick r:id="rId3"/>
              </a:rPr>
              <a:t>https://stackabuse.com/text-summarization-with-nltk-in-python/</a:t>
            </a:r>
            <a:r>
              <a:rPr lang="de-DE" sz="1200"/>
              <a:t>  </a:t>
            </a:r>
            <a:endParaRPr/>
          </a:p>
          <a:p>
            <a:pPr marL="285750" lvl="0" indent="-133350" algn="l" rtl="0">
              <a:lnSpc>
                <a:spcPct val="90000"/>
              </a:lnSpc>
              <a:spcBef>
                <a:spcPts val="1100"/>
              </a:spcBef>
              <a:spcAft>
                <a:spcPts val="0"/>
              </a:spcAft>
              <a:buSzPts val="2400"/>
              <a:buNone/>
            </a:pPr>
            <a:endParaRPr sz="1600"/>
          </a:p>
        </p:txBody>
      </p:sp>
      <p:sp>
        <p:nvSpPr>
          <p:cNvPr id="881" name="Google Shape;881;gd76cab2273_0_753"/>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72</a:t>
            </a:fld>
            <a:endParaRPr/>
          </a:p>
        </p:txBody>
      </p:sp>
      <p:sp>
        <p:nvSpPr>
          <p:cNvPr id="882" name="Google Shape;882;gd76cab2273_0_753"/>
          <p:cNvSpPr/>
          <p:nvPr/>
        </p:nvSpPr>
        <p:spPr>
          <a:xfrm>
            <a:off x="731743" y="2384539"/>
            <a:ext cx="45633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200">
                <a:solidFill>
                  <a:schemeClr val="dk1"/>
                </a:solidFill>
                <a:latin typeface="Arial"/>
                <a:ea typeface="Arial"/>
                <a:cs typeface="Arial"/>
                <a:sym typeface="Arial"/>
              </a:rPr>
              <a:t>5. Replace Words by Weighted Frequency in Original Sentences</a:t>
            </a:r>
            <a:endParaRPr/>
          </a:p>
        </p:txBody>
      </p:sp>
      <p:pic>
        <p:nvPicPr>
          <p:cNvPr id="883" name="Google Shape;883;gd76cab2273_0_753"/>
          <p:cNvPicPr preferRelativeResize="0"/>
          <p:nvPr/>
        </p:nvPicPr>
        <p:blipFill rotWithShape="1">
          <a:blip r:embed="rId4">
            <a:alphaModFix/>
          </a:blip>
          <a:srcRect/>
          <a:stretch/>
        </p:blipFill>
        <p:spPr>
          <a:xfrm>
            <a:off x="790575" y="2752101"/>
            <a:ext cx="4092576" cy="1898274"/>
          </a:xfrm>
          <a:prstGeom prst="rect">
            <a:avLst/>
          </a:prstGeom>
          <a:noFill/>
          <a:ln>
            <a:noFill/>
          </a:ln>
        </p:spPr>
      </p:pic>
      <p:pic>
        <p:nvPicPr>
          <p:cNvPr id="884" name="Google Shape;884;gd76cab2273_0_753"/>
          <p:cNvPicPr preferRelativeResize="0"/>
          <p:nvPr/>
        </p:nvPicPr>
        <p:blipFill rotWithShape="1">
          <a:blip r:embed="rId5">
            <a:alphaModFix/>
          </a:blip>
          <a:srcRect/>
          <a:stretch/>
        </p:blipFill>
        <p:spPr>
          <a:xfrm>
            <a:off x="661893" y="1166902"/>
            <a:ext cx="6532658" cy="1036485"/>
          </a:xfrm>
          <a:prstGeom prst="rect">
            <a:avLst/>
          </a:prstGeom>
          <a:noFill/>
          <a:ln>
            <a:noFill/>
          </a:ln>
          <a:effectLst>
            <a:outerShdw blurRad="292100" dist="139700" dir="2700000" algn="tl" rotWithShape="0">
              <a:srgbClr val="333333">
                <a:alpha val="64709"/>
              </a:srgbClr>
            </a:outerShdw>
          </a:effectLst>
        </p:spPr>
      </p:pic>
      <p:pic>
        <p:nvPicPr>
          <p:cNvPr id="885" name="Google Shape;885;gd76cab2273_0_753"/>
          <p:cNvPicPr preferRelativeResize="0"/>
          <p:nvPr/>
        </p:nvPicPr>
        <p:blipFill rotWithShape="1">
          <a:blip r:embed="rId6">
            <a:alphaModFix/>
          </a:blip>
          <a:srcRect b="68875"/>
          <a:stretch/>
        </p:blipFill>
        <p:spPr>
          <a:xfrm>
            <a:off x="616408" y="4956079"/>
            <a:ext cx="5985596" cy="583894"/>
          </a:xfrm>
          <a:prstGeom prst="rect">
            <a:avLst/>
          </a:prstGeom>
          <a:noFill/>
          <a:ln>
            <a:noFill/>
          </a:ln>
        </p:spPr>
      </p:pic>
      <p:pic>
        <p:nvPicPr>
          <p:cNvPr id="886" name="Google Shape;886;gd76cab2273_0_753"/>
          <p:cNvPicPr preferRelativeResize="0"/>
          <p:nvPr/>
        </p:nvPicPr>
        <p:blipFill rotWithShape="1">
          <a:blip r:embed="rId6">
            <a:alphaModFix/>
          </a:blip>
          <a:srcRect t="75069"/>
          <a:stretch/>
        </p:blipFill>
        <p:spPr>
          <a:xfrm>
            <a:off x="616408" y="5428832"/>
            <a:ext cx="5985596" cy="467690"/>
          </a:xfrm>
          <a:prstGeom prst="rect">
            <a:avLst/>
          </a:prstGeom>
          <a:noFill/>
          <a:ln>
            <a:noFill/>
          </a:ln>
        </p:spPr>
      </p:pic>
      <p:sp>
        <p:nvSpPr>
          <p:cNvPr id="887" name="Google Shape;887;gd76cab2273_0_753"/>
          <p:cNvSpPr/>
          <p:nvPr/>
        </p:nvSpPr>
        <p:spPr>
          <a:xfrm>
            <a:off x="731743" y="4711445"/>
            <a:ext cx="11544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600">
                <a:solidFill>
                  <a:schemeClr val="dk1"/>
                </a:solidFill>
                <a:latin typeface="Arial"/>
                <a:ea typeface="Arial"/>
                <a:cs typeface="Arial"/>
                <a:sym typeface="Arial"/>
              </a:rPr>
              <a:t>6. Results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gd76cab2273_0_787"/>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de-DE"/>
              <a:t>Recap</a:t>
            </a:r>
            <a:br>
              <a:rPr lang="de-DE"/>
            </a:br>
            <a:r>
              <a:rPr lang="de-DE"/>
              <a:t> … do you remember what we did last time? </a:t>
            </a:r>
            <a:endParaRPr/>
          </a:p>
        </p:txBody>
      </p:sp>
      <p:sp>
        <p:nvSpPr>
          <p:cNvPr id="894" name="Google Shape;894;gd76cab2273_0_787"/>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Tokenization</a:t>
            </a:r>
            <a:endParaRPr/>
          </a:p>
          <a:p>
            <a:pPr marL="285750" lvl="0" indent="-285750" algn="l" rtl="0">
              <a:lnSpc>
                <a:spcPct val="90000"/>
              </a:lnSpc>
              <a:spcBef>
                <a:spcPts val="1100"/>
              </a:spcBef>
              <a:spcAft>
                <a:spcPts val="0"/>
              </a:spcAft>
              <a:buSzPts val="2400"/>
              <a:buChar char="▪"/>
            </a:pPr>
            <a:r>
              <a:rPr lang="de-DE"/>
              <a:t>Stop Words Removal</a:t>
            </a:r>
            <a:endParaRPr/>
          </a:p>
          <a:p>
            <a:pPr marL="285750" lvl="0" indent="-285750" algn="l" rtl="0">
              <a:lnSpc>
                <a:spcPct val="90000"/>
              </a:lnSpc>
              <a:spcBef>
                <a:spcPts val="1100"/>
              </a:spcBef>
              <a:spcAft>
                <a:spcPts val="0"/>
              </a:spcAft>
              <a:buSzPts val="2400"/>
              <a:buChar char="▪"/>
            </a:pPr>
            <a:r>
              <a:rPr lang="de-DE"/>
              <a:t>Text normalization</a:t>
            </a:r>
            <a:endParaRPr/>
          </a:p>
          <a:p>
            <a:pPr marL="285750" lvl="0" indent="-285750" algn="l" rtl="0">
              <a:lnSpc>
                <a:spcPct val="90000"/>
              </a:lnSpc>
              <a:spcBef>
                <a:spcPts val="1100"/>
              </a:spcBef>
              <a:spcAft>
                <a:spcPts val="0"/>
              </a:spcAft>
              <a:buSzPts val="2400"/>
              <a:buChar char="▪"/>
            </a:pPr>
            <a:r>
              <a:rPr lang="de-DE"/>
              <a:t>Stemming / Porter Stemmer</a:t>
            </a:r>
            <a:endParaRPr/>
          </a:p>
          <a:p>
            <a:pPr marL="285750" lvl="0" indent="-285750" algn="l" rtl="0">
              <a:lnSpc>
                <a:spcPct val="90000"/>
              </a:lnSpc>
              <a:spcBef>
                <a:spcPts val="1100"/>
              </a:spcBef>
              <a:spcAft>
                <a:spcPts val="0"/>
              </a:spcAft>
              <a:buSzPts val="2400"/>
              <a:buChar char="▪"/>
            </a:pPr>
            <a:r>
              <a:rPr lang="de-DE"/>
              <a:t>Lemmatization</a:t>
            </a:r>
            <a:endParaRPr/>
          </a:p>
          <a:p>
            <a:pPr marL="285750" lvl="0" indent="-285750" algn="l" rtl="0">
              <a:lnSpc>
                <a:spcPct val="90000"/>
              </a:lnSpc>
              <a:spcBef>
                <a:spcPts val="1100"/>
              </a:spcBef>
              <a:spcAft>
                <a:spcPts val="0"/>
              </a:spcAft>
              <a:buSzPts val="2400"/>
              <a:buChar char="▪"/>
            </a:pPr>
            <a:r>
              <a:rPr lang="de-DE"/>
              <a:t>Part-Of-Speech Tagging</a:t>
            </a:r>
            <a:endParaRPr/>
          </a:p>
          <a:p>
            <a:pPr marL="285750" lvl="0" indent="-285750" algn="l" rtl="0">
              <a:lnSpc>
                <a:spcPct val="90000"/>
              </a:lnSpc>
              <a:spcBef>
                <a:spcPts val="1100"/>
              </a:spcBef>
              <a:spcAft>
                <a:spcPts val="0"/>
              </a:spcAft>
              <a:buSzPts val="2400"/>
              <a:buChar char="▪"/>
            </a:pPr>
            <a:r>
              <a:rPr lang="de-DE"/>
              <a:t>Named Entity Disambiguation</a:t>
            </a:r>
            <a:endParaRPr/>
          </a:p>
          <a:p>
            <a:pPr marL="285750" lvl="0" indent="-285750" algn="l" rtl="0">
              <a:lnSpc>
                <a:spcPct val="90000"/>
              </a:lnSpc>
              <a:spcBef>
                <a:spcPts val="1100"/>
              </a:spcBef>
              <a:spcAft>
                <a:spcPts val="0"/>
              </a:spcAft>
              <a:buSzPts val="2400"/>
              <a:buChar char="▪"/>
            </a:pPr>
            <a:r>
              <a:rPr lang="de-DE"/>
              <a:t>Named Entity Extraction</a:t>
            </a:r>
            <a:endParaRPr/>
          </a:p>
          <a:p>
            <a:pPr marL="285750" lvl="0" indent="-285750" algn="l" rtl="0">
              <a:lnSpc>
                <a:spcPct val="90000"/>
              </a:lnSpc>
              <a:spcBef>
                <a:spcPts val="1100"/>
              </a:spcBef>
              <a:spcAft>
                <a:spcPts val="0"/>
              </a:spcAft>
              <a:buSzPts val="2400"/>
              <a:buChar char="▪"/>
            </a:pPr>
            <a:r>
              <a:rPr lang="de-DE"/>
              <a:t>Bag of Words </a:t>
            </a:r>
            <a:endParaRPr/>
          </a:p>
          <a:p>
            <a:pPr marL="285750" lvl="0" indent="-285750" algn="l" rtl="0">
              <a:lnSpc>
                <a:spcPct val="90000"/>
              </a:lnSpc>
              <a:spcBef>
                <a:spcPts val="1100"/>
              </a:spcBef>
              <a:spcAft>
                <a:spcPts val="0"/>
              </a:spcAft>
              <a:buSzPts val="2400"/>
              <a:buChar char="▪"/>
            </a:pPr>
            <a:r>
              <a:rPr lang="de-DE"/>
              <a:t>Corpus, Corpora</a:t>
            </a:r>
            <a:endParaRPr/>
          </a:p>
        </p:txBody>
      </p:sp>
      <p:sp>
        <p:nvSpPr>
          <p:cNvPr id="895" name="Google Shape;895;gd76cab2273_0_787"/>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896" name="Google Shape;896;gd76cab2273_0_787"/>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rgbClr val="89BD3E"/>
              </a:buClr>
              <a:buSzPts val="2400"/>
              <a:buFont typeface="Noto Sans Symbols"/>
              <a:buNone/>
            </a:pPr>
            <a:endParaRPr/>
          </a:p>
        </p:txBody>
      </p:sp>
      <p:sp>
        <p:nvSpPr>
          <p:cNvPr id="897" name="Google Shape;897;gd76cab2273_0_787"/>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de-DE"/>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g7ae645b7a4_0_22"/>
          <p:cNvSpPr txBox="1">
            <a:spLocks noGrp="1"/>
          </p:cNvSpPr>
          <p:nvPr>
            <p:ph type="title"/>
          </p:nvPr>
        </p:nvSpPr>
        <p:spPr>
          <a:xfrm>
            <a:off x="695325" y="1089026"/>
            <a:ext cx="10801200" cy="28797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de-DE"/>
              <a:t>Conversational UIs &amp; Bots</a:t>
            </a:r>
            <a:endParaRPr/>
          </a:p>
        </p:txBody>
      </p:sp>
      <p:sp>
        <p:nvSpPr>
          <p:cNvPr id="904" name="Google Shape;904;g7ae645b7a4_0_22"/>
          <p:cNvSpPr txBox="1">
            <a:spLocks noGrp="1"/>
          </p:cNvSpPr>
          <p:nvPr>
            <p:ph type="body" idx="1"/>
          </p:nvPr>
        </p:nvSpPr>
        <p:spPr>
          <a:xfrm>
            <a:off x="695325" y="4089747"/>
            <a:ext cx="10801200" cy="2039700"/>
          </a:xfrm>
          <a:prstGeom prst="rect">
            <a:avLst/>
          </a:prstGeom>
        </p:spPr>
        <p:txBody>
          <a:bodyPr spcFirstLastPara="1" wrap="square" lIns="0" tIns="45700" rIns="91425" bIns="45700" anchor="t" anchorCtr="0">
            <a:normAutofit/>
          </a:bodyPr>
          <a:lstStyle/>
          <a:p>
            <a:pPr marL="0" lvl="0" indent="0" algn="l" rtl="0">
              <a:spcBef>
                <a:spcPts val="500"/>
              </a:spcBef>
              <a:spcAft>
                <a:spcPts val="600"/>
              </a:spcAft>
              <a:buNone/>
            </a:pPr>
            <a:endParaRPr/>
          </a:p>
        </p:txBody>
      </p:sp>
      <p:sp>
        <p:nvSpPr>
          <p:cNvPr id="905" name="Google Shape;905;g7ae645b7a4_0_22"/>
          <p:cNvSpPr txBox="1">
            <a:spLocks noGrp="1"/>
          </p:cNvSpPr>
          <p:nvPr>
            <p:ph type="body" idx="2"/>
          </p:nvPr>
        </p:nvSpPr>
        <p:spPr>
          <a:xfrm>
            <a:off x="695326" y="6356350"/>
            <a:ext cx="8306400" cy="365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906" name="Google Shape;906;g7ae645b7a4_0_22"/>
          <p:cNvSpPr txBox="1">
            <a:spLocks noGrp="1"/>
          </p:cNvSpPr>
          <p:nvPr>
            <p:ph type="sldNum" idx="12"/>
          </p:nvPr>
        </p:nvSpPr>
        <p:spPr>
          <a:xfrm>
            <a:off x="7686675" y="6359905"/>
            <a:ext cx="783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2"/>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Recent Example</a:t>
            </a:r>
            <a:endParaRPr/>
          </a:p>
        </p:txBody>
      </p:sp>
      <p:sp>
        <p:nvSpPr>
          <p:cNvPr id="912" name="Google Shape;912;p2"/>
          <p:cNvSpPr txBox="1">
            <a:spLocks noGrp="1"/>
          </p:cNvSpPr>
          <p:nvPr>
            <p:ph type="body" idx="1"/>
          </p:nvPr>
        </p:nvSpPr>
        <p:spPr>
          <a:xfrm>
            <a:off x="695324" y="1592264"/>
            <a:ext cx="4781745" cy="4537074"/>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Gives covid19 infos</a:t>
            </a:r>
            <a:br>
              <a:rPr lang="de-DE"/>
            </a:br>
            <a:r>
              <a:rPr lang="de-DE"/>
              <a:t>via chat (WhatsApp)</a:t>
            </a:r>
            <a:endParaRPr/>
          </a:p>
          <a:p>
            <a:pPr marL="285750" lvl="0" indent="-133350" algn="l" rtl="0">
              <a:lnSpc>
                <a:spcPct val="90000"/>
              </a:lnSpc>
              <a:spcBef>
                <a:spcPts val="1100"/>
              </a:spcBef>
              <a:spcAft>
                <a:spcPts val="0"/>
              </a:spcAft>
              <a:buSzPts val="2400"/>
              <a:buNone/>
            </a:pPr>
            <a:endParaRPr/>
          </a:p>
          <a:p>
            <a:pPr marL="285750" lvl="0" indent="-285750" algn="l" rtl="0">
              <a:lnSpc>
                <a:spcPct val="90000"/>
              </a:lnSpc>
              <a:spcBef>
                <a:spcPts val="1100"/>
              </a:spcBef>
              <a:spcAft>
                <a:spcPts val="0"/>
              </a:spcAft>
              <a:buSzPts val="2400"/>
              <a:buChar char="▪"/>
            </a:pPr>
            <a:r>
              <a:rPr lang="de-DE"/>
              <a:t>What are the benefits of this approach? Why not just a website? </a:t>
            </a:r>
            <a:endParaRPr/>
          </a:p>
          <a:p>
            <a:pPr marL="285750" lvl="0" indent="-133350" algn="l" rtl="0">
              <a:lnSpc>
                <a:spcPct val="90000"/>
              </a:lnSpc>
              <a:spcBef>
                <a:spcPts val="1100"/>
              </a:spcBef>
              <a:spcAft>
                <a:spcPts val="0"/>
              </a:spcAft>
              <a:buSzPts val="2400"/>
              <a:buNone/>
            </a:pPr>
            <a:endParaRPr/>
          </a:p>
        </p:txBody>
      </p:sp>
      <p:sp>
        <p:nvSpPr>
          <p:cNvPr id="913" name="Google Shape;913;p2"/>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de-DE"/>
              <a:t>Chatbot by the World Health Organization</a:t>
            </a:r>
            <a:endParaRPr/>
          </a:p>
        </p:txBody>
      </p:sp>
      <p:sp>
        <p:nvSpPr>
          <p:cNvPr id="914" name="Google Shape;914;p2"/>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915" name="Google Shape;915;p2"/>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916" name="Google Shape;916;p2"/>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75</a:t>
            </a:fld>
            <a:endParaRPr/>
          </a:p>
        </p:txBody>
      </p:sp>
      <p:pic>
        <p:nvPicPr>
          <p:cNvPr id="917" name="Google Shape;917;p2" descr="WHO Health Alert COVID-19 Bot"/>
          <p:cNvPicPr preferRelativeResize="0"/>
          <p:nvPr/>
        </p:nvPicPr>
        <p:blipFill rotWithShape="1">
          <a:blip r:embed="rId3">
            <a:alphaModFix/>
          </a:blip>
          <a:srcRect l="7625" t="7777" r="54997" b="9167"/>
          <a:stretch/>
        </p:blipFill>
        <p:spPr>
          <a:xfrm>
            <a:off x="5713306" y="628650"/>
            <a:ext cx="2952711" cy="5500688"/>
          </a:xfrm>
          <a:prstGeom prst="rect">
            <a:avLst/>
          </a:prstGeom>
          <a:noFill/>
          <a:ln>
            <a:noFill/>
          </a:ln>
        </p:spPr>
      </p:pic>
      <p:sp>
        <p:nvSpPr>
          <p:cNvPr id="918" name="Google Shape;918;p2"/>
          <p:cNvSpPr/>
          <p:nvPr/>
        </p:nvSpPr>
        <p:spPr>
          <a:xfrm>
            <a:off x="681181" y="4960558"/>
            <a:ext cx="4899025" cy="892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b="0" i="0" u="none" strike="noStrike" cap="none">
                <a:solidFill>
                  <a:srgbClr val="3F3F3F"/>
                </a:solidFill>
                <a:latin typeface="Arial"/>
                <a:ea typeface="Arial"/>
                <a:cs typeface="Arial"/>
                <a:sym typeface="Arial"/>
              </a:rPr>
              <a:t>https://www.who.int/news-room/feature-stories/detail/who-health-alert-brings-covid-19-facts-to-billions-via-whatsapp</a:t>
            </a:r>
            <a:endParaRPr/>
          </a:p>
          <a:p>
            <a:pPr marL="0" marR="0" lvl="0" indent="0" algn="l" rtl="0">
              <a:spcBef>
                <a:spcPts val="1200"/>
              </a:spcBef>
              <a:spcAft>
                <a:spcPts val="0"/>
              </a:spcAft>
              <a:buNone/>
            </a:pPr>
            <a:r>
              <a:rPr lang="de-DE" sz="1400" b="0" i="0" u="none" strike="noStrike" cap="none">
                <a:solidFill>
                  <a:srgbClr val="3F3F3F"/>
                </a:solidFill>
                <a:latin typeface="Arial"/>
                <a:ea typeface="Arial"/>
                <a:cs typeface="Arial"/>
                <a:sym typeface="Arial"/>
              </a:rPr>
              <a:t>https://www.whatsapp.com/coronavirus/who</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3"/>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2800"/>
              <a:buFont typeface="Arial"/>
              <a:buNone/>
            </a:pPr>
            <a:r>
              <a:rPr lang="de-DE" sz="2800"/>
              <a:t>Why use Conversation as a User Interface?</a:t>
            </a:r>
            <a:endParaRPr sz="2800"/>
          </a:p>
        </p:txBody>
      </p:sp>
      <p:sp>
        <p:nvSpPr>
          <p:cNvPr id="924" name="Google Shape;924;p3"/>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Natural language</a:t>
            </a:r>
            <a:endParaRPr/>
          </a:p>
          <a:p>
            <a:pPr marL="285750" lvl="0" indent="-285750" algn="l" rtl="0">
              <a:lnSpc>
                <a:spcPct val="90000"/>
              </a:lnSpc>
              <a:spcBef>
                <a:spcPts val="1100"/>
              </a:spcBef>
              <a:spcAft>
                <a:spcPts val="0"/>
              </a:spcAft>
              <a:buSzPts val="2400"/>
              <a:buChar char="▪"/>
            </a:pPr>
            <a:r>
              <a:rPr lang="de-DE"/>
              <a:t>Non-graphical UIs (voice)</a:t>
            </a:r>
            <a:endParaRPr/>
          </a:p>
          <a:p>
            <a:pPr marL="285750" lvl="0" indent="-285750" algn="l" rtl="0">
              <a:lnSpc>
                <a:spcPct val="90000"/>
              </a:lnSpc>
              <a:spcBef>
                <a:spcPts val="1100"/>
              </a:spcBef>
              <a:spcAft>
                <a:spcPts val="0"/>
              </a:spcAft>
              <a:buSzPts val="2400"/>
              <a:buChar char="▪"/>
            </a:pPr>
            <a:r>
              <a:rPr lang="de-DE"/>
              <a:t>Hands-free (voice)</a:t>
            </a:r>
            <a:endParaRPr/>
          </a:p>
          <a:p>
            <a:pPr marL="285750" lvl="0" indent="-285750" algn="l" rtl="0">
              <a:lnSpc>
                <a:spcPct val="90000"/>
              </a:lnSpc>
              <a:spcBef>
                <a:spcPts val="1100"/>
              </a:spcBef>
              <a:spcAft>
                <a:spcPts val="0"/>
              </a:spcAft>
              <a:buSzPts val="2400"/>
              <a:buChar char="▪"/>
            </a:pPr>
            <a:r>
              <a:rPr lang="de-DE"/>
              <a:t>Social contexts</a:t>
            </a:r>
            <a:endParaRPr/>
          </a:p>
          <a:p>
            <a:pPr marL="285750" lvl="0" indent="-285750" algn="l" rtl="0">
              <a:lnSpc>
                <a:spcPct val="90000"/>
              </a:lnSpc>
              <a:spcBef>
                <a:spcPts val="1100"/>
              </a:spcBef>
              <a:spcAft>
                <a:spcPts val="0"/>
              </a:spcAft>
              <a:buSzPts val="2400"/>
              <a:buChar char="▪"/>
            </a:pPr>
            <a:r>
              <a:rPr lang="de-DE"/>
              <a:t>Personification / antropomorphism</a:t>
            </a:r>
            <a:endParaRPr/>
          </a:p>
          <a:p>
            <a:pPr marL="285750" lvl="0" indent="-285750" algn="l" rtl="0">
              <a:lnSpc>
                <a:spcPct val="90000"/>
              </a:lnSpc>
              <a:spcBef>
                <a:spcPts val="1100"/>
              </a:spcBef>
              <a:spcAft>
                <a:spcPts val="0"/>
              </a:spcAft>
              <a:buSzPts val="2400"/>
              <a:buChar char="▪"/>
            </a:pPr>
            <a:r>
              <a:rPr lang="de-DE"/>
              <a:t>Personalisation</a:t>
            </a:r>
            <a:endParaRPr/>
          </a:p>
          <a:p>
            <a:pPr marL="285750" lvl="0" indent="-285750" algn="l" rtl="0">
              <a:lnSpc>
                <a:spcPct val="90000"/>
              </a:lnSpc>
              <a:spcBef>
                <a:spcPts val="1100"/>
              </a:spcBef>
              <a:spcAft>
                <a:spcPts val="0"/>
              </a:spcAft>
              <a:buSzPts val="2400"/>
              <a:buChar char="▪"/>
            </a:pPr>
            <a:r>
              <a:rPr lang="de-DE"/>
              <a:t>Integration</a:t>
            </a:r>
            <a:endParaRPr/>
          </a:p>
          <a:p>
            <a:pPr marL="285750" lvl="0" indent="-285750" algn="l" rtl="0">
              <a:lnSpc>
                <a:spcPct val="90000"/>
              </a:lnSpc>
              <a:spcBef>
                <a:spcPts val="1100"/>
              </a:spcBef>
              <a:spcAft>
                <a:spcPts val="0"/>
              </a:spcAft>
              <a:buSzPts val="2400"/>
              <a:buChar char="▪"/>
            </a:pPr>
            <a:r>
              <a:rPr lang="de-DE"/>
              <a:t>…</a:t>
            </a:r>
            <a:endParaRPr/>
          </a:p>
          <a:p>
            <a:pPr marL="285750" lvl="0" indent="-133350" algn="l" rtl="0">
              <a:lnSpc>
                <a:spcPct val="90000"/>
              </a:lnSpc>
              <a:spcBef>
                <a:spcPts val="1100"/>
              </a:spcBef>
              <a:spcAft>
                <a:spcPts val="0"/>
              </a:spcAft>
              <a:buSzPts val="2400"/>
              <a:buNone/>
            </a:pPr>
            <a:endParaRPr/>
          </a:p>
        </p:txBody>
      </p:sp>
      <p:sp>
        <p:nvSpPr>
          <p:cNvPr id="925" name="Google Shape;925;p3"/>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926" name="Google Shape;926;p3"/>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927" name="Google Shape;927;p3"/>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928" name="Google Shape;928;p3"/>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4"/>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Involved Tasks &amp; Technologies</a:t>
            </a:r>
            <a:endParaRPr/>
          </a:p>
        </p:txBody>
      </p:sp>
      <p:sp>
        <p:nvSpPr>
          <p:cNvPr id="934" name="Google Shape;934;p4"/>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935" name="Google Shape;935;p4"/>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936" name="Google Shape;936;p4"/>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937" name="Google Shape;937;p4"/>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77</a:t>
            </a:fld>
            <a:endParaRPr/>
          </a:p>
        </p:txBody>
      </p:sp>
      <p:pic>
        <p:nvPicPr>
          <p:cNvPr id="938" name="Google Shape;938;p4"/>
          <p:cNvPicPr preferRelativeResize="0"/>
          <p:nvPr/>
        </p:nvPicPr>
        <p:blipFill rotWithShape="1">
          <a:blip r:embed="rId3">
            <a:alphaModFix/>
          </a:blip>
          <a:srcRect l="1067" t="3214" r="68985" b="3214"/>
          <a:stretch/>
        </p:blipFill>
        <p:spPr>
          <a:xfrm>
            <a:off x="6550459" y="1837306"/>
            <a:ext cx="2097886" cy="1778790"/>
          </a:xfrm>
          <a:prstGeom prst="rect">
            <a:avLst/>
          </a:prstGeom>
          <a:noFill/>
          <a:ln w="9525" cap="flat" cmpd="sng">
            <a:solidFill>
              <a:srgbClr val="3F3F3F"/>
            </a:solidFill>
            <a:prstDash val="solid"/>
            <a:round/>
            <a:headEnd type="none" w="sm" len="sm"/>
            <a:tailEnd type="none" w="sm" len="sm"/>
          </a:ln>
        </p:spPr>
      </p:pic>
      <p:pic>
        <p:nvPicPr>
          <p:cNvPr id="939" name="Google Shape;939;p4" descr="Top 30 successful chatbots of 2021 &amp; Reasons for their success"/>
          <p:cNvPicPr preferRelativeResize="0"/>
          <p:nvPr/>
        </p:nvPicPr>
        <p:blipFill rotWithShape="1">
          <a:blip r:embed="rId4">
            <a:alphaModFix/>
          </a:blip>
          <a:srcRect t="36778" b="8847"/>
          <a:stretch/>
        </p:blipFill>
        <p:spPr>
          <a:xfrm>
            <a:off x="6550459" y="3616096"/>
            <a:ext cx="2101416" cy="2028821"/>
          </a:xfrm>
          <a:prstGeom prst="rect">
            <a:avLst/>
          </a:prstGeom>
          <a:noFill/>
          <a:ln w="9525" cap="flat" cmpd="sng">
            <a:solidFill>
              <a:srgbClr val="3F3F3F"/>
            </a:solidFill>
            <a:prstDash val="solid"/>
            <a:round/>
            <a:headEnd type="none" w="sm" len="sm"/>
            <a:tailEnd type="none" w="sm" len="sm"/>
          </a:ln>
        </p:spPr>
      </p:pic>
      <p:pic>
        <p:nvPicPr>
          <p:cNvPr id="940" name="Google Shape;940;p4"/>
          <p:cNvPicPr preferRelativeResize="0"/>
          <p:nvPr/>
        </p:nvPicPr>
        <p:blipFill rotWithShape="1">
          <a:blip r:embed="rId5">
            <a:alphaModFix/>
          </a:blip>
          <a:srcRect/>
          <a:stretch/>
        </p:blipFill>
        <p:spPr>
          <a:xfrm rot="1800000" flipH="1">
            <a:off x="3980762" y="2144160"/>
            <a:ext cx="1943632" cy="1316116"/>
          </a:xfrm>
          <a:prstGeom prst="rect">
            <a:avLst/>
          </a:prstGeom>
          <a:noFill/>
          <a:ln>
            <a:noFill/>
          </a:ln>
        </p:spPr>
      </p:pic>
      <p:pic>
        <p:nvPicPr>
          <p:cNvPr id="941" name="Google Shape;941;p4" descr="https://images.pexels.com/photos/6249817/pexels-photo-6249817.jpeg?auto=compress&amp;cs=tinysrgb&amp;h=750&amp;w=1260"/>
          <p:cNvPicPr preferRelativeResize="0"/>
          <p:nvPr/>
        </p:nvPicPr>
        <p:blipFill rotWithShape="1">
          <a:blip r:embed="rId6">
            <a:alphaModFix/>
          </a:blip>
          <a:srcRect/>
          <a:stretch/>
        </p:blipFill>
        <p:spPr>
          <a:xfrm>
            <a:off x="695325" y="1837306"/>
            <a:ext cx="2538407" cy="3807611"/>
          </a:xfrm>
          <a:prstGeom prst="rect">
            <a:avLst/>
          </a:prstGeom>
          <a:noFill/>
          <a:ln>
            <a:noFill/>
          </a:ln>
        </p:spPr>
      </p:pic>
      <p:pic>
        <p:nvPicPr>
          <p:cNvPr id="942" name="Google Shape;942;p4"/>
          <p:cNvPicPr preferRelativeResize="0"/>
          <p:nvPr/>
        </p:nvPicPr>
        <p:blipFill rotWithShape="1">
          <a:blip r:embed="rId5">
            <a:alphaModFix/>
          </a:blip>
          <a:srcRect/>
          <a:stretch/>
        </p:blipFill>
        <p:spPr>
          <a:xfrm rot="-9000000" flipH="1">
            <a:off x="3866904" y="3865025"/>
            <a:ext cx="1943632" cy="1316116"/>
          </a:xfrm>
          <a:prstGeom prst="rect">
            <a:avLst/>
          </a:prstGeom>
          <a:noFill/>
          <a:ln>
            <a:noFill/>
          </a:ln>
        </p:spPr>
      </p:pic>
      <p:sp>
        <p:nvSpPr>
          <p:cNvPr id="943" name="Google Shape;943;p4"/>
          <p:cNvSpPr txBox="1"/>
          <p:nvPr/>
        </p:nvSpPr>
        <p:spPr>
          <a:xfrm>
            <a:off x="3616597" y="1736088"/>
            <a:ext cx="239277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rgbClr val="3F3F3F"/>
                </a:solidFill>
                <a:latin typeface="Arial"/>
                <a:ea typeface="Arial"/>
                <a:cs typeface="Arial"/>
                <a:sym typeface="Arial"/>
              </a:rPr>
              <a:t>Voice recognition / natural language understanding</a:t>
            </a:r>
            <a:endParaRPr sz="1800">
              <a:solidFill>
                <a:srgbClr val="3F3F3F"/>
              </a:solidFill>
              <a:latin typeface="Arial"/>
              <a:ea typeface="Arial"/>
              <a:cs typeface="Arial"/>
              <a:sym typeface="Arial"/>
            </a:endParaRPr>
          </a:p>
        </p:txBody>
      </p:sp>
      <p:sp>
        <p:nvSpPr>
          <p:cNvPr id="944" name="Google Shape;944;p4"/>
          <p:cNvSpPr txBox="1"/>
          <p:nvPr/>
        </p:nvSpPr>
        <p:spPr>
          <a:xfrm>
            <a:off x="3909890" y="4740626"/>
            <a:ext cx="239277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rgbClr val="3F3F3F"/>
                </a:solidFill>
                <a:latin typeface="Arial"/>
                <a:ea typeface="Arial"/>
                <a:cs typeface="Arial"/>
                <a:sym typeface="Arial"/>
              </a:rPr>
              <a:t>Voice synthesis / </a:t>
            </a:r>
            <a:br>
              <a:rPr lang="de-DE" sz="1800">
                <a:solidFill>
                  <a:srgbClr val="3F3F3F"/>
                </a:solidFill>
                <a:latin typeface="Arial"/>
                <a:ea typeface="Arial"/>
                <a:cs typeface="Arial"/>
                <a:sym typeface="Arial"/>
              </a:rPr>
            </a:br>
            <a:r>
              <a:rPr lang="de-DE" sz="1800">
                <a:solidFill>
                  <a:srgbClr val="3F3F3F"/>
                </a:solidFill>
                <a:latin typeface="Arial"/>
                <a:ea typeface="Arial"/>
                <a:cs typeface="Arial"/>
                <a:sym typeface="Arial"/>
              </a:rPr>
              <a:t>natural language generation</a:t>
            </a:r>
            <a:endParaRPr sz="1800">
              <a:solidFill>
                <a:srgbClr val="3F3F3F"/>
              </a:solidFill>
              <a:latin typeface="Arial"/>
              <a:ea typeface="Arial"/>
              <a:cs typeface="Arial"/>
              <a:sym typeface="Arial"/>
            </a:endParaRPr>
          </a:p>
        </p:txBody>
      </p:sp>
      <p:sp>
        <p:nvSpPr>
          <p:cNvPr id="945" name="Google Shape;945;p4"/>
          <p:cNvSpPr/>
          <p:nvPr/>
        </p:nvSpPr>
        <p:spPr>
          <a:xfrm>
            <a:off x="1390973" y="5383307"/>
            <a:ext cx="192392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100">
                <a:solidFill>
                  <a:srgbClr val="F2F2F2"/>
                </a:solidFill>
                <a:latin typeface="Arial"/>
                <a:ea typeface="Arial"/>
                <a:cs typeface="Arial"/>
                <a:sym typeface="Arial"/>
              </a:rPr>
              <a:t>Photo by </a:t>
            </a:r>
            <a:r>
              <a:rPr lang="de-DE" sz="1100" b="1" u="sng">
                <a:solidFill>
                  <a:srgbClr val="F2F2F2"/>
                </a:solidFill>
                <a:latin typeface="Arial"/>
                <a:ea typeface="Arial"/>
                <a:cs typeface="Arial"/>
                <a:sym typeface="Arial"/>
                <a:hlinkClick r:id="rId7">
                  <a:extLst>
                    <a:ext uri="{A12FA001-AC4F-418D-AE19-62706E023703}">
                      <ahyp:hlinkClr xmlns:ahyp="http://schemas.microsoft.com/office/drawing/2018/hyperlinkcolor" val="tx"/>
                    </a:ext>
                  </a:extLst>
                </a:hlinkClick>
              </a:rPr>
              <a:t>Ryutaro Tsukata</a:t>
            </a:r>
            <a:endParaRPr sz="1100">
              <a:solidFill>
                <a:srgbClr val="F2F2F2"/>
              </a:solidFill>
              <a:latin typeface="Arial"/>
              <a:ea typeface="Arial"/>
              <a:cs typeface="Arial"/>
              <a:sym typeface="Arial"/>
            </a:endParaRPr>
          </a:p>
        </p:txBody>
      </p:sp>
      <p:sp>
        <p:nvSpPr>
          <p:cNvPr id="946" name="Google Shape;946;p4"/>
          <p:cNvSpPr txBox="1"/>
          <p:nvPr/>
        </p:nvSpPr>
        <p:spPr>
          <a:xfrm>
            <a:off x="3233732" y="3277256"/>
            <a:ext cx="331319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rgbClr val="3F3F3F"/>
                </a:solidFill>
                <a:latin typeface="Arial"/>
                <a:ea typeface="Arial"/>
                <a:cs typeface="Arial"/>
                <a:sym typeface="Arial"/>
              </a:rPr>
              <a:t>Dialogue model</a:t>
            </a:r>
            <a:br>
              <a:rPr lang="de-DE" sz="1800">
                <a:solidFill>
                  <a:srgbClr val="3F3F3F"/>
                </a:solidFill>
                <a:latin typeface="Arial"/>
                <a:ea typeface="Arial"/>
                <a:cs typeface="Arial"/>
                <a:sym typeface="Arial"/>
              </a:rPr>
            </a:br>
            <a:r>
              <a:rPr lang="de-DE" sz="1800">
                <a:solidFill>
                  <a:srgbClr val="3F3F3F"/>
                </a:solidFill>
                <a:latin typeface="Arial"/>
                <a:ea typeface="Arial"/>
                <a:cs typeface="Arial"/>
                <a:sym typeface="Arial"/>
              </a:rPr>
              <a:t>(e.g. contextual references)</a:t>
            </a:r>
            <a:endParaRPr sz="1800">
              <a:solidFill>
                <a:srgbClr val="3F3F3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5"/>
          <p:cNvSpPr txBox="1">
            <a:spLocks noGrp="1"/>
          </p:cNvSpPr>
          <p:nvPr>
            <p:ph type="title"/>
          </p:nvPr>
        </p:nvSpPr>
        <p:spPr>
          <a:xfrm>
            <a:off x="695325" y="1089026"/>
            <a:ext cx="10801349" cy="2879724"/>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600"/>
              <a:buFont typeface="Arial"/>
              <a:buNone/>
            </a:pPr>
            <a:r>
              <a:rPr lang="de-DE"/>
              <a:t>CUI Design</a:t>
            </a:r>
            <a:endParaRPr/>
          </a:p>
        </p:txBody>
      </p:sp>
      <p:sp>
        <p:nvSpPr>
          <p:cNvPr id="952" name="Google Shape;952;p5"/>
          <p:cNvSpPr txBox="1">
            <a:spLocks noGrp="1"/>
          </p:cNvSpPr>
          <p:nvPr>
            <p:ph type="body" idx="1"/>
          </p:nvPr>
        </p:nvSpPr>
        <p:spPr>
          <a:xfrm>
            <a:off x="695325" y="4089747"/>
            <a:ext cx="10801349" cy="2039591"/>
          </a:xfrm>
          <a:prstGeom prst="rect">
            <a:avLst/>
          </a:prstGeom>
          <a:noFill/>
          <a:ln>
            <a:noFill/>
          </a:ln>
        </p:spPr>
        <p:txBody>
          <a:bodyPr spcFirstLastPara="1" wrap="square" lIns="0" tIns="45700" rIns="91425" bIns="45700" anchor="t" anchorCtr="0">
            <a:normAutofit/>
          </a:bodyPr>
          <a:lstStyle/>
          <a:p>
            <a:pPr marL="0" lvl="0" indent="0" algn="l" rtl="0">
              <a:lnSpc>
                <a:spcPct val="100000"/>
              </a:lnSpc>
              <a:spcBef>
                <a:spcPts val="0"/>
              </a:spcBef>
              <a:spcAft>
                <a:spcPts val="0"/>
              </a:spcAft>
              <a:buSzPts val="2400"/>
              <a:buNone/>
            </a:pPr>
            <a:endParaRPr/>
          </a:p>
        </p:txBody>
      </p:sp>
      <p:sp>
        <p:nvSpPr>
          <p:cNvPr id="953" name="Google Shape;953;p5"/>
          <p:cNvSpPr txBox="1">
            <a:spLocks noGrp="1"/>
          </p:cNvSpPr>
          <p:nvPr>
            <p:ph type="body" idx="2"/>
          </p:nvPr>
        </p:nvSpPr>
        <p:spPr>
          <a:xfrm>
            <a:off x="695326" y="6356350"/>
            <a:ext cx="8306434"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954" name="Google Shape;954;p5"/>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955" name="Google Shape;955;p5"/>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6"/>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2800"/>
              <a:buFont typeface="Arial"/>
              <a:buNone/>
            </a:pPr>
            <a:r>
              <a:rPr lang="de-DE" sz="2800"/>
              <a:t>Overview &amp; Examples: CUI Design Factors</a:t>
            </a:r>
            <a:endParaRPr sz="2800"/>
          </a:p>
        </p:txBody>
      </p:sp>
      <p:sp>
        <p:nvSpPr>
          <p:cNvPr id="961" name="Google Shape;961;p6"/>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de-DE"/>
              <a:t>What is there to </a:t>
            </a:r>
            <a:r>
              <a:rPr lang="de-DE" i="1"/>
              <a:t>design</a:t>
            </a:r>
            <a:r>
              <a:rPr lang="de-DE"/>
              <a:t> about a conversational UI?</a:t>
            </a:r>
            <a:endParaRPr/>
          </a:p>
        </p:txBody>
      </p:sp>
      <p:sp>
        <p:nvSpPr>
          <p:cNvPr id="962" name="Google Shape;962;p6"/>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963" name="Google Shape;963;p6"/>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79</a:t>
            </a:fld>
            <a:endParaRPr/>
          </a:p>
        </p:txBody>
      </p:sp>
      <p:pic>
        <p:nvPicPr>
          <p:cNvPr id="964" name="Google Shape;964;p6"/>
          <p:cNvPicPr preferRelativeResize="0"/>
          <p:nvPr/>
        </p:nvPicPr>
        <p:blipFill rotWithShape="1">
          <a:blip r:embed="rId3">
            <a:alphaModFix/>
          </a:blip>
          <a:srcRect/>
          <a:stretch/>
        </p:blipFill>
        <p:spPr>
          <a:xfrm rot="1800000" flipH="1">
            <a:off x="3980762" y="2144160"/>
            <a:ext cx="1943632" cy="1316116"/>
          </a:xfrm>
          <a:prstGeom prst="rect">
            <a:avLst/>
          </a:prstGeom>
          <a:noFill/>
          <a:ln>
            <a:noFill/>
          </a:ln>
        </p:spPr>
      </p:pic>
      <p:pic>
        <p:nvPicPr>
          <p:cNvPr id="965" name="Google Shape;965;p6" descr="https://images.pexels.com/photos/6249817/pexels-photo-6249817.jpeg?auto=compress&amp;cs=tinysrgb&amp;h=750&amp;w=1260"/>
          <p:cNvPicPr preferRelativeResize="0"/>
          <p:nvPr/>
        </p:nvPicPr>
        <p:blipFill rotWithShape="1">
          <a:blip r:embed="rId4">
            <a:alphaModFix/>
          </a:blip>
          <a:srcRect/>
          <a:stretch/>
        </p:blipFill>
        <p:spPr>
          <a:xfrm>
            <a:off x="695325" y="1837306"/>
            <a:ext cx="2538407" cy="3807611"/>
          </a:xfrm>
          <a:prstGeom prst="rect">
            <a:avLst/>
          </a:prstGeom>
          <a:noFill/>
          <a:ln>
            <a:noFill/>
          </a:ln>
        </p:spPr>
      </p:pic>
      <p:pic>
        <p:nvPicPr>
          <p:cNvPr id="966" name="Google Shape;966;p6"/>
          <p:cNvPicPr preferRelativeResize="0"/>
          <p:nvPr/>
        </p:nvPicPr>
        <p:blipFill rotWithShape="1">
          <a:blip r:embed="rId3">
            <a:alphaModFix/>
          </a:blip>
          <a:srcRect/>
          <a:stretch/>
        </p:blipFill>
        <p:spPr>
          <a:xfrm rot="-9000000" flipH="1">
            <a:off x="3866904" y="3865025"/>
            <a:ext cx="1943632" cy="1316116"/>
          </a:xfrm>
          <a:prstGeom prst="rect">
            <a:avLst/>
          </a:prstGeom>
          <a:noFill/>
          <a:ln>
            <a:noFill/>
          </a:ln>
        </p:spPr>
      </p:pic>
      <p:sp>
        <p:nvSpPr>
          <p:cNvPr id="967" name="Google Shape;967;p6"/>
          <p:cNvSpPr/>
          <p:nvPr/>
        </p:nvSpPr>
        <p:spPr>
          <a:xfrm>
            <a:off x="1390973" y="5383307"/>
            <a:ext cx="192392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100">
                <a:solidFill>
                  <a:srgbClr val="F2F2F2"/>
                </a:solidFill>
                <a:latin typeface="Arial"/>
                <a:ea typeface="Arial"/>
                <a:cs typeface="Arial"/>
                <a:sym typeface="Arial"/>
              </a:rPr>
              <a:t>Photo by </a:t>
            </a:r>
            <a:r>
              <a:rPr lang="de-DE" sz="1100" b="1" u="sng">
                <a:solidFill>
                  <a:srgbClr val="F2F2F2"/>
                </a:solidFill>
                <a:latin typeface="Arial"/>
                <a:ea typeface="Arial"/>
                <a:cs typeface="Arial"/>
                <a:sym typeface="Arial"/>
                <a:hlinkClick r:id="rId5">
                  <a:extLst>
                    <a:ext uri="{A12FA001-AC4F-418D-AE19-62706E023703}">
                      <ahyp:hlinkClr xmlns:ahyp="http://schemas.microsoft.com/office/drawing/2018/hyperlinkcolor" val="tx"/>
                    </a:ext>
                  </a:extLst>
                </a:hlinkClick>
              </a:rPr>
              <a:t>Ryutaro Tsukata</a:t>
            </a:r>
            <a:endParaRPr sz="1100">
              <a:solidFill>
                <a:srgbClr val="F2F2F2"/>
              </a:solidFill>
              <a:latin typeface="Arial"/>
              <a:ea typeface="Arial"/>
              <a:cs typeface="Arial"/>
              <a:sym typeface="Arial"/>
            </a:endParaRPr>
          </a:p>
        </p:txBody>
      </p:sp>
      <p:pic>
        <p:nvPicPr>
          <p:cNvPr id="968" name="Google Shape;968;p6"/>
          <p:cNvPicPr preferRelativeResize="0"/>
          <p:nvPr/>
        </p:nvPicPr>
        <p:blipFill rotWithShape="1">
          <a:blip r:embed="rId6">
            <a:alphaModFix/>
          </a:blip>
          <a:srcRect l="1067" t="3214" r="68985" b="3214"/>
          <a:stretch/>
        </p:blipFill>
        <p:spPr>
          <a:xfrm>
            <a:off x="6550459" y="1837306"/>
            <a:ext cx="2097886" cy="1778790"/>
          </a:xfrm>
          <a:prstGeom prst="rect">
            <a:avLst/>
          </a:prstGeom>
          <a:noFill/>
          <a:ln w="9525" cap="flat" cmpd="sng">
            <a:solidFill>
              <a:srgbClr val="3F3F3F"/>
            </a:solidFill>
            <a:prstDash val="solid"/>
            <a:round/>
            <a:headEnd type="none" w="sm" len="sm"/>
            <a:tailEnd type="none" w="sm" len="sm"/>
          </a:ln>
        </p:spPr>
      </p:pic>
      <p:pic>
        <p:nvPicPr>
          <p:cNvPr id="969" name="Google Shape;969;p6" descr="Top 30 successful chatbots of 2021 &amp; Reasons for their success"/>
          <p:cNvPicPr preferRelativeResize="0"/>
          <p:nvPr/>
        </p:nvPicPr>
        <p:blipFill rotWithShape="1">
          <a:blip r:embed="rId7">
            <a:alphaModFix/>
          </a:blip>
          <a:srcRect t="36778" b="8847"/>
          <a:stretch/>
        </p:blipFill>
        <p:spPr>
          <a:xfrm>
            <a:off x="6550459" y="3616096"/>
            <a:ext cx="2101416" cy="2028821"/>
          </a:xfrm>
          <a:prstGeom prst="rect">
            <a:avLst/>
          </a:prstGeom>
          <a:noFill/>
          <a:ln w="9525" cap="flat" cmpd="sng">
            <a:solidFill>
              <a:srgbClr val="3F3F3F"/>
            </a:solidFill>
            <a:prstDash val="solid"/>
            <a:round/>
            <a:headEnd type="none" w="sm" len="sm"/>
            <a:tailEnd type="none" w="sm" len="sm"/>
          </a:ln>
        </p:spPr>
      </p:pic>
      <p:grpSp>
        <p:nvGrpSpPr>
          <p:cNvPr id="970" name="Google Shape;970;p6"/>
          <p:cNvGrpSpPr/>
          <p:nvPr/>
        </p:nvGrpSpPr>
        <p:grpSpPr>
          <a:xfrm>
            <a:off x="4378605" y="1965981"/>
            <a:ext cx="1124743" cy="487146"/>
            <a:chOff x="1039514" y="1592265"/>
            <a:chExt cx="1124743" cy="487146"/>
          </a:xfrm>
        </p:grpSpPr>
        <p:sp>
          <p:nvSpPr>
            <p:cNvPr id="971" name="Google Shape;971;p6"/>
            <p:cNvSpPr/>
            <p:nvPr/>
          </p:nvSpPr>
          <p:spPr>
            <a:xfrm>
              <a:off x="1039514" y="1592265"/>
              <a:ext cx="1124743" cy="487146"/>
            </a:xfrm>
            <a:prstGeom prst="rect">
              <a:avLst/>
            </a:prstGeom>
            <a:solidFill>
              <a:srgbClr val="E3F7C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95959"/>
                </a:solidFill>
                <a:latin typeface="Arial"/>
                <a:ea typeface="Arial"/>
                <a:cs typeface="Arial"/>
                <a:sym typeface="Arial"/>
              </a:endParaRPr>
            </a:p>
          </p:txBody>
        </p:sp>
        <p:sp>
          <p:nvSpPr>
            <p:cNvPr id="972" name="Google Shape;972;p6"/>
            <p:cNvSpPr txBox="1"/>
            <p:nvPr/>
          </p:nvSpPr>
          <p:spPr>
            <a:xfrm>
              <a:off x="1039514" y="1644636"/>
              <a:ext cx="112474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000" b="1">
                  <a:solidFill>
                    <a:schemeClr val="dk1"/>
                  </a:solidFill>
                  <a:latin typeface="Arial"/>
                  <a:ea typeface="Arial"/>
                  <a:cs typeface="Arial"/>
                  <a:sym typeface="Arial"/>
                </a:rPr>
                <a:t>Input</a:t>
              </a:r>
              <a:endParaRPr/>
            </a:p>
          </p:txBody>
        </p:sp>
      </p:grpSp>
      <p:grpSp>
        <p:nvGrpSpPr>
          <p:cNvPr id="973" name="Google Shape;973;p6"/>
          <p:cNvGrpSpPr/>
          <p:nvPr/>
        </p:nvGrpSpPr>
        <p:grpSpPr>
          <a:xfrm>
            <a:off x="6403681" y="1545725"/>
            <a:ext cx="2266950" cy="718941"/>
            <a:chOff x="1906289" y="1592263"/>
            <a:chExt cx="2266950" cy="718941"/>
          </a:xfrm>
        </p:grpSpPr>
        <p:sp>
          <p:nvSpPr>
            <p:cNvPr id="974" name="Google Shape;974;p6"/>
            <p:cNvSpPr/>
            <p:nvPr/>
          </p:nvSpPr>
          <p:spPr>
            <a:xfrm>
              <a:off x="1906289" y="1592263"/>
              <a:ext cx="2266950" cy="718941"/>
            </a:xfrm>
            <a:prstGeom prst="rect">
              <a:avLst/>
            </a:prstGeom>
            <a:solidFill>
              <a:srgbClr val="E3F7C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95959"/>
                </a:solidFill>
                <a:latin typeface="Arial"/>
                <a:ea typeface="Arial"/>
                <a:cs typeface="Arial"/>
                <a:sym typeface="Arial"/>
              </a:endParaRPr>
            </a:p>
          </p:txBody>
        </p:sp>
        <p:sp>
          <p:nvSpPr>
            <p:cNvPr id="975" name="Google Shape;975;p6"/>
            <p:cNvSpPr txBox="1"/>
            <p:nvPr/>
          </p:nvSpPr>
          <p:spPr>
            <a:xfrm>
              <a:off x="1906289" y="1644636"/>
              <a:ext cx="2266950" cy="6155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000" b="1">
                  <a:solidFill>
                    <a:schemeClr val="dk1"/>
                  </a:solidFill>
                  <a:latin typeface="Arial"/>
                  <a:ea typeface="Arial"/>
                  <a:cs typeface="Arial"/>
                  <a:sym typeface="Arial"/>
                </a:rPr>
                <a:t>Personification </a:t>
              </a:r>
              <a:endParaRPr/>
            </a:p>
            <a:p>
              <a:pPr marL="0" marR="0" lvl="0" indent="0" algn="ctr" rtl="0">
                <a:spcBef>
                  <a:spcPts val="0"/>
                </a:spcBef>
                <a:spcAft>
                  <a:spcPts val="0"/>
                </a:spcAft>
                <a:buNone/>
              </a:pPr>
              <a:r>
                <a:rPr lang="de-DE" sz="1400" b="1">
                  <a:solidFill>
                    <a:schemeClr val="dk1"/>
                  </a:solidFill>
                  <a:latin typeface="Arial"/>
                  <a:ea typeface="Arial"/>
                  <a:cs typeface="Arial"/>
                  <a:sym typeface="Arial"/>
                </a:rPr>
                <a:t>of the System</a:t>
              </a:r>
              <a:endParaRPr sz="2000" b="1">
                <a:solidFill>
                  <a:schemeClr val="dk1"/>
                </a:solidFill>
                <a:latin typeface="Arial"/>
                <a:ea typeface="Arial"/>
                <a:cs typeface="Arial"/>
                <a:sym typeface="Arial"/>
              </a:endParaRPr>
            </a:p>
          </p:txBody>
        </p:sp>
      </p:grpSp>
      <p:grpSp>
        <p:nvGrpSpPr>
          <p:cNvPr id="976" name="Google Shape;976;p6"/>
          <p:cNvGrpSpPr/>
          <p:nvPr/>
        </p:nvGrpSpPr>
        <p:grpSpPr>
          <a:xfrm>
            <a:off x="1483657" y="5704240"/>
            <a:ext cx="6914638" cy="487146"/>
            <a:chOff x="1039514" y="1592265"/>
            <a:chExt cx="1124743" cy="487146"/>
          </a:xfrm>
        </p:grpSpPr>
        <p:sp>
          <p:nvSpPr>
            <p:cNvPr id="977" name="Google Shape;977;p6"/>
            <p:cNvSpPr/>
            <p:nvPr/>
          </p:nvSpPr>
          <p:spPr>
            <a:xfrm>
              <a:off x="1039514" y="1592265"/>
              <a:ext cx="1124743" cy="487146"/>
            </a:xfrm>
            <a:prstGeom prst="rect">
              <a:avLst/>
            </a:prstGeom>
            <a:solidFill>
              <a:srgbClr val="E3F7C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95959"/>
                </a:solidFill>
                <a:latin typeface="Arial"/>
                <a:ea typeface="Arial"/>
                <a:cs typeface="Arial"/>
                <a:sym typeface="Arial"/>
              </a:endParaRPr>
            </a:p>
          </p:txBody>
        </p:sp>
        <p:sp>
          <p:nvSpPr>
            <p:cNvPr id="978" name="Google Shape;978;p6"/>
            <p:cNvSpPr txBox="1"/>
            <p:nvPr/>
          </p:nvSpPr>
          <p:spPr>
            <a:xfrm>
              <a:off x="1039514" y="1644636"/>
              <a:ext cx="112474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000" b="1">
                  <a:solidFill>
                    <a:schemeClr val="dk1"/>
                  </a:solidFill>
                  <a:latin typeface="Arial"/>
                  <a:ea typeface="Arial"/>
                  <a:cs typeface="Arial"/>
                  <a:sym typeface="Arial"/>
                </a:rPr>
                <a:t>Integration</a:t>
              </a:r>
              <a:endParaRPr/>
            </a:p>
          </p:txBody>
        </p:sp>
      </p:grpSp>
      <p:grpSp>
        <p:nvGrpSpPr>
          <p:cNvPr id="979" name="Google Shape;979;p6"/>
          <p:cNvGrpSpPr/>
          <p:nvPr/>
        </p:nvGrpSpPr>
        <p:grpSpPr>
          <a:xfrm>
            <a:off x="3889710" y="3360982"/>
            <a:ext cx="2085938" cy="760257"/>
            <a:chOff x="1039514" y="1592265"/>
            <a:chExt cx="1124743" cy="760257"/>
          </a:xfrm>
        </p:grpSpPr>
        <p:sp>
          <p:nvSpPr>
            <p:cNvPr id="980" name="Google Shape;980;p6"/>
            <p:cNvSpPr/>
            <p:nvPr/>
          </p:nvSpPr>
          <p:spPr>
            <a:xfrm>
              <a:off x="1039514" y="1592265"/>
              <a:ext cx="1124743" cy="487146"/>
            </a:xfrm>
            <a:prstGeom prst="rect">
              <a:avLst/>
            </a:prstGeom>
            <a:solidFill>
              <a:srgbClr val="E3F7C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95959"/>
                </a:solidFill>
                <a:latin typeface="Arial"/>
                <a:ea typeface="Arial"/>
                <a:cs typeface="Arial"/>
                <a:sym typeface="Arial"/>
              </a:endParaRPr>
            </a:p>
          </p:txBody>
        </p:sp>
        <p:sp>
          <p:nvSpPr>
            <p:cNvPr id="981" name="Google Shape;981;p6"/>
            <p:cNvSpPr txBox="1"/>
            <p:nvPr/>
          </p:nvSpPr>
          <p:spPr>
            <a:xfrm>
              <a:off x="1039514" y="1644636"/>
              <a:ext cx="112474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000" b="1">
                  <a:solidFill>
                    <a:schemeClr val="dk1"/>
                  </a:solidFill>
                  <a:latin typeface="Arial"/>
                  <a:ea typeface="Arial"/>
                  <a:cs typeface="Arial"/>
                  <a:sym typeface="Arial"/>
                </a:rPr>
                <a:t>Conversation</a:t>
              </a:r>
              <a:endParaRPr/>
            </a:p>
          </p:txBody>
        </p:sp>
      </p:grpSp>
      <p:grpSp>
        <p:nvGrpSpPr>
          <p:cNvPr id="982" name="Google Shape;982;p6"/>
          <p:cNvGrpSpPr/>
          <p:nvPr/>
        </p:nvGrpSpPr>
        <p:grpSpPr>
          <a:xfrm>
            <a:off x="4378605" y="4783899"/>
            <a:ext cx="1124743" cy="487146"/>
            <a:chOff x="1039514" y="1592265"/>
            <a:chExt cx="1124743" cy="487146"/>
          </a:xfrm>
        </p:grpSpPr>
        <p:sp>
          <p:nvSpPr>
            <p:cNvPr id="983" name="Google Shape;983;p6"/>
            <p:cNvSpPr/>
            <p:nvPr/>
          </p:nvSpPr>
          <p:spPr>
            <a:xfrm>
              <a:off x="1039514" y="1592265"/>
              <a:ext cx="1124743" cy="487146"/>
            </a:xfrm>
            <a:prstGeom prst="rect">
              <a:avLst/>
            </a:prstGeom>
            <a:solidFill>
              <a:srgbClr val="E3F7C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95959"/>
                </a:solidFill>
                <a:latin typeface="Arial"/>
                <a:ea typeface="Arial"/>
                <a:cs typeface="Arial"/>
                <a:sym typeface="Arial"/>
              </a:endParaRPr>
            </a:p>
          </p:txBody>
        </p:sp>
        <p:sp>
          <p:nvSpPr>
            <p:cNvPr id="984" name="Google Shape;984;p6"/>
            <p:cNvSpPr txBox="1"/>
            <p:nvPr/>
          </p:nvSpPr>
          <p:spPr>
            <a:xfrm>
              <a:off x="1039514" y="1644636"/>
              <a:ext cx="112474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000" b="1">
                  <a:solidFill>
                    <a:schemeClr val="dk1"/>
                  </a:solidFill>
                  <a:latin typeface="Arial"/>
                  <a:ea typeface="Arial"/>
                  <a:cs typeface="Arial"/>
                  <a:sym typeface="Arial"/>
                </a:rPr>
                <a:t>Output</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d76cab2273_0_45"/>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r>
              <a:rPr lang="de-DE"/>
              <a:t>Natural Language Processing (NLP)</a:t>
            </a:r>
            <a:br>
              <a:rPr lang="de-DE"/>
            </a:br>
            <a:r>
              <a:rPr lang="de-DE"/>
              <a:t>A Definition</a:t>
            </a:r>
            <a:endParaRPr/>
          </a:p>
        </p:txBody>
      </p:sp>
      <p:sp>
        <p:nvSpPr>
          <p:cNvPr id="172" name="Google Shape;172;gd76cab2273_0_45"/>
          <p:cNvSpPr txBox="1">
            <a:spLocks noGrp="1"/>
          </p:cNvSpPr>
          <p:nvPr>
            <p:ph type="body" idx="1"/>
          </p:nvPr>
        </p:nvSpPr>
        <p:spPr>
          <a:xfrm>
            <a:off x="695326" y="1592264"/>
            <a:ext cx="7956600" cy="40674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SzPts val="2595"/>
              <a:buNone/>
            </a:pPr>
            <a:r>
              <a:rPr lang="de-DE" sz="3600"/>
              <a:t>“Natural Language Processing is a theoretically motivated range of computational techniques for analyzing and representing naturally occurring texts at one or more levels of linguistic analysis for the purpose of achieving human-like language processing for a </a:t>
            </a:r>
            <a:r>
              <a:rPr lang="de-DE" sz="3600" b="1"/>
              <a:t>range of tasks or applications</a:t>
            </a:r>
            <a:r>
              <a:rPr lang="de-DE" sz="3600"/>
              <a:t>.”</a:t>
            </a:r>
            <a:br>
              <a:rPr lang="de-DE"/>
            </a:br>
            <a:endParaRPr i="1"/>
          </a:p>
        </p:txBody>
      </p:sp>
      <p:sp>
        <p:nvSpPr>
          <p:cNvPr id="173" name="Google Shape;173;gd76cab2273_0_45"/>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8</a:t>
            </a:fld>
            <a:endParaRPr/>
          </a:p>
        </p:txBody>
      </p:sp>
      <p:sp>
        <p:nvSpPr>
          <p:cNvPr id="174" name="Google Shape;174;gd76cab2273_0_45"/>
          <p:cNvSpPr/>
          <p:nvPr/>
        </p:nvSpPr>
        <p:spPr>
          <a:xfrm>
            <a:off x="695325" y="5436575"/>
            <a:ext cx="77745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2000">
                <a:solidFill>
                  <a:schemeClr val="dk1"/>
                </a:solidFill>
                <a:latin typeface="Arial"/>
                <a:ea typeface="Arial"/>
                <a:cs typeface="Arial"/>
                <a:sym typeface="Arial"/>
              </a:rPr>
              <a:t>Liddy, E.D. 2001. Natural Language Processing. In Encyclopedia of Library and Information Science, 2nd Ed. NY. Marcel Decker, Inc.</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7"/>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Input Design Factors</a:t>
            </a:r>
            <a:endParaRPr/>
          </a:p>
        </p:txBody>
      </p:sp>
      <p:sp>
        <p:nvSpPr>
          <p:cNvPr id="990" name="Google Shape;990;p7"/>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de-DE"/>
              <a:t>Free text vs fixed options</a:t>
            </a:r>
            <a:endParaRPr/>
          </a:p>
        </p:txBody>
      </p:sp>
      <p:sp>
        <p:nvSpPr>
          <p:cNvPr id="991" name="Google Shape;991;p7"/>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992" name="Google Shape;992;p7"/>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80</a:t>
            </a:fld>
            <a:endParaRPr/>
          </a:p>
        </p:txBody>
      </p:sp>
      <p:pic>
        <p:nvPicPr>
          <p:cNvPr id="993" name="Google Shape;993;p7"/>
          <p:cNvPicPr preferRelativeResize="0"/>
          <p:nvPr/>
        </p:nvPicPr>
        <p:blipFill rotWithShape="1">
          <a:blip r:embed="rId3">
            <a:alphaModFix/>
          </a:blip>
          <a:srcRect t="2521"/>
          <a:stretch/>
        </p:blipFill>
        <p:spPr>
          <a:xfrm>
            <a:off x="1090758" y="3422545"/>
            <a:ext cx="3509818" cy="2440145"/>
          </a:xfrm>
          <a:prstGeom prst="rect">
            <a:avLst/>
          </a:prstGeom>
          <a:noFill/>
          <a:ln>
            <a:noFill/>
          </a:ln>
        </p:spPr>
      </p:pic>
      <p:pic>
        <p:nvPicPr>
          <p:cNvPr id="994" name="Google Shape;994;p7" descr="19 Best UX Practices for Building Chatbots | by Eunji “Jinny” Seo | Chatbots  Magazine"/>
          <p:cNvPicPr preferRelativeResize="0"/>
          <p:nvPr/>
        </p:nvPicPr>
        <p:blipFill rotWithShape="1">
          <a:blip r:embed="rId4">
            <a:alphaModFix/>
          </a:blip>
          <a:srcRect l="51890" t="17533" b="36985"/>
          <a:stretch/>
        </p:blipFill>
        <p:spPr>
          <a:xfrm>
            <a:off x="5345612" y="3422545"/>
            <a:ext cx="2908975" cy="2346430"/>
          </a:xfrm>
          <a:prstGeom prst="rect">
            <a:avLst/>
          </a:prstGeom>
          <a:noFill/>
          <a:ln>
            <a:noFill/>
          </a:ln>
        </p:spPr>
      </p:pic>
      <p:sp>
        <p:nvSpPr>
          <p:cNvPr id="995" name="Google Shape;995;p7"/>
          <p:cNvSpPr/>
          <p:nvPr/>
        </p:nvSpPr>
        <p:spPr>
          <a:xfrm>
            <a:off x="695324" y="5934911"/>
            <a:ext cx="7956552"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200">
                <a:solidFill>
                  <a:srgbClr val="3F3F3F"/>
                </a:solidFill>
                <a:latin typeface="Arial"/>
                <a:ea typeface="Arial"/>
                <a:cs typeface="Arial"/>
                <a:sym typeface="Arial"/>
              </a:rPr>
              <a:t>https://chatbotsmagazine.com/19-best-practices-for-building-chatbots-3c46274501b2</a:t>
            </a:r>
            <a:endParaRPr/>
          </a:p>
        </p:txBody>
      </p:sp>
      <p:graphicFrame>
        <p:nvGraphicFramePr>
          <p:cNvPr id="996" name="Google Shape;996;p7"/>
          <p:cNvGraphicFramePr/>
          <p:nvPr/>
        </p:nvGraphicFramePr>
        <p:xfrm>
          <a:off x="681183" y="1592264"/>
          <a:ext cx="7956550" cy="1676430"/>
        </p:xfrm>
        <a:graphic>
          <a:graphicData uri="http://schemas.openxmlformats.org/drawingml/2006/table">
            <a:tbl>
              <a:tblPr firstRow="1" bandRow="1">
                <a:noFill/>
                <a:tableStyleId>{EE9B3616-2035-494C-99B3-D3C80B4D7682}</a:tableStyleId>
              </a:tblPr>
              <a:tblGrid>
                <a:gridCol w="500050">
                  <a:extLst>
                    <a:ext uri="{9D8B030D-6E8A-4147-A177-3AD203B41FA5}">
                      <a16:colId xmlns:a16="http://schemas.microsoft.com/office/drawing/2014/main" val="20000"/>
                    </a:ext>
                  </a:extLst>
                </a:gridCol>
                <a:gridCol w="3807675">
                  <a:extLst>
                    <a:ext uri="{9D8B030D-6E8A-4147-A177-3AD203B41FA5}">
                      <a16:colId xmlns:a16="http://schemas.microsoft.com/office/drawing/2014/main" val="20001"/>
                    </a:ext>
                  </a:extLst>
                </a:gridCol>
                <a:gridCol w="3648825">
                  <a:extLst>
                    <a:ext uri="{9D8B030D-6E8A-4147-A177-3AD203B41FA5}">
                      <a16:colId xmlns:a16="http://schemas.microsoft.com/office/drawing/2014/main" val="20002"/>
                    </a:ext>
                  </a:extLst>
                </a:gridCol>
              </a:tblGrid>
              <a:tr h="28952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de-DE" sz="1800" b="1"/>
                        <a:t>Free text</a:t>
                      </a:r>
                      <a:endParaRPr sz="1800" b="1"/>
                    </a:p>
                  </a:txBody>
                  <a:tcPr marL="91450" marR="91450" marT="45725" marB="45725"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de-DE" sz="1800" b="1"/>
                        <a:t>Fixed options</a:t>
                      </a:r>
                      <a:endParaRPr sz="1800" b="1"/>
                    </a:p>
                  </a:txBody>
                  <a:tcPr marL="91450" marR="91450" marT="45725" marB="45725" anchor="ctr">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58425">
                <a:tc>
                  <a:txBody>
                    <a:bodyPr/>
                    <a:lstStyle/>
                    <a:p>
                      <a:pPr marL="0" marR="0" lvl="0" indent="0" algn="ctr" rtl="0">
                        <a:spcBef>
                          <a:spcPts val="0"/>
                        </a:spcBef>
                        <a:spcAft>
                          <a:spcPts val="0"/>
                        </a:spcAft>
                        <a:buNone/>
                      </a:pPr>
                      <a:r>
                        <a:rPr lang="de-DE" sz="3200"/>
                        <a:t>+</a:t>
                      </a:r>
                      <a:endParaRPr sz="3200" b="1"/>
                    </a:p>
                  </a:txBody>
                  <a:tcPr marL="91450" marR="91450" marT="45725" marB="45725" anchor="ctr"/>
                </a:tc>
                <a:tc>
                  <a:txBody>
                    <a:bodyPr/>
                    <a:lstStyle/>
                    <a:p>
                      <a:pPr marL="0" marR="0" lvl="0" indent="0" algn="l" rtl="0">
                        <a:spcBef>
                          <a:spcPts val="0"/>
                        </a:spcBef>
                        <a:spcAft>
                          <a:spcPts val="0"/>
                        </a:spcAft>
                        <a:buNone/>
                      </a:pPr>
                      <a:r>
                        <a:rPr lang="de-DE" sz="1400"/>
                        <a:t>Realistic impression, broad scope, free user expression</a:t>
                      </a:r>
                      <a:endParaRPr sz="1400"/>
                    </a:p>
                  </a:txBody>
                  <a:tcPr marL="91450" marR="91450" marT="45725" marB="45725">
                    <a:lnT w="12700" cap="flat" cmpd="sng">
                      <a:solidFill>
                        <a:schemeClr val="dk1"/>
                      </a:solidFill>
                      <a:prstDash val="solid"/>
                      <a:round/>
                      <a:headEnd type="none" w="sm" len="sm"/>
                      <a:tailEnd type="none" w="sm" len="sm"/>
                    </a:lnT>
                  </a:tcPr>
                </a:tc>
                <a:tc>
                  <a:txBody>
                    <a:bodyPr/>
                    <a:lstStyle/>
                    <a:p>
                      <a:pPr marL="0" marR="0" lvl="0" indent="0" algn="l" rtl="0">
                        <a:spcBef>
                          <a:spcPts val="0"/>
                        </a:spcBef>
                        <a:spcAft>
                          <a:spcPts val="0"/>
                        </a:spcAft>
                        <a:buNone/>
                      </a:pPr>
                      <a:r>
                        <a:rPr lang="de-DE" sz="1400"/>
                        <a:t>Full control (for designer), user guidance, clear capabilities, predictable, less typing</a:t>
                      </a:r>
                      <a:endParaRPr sz="1400"/>
                    </a:p>
                  </a:txBody>
                  <a:tcPr marL="91450" marR="91450" marT="45725" marB="45725">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579075">
                <a:tc>
                  <a:txBody>
                    <a:bodyPr/>
                    <a:lstStyle/>
                    <a:p>
                      <a:pPr marL="0" marR="0" lvl="0" indent="0" algn="ctr" rtl="0">
                        <a:spcBef>
                          <a:spcPts val="0"/>
                        </a:spcBef>
                        <a:spcAft>
                          <a:spcPts val="0"/>
                        </a:spcAft>
                        <a:buNone/>
                      </a:pPr>
                      <a:r>
                        <a:rPr lang="de-DE" sz="3200"/>
                        <a:t>-</a:t>
                      </a:r>
                      <a:endParaRPr sz="3200" b="1"/>
                    </a:p>
                  </a:txBody>
                  <a:tcPr marL="91450" marR="91450" marT="45725" marB="45725" anchor="ctr"/>
                </a:tc>
                <a:tc>
                  <a:txBody>
                    <a:bodyPr/>
                    <a:lstStyle/>
                    <a:p>
                      <a:pPr marL="0" marR="0" lvl="0" indent="0" algn="l" rtl="0">
                        <a:spcBef>
                          <a:spcPts val="0"/>
                        </a:spcBef>
                        <a:spcAft>
                          <a:spcPts val="0"/>
                        </a:spcAft>
                        <a:buNone/>
                      </a:pPr>
                      <a:r>
                        <a:rPr lang="de-DE" sz="1400"/>
                        <a:t>Many edge cases or undefined cases, potentially unwanted in/output, annoying if bot can‘t handle input</a:t>
                      </a:r>
                      <a:endParaRPr sz="1400"/>
                    </a:p>
                  </a:txBody>
                  <a:tcPr marL="91450" marR="91450" marT="45725" marB="45725"/>
                </a:tc>
                <a:tc>
                  <a:txBody>
                    <a:bodyPr/>
                    <a:lstStyle/>
                    <a:p>
                      <a:pPr marL="0" marR="0" lvl="0" indent="0" algn="l" rtl="0">
                        <a:spcBef>
                          <a:spcPts val="0"/>
                        </a:spcBef>
                        <a:spcAft>
                          <a:spcPts val="0"/>
                        </a:spcAft>
                        <a:buNone/>
                      </a:pPr>
                      <a:r>
                        <a:rPr lang="de-DE" sz="1400"/>
                        <a:t>Limited scope, impersonal, artificial, not useful if user‘s intent not anticipiated</a:t>
                      </a:r>
                      <a:endParaRPr sz="1400"/>
                    </a:p>
                  </a:txBody>
                  <a:tcPr marL="91450" marR="91450" marT="45725" marB="45725"/>
                </a:tc>
                <a:extLst>
                  <a:ext uri="{0D108BD9-81ED-4DB2-BD59-A6C34878D82A}">
                    <a16:rowId xmlns:a16="http://schemas.microsoft.com/office/drawing/2014/main" val="10002"/>
                  </a:ext>
                </a:extLst>
              </a:tr>
            </a:tbl>
          </a:graphicData>
        </a:graphic>
      </p:graphicFrame>
      <p:sp>
        <p:nvSpPr>
          <p:cNvPr id="997" name="Google Shape;997;p7"/>
          <p:cNvSpPr/>
          <p:nvPr/>
        </p:nvSpPr>
        <p:spPr>
          <a:xfrm>
            <a:off x="1090758" y="5486399"/>
            <a:ext cx="3509818" cy="387793"/>
          </a:xfrm>
          <a:prstGeom prst="rect">
            <a:avLst/>
          </a:prstGeom>
          <a:noFill/>
          <a:ln w="57150" cap="flat" cmpd="sng">
            <a:solidFill>
              <a:schemeClr val="dk2"/>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8" name="Google Shape;998;p7"/>
          <p:cNvSpPr/>
          <p:nvPr/>
        </p:nvSpPr>
        <p:spPr>
          <a:xfrm>
            <a:off x="5857874" y="4305300"/>
            <a:ext cx="2105025" cy="1126372"/>
          </a:xfrm>
          <a:prstGeom prst="rect">
            <a:avLst/>
          </a:prstGeom>
          <a:noFill/>
          <a:ln w="57150" cap="flat" cmpd="sng">
            <a:solidFill>
              <a:schemeClr val="dk2"/>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8"/>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Output Design Factors</a:t>
            </a:r>
            <a:endParaRPr/>
          </a:p>
        </p:txBody>
      </p:sp>
      <p:sp>
        <p:nvSpPr>
          <p:cNvPr id="1004" name="Google Shape;1004;p8"/>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de-DE"/>
              <a:t>Conversational elements</a:t>
            </a:r>
            <a:endParaRPr/>
          </a:p>
        </p:txBody>
      </p:sp>
      <p:sp>
        <p:nvSpPr>
          <p:cNvPr id="1005" name="Google Shape;1005;p8"/>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1006" name="Google Shape;1006;p8"/>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81</a:t>
            </a:fld>
            <a:endParaRPr/>
          </a:p>
        </p:txBody>
      </p:sp>
      <p:sp>
        <p:nvSpPr>
          <p:cNvPr id="1007" name="Google Shape;1007;p8"/>
          <p:cNvSpPr txBox="1">
            <a:spLocks noGrp="1"/>
          </p:cNvSpPr>
          <p:nvPr>
            <p:ph type="body" idx="1"/>
          </p:nvPr>
        </p:nvSpPr>
        <p:spPr>
          <a:xfrm>
            <a:off x="695325" y="1592264"/>
            <a:ext cx="3819526" cy="4537074"/>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b="1"/>
              <a:t>Linguistic features: </a:t>
            </a:r>
            <a:br>
              <a:rPr lang="de-DE"/>
            </a:br>
            <a:r>
              <a:rPr lang="de-DE"/>
              <a:t>e.g. word choice, sentence length, level of formality, slang, puns, irony, cultural proverbs, …</a:t>
            </a:r>
            <a:endParaRPr/>
          </a:p>
          <a:p>
            <a:pPr marL="285750" lvl="0" indent="-133350" algn="l" rtl="0">
              <a:lnSpc>
                <a:spcPct val="90000"/>
              </a:lnSpc>
              <a:spcBef>
                <a:spcPts val="1100"/>
              </a:spcBef>
              <a:spcAft>
                <a:spcPts val="0"/>
              </a:spcAft>
              <a:buSzPts val="2400"/>
              <a:buNone/>
            </a:pPr>
            <a:endParaRPr/>
          </a:p>
          <a:p>
            <a:pPr marL="538163" lvl="1" indent="-53975" algn="l" rtl="0">
              <a:lnSpc>
                <a:spcPct val="90000"/>
              </a:lnSpc>
              <a:spcBef>
                <a:spcPts val="1100"/>
              </a:spcBef>
              <a:spcAft>
                <a:spcPts val="0"/>
              </a:spcAft>
              <a:buSzPts val="2000"/>
              <a:buNone/>
            </a:pPr>
            <a:endParaRPr/>
          </a:p>
          <a:p>
            <a:pPr marL="538163" lvl="1" indent="-53975" algn="l" rtl="0">
              <a:lnSpc>
                <a:spcPct val="90000"/>
              </a:lnSpc>
              <a:spcBef>
                <a:spcPts val="1100"/>
              </a:spcBef>
              <a:spcAft>
                <a:spcPts val="0"/>
              </a:spcAft>
              <a:buSzPts val="2000"/>
              <a:buNone/>
            </a:pPr>
            <a:endParaRPr/>
          </a:p>
        </p:txBody>
      </p:sp>
      <p:sp>
        <p:nvSpPr>
          <p:cNvPr id="1008" name="Google Shape;1008;p8"/>
          <p:cNvSpPr txBox="1"/>
          <p:nvPr/>
        </p:nvSpPr>
        <p:spPr>
          <a:xfrm>
            <a:off x="4895850" y="1592264"/>
            <a:ext cx="3756025" cy="4537074"/>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dk2"/>
              </a:buClr>
              <a:buSzPts val="2400"/>
              <a:buFont typeface="Noto Sans Symbols"/>
              <a:buChar char="▪"/>
            </a:pPr>
            <a:r>
              <a:rPr lang="de-DE" sz="2200" b="1">
                <a:solidFill>
                  <a:schemeClr val="dk1"/>
                </a:solidFill>
                <a:latin typeface="Arial"/>
                <a:ea typeface="Arial"/>
                <a:cs typeface="Arial"/>
                <a:sym typeface="Arial"/>
              </a:rPr>
              <a:t>Paraverbal features: </a:t>
            </a:r>
            <a:br>
              <a:rPr lang="de-DE" sz="2200">
                <a:solidFill>
                  <a:schemeClr val="dk1"/>
                </a:solidFill>
                <a:latin typeface="Arial"/>
                <a:ea typeface="Arial"/>
                <a:cs typeface="Arial"/>
                <a:sym typeface="Arial"/>
              </a:rPr>
            </a:br>
            <a:r>
              <a:rPr lang="de-DE" sz="2200">
                <a:solidFill>
                  <a:schemeClr val="dk1"/>
                </a:solidFill>
                <a:latin typeface="Arial"/>
                <a:ea typeface="Arial"/>
                <a:cs typeface="Arial"/>
                <a:sym typeface="Arial"/>
              </a:rPr>
              <a:t>e.g. prosody, tone of voice, dialect, intonation, gender, …</a:t>
            </a:r>
            <a:endParaRPr/>
          </a:p>
        </p:txBody>
      </p:sp>
      <p:sp>
        <p:nvSpPr>
          <p:cNvPr id="1009" name="Google Shape;1009;p8"/>
          <p:cNvSpPr/>
          <p:nvPr/>
        </p:nvSpPr>
        <p:spPr>
          <a:xfrm>
            <a:off x="5262464" y="5461198"/>
            <a:ext cx="311589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a:solidFill>
                  <a:srgbClr val="3F3F3F"/>
                </a:solidFill>
                <a:latin typeface="Arial"/>
                <a:ea typeface="Arial"/>
                <a:cs typeface="Arial"/>
                <a:sym typeface="Arial"/>
              </a:rPr>
              <a:t>https://www.genderlessvoice.com/</a:t>
            </a:r>
            <a:endParaRPr/>
          </a:p>
        </p:txBody>
      </p:sp>
      <p:pic>
        <p:nvPicPr>
          <p:cNvPr id="1010" name="Google Shape;1010;p8"/>
          <p:cNvPicPr preferRelativeResize="0"/>
          <p:nvPr/>
        </p:nvPicPr>
        <p:blipFill rotWithShape="1">
          <a:blip r:embed="rId3">
            <a:alphaModFix/>
          </a:blip>
          <a:srcRect/>
          <a:stretch/>
        </p:blipFill>
        <p:spPr>
          <a:xfrm>
            <a:off x="5262464" y="3369464"/>
            <a:ext cx="3022795" cy="2091734"/>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9"/>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Output Design Factors</a:t>
            </a:r>
            <a:endParaRPr/>
          </a:p>
        </p:txBody>
      </p:sp>
      <p:sp>
        <p:nvSpPr>
          <p:cNvPr id="1016" name="Google Shape;1016;p9"/>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de-DE"/>
              <a:t>Additional (visual) elements</a:t>
            </a:r>
            <a:endParaRPr/>
          </a:p>
        </p:txBody>
      </p:sp>
      <p:sp>
        <p:nvSpPr>
          <p:cNvPr id="1017" name="Google Shape;1017;p9"/>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1018" name="Google Shape;1018;p9"/>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82</a:t>
            </a:fld>
            <a:endParaRPr/>
          </a:p>
        </p:txBody>
      </p:sp>
      <p:sp>
        <p:nvSpPr>
          <p:cNvPr id="1019" name="Google Shape;1019;p9"/>
          <p:cNvSpPr txBox="1">
            <a:spLocks noGrp="1"/>
          </p:cNvSpPr>
          <p:nvPr>
            <p:ph type="body" idx="1"/>
          </p:nvPr>
        </p:nvSpPr>
        <p:spPr>
          <a:xfrm>
            <a:off x="695325" y="1592264"/>
            <a:ext cx="3819526" cy="4537074"/>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b="1"/>
              <a:t>Non-conversational UI: </a:t>
            </a:r>
            <a:r>
              <a:rPr lang="de-DE"/>
              <a:t>e.g. status, progress, shortcuts, tables, images</a:t>
            </a:r>
            <a:endParaRPr/>
          </a:p>
          <a:p>
            <a:pPr marL="285750" lvl="0" indent="-133350" algn="l" rtl="0">
              <a:lnSpc>
                <a:spcPct val="90000"/>
              </a:lnSpc>
              <a:spcBef>
                <a:spcPts val="1100"/>
              </a:spcBef>
              <a:spcAft>
                <a:spcPts val="0"/>
              </a:spcAft>
              <a:buSzPts val="2400"/>
              <a:buNone/>
            </a:pPr>
            <a:endParaRPr/>
          </a:p>
          <a:p>
            <a:pPr marL="538163" lvl="1" indent="-53975" algn="l" rtl="0">
              <a:lnSpc>
                <a:spcPct val="90000"/>
              </a:lnSpc>
              <a:spcBef>
                <a:spcPts val="1100"/>
              </a:spcBef>
              <a:spcAft>
                <a:spcPts val="0"/>
              </a:spcAft>
              <a:buSzPts val="2000"/>
              <a:buNone/>
            </a:pPr>
            <a:endParaRPr/>
          </a:p>
          <a:p>
            <a:pPr marL="538163" lvl="1" indent="-53975" algn="l" rtl="0">
              <a:lnSpc>
                <a:spcPct val="90000"/>
              </a:lnSpc>
              <a:spcBef>
                <a:spcPts val="1100"/>
              </a:spcBef>
              <a:spcAft>
                <a:spcPts val="0"/>
              </a:spcAft>
              <a:buSzPts val="2000"/>
              <a:buNone/>
            </a:pPr>
            <a:endParaRPr/>
          </a:p>
        </p:txBody>
      </p:sp>
      <p:pic>
        <p:nvPicPr>
          <p:cNvPr id="1020" name="Google Shape;1020;p9" descr="Image for post"/>
          <p:cNvPicPr preferRelativeResize="0"/>
          <p:nvPr/>
        </p:nvPicPr>
        <p:blipFill rotWithShape="1">
          <a:blip r:embed="rId3">
            <a:alphaModFix/>
          </a:blip>
          <a:srcRect l="58329" t="20712" b="31562"/>
          <a:stretch/>
        </p:blipFill>
        <p:spPr>
          <a:xfrm>
            <a:off x="1076324" y="3045428"/>
            <a:ext cx="2786931" cy="2723547"/>
          </a:xfrm>
          <a:prstGeom prst="rect">
            <a:avLst/>
          </a:prstGeom>
          <a:noFill/>
          <a:ln w="9525" cap="flat" cmpd="sng">
            <a:solidFill>
              <a:srgbClr val="3F3F3F"/>
            </a:solidFill>
            <a:prstDash val="solid"/>
            <a:round/>
            <a:headEnd type="none" w="sm" len="sm"/>
            <a:tailEnd type="none" w="sm" len="sm"/>
          </a:ln>
        </p:spPr>
      </p:pic>
      <p:pic>
        <p:nvPicPr>
          <p:cNvPr id="1021" name="Google Shape;1021;p9"/>
          <p:cNvPicPr preferRelativeResize="0"/>
          <p:nvPr/>
        </p:nvPicPr>
        <p:blipFill rotWithShape="1">
          <a:blip r:embed="rId4">
            <a:alphaModFix/>
          </a:blip>
          <a:srcRect/>
          <a:stretch/>
        </p:blipFill>
        <p:spPr>
          <a:xfrm>
            <a:off x="4673600" y="2962553"/>
            <a:ext cx="1780742" cy="2546586"/>
          </a:xfrm>
          <a:prstGeom prst="rect">
            <a:avLst/>
          </a:prstGeom>
          <a:noFill/>
          <a:ln>
            <a:noFill/>
          </a:ln>
        </p:spPr>
      </p:pic>
      <p:sp>
        <p:nvSpPr>
          <p:cNvPr id="1022" name="Google Shape;1022;p9"/>
          <p:cNvSpPr txBox="1"/>
          <p:nvPr/>
        </p:nvSpPr>
        <p:spPr>
          <a:xfrm>
            <a:off x="4600576" y="1592264"/>
            <a:ext cx="4051300" cy="4537074"/>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dk2"/>
              </a:buClr>
              <a:buSzPts val="2400"/>
              <a:buFont typeface="Noto Sans Symbols"/>
              <a:buChar char="▪"/>
            </a:pPr>
            <a:r>
              <a:rPr lang="de-DE" sz="2200" b="1">
                <a:solidFill>
                  <a:schemeClr val="dk1"/>
                </a:solidFill>
                <a:latin typeface="Arial"/>
                <a:ea typeface="Arial"/>
                <a:cs typeface="Arial"/>
                <a:sym typeface="Arial"/>
              </a:rPr>
              <a:t>Surrounding presentation: </a:t>
            </a:r>
            <a:r>
              <a:rPr lang="de-DE" sz="2200">
                <a:solidFill>
                  <a:schemeClr val="dk1"/>
                </a:solidFill>
                <a:latin typeface="Arial"/>
                <a:ea typeface="Arial"/>
                <a:cs typeface="Arial"/>
                <a:sym typeface="Arial"/>
              </a:rPr>
              <a:t>e.g. avatar, device design</a:t>
            </a:r>
            <a:endParaRPr/>
          </a:p>
          <a:p>
            <a:pPr marL="285750" marR="0" lvl="0" indent="-133350" algn="l" rtl="0">
              <a:lnSpc>
                <a:spcPct val="90000"/>
              </a:lnSpc>
              <a:spcBef>
                <a:spcPts val="1100"/>
              </a:spcBef>
              <a:spcAft>
                <a:spcPts val="0"/>
              </a:spcAft>
              <a:buClr>
                <a:schemeClr val="dk2"/>
              </a:buClr>
              <a:buSzPts val="2400"/>
              <a:buFont typeface="Noto Sans Symbols"/>
              <a:buNone/>
            </a:pPr>
            <a:endParaRPr sz="2200">
              <a:solidFill>
                <a:schemeClr val="dk1"/>
              </a:solidFill>
              <a:latin typeface="Arial"/>
              <a:ea typeface="Arial"/>
              <a:cs typeface="Arial"/>
              <a:sym typeface="Arial"/>
            </a:endParaRPr>
          </a:p>
          <a:p>
            <a:pPr marL="538163" marR="0" lvl="1" indent="-53975" algn="l" rtl="0">
              <a:lnSpc>
                <a:spcPct val="90000"/>
              </a:lnSpc>
              <a:spcBef>
                <a:spcPts val="1100"/>
              </a:spcBef>
              <a:spcAft>
                <a:spcPts val="0"/>
              </a:spcAft>
              <a:buClr>
                <a:schemeClr val="dk2"/>
              </a:buClr>
              <a:buSzPts val="2000"/>
              <a:buFont typeface="Noto Sans Symbols"/>
              <a:buNone/>
            </a:pPr>
            <a:endParaRPr sz="2000" b="0" i="0" u="none" strike="noStrike" cap="none">
              <a:solidFill>
                <a:schemeClr val="dk1"/>
              </a:solidFill>
              <a:latin typeface="Arial"/>
              <a:ea typeface="Arial"/>
              <a:cs typeface="Arial"/>
              <a:sym typeface="Arial"/>
            </a:endParaRPr>
          </a:p>
          <a:p>
            <a:pPr marL="538163" marR="0" lvl="1" indent="-53975" algn="l" rtl="0">
              <a:lnSpc>
                <a:spcPct val="90000"/>
              </a:lnSpc>
              <a:spcBef>
                <a:spcPts val="1100"/>
              </a:spcBef>
              <a:spcAft>
                <a:spcPts val="0"/>
              </a:spcAft>
              <a:buClr>
                <a:schemeClr val="dk2"/>
              </a:buClr>
              <a:buSzPts val="2000"/>
              <a:buFont typeface="Noto Sans Symbols"/>
              <a:buNone/>
            </a:pPr>
            <a:endParaRPr sz="2000" b="0" i="0" u="none" strike="noStrike" cap="none">
              <a:solidFill>
                <a:schemeClr val="dk1"/>
              </a:solidFill>
              <a:latin typeface="Arial"/>
              <a:ea typeface="Arial"/>
              <a:cs typeface="Arial"/>
              <a:sym typeface="Arial"/>
            </a:endParaRPr>
          </a:p>
        </p:txBody>
      </p:sp>
      <p:pic>
        <p:nvPicPr>
          <p:cNvPr id="1023" name="Google Shape;1023;p9" descr="Image result for alexa"/>
          <p:cNvPicPr preferRelativeResize="0"/>
          <p:nvPr/>
        </p:nvPicPr>
        <p:blipFill rotWithShape="1">
          <a:blip r:embed="rId5">
            <a:alphaModFix/>
          </a:blip>
          <a:srcRect l="24303" r="4857"/>
          <a:stretch/>
        </p:blipFill>
        <p:spPr>
          <a:xfrm>
            <a:off x="6937890" y="2879678"/>
            <a:ext cx="1921402" cy="2712336"/>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10"/>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Conversation Design</a:t>
            </a:r>
            <a:endParaRPr/>
          </a:p>
        </p:txBody>
      </p:sp>
      <p:sp>
        <p:nvSpPr>
          <p:cNvPr id="1029" name="Google Shape;1029;p10"/>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de-DE"/>
              <a:t>Conversation flow</a:t>
            </a:r>
            <a:endParaRPr/>
          </a:p>
        </p:txBody>
      </p:sp>
      <p:sp>
        <p:nvSpPr>
          <p:cNvPr id="1030" name="Google Shape;1030;p10"/>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1031" name="Google Shape;1031;p10"/>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83</a:t>
            </a:fld>
            <a:endParaRPr/>
          </a:p>
        </p:txBody>
      </p:sp>
      <p:sp>
        <p:nvSpPr>
          <p:cNvPr id="1032" name="Google Shape;1032;p10"/>
          <p:cNvSpPr txBox="1">
            <a:spLocks noGrp="1"/>
          </p:cNvSpPr>
          <p:nvPr>
            <p:ph type="body" idx="1"/>
          </p:nvPr>
        </p:nvSpPr>
        <p:spPr>
          <a:xfrm>
            <a:off x="695325" y="1592298"/>
            <a:ext cx="3705600" cy="2739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de-DE"/>
              <a:t>Graphical representation of conversation, branches, start and end points, e.g.:</a:t>
            </a:r>
            <a:endParaRPr/>
          </a:p>
        </p:txBody>
      </p:sp>
      <p:pic>
        <p:nvPicPr>
          <p:cNvPr id="1033" name="Google Shape;1033;p10" descr="AI chatbot"/>
          <p:cNvPicPr preferRelativeResize="0"/>
          <p:nvPr/>
        </p:nvPicPr>
        <p:blipFill rotWithShape="1">
          <a:blip r:embed="rId3">
            <a:alphaModFix/>
          </a:blip>
          <a:srcRect l="33381" t="10909" r="33021" b="6289"/>
          <a:stretch/>
        </p:blipFill>
        <p:spPr>
          <a:xfrm>
            <a:off x="4870560" y="0"/>
            <a:ext cx="3775039" cy="5814824"/>
          </a:xfrm>
          <a:prstGeom prst="rect">
            <a:avLst/>
          </a:prstGeom>
          <a:noFill/>
          <a:ln>
            <a:noFill/>
          </a:ln>
        </p:spPr>
      </p:pic>
      <p:sp>
        <p:nvSpPr>
          <p:cNvPr id="1034" name="Google Shape;1034;p10"/>
          <p:cNvSpPr txBox="1"/>
          <p:nvPr/>
        </p:nvSpPr>
        <p:spPr>
          <a:xfrm>
            <a:off x="6473781" y="5823534"/>
            <a:ext cx="2247901"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600">
                <a:solidFill>
                  <a:schemeClr val="dk1"/>
                </a:solidFill>
                <a:latin typeface="Arial"/>
                <a:ea typeface="Arial"/>
                <a:cs typeface="Arial"/>
                <a:sym typeface="Arial"/>
              </a:rPr>
              <a:t>https://flow.ai</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11"/>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Breakout Activity</a:t>
            </a:r>
            <a:endParaRPr/>
          </a:p>
        </p:txBody>
      </p:sp>
      <p:sp>
        <p:nvSpPr>
          <p:cNvPr id="1040" name="Google Shape;1040;p11"/>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de-DE"/>
              <a:t>Conversation Design</a:t>
            </a:r>
            <a:endParaRPr/>
          </a:p>
        </p:txBody>
      </p:sp>
      <p:sp>
        <p:nvSpPr>
          <p:cNvPr id="1041" name="Google Shape;1041;p11"/>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1042" name="Google Shape;1042;p11"/>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84</a:t>
            </a:fld>
            <a:endParaRPr/>
          </a:p>
        </p:txBody>
      </p:sp>
      <p:sp>
        <p:nvSpPr>
          <p:cNvPr id="1043" name="Google Shape;1043;p11"/>
          <p:cNvSpPr txBox="1">
            <a:spLocks noGrp="1"/>
          </p:cNvSpPr>
          <p:nvPr>
            <p:ph type="body" idx="1"/>
          </p:nvPr>
        </p:nvSpPr>
        <p:spPr>
          <a:xfrm>
            <a:off x="695324" y="1592264"/>
            <a:ext cx="7956547" cy="81756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de-DE" b="1"/>
              <a:t>Scenario: </a:t>
            </a:r>
            <a:r>
              <a:rPr lang="de-DE"/>
              <a:t>You develop a chatbot for scheduling appointments at a local business (e.g. hair stylist, bookshop, doctor).</a:t>
            </a:r>
            <a:endParaRPr/>
          </a:p>
        </p:txBody>
      </p:sp>
      <p:sp>
        <p:nvSpPr>
          <p:cNvPr id="1044" name="Google Shape;1044;p11"/>
          <p:cNvSpPr/>
          <p:nvPr/>
        </p:nvSpPr>
        <p:spPr>
          <a:xfrm>
            <a:off x="4524375" y="5918784"/>
            <a:ext cx="6096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200">
                <a:solidFill>
                  <a:schemeClr val="dk1"/>
                </a:solidFill>
                <a:latin typeface="Arial"/>
                <a:ea typeface="Arial"/>
                <a:cs typeface="Arial"/>
                <a:sym typeface="Arial"/>
              </a:rPr>
              <a:t>https://www.userlike.com/en/blog/chatbot-conversation-flow</a:t>
            </a:r>
            <a:endParaRPr/>
          </a:p>
        </p:txBody>
      </p:sp>
      <p:pic>
        <p:nvPicPr>
          <p:cNvPr id="1045" name="Google Shape;1045;p11" descr="image of hand drawn conversation diagram"/>
          <p:cNvPicPr preferRelativeResize="0"/>
          <p:nvPr/>
        </p:nvPicPr>
        <p:blipFill rotWithShape="1">
          <a:blip r:embed="rId3">
            <a:alphaModFix/>
          </a:blip>
          <a:srcRect/>
          <a:stretch/>
        </p:blipFill>
        <p:spPr>
          <a:xfrm>
            <a:off x="4803769" y="3001237"/>
            <a:ext cx="3848102" cy="2862988"/>
          </a:xfrm>
          <a:prstGeom prst="rect">
            <a:avLst/>
          </a:prstGeom>
          <a:noFill/>
          <a:ln>
            <a:noFill/>
          </a:ln>
        </p:spPr>
      </p:pic>
      <p:sp>
        <p:nvSpPr>
          <p:cNvPr id="1046" name="Google Shape;1046;p11"/>
          <p:cNvSpPr txBox="1"/>
          <p:nvPr/>
        </p:nvSpPr>
        <p:spPr>
          <a:xfrm>
            <a:off x="695324" y="3001237"/>
            <a:ext cx="4108445" cy="27677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89BD3E"/>
              </a:buClr>
              <a:buSzPts val="2400"/>
              <a:buFont typeface="Noto Sans Symbols"/>
              <a:buNone/>
            </a:pPr>
            <a:r>
              <a:rPr lang="de-DE" sz="2200" b="1">
                <a:solidFill>
                  <a:schemeClr val="dk1"/>
                </a:solidFill>
                <a:latin typeface="Arial"/>
                <a:ea typeface="Arial"/>
                <a:cs typeface="Arial"/>
                <a:sym typeface="Arial"/>
              </a:rPr>
              <a:t>Task: </a:t>
            </a:r>
            <a:r>
              <a:rPr lang="de-DE" sz="2200">
                <a:solidFill>
                  <a:schemeClr val="dk1"/>
                </a:solidFill>
                <a:latin typeface="Arial"/>
                <a:ea typeface="Arial"/>
                <a:cs typeface="Arial"/>
                <a:sym typeface="Arial"/>
              </a:rPr>
              <a:t>Create a conversation flow diagram for this. Can you identify conversation elements that could be generally useful, beyond your specific scenario?</a:t>
            </a:r>
            <a:endParaRPr sz="2200">
              <a:solidFill>
                <a:schemeClr val="dk1"/>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g7ae645b7a4_0_9"/>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Conversation Design</a:t>
            </a:r>
            <a:endParaRPr/>
          </a:p>
        </p:txBody>
      </p:sp>
      <p:sp>
        <p:nvSpPr>
          <p:cNvPr id="1052" name="Google Shape;1052;g7ae645b7a4_0_9"/>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de-DE"/>
              <a:t>Conversation flow</a:t>
            </a:r>
            <a:endParaRPr/>
          </a:p>
        </p:txBody>
      </p:sp>
      <p:sp>
        <p:nvSpPr>
          <p:cNvPr id="1053" name="Google Shape;1053;g7ae645b7a4_0_9"/>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1054" name="Google Shape;1054;g7ae645b7a4_0_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85</a:t>
            </a:fld>
            <a:endParaRPr/>
          </a:p>
        </p:txBody>
      </p:sp>
      <p:pic>
        <p:nvPicPr>
          <p:cNvPr id="1055" name="Google Shape;1055;g7ae645b7a4_0_9" descr="image of conversation diagram"/>
          <p:cNvPicPr preferRelativeResize="0"/>
          <p:nvPr/>
        </p:nvPicPr>
        <p:blipFill rotWithShape="1">
          <a:blip r:embed="rId3">
            <a:alphaModFix/>
          </a:blip>
          <a:srcRect/>
          <a:stretch/>
        </p:blipFill>
        <p:spPr>
          <a:xfrm>
            <a:off x="665475" y="1496200"/>
            <a:ext cx="7956599" cy="4405126"/>
          </a:xfrm>
          <a:prstGeom prst="rect">
            <a:avLst/>
          </a:prstGeom>
          <a:noFill/>
          <a:ln>
            <a:noFill/>
          </a:ln>
        </p:spPr>
      </p:pic>
      <p:sp>
        <p:nvSpPr>
          <p:cNvPr id="1056" name="Google Shape;1056;g7ae645b7a4_0_9"/>
          <p:cNvSpPr/>
          <p:nvPr/>
        </p:nvSpPr>
        <p:spPr>
          <a:xfrm>
            <a:off x="628650" y="5899734"/>
            <a:ext cx="60960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600">
                <a:solidFill>
                  <a:schemeClr val="dk1"/>
                </a:solidFill>
                <a:latin typeface="Arial"/>
                <a:ea typeface="Arial"/>
                <a:cs typeface="Arial"/>
                <a:sym typeface="Arial"/>
              </a:rPr>
              <a:t>https://www.userlike.com/en/blog/chatbot-conversation-flow</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12"/>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Conversation Design</a:t>
            </a:r>
            <a:endParaRPr/>
          </a:p>
        </p:txBody>
      </p:sp>
      <p:sp>
        <p:nvSpPr>
          <p:cNvPr id="1062" name="Google Shape;1062;p12"/>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de-DE"/>
              <a:t>Typical elements of a conversation</a:t>
            </a:r>
            <a:endParaRPr/>
          </a:p>
        </p:txBody>
      </p:sp>
      <p:sp>
        <p:nvSpPr>
          <p:cNvPr id="1063" name="Google Shape;1063;p12"/>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1064" name="Google Shape;1064;p12"/>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86</a:t>
            </a:fld>
            <a:endParaRPr/>
          </a:p>
        </p:txBody>
      </p:sp>
      <p:sp>
        <p:nvSpPr>
          <p:cNvPr id="1065" name="Google Shape;1065;p12"/>
          <p:cNvSpPr txBox="1">
            <a:spLocks noGrp="1"/>
          </p:cNvSpPr>
          <p:nvPr>
            <p:ph type="body" idx="1"/>
          </p:nvPr>
        </p:nvSpPr>
        <p:spPr>
          <a:xfrm>
            <a:off x="695324" y="1592264"/>
            <a:ext cx="3657601" cy="4537074"/>
          </a:xfrm>
          <a:prstGeom prst="rect">
            <a:avLst/>
          </a:prstGeom>
          <a:noFill/>
          <a:ln>
            <a:noFill/>
          </a:ln>
        </p:spPr>
        <p:txBody>
          <a:bodyPr spcFirstLastPara="1" wrap="square" lIns="91425" tIns="45700" rIns="91425" bIns="45700" anchor="t" anchorCtr="0">
            <a:normAutofit lnSpcReduction="10000"/>
          </a:bodyPr>
          <a:lstStyle/>
          <a:p>
            <a:pPr marL="285750" lvl="0" indent="-285750" algn="l" rtl="0">
              <a:lnSpc>
                <a:spcPct val="90000"/>
              </a:lnSpc>
              <a:spcBef>
                <a:spcPts val="0"/>
              </a:spcBef>
              <a:spcAft>
                <a:spcPts val="0"/>
              </a:spcAft>
              <a:buSzPts val="2400"/>
              <a:buChar char="▪"/>
            </a:pPr>
            <a:r>
              <a:rPr lang="de-DE" sz="1800" b="1"/>
              <a:t>Start </a:t>
            </a:r>
            <a:endParaRPr/>
          </a:p>
          <a:p>
            <a:pPr marL="538163" lvl="1" indent="-180975" algn="l" rtl="0">
              <a:lnSpc>
                <a:spcPct val="90000"/>
              </a:lnSpc>
              <a:spcBef>
                <a:spcPts val="1100"/>
              </a:spcBef>
              <a:spcAft>
                <a:spcPts val="0"/>
              </a:spcAft>
              <a:buSzPts val="1600"/>
              <a:buChar char="▪"/>
            </a:pPr>
            <a:r>
              <a:rPr lang="de-DE" sz="1600"/>
              <a:t>Establish relationship, provide information</a:t>
            </a:r>
            <a:endParaRPr/>
          </a:p>
          <a:p>
            <a:pPr marL="538163" lvl="1" indent="-180975" algn="l" rtl="0">
              <a:lnSpc>
                <a:spcPct val="90000"/>
              </a:lnSpc>
              <a:spcBef>
                <a:spcPts val="1100"/>
              </a:spcBef>
              <a:spcAft>
                <a:spcPts val="0"/>
              </a:spcAft>
              <a:buSzPts val="1600"/>
              <a:buChar char="▪"/>
            </a:pPr>
            <a:r>
              <a:rPr lang="de-DE" sz="1600"/>
              <a:t>E.g. a greeting</a:t>
            </a:r>
            <a:endParaRPr/>
          </a:p>
          <a:p>
            <a:pPr marL="285750" lvl="0" indent="-285750" algn="l" rtl="0">
              <a:lnSpc>
                <a:spcPct val="90000"/>
              </a:lnSpc>
              <a:spcBef>
                <a:spcPts val="1100"/>
              </a:spcBef>
              <a:spcAft>
                <a:spcPts val="0"/>
              </a:spcAft>
              <a:buSzPts val="2400"/>
              <a:buChar char="▪"/>
            </a:pPr>
            <a:r>
              <a:rPr lang="de-DE" sz="1800" b="1"/>
              <a:t>Suggestions</a:t>
            </a:r>
            <a:r>
              <a:rPr lang="de-DE" sz="1800"/>
              <a:t> </a:t>
            </a:r>
            <a:r>
              <a:rPr lang="de-DE" sz="1800" b="1"/>
              <a:t>/ prompts</a:t>
            </a:r>
            <a:endParaRPr/>
          </a:p>
          <a:p>
            <a:pPr marL="538163" lvl="1" indent="-180975" algn="l" rtl="0">
              <a:lnSpc>
                <a:spcPct val="90000"/>
              </a:lnSpc>
              <a:spcBef>
                <a:spcPts val="1100"/>
              </a:spcBef>
              <a:spcAft>
                <a:spcPts val="0"/>
              </a:spcAft>
              <a:buSzPts val="1600"/>
              <a:buChar char="▪"/>
            </a:pPr>
            <a:r>
              <a:rPr lang="de-DE" sz="1600"/>
              <a:t>Present the user with possible / relevant actions or options.</a:t>
            </a:r>
            <a:endParaRPr/>
          </a:p>
          <a:p>
            <a:pPr marL="538163" lvl="1" indent="-180975" algn="l" rtl="0">
              <a:lnSpc>
                <a:spcPct val="90000"/>
              </a:lnSpc>
              <a:spcBef>
                <a:spcPts val="1100"/>
              </a:spcBef>
              <a:spcAft>
                <a:spcPts val="0"/>
              </a:spcAft>
              <a:buSzPts val="1600"/>
              <a:buChar char="▪"/>
            </a:pPr>
            <a:r>
              <a:rPr lang="de-DE" sz="1600"/>
              <a:t>E.g. </a:t>
            </a:r>
            <a:r>
              <a:rPr lang="de-DE" sz="1600" i="1"/>
              <a:t>“I can help you to create a new order or check on an existing one.”</a:t>
            </a:r>
            <a:endParaRPr/>
          </a:p>
          <a:p>
            <a:pPr marL="285750" lvl="0" indent="-285750" algn="l" rtl="0">
              <a:lnSpc>
                <a:spcPct val="90000"/>
              </a:lnSpc>
              <a:spcBef>
                <a:spcPts val="1100"/>
              </a:spcBef>
              <a:spcAft>
                <a:spcPts val="0"/>
              </a:spcAft>
              <a:buSzPts val="2400"/>
              <a:buChar char="▪"/>
            </a:pPr>
            <a:r>
              <a:rPr lang="de-DE" sz="1800" b="1"/>
              <a:t>Progress indicators</a:t>
            </a:r>
            <a:endParaRPr/>
          </a:p>
          <a:p>
            <a:pPr marL="538163" lvl="1" indent="-180975" algn="l" rtl="0">
              <a:lnSpc>
                <a:spcPct val="90000"/>
              </a:lnSpc>
              <a:spcBef>
                <a:spcPts val="1100"/>
              </a:spcBef>
              <a:spcAft>
                <a:spcPts val="0"/>
              </a:spcAft>
              <a:buSzPts val="1600"/>
              <a:buChar char="▪"/>
            </a:pPr>
            <a:r>
              <a:rPr lang="de-DE" sz="1600"/>
              <a:t>Reveal progress through a conversation towards a goal</a:t>
            </a:r>
            <a:endParaRPr/>
          </a:p>
          <a:p>
            <a:pPr marL="538163" lvl="1" indent="-180975" algn="l" rtl="0">
              <a:lnSpc>
                <a:spcPct val="90000"/>
              </a:lnSpc>
              <a:spcBef>
                <a:spcPts val="1100"/>
              </a:spcBef>
              <a:spcAft>
                <a:spcPts val="0"/>
              </a:spcAft>
              <a:buSzPts val="1600"/>
              <a:buChar char="▪"/>
            </a:pPr>
            <a:r>
              <a:rPr lang="de-DE" sz="1600"/>
              <a:t>E.g. </a:t>
            </a:r>
            <a:r>
              <a:rPr lang="de-DE" sz="1600" i="1"/>
              <a:t>“Almost there! To complete this I also need…”</a:t>
            </a:r>
            <a:endParaRPr/>
          </a:p>
        </p:txBody>
      </p:sp>
      <p:sp>
        <p:nvSpPr>
          <p:cNvPr id="1066" name="Google Shape;1066;p12"/>
          <p:cNvSpPr txBox="1"/>
          <p:nvPr/>
        </p:nvSpPr>
        <p:spPr>
          <a:xfrm>
            <a:off x="4886325" y="1592264"/>
            <a:ext cx="3657601" cy="4537074"/>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dk2"/>
              </a:buClr>
              <a:buSzPts val="2400"/>
              <a:buFont typeface="Noto Sans Symbols"/>
              <a:buChar char="▪"/>
            </a:pPr>
            <a:r>
              <a:rPr lang="de-DE" sz="1800" b="1">
                <a:solidFill>
                  <a:schemeClr val="dk1"/>
                </a:solidFill>
                <a:latin typeface="Arial"/>
                <a:ea typeface="Arial"/>
                <a:cs typeface="Arial"/>
                <a:sym typeface="Arial"/>
              </a:rPr>
              <a:t>Confirmation</a:t>
            </a:r>
            <a:endParaRPr/>
          </a:p>
          <a:p>
            <a:pPr marL="538163" marR="0" lvl="1" indent="-180975" algn="l" rtl="0">
              <a:lnSpc>
                <a:spcPct val="90000"/>
              </a:lnSpc>
              <a:spcBef>
                <a:spcPts val="1100"/>
              </a:spcBef>
              <a:spcAft>
                <a:spcPts val="0"/>
              </a:spcAft>
              <a:buClr>
                <a:schemeClr val="dk2"/>
              </a:buClr>
              <a:buSzPts val="1600"/>
              <a:buFont typeface="Noto Sans Symbols"/>
              <a:buChar char="▪"/>
            </a:pPr>
            <a:r>
              <a:rPr lang="de-DE" sz="1600" b="0" i="0" u="none" strike="noStrike" cap="none">
                <a:solidFill>
                  <a:schemeClr val="dk1"/>
                </a:solidFill>
                <a:latin typeface="Arial"/>
                <a:ea typeface="Arial"/>
                <a:cs typeface="Arial"/>
                <a:sym typeface="Arial"/>
              </a:rPr>
              <a:t>Confirm actions, restate information</a:t>
            </a:r>
            <a:endParaRPr/>
          </a:p>
          <a:p>
            <a:pPr marL="538163" marR="0" lvl="1" indent="-180975" algn="l" rtl="0">
              <a:lnSpc>
                <a:spcPct val="90000"/>
              </a:lnSpc>
              <a:spcBef>
                <a:spcPts val="1100"/>
              </a:spcBef>
              <a:spcAft>
                <a:spcPts val="0"/>
              </a:spcAft>
              <a:buClr>
                <a:schemeClr val="dk2"/>
              </a:buClr>
              <a:buSzPts val="1600"/>
              <a:buFont typeface="Noto Sans Symbols"/>
              <a:buChar char="▪"/>
            </a:pPr>
            <a:r>
              <a:rPr lang="de-DE" sz="1600" b="0" i="0" u="none" strike="noStrike" cap="none">
                <a:solidFill>
                  <a:schemeClr val="dk1"/>
                </a:solidFill>
                <a:latin typeface="Arial"/>
                <a:ea typeface="Arial"/>
                <a:cs typeface="Arial"/>
                <a:sym typeface="Arial"/>
              </a:rPr>
              <a:t>E.g</a:t>
            </a:r>
            <a:r>
              <a:rPr lang="de-DE" sz="1600" b="0" i="1" u="none" strike="noStrike" cap="none">
                <a:solidFill>
                  <a:schemeClr val="dk1"/>
                </a:solidFill>
                <a:latin typeface="Arial"/>
                <a:ea typeface="Arial"/>
                <a:cs typeface="Arial"/>
                <a:sym typeface="Arial"/>
              </a:rPr>
              <a:t>. „Ok, I will update your address to: …“,</a:t>
            </a:r>
            <a:r>
              <a:rPr lang="de-DE" sz="1600" b="0" i="0" u="none" strike="noStrike" cap="none">
                <a:solidFill>
                  <a:schemeClr val="dk1"/>
                </a:solidFill>
                <a:latin typeface="Arial"/>
                <a:ea typeface="Arial"/>
                <a:cs typeface="Arial"/>
                <a:sym typeface="Arial"/>
              </a:rPr>
              <a:t> </a:t>
            </a:r>
            <a:endParaRPr/>
          </a:p>
          <a:p>
            <a:pPr marL="285750" marR="0" lvl="0" indent="-285750" algn="l" rtl="0">
              <a:lnSpc>
                <a:spcPct val="90000"/>
              </a:lnSpc>
              <a:spcBef>
                <a:spcPts val="1100"/>
              </a:spcBef>
              <a:spcAft>
                <a:spcPts val="0"/>
              </a:spcAft>
              <a:buClr>
                <a:schemeClr val="dk2"/>
              </a:buClr>
              <a:buSzPts val="2400"/>
              <a:buFont typeface="Noto Sans Symbols"/>
              <a:buChar char="▪"/>
            </a:pPr>
            <a:r>
              <a:rPr lang="de-DE" sz="1800" b="1">
                <a:solidFill>
                  <a:schemeClr val="dk1"/>
                </a:solidFill>
                <a:latin typeface="Arial"/>
                <a:ea typeface="Arial"/>
                <a:cs typeface="Arial"/>
                <a:sym typeface="Arial"/>
              </a:rPr>
              <a:t>Error handling</a:t>
            </a:r>
            <a:endParaRPr/>
          </a:p>
          <a:p>
            <a:pPr marL="538163" marR="0" lvl="1" indent="-180975" algn="l" rtl="0">
              <a:lnSpc>
                <a:spcPct val="90000"/>
              </a:lnSpc>
              <a:spcBef>
                <a:spcPts val="1100"/>
              </a:spcBef>
              <a:spcAft>
                <a:spcPts val="0"/>
              </a:spcAft>
              <a:buClr>
                <a:schemeClr val="dk2"/>
              </a:buClr>
              <a:buSzPts val="1600"/>
              <a:buFont typeface="Noto Sans Symbols"/>
              <a:buChar char="▪"/>
            </a:pPr>
            <a:r>
              <a:rPr lang="de-DE" sz="1600" b="0" i="0" u="none" strike="noStrike" cap="none">
                <a:solidFill>
                  <a:schemeClr val="dk1"/>
                </a:solidFill>
                <a:latin typeface="Arial"/>
                <a:ea typeface="Arial"/>
                <a:cs typeface="Arial"/>
                <a:sym typeface="Arial"/>
              </a:rPr>
              <a:t>Acknowledge limitations or breakdowns</a:t>
            </a:r>
            <a:endParaRPr/>
          </a:p>
          <a:p>
            <a:pPr marL="538163" marR="0" lvl="1" indent="-180975" algn="l" rtl="0">
              <a:lnSpc>
                <a:spcPct val="90000"/>
              </a:lnSpc>
              <a:spcBef>
                <a:spcPts val="1100"/>
              </a:spcBef>
              <a:spcAft>
                <a:spcPts val="0"/>
              </a:spcAft>
              <a:buClr>
                <a:schemeClr val="dk2"/>
              </a:buClr>
              <a:buSzPts val="1600"/>
              <a:buFont typeface="Noto Sans Symbols"/>
              <a:buChar char="▪"/>
            </a:pPr>
            <a:r>
              <a:rPr lang="de-DE" sz="1600" b="0" i="1" u="none" strike="noStrike" cap="none">
                <a:solidFill>
                  <a:schemeClr val="dk1"/>
                </a:solidFill>
                <a:latin typeface="Arial"/>
                <a:ea typeface="Arial"/>
                <a:cs typeface="Arial"/>
                <a:sym typeface="Arial"/>
              </a:rPr>
              <a:t>„Sorry, I do not understand this.“</a:t>
            </a:r>
            <a:endParaRPr sz="1600" b="0" i="1" u="none" strike="noStrike" cap="none">
              <a:solidFill>
                <a:schemeClr val="dk1"/>
              </a:solidFill>
              <a:latin typeface="Arial"/>
              <a:ea typeface="Arial"/>
              <a:cs typeface="Arial"/>
              <a:sym typeface="Arial"/>
            </a:endParaRPr>
          </a:p>
          <a:p>
            <a:pPr marL="285750" marR="0" lvl="0" indent="-285750" algn="l" rtl="0">
              <a:lnSpc>
                <a:spcPct val="90000"/>
              </a:lnSpc>
              <a:spcBef>
                <a:spcPts val="1100"/>
              </a:spcBef>
              <a:spcAft>
                <a:spcPts val="0"/>
              </a:spcAft>
              <a:buClr>
                <a:schemeClr val="dk2"/>
              </a:buClr>
              <a:buSzPts val="2400"/>
              <a:buFont typeface="Noto Sans Symbols"/>
              <a:buChar char="▪"/>
            </a:pPr>
            <a:r>
              <a:rPr lang="de-DE" sz="1800" b="1">
                <a:solidFill>
                  <a:schemeClr val="dk1"/>
                </a:solidFill>
                <a:latin typeface="Arial"/>
                <a:ea typeface="Arial"/>
                <a:cs typeface="Arial"/>
                <a:sym typeface="Arial"/>
              </a:rPr>
              <a:t>End: </a:t>
            </a:r>
            <a:r>
              <a:rPr lang="de-DE" sz="1800">
                <a:solidFill>
                  <a:schemeClr val="dk1"/>
                </a:solidFill>
                <a:latin typeface="Arial"/>
                <a:ea typeface="Arial"/>
                <a:cs typeface="Arial"/>
                <a:sym typeface="Arial"/>
              </a:rPr>
              <a:t>provide a clear end to the conversation</a:t>
            </a:r>
            <a:endParaRPr/>
          </a:p>
        </p:txBody>
      </p:sp>
      <p:sp>
        <p:nvSpPr>
          <p:cNvPr id="1067" name="Google Shape;1067;p12"/>
          <p:cNvSpPr/>
          <p:nvPr/>
        </p:nvSpPr>
        <p:spPr>
          <a:xfrm>
            <a:off x="2555875" y="5897761"/>
            <a:ext cx="60960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400">
                <a:solidFill>
                  <a:schemeClr val="dk1"/>
                </a:solidFill>
                <a:latin typeface="Arial"/>
                <a:ea typeface="Arial"/>
                <a:cs typeface="Arial"/>
                <a:sym typeface="Arial"/>
              </a:rPr>
              <a:t>https://www.userlike.com/en/blog/chatbot-conversation-flow</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13"/>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Conversation Design</a:t>
            </a:r>
            <a:endParaRPr/>
          </a:p>
        </p:txBody>
      </p:sp>
      <p:sp>
        <p:nvSpPr>
          <p:cNvPr id="1073" name="Google Shape;1073;p13"/>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de-DE"/>
              <a:t>Handling conversation breakdowns</a:t>
            </a:r>
            <a:endParaRPr/>
          </a:p>
        </p:txBody>
      </p:sp>
      <p:sp>
        <p:nvSpPr>
          <p:cNvPr id="1074" name="Google Shape;1074;p13"/>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1075" name="Google Shape;1075;p13"/>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87</a:t>
            </a:fld>
            <a:endParaRPr/>
          </a:p>
        </p:txBody>
      </p:sp>
      <p:sp>
        <p:nvSpPr>
          <p:cNvPr id="1076" name="Google Shape;1076;p13"/>
          <p:cNvSpPr/>
          <p:nvPr/>
        </p:nvSpPr>
        <p:spPr>
          <a:xfrm>
            <a:off x="6353405" y="1095781"/>
            <a:ext cx="229742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rgbClr val="7F7F7F"/>
                </a:solidFill>
                <a:latin typeface="Arial"/>
                <a:ea typeface="Arial"/>
                <a:cs typeface="Arial"/>
                <a:sym typeface="Arial"/>
              </a:rPr>
              <a:t>[Ashktorab et al., 2019]</a:t>
            </a:r>
            <a:endParaRPr/>
          </a:p>
        </p:txBody>
      </p:sp>
      <p:pic>
        <p:nvPicPr>
          <p:cNvPr id="1077" name="Google Shape;1077;p13"/>
          <p:cNvPicPr preferRelativeResize="0"/>
          <p:nvPr/>
        </p:nvPicPr>
        <p:blipFill rotWithShape="1">
          <a:blip r:embed="rId3">
            <a:alphaModFix/>
          </a:blip>
          <a:srcRect/>
          <a:stretch/>
        </p:blipFill>
        <p:spPr>
          <a:xfrm>
            <a:off x="2867025" y="1502126"/>
            <a:ext cx="5783806" cy="725495"/>
          </a:xfrm>
          <a:prstGeom prst="rect">
            <a:avLst/>
          </a:prstGeom>
          <a:noFill/>
          <a:ln>
            <a:noFill/>
          </a:ln>
        </p:spPr>
      </p:pic>
      <p:sp>
        <p:nvSpPr>
          <p:cNvPr id="1078" name="Google Shape;1078;p13"/>
          <p:cNvSpPr txBox="1"/>
          <p:nvPr/>
        </p:nvSpPr>
        <p:spPr>
          <a:xfrm>
            <a:off x="600075" y="1526355"/>
            <a:ext cx="2495549" cy="99787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89BD3E"/>
              </a:buClr>
              <a:buSzPts val="2400"/>
              <a:buFont typeface="Noto Sans Symbols"/>
              <a:buNone/>
            </a:pPr>
            <a:r>
              <a:rPr lang="de-DE" sz="1800">
                <a:solidFill>
                  <a:schemeClr val="dk1"/>
                </a:solidFill>
                <a:latin typeface="Arial"/>
                <a:ea typeface="Arial"/>
                <a:cs typeface="Arial"/>
                <a:sym typeface="Arial"/>
              </a:rPr>
              <a:t>Example: Bot doesn‘t understand this. </a:t>
            </a:r>
            <a:endParaRPr/>
          </a:p>
          <a:p>
            <a:pPr marL="0" marR="0" lvl="0" indent="0" algn="l" rtl="0">
              <a:lnSpc>
                <a:spcPct val="90000"/>
              </a:lnSpc>
              <a:spcBef>
                <a:spcPts val="1100"/>
              </a:spcBef>
              <a:spcAft>
                <a:spcPts val="0"/>
              </a:spcAft>
              <a:buClr>
                <a:srgbClr val="89BD3E"/>
              </a:buClr>
              <a:buSzPts val="2400"/>
              <a:buFont typeface="Noto Sans Symbols"/>
              <a:buNone/>
            </a:pPr>
            <a:r>
              <a:rPr lang="de-DE" sz="1800">
                <a:solidFill>
                  <a:schemeClr val="dk1"/>
                </a:solidFill>
                <a:latin typeface="Arial"/>
                <a:ea typeface="Arial"/>
                <a:cs typeface="Arial"/>
                <a:sym typeface="Arial"/>
              </a:rPr>
              <a:t>Repair strategies:</a:t>
            </a:r>
            <a:endParaRPr sz="1800">
              <a:solidFill>
                <a:schemeClr val="dk1"/>
              </a:solidFill>
              <a:latin typeface="Arial"/>
              <a:ea typeface="Arial"/>
              <a:cs typeface="Arial"/>
              <a:sym typeface="Arial"/>
            </a:endParaRPr>
          </a:p>
        </p:txBody>
      </p:sp>
      <p:pic>
        <p:nvPicPr>
          <p:cNvPr id="1079" name="Google Shape;1079;p13"/>
          <p:cNvPicPr preferRelativeResize="0"/>
          <p:nvPr/>
        </p:nvPicPr>
        <p:blipFill rotWithShape="1">
          <a:blip r:embed="rId4">
            <a:alphaModFix/>
          </a:blip>
          <a:srcRect b="73894"/>
          <a:stretch/>
        </p:blipFill>
        <p:spPr>
          <a:xfrm>
            <a:off x="2867025" y="2621722"/>
            <a:ext cx="5783805" cy="321790"/>
          </a:xfrm>
          <a:prstGeom prst="rect">
            <a:avLst/>
          </a:prstGeom>
          <a:noFill/>
          <a:ln>
            <a:noFill/>
          </a:ln>
        </p:spPr>
      </p:pic>
      <p:sp>
        <p:nvSpPr>
          <p:cNvPr id="1080" name="Google Shape;1080;p13"/>
          <p:cNvSpPr txBox="1"/>
          <p:nvPr/>
        </p:nvSpPr>
        <p:spPr>
          <a:xfrm>
            <a:off x="600075" y="2612196"/>
            <a:ext cx="160315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chemeClr val="dk1"/>
                </a:solidFill>
                <a:latin typeface="Arial"/>
                <a:ea typeface="Arial"/>
                <a:cs typeface="Arial"/>
                <a:sym typeface="Arial"/>
              </a:rPr>
              <a:t>Repeat</a:t>
            </a:r>
            <a:endParaRPr sz="1600">
              <a:solidFill>
                <a:schemeClr val="dk1"/>
              </a:solidFill>
              <a:latin typeface="Arial"/>
              <a:ea typeface="Arial"/>
              <a:cs typeface="Arial"/>
              <a:sym typeface="Arial"/>
            </a:endParaRPr>
          </a:p>
        </p:txBody>
      </p:sp>
      <p:pic>
        <p:nvPicPr>
          <p:cNvPr id="1081" name="Google Shape;1081;p13"/>
          <p:cNvPicPr preferRelativeResize="0"/>
          <p:nvPr/>
        </p:nvPicPr>
        <p:blipFill rotWithShape="1">
          <a:blip r:embed="rId5">
            <a:alphaModFix/>
          </a:blip>
          <a:srcRect b="53395"/>
          <a:stretch/>
        </p:blipFill>
        <p:spPr>
          <a:xfrm>
            <a:off x="2867025" y="3787226"/>
            <a:ext cx="5783805" cy="321791"/>
          </a:xfrm>
          <a:prstGeom prst="rect">
            <a:avLst/>
          </a:prstGeom>
          <a:noFill/>
          <a:ln>
            <a:noFill/>
          </a:ln>
        </p:spPr>
      </p:pic>
      <p:sp>
        <p:nvSpPr>
          <p:cNvPr id="1082" name="Google Shape;1082;p13"/>
          <p:cNvSpPr txBox="1"/>
          <p:nvPr/>
        </p:nvSpPr>
        <p:spPr>
          <a:xfrm>
            <a:off x="600075" y="3038719"/>
            <a:ext cx="160315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chemeClr val="dk1"/>
                </a:solidFill>
                <a:latin typeface="Arial"/>
                <a:ea typeface="Arial"/>
                <a:cs typeface="Arial"/>
                <a:sym typeface="Arial"/>
              </a:rPr>
              <a:t>Give options</a:t>
            </a:r>
            <a:endParaRPr sz="1600">
              <a:solidFill>
                <a:schemeClr val="dk1"/>
              </a:solidFill>
              <a:latin typeface="Arial"/>
              <a:ea typeface="Arial"/>
              <a:cs typeface="Arial"/>
              <a:sym typeface="Arial"/>
            </a:endParaRPr>
          </a:p>
        </p:txBody>
      </p:sp>
      <p:pic>
        <p:nvPicPr>
          <p:cNvPr id="1083" name="Google Shape;1083;p13"/>
          <p:cNvPicPr preferRelativeResize="0"/>
          <p:nvPr/>
        </p:nvPicPr>
        <p:blipFill rotWithShape="1">
          <a:blip r:embed="rId6">
            <a:alphaModFix/>
          </a:blip>
          <a:srcRect/>
          <a:stretch/>
        </p:blipFill>
        <p:spPr>
          <a:xfrm>
            <a:off x="2868069" y="2951808"/>
            <a:ext cx="5783806" cy="779636"/>
          </a:xfrm>
          <a:prstGeom prst="rect">
            <a:avLst/>
          </a:prstGeom>
          <a:noFill/>
          <a:ln>
            <a:noFill/>
          </a:ln>
        </p:spPr>
      </p:pic>
      <p:sp>
        <p:nvSpPr>
          <p:cNvPr id="1084" name="Google Shape;1084;p13"/>
          <p:cNvSpPr txBox="1"/>
          <p:nvPr/>
        </p:nvSpPr>
        <p:spPr>
          <a:xfrm>
            <a:off x="600075" y="3811413"/>
            <a:ext cx="160315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chemeClr val="dk1"/>
                </a:solidFill>
                <a:latin typeface="Arial"/>
                <a:ea typeface="Arial"/>
                <a:cs typeface="Arial"/>
                <a:sym typeface="Arial"/>
              </a:rPr>
              <a:t>Confirm</a:t>
            </a:r>
            <a:endParaRPr sz="1600">
              <a:solidFill>
                <a:schemeClr val="dk1"/>
              </a:solidFill>
              <a:latin typeface="Arial"/>
              <a:ea typeface="Arial"/>
              <a:cs typeface="Arial"/>
              <a:sym typeface="Arial"/>
            </a:endParaRPr>
          </a:p>
        </p:txBody>
      </p:sp>
      <p:pic>
        <p:nvPicPr>
          <p:cNvPr id="1085" name="Google Shape;1085;p13"/>
          <p:cNvPicPr preferRelativeResize="0"/>
          <p:nvPr/>
        </p:nvPicPr>
        <p:blipFill rotWithShape="1">
          <a:blip r:embed="rId7">
            <a:alphaModFix/>
          </a:blip>
          <a:srcRect/>
          <a:stretch/>
        </p:blipFill>
        <p:spPr>
          <a:xfrm>
            <a:off x="2867025" y="4165998"/>
            <a:ext cx="5783805" cy="572074"/>
          </a:xfrm>
          <a:prstGeom prst="rect">
            <a:avLst/>
          </a:prstGeom>
          <a:noFill/>
          <a:ln>
            <a:noFill/>
          </a:ln>
        </p:spPr>
      </p:pic>
      <p:sp>
        <p:nvSpPr>
          <p:cNvPr id="1086" name="Google Shape;1086;p13"/>
          <p:cNvSpPr txBox="1"/>
          <p:nvPr/>
        </p:nvSpPr>
        <p:spPr>
          <a:xfrm>
            <a:off x="600075" y="4293861"/>
            <a:ext cx="160315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chemeClr val="dk1"/>
                </a:solidFill>
                <a:latin typeface="Arial"/>
                <a:ea typeface="Arial"/>
                <a:cs typeface="Arial"/>
                <a:sym typeface="Arial"/>
              </a:rPr>
              <a:t>Defer</a:t>
            </a:r>
            <a:endParaRPr sz="1600">
              <a:solidFill>
                <a:schemeClr val="dk1"/>
              </a:solidFill>
              <a:latin typeface="Arial"/>
              <a:ea typeface="Arial"/>
              <a:cs typeface="Arial"/>
              <a:sym typeface="Arial"/>
            </a:endParaRPr>
          </a:p>
        </p:txBody>
      </p:sp>
      <p:pic>
        <p:nvPicPr>
          <p:cNvPr id="1087" name="Google Shape;1087;p13"/>
          <p:cNvPicPr preferRelativeResize="0"/>
          <p:nvPr/>
        </p:nvPicPr>
        <p:blipFill rotWithShape="1">
          <a:blip r:embed="rId8">
            <a:alphaModFix/>
          </a:blip>
          <a:srcRect/>
          <a:stretch/>
        </p:blipFill>
        <p:spPr>
          <a:xfrm>
            <a:off x="2867025" y="4794471"/>
            <a:ext cx="5783805" cy="886716"/>
          </a:xfrm>
          <a:prstGeom prst="rect">
            <a:avLst/>
          </a:prstGeom>
          <a:noFill/>
          <a:ln>
            <a:noFill/>
          </a:ln>
        </p:spPr>
      </p:pic>
      <p:sp>
        <p:nvSpPr>
          <p:cNvPr id="1088" name="Google Shape;1088;p13"/>
          <p:cNvSpPr txBox="1"/>
          <p:nvPr/>
        </p:nvSpPr>
        <p:spPr>
          <a:xfrm>
            <a:off x="600075" y="4766855"/>
            <a:ext cx="160315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chemeClr val="dk1"/>
                </a:solidFill>
                <a:latin typeface="Arial"/>
                <a:ea typeface="Arial"/>
                <a:cs typeface="Arial"/>
                <a:sym typeface="Arial"/>
              </a:rPr>
              <a:t>Explain</a:t>
            </a:r>
            <a:br>
              <a:rPr lang="de-DE" sz="1600">
                <a:solidFill>
                  <a:schemeClr val="dk1"/>
                </a:solidFill>
                <a:latin typeface="Arial"/>
                <a:ea typeface="Arial"/>
                <a:cs typeface="Arial"/>
                <a:sym typeface="Arial"/>
              </a:rPr>
            </a:br>
            <a:r>
              <a:rPr lang="de-DE" sz="1400">
                <a:solidFill>
                  <a:schemeClr val="dk1"/>
                </a:solidFill>
                <a:latin typeface="Arial"/>
                <a:ea typeface="Arial"/>
                <a:cs typeface="Arial"/>
                <a:sym typeface="Arial"/>
              </a:rPr>
              <a:t>e.g. highlight words</a:t>
            </a:r>
            <a:endParaRPr sz="1600">
              <a:solidFill>
                <a:schemeClr val="dk1"/>
              </a:solidFill>
              <a:latin typeface="Arial"/>
              <a:ea typeface="Arial"/>
              <a:cs typeface="Arial"/>
              <a:sym typeface="Arial"/>
            </a:endParaRPr>
          </a:p>
        </p:txBody>
      </p:sp>
      <p:grpSp>
        <p:nvGrpSpPr>
          <p:cNvPr id="1089" name="Google Shape;1089;p13"/>
          <p:cNvGrpSpPr/>
          <p:nvPr/>
        </p:nvGrpSpPr>
        <p:grpSpPr>
          <a:xfrm>
            <a:off x="695325" y="2951807"/>
            <a:ext cx="7877175" cy="1758530"/>
            <a:chOff x="2203232" y="3123257"/>
            <a:chExt cx="6369268" cy="1758530"/>
          </a:xfrm>
        </p:grpSpPr>
        <p:cxnSp>
          <p:nvCxnSpPr>
            <p:cNvPr id="1090" name="Google Shape;1090;p13"/>
            <p:cNvCxnSpPr/>
            <p:nvPr/>
          </p:nvCxnSpPr>
          <p:spPr>
            <a:xfrm>
              <a:off x="2203232" y="4881787"/>
              <a:ext cx="6369268" cy="0"/>
            </a:xfrm>
            <a:prstGeom prst="straightConnector1">
              <a:avLst/>
            </a:prstGeom>
            <a:noFill/>
            <a:ln w="9525" cap="flat" cmpd="sng">
              <a:solidFill>
                <a:schemeClr val="dk1"/>
              </a:solidFill>
              <a:prstDash val="solid"/>
              <a:miter lim="800000"/>
              <a:headEnd type="none" w="sm" len="sm"/>
              <a:tailEnd type="none" w="sm" len="sm"/>
            </a:ln>
          </p:spPr>
        </p:cxnSp>
        <p:cxnSp>
          <p:nvCxnSpPr>
            <p:cNvPr id="1091" name="Google Shape;1091;p13"/>
            <p:cNvCxnSpPr/>
            <p:nvPr/>
          </p:nvCxnSpPr>
          <p:spPr>
            <a:xfrm>
              <a:off x="2203232" y="4332909"/>
              <a:ext cx="6369268" cy="0"/>
            </a:xfrm>
            <a:prstGeom prst="straightConnector1">
              <a:avLst/>
            </a:prstGeom>
            <a:noFill/>
            <a:ln w="9525" cap="flat" cmpd="sng">
              <a:solidFill>
                <a:schemeClr val="dk1"/>
              </a:solidFill>
              <a:prstDash val="solid"/>
              <a:miter lim="800000"/>
              <a:headEnd type="none" w="sm" len="sm"/>
              <a:tailEnd type="none" w="sm" len="sm"/>
            </a:ln>
          </p:spPr>
        </p:cxnSp>
        <p:cxnSp>
          <p:nvCxnSpPr>
            <p:cNvPr id="1092" name="Google Shape;1092;p13"/>
            <p:cNvCxnSpPr/>
            <p:nvPr/>
          </p:nvCxnSpPr>
          <p:spPr>
            <a:xfrm>
              <a:off x="2203232" y="3925713"/>
              <a:ext cx="6369268" cy="0"/>
            </a:xfrm>
            <a:prstGeom prst="straightConnector1">
              <a:avLst/>
            </a:prstGeom>
            <a:noFill/>
            <a:ln w="9525" cap="flat" cmpd="sng">
              <a:solidFill>
                <a:schemeClr val="dk1"/>
              </a:solidFill>
              <a:prstDash val="solid"/>
              <a:miter lim="800000"/>
              <a:headEnd type="none" w="sm" len="sm"/>
              <a:tailEnd type="none" w="sm" len="sm"/>
            </a:ln>
          </p:spPr>
        </p:cxnSp>
        <p:cxnSp>
          <p:nvCxnSpPr>
            <p:cNvPr id="1093" name="Google Shape;1093;p13"/>
            <p:cNvCxnSpPr/>
            <p:nvPr/>
          </p:nvCxnSpPr>
          <p:spPr>
            <a:xfrm>
              <a:off x="2203232" y="3123257"/>
              <a:ext cx="6369268" cy="0"/>
            </a:xfrm>
            <a:prstGeom prst="straightConnector1">
              <a:avLst/>
            </a:prstGeom>
            <a:noFill/>
            <a:ln w="9525" cap="flat" cmpd="sng">
              <a:solidFill>
                <a:schemeClr val="dk1"/>
              </a:solidFill>
              <a:prstDash val="solid"/>
              <a:miter lim="800000"/>
              <a:headEnd type="none" w="sm" len="sm"/>
              <a:tailEnd type="none" w="sm" len="sm"/>
            </a:ln>
          </p:spPr>
        </p:cxnSp>
      </p:grpSp>
      <p:sp>
        <p:nvSpPr>
          <p:cNvPr id="1094" name="Google Shape;1094;p13"/>
          <p:cNvSpPr/>
          <p:nvPr/>
        </p:nvSpPr>
        <p:spPr>
          <a:xfrm>
            <a:off x="401962" y="5704263"/>
            <a:ext cx="824886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000000"/>
                </a:solidFill>
                <a:latin typeface="Arial"/>
                <a:ea typeface="Arial"/>
                <a:cs typeface="Arial"/>
                <a:sym typeface="Arial"/>
              </a:rPr>
              <a:t>🡪 Acknowledge breakdowns, assist user repair, proactively suggest solutions </a:t>
            </a:r>
            <a:endParaRPr sz="1800">
              <a:solidFill>
                <a:schemeClr val="dk1"/>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14"/>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Personification of a CUI</a:t>
            </a:r>
            <a:endParaRPr/>
          </a:p>
        </p:txBody>
      </p:sp>
      <p:sp>
        <p:nvSpPr>
          <p:cNvPr id="1100" name="Google Shape;1100;p14"/>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In the conversation: E.g. should the voice assistant / chatbot portrait a person with specific characteristics?</a:t>
            </a:r>
            <a:endParaRPr/>
          </a:p>
          <a:p>
            <a:pPr marL="285750" lvl="0" indent="-285750" algn="l" rtl="0">
              <a:lnSpc>
                <a:spcPct val="90000"/>
              </a:lnSpc>
              <a:spcBef>
                <a:spcPts val="1100"/>
              </a:spcBef>
              <a:spcAft>
                <a:spcPts val="0"/>
              </a:spcAft>
              <a:buSzPts val="2400"/>
              <a:buChar char="▪"/>
            </a:pPr>
            <a:r>
              <a:rPr lang="de-DE"/>
              <a:t>Beyond conversation: E.g. visual avatar?</a:t>
            </a:r>
            <a:endParaRPr/>
          </a:p>
          <a:p>
            <a:pPr marL="285750" lvl="0" indent="-285750" algn="l" rtl="0">
              <a:lnSpc>
                <a:spcPct val="90000"/>
              </a:lnSpc>
              <a:spcBef>
                <a:spcPts val="1100"/>
              </a:spcBef>
              <a:spcAft>
                <a:spcPts val="0"/>
              </a:spcAft>
              <a:buSzPts val="2400"/>
              <a:buChar char="▪"/>
            </a:pPr>
            <a:r>
              <a:rPr lang="de-DE"/>
              <a:t>Conceptual framework: Analogy to human personality?</a:t>
            </a:r>
            <a:endParaRPr/>
          </a:p>
          <a:p>
            <a:pPr marL="0" lvl="0" indent="0" algn="l" rtl="0">
              <a:lnSpc>
                <a:spcPct val="90000"/>
              </a:lnSpc>
              <a:spcBef>
                <a:spcPts val="1100"/>
              </a:spcBef>
              <a:spcAft>
                <a:spcPts val="0"/>
              </a:spcAft>
              <a:buSzPts val="2400"/>
              <a:buNone/>
            </a:pPr>
            <a:endParaRPr/>
          </a:p>
          <a:p>
            <a:pPr marL="285750" lvl="0" indent="-133350" algn="l" rtl="0">
              <a:lnSpc>
                <a:spcPct val="90000"/>
              </a:lnSpc>
              <a:spcBef>
                <a:spcPts val="1100"/>
              </a:spcBef>
              <a:spcAft>
                <a:spcPts val="0"/>
              </a:spcAft>
              <a:buSzPts val="2400"/>
              <a:buNone/>
            </a:pPr>
            <a:endParaRPr/>
          </a:p>
        </p:txBody>
      </p:sp>
      <p:sp>
        <p:nvSpPr>
          <p:cNvPr id="1101" name="Google Shape;1101;p14"/>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1102" name="Google Shape;1102;p14"/>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1103" name="Google Shape;1103;p1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15"/>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Summary: CUI Design Factors</a:t>
            </a:r>
            <a:endParaRPr/>
          </a:p>
        </p:txBody>
      </p:sp>
      <p:sp>
        <p:nvSpPr>
          <p:cNvPr id="1109" name="Google Shape;1109;p15"/>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1110" name="Google Shape;1110;p15"/>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1111" name="Google Shape;1111;p15"/>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89</a:t>
            </a:fld>
            <a:endParaRPr/>
          </a:p>
        </p:txBody>
      </p:sp>
      <p:grpSp>
        <p:nvGrpSpPr>
          <p:cNvPr id="1112" name="Google Shape;1112;p15"/>
          <p:cNvGrpSpPr/>
          <p:nvPr/>
        </p:nvGrpSpPr>
        <p:grpSpPr>
          <a:xfrm>
            <a:off x="695325" y="1683118"/>
            <a:ext cx="3900348" cy="943764"/>
            <a:chOff x="1039514" y="1592264"/>
            <a:chExt cx="3900348" cy="943764"/>
          </a:xfrm>
        </p:grpSpPr>
        <p:sp>
          <p:nvSpPr>
            <p:cNvPr id="1113" name="Google Shape;1113;p15"/>
            <p:cNvSpPr/>
            <p:nvPr/>
          </p:nvSpPr>
          <p:spPr>
            <a:xfrm>
              <a:off x="1039514" y="1592264"/>
              <a:ext cx="3900347" cy="943764"/>
            </a:xfrm>
            <a:prstGeom prst="rect">
              <a:avLst/>
            </a:prstGeom>
            <a:solidFill>
              <a:srgbClr val="E3F7C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95959"/>
                </a:solidFill>
                <a:latin typeface="Arial"/>
                <a:ea typeface="Arial"/>
                <a:cs typeface="Arial"/>
                <a:sym typeface="Arial"/>
              </a:endParaRPr>
            </a:p>
          </p:txBody>
        </p:sp>
        <p:sp>
          <p:nvSpPr>
            <p:cNvPr id="1114" name="Google Shape;1114;p15"/>
            <p:cNvSpPr txBox="1"/>
            <p:nvPr/>
          </p:nvSpPr>
          <p:spPr>
            <a:xfrm>
              <a:off x="1164520" y="1644636"/>
              <a:ext cx="374135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chemeClr val="dk1"/>
                  </a:solidFill>
                  <a:latin typeface="Arial"/>
                  <a:ea typeface="Arial"/>
                  <a:cs typeface="Arial"/>
                  <a:sym typeface="Arial"/>
                </a:rPr>
                <a:t>Input</a:t>
              </a:r>
              <a:endParaRPr/>
            </a:p>
          </p:txBody>
        </p:sp>
        <p:sp>
          <p:nvSpPr>
            <p:cNvPr id="1115" name="Google Shape;1115;p15"/>
            <p:cNvSpPr txBox="1"/>
            <p:nvPr/>
          </p:nvSpPr>
          <p:spPr>
            <a:xfrm>
              <a:off x="1198507" y="1958320"/>
              <a:ext cx="3741355" cy="523220"/>
            </a:xfrm>
            <a:prstGeom prst="rect">
              <a:avLst/>
            </a:prstGeom>
            <a:noFill/>
            <a:ln>
              <a:noFill/>
            </a:ln>
          </p:spPr>
          <p:txBody>
            <a:bodyPr spcFirstLastPara="1" wrap="square" lIns="91425" tIns="45700" rIns="91425" bIns="45700" anchor="t" anchorCtr="0">
              <a:spAutoFit/>
            </a:bodyPr>
            <a:lstStyle/>
            <a:p>
              <a:pPr marL="288000" marR="0" lvl="0" indent="-144000" algn="l" rtl="0">
                <a:spcBef>
                  <a:spcPts val="0"/>
                </a:spcBef>
                <a:spcAft>
                  <a:spcPts val="0"/>
                </a:spcAft>
                <a:buClr>
                  <a:srgbClr val="3F3F3F"/>
                </a:buClr>
                <a:buSzPts val="1400"/>
                <a:buFont typeface="Arial"/>
                <a:buChar char="•"/>
              </a:pPr>
              <a:r>
                <a:rPr lang="de-DE" sz="1400">
                  <a:solidFill>
                    <a:srgbClr val="3F3F3F"/>
                  </a:solidFill>
                  <a:latin typeface="Arial"/>
                  <a:ea typeface="Arial"/>
                  <a:cs typeface="Arial"/>
                  <a:sym typeface="Arial"/>
                </a:rPr>
                <a:t>Modality: Voice vs text</a:t>
              </a:r>
              <a:endParaRPr/>
            </a:p>
            <a:p>
              <a:pPr marL="288000" marR="0" lvl="0" indent="-144000" algn="l" rtl="0">
                <a:spcBef>
                  <a:spcPts val="0"/>
                </a:spcBef>
                <a:spcAft>
                  <a:spcPts val="0"/>
                </a:spcAft>
                <a:buClr>
                  <a:srgbClr val="3F3F3F"/>
                </a:buClr>
                <a:buSzPts val="1400"/>
                <a:buFont typeface="Arial"/>
                <a:buChar char="•"/>
              </a:pPr>
              <a:r>
                <a:rPr lang="de-DE" sz="1400">
                  <a:solidFill>
                    <a:srgbClr val="3F3F3F"/>
                  </a:solidFill>
                  <a:latin typeface="Arial"/>
                  <a:ea typeface="Arial"/>
                  <a:cs typeface="Arial"/>
                  <a:sym typeface="Arial"/>
                </a:rPr>
                <a:t>Options: Free vs fixed choices</a:t>
              </a:r>
              <a:endParaRPr sz="1400">
                <a:solidFill>
                  <a:srgbClr val="3F3F3F"/>
                </a:solidFill>
                <a:latin typeface="Arial"/>
                <a:ea typeface="Arial"/>
                <a:cs typeface="Arial"/>
                <a:sym typeface="Arial"/>
              </a:endParaRPr>
            </a:p>
          </p:txBody>
        </p:sp>
      </p:grpSp>
      <p:grpSp>
        <p:nvGrpSpPr>
          <p:cNvPr id="1116" name="Google Shape;1116;p15"/>
          <p:cNvGrpSpPr/>
          <p:nvPr/>
        </p:nvGrpSpPr>
        <p:grpSpPr>
          <a:xfrm>
            <a:off x="694533" y="4454257"/>
            <a:ext cx="3900348" cy="1535608"/>
            <a:chOff x="1039514" y="1592264"/>
            <a:chExt cx="3900348" cy="1535608"/>
          </a:xfrm>
        </p:grpSpPr>
        <p:sp>
          <p:nvSpPr>
            <p:cNvPr id="1117" name="Google Shape;1117;p15"/>
            <p:cNvSpPr/>
            <p:nvPr/>
          </p:nvSpPr>
          <p:spPr>
            <a:xfrm>
              <a:off x="1039514" y="1592264"/>
              <a:ext cx="3900347" cy="1535608"/>
            </a:xfrm>
            <a:prstGeom prst="rect">
              <a:avLst/>
            </a:prstGeom>
            <a:solidFill>
              <a:srgbClr val="E3F7C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95959"/>
                </a:solidFill>
                <a:latin typeface="Arial"/>
                <a:ea typeface="Arial"/>
                <a:cs typeface="Arial"/>
                <a:sym typeface="Arial"/>
              </a:endParaRPr>
            </a:p>
          </p:txBody>
        </p:sp>
        <p:sp>
          <p:nvSpPr>
            <p:cNvPr id="1118" name="Google Shape;1118;p15"/>
            <p:cNvSpPr txBox="1"/>
            <p:nvPr/>
          </p:nvSpPr>
          <p:spPr>
            <a:xfrm>
              <a:off x="1164520" y="1644636"/>
              <a:ext cx="374135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chemeClr val="dk1"/>
                  </a:solidFill>
                  <a:latin typeface="Arial"/>
                  <a:ea typeface="Arial"/>
                  <a:cs typeface="Arial"/>
                  <a:sym typeface="Arial"/>
                </a:rPr>
                <a:t>Output</a:t>
              </a:r>
              <a:endParaRPr/>
            </a:p>
          </p:txBody>
        </p:sp>
        <p:sp>
          <p:nvSpPr>
            <p:cNvPr id="1119" name="Google Shape;1119;p15"/>
            <p:cNvSpPr txBox="1"/>
            <p:nvPr/>
          </p:nvSpPr>
          <p:spPr>
            <a:xfrm>
              <a:off x="1198507" y="1958320"/>
              <a:ext cx="3741355" cy="1169551"/>
            </a:xfrm>
            <a:prstGeom prst="rect">
              <a:avLst/>
            </a:prstGeom>
            <a:noFill/>
            <a:ln>
              <a:noFill/>
            </a:ln>
          </p:spPr>
          <p:txBody>
            <a:bodyPr spcFirstLastPara="1" wrap="square" lIns="91425" tIns="45700" rIns="91425" bIns="45700" anchor="t" anchorCtr="0">
              <a:spAutoFit/>
            </a:bodyPr>
            <a:lstStyle/>
            <a:p>
              <a:pPr marL="288000" marR="0" lvl="0" indent="-144000" algn="l" rtl="0">
                <a:spcBef>
                  <a:spcPts val="0"/>
                </a:spcBef>
                <a:spcAft>
                  <a:spcPts val="0"/>
                </a:spcAft>
                <a:buClr>
                  <a:srgbClr val="3F3F3F"/>
                </a:buClr>
                <a:buSzPts val="1400"/>
                <a:buFont typeface="Arial"/>
                <a:buChar char="•"/>
              </a:pPr>
              <a:r>
                <a:rPr lang="de-DE" sz="1400">
                  <a:solidFill>
                    <a:srgbClr val="3F3F3F"/>
                  </a:solidFill>
                  <a:latin typeface="Arial"/>
                  <a:ea typeface="Arial"/>
                  <a:cs typeface="Arial"/>
                  <a:sym typeface="Arial"/>
                </a:rPr>
                <a:t>Modality: Voice vs text</a:t>
              </a:r>
              <a:endParaRPr/>
            </a:p>
            <a:p>
              <a:pPr marL="288000" marR="0" lvl="0" indent="-144000" algn="l" rtl="0">
                <a:spcBef>
                  <a:spcPts val="0"/>
                </a:spcBef>
                <a:spcAft>
                  <a:spcPts val="0"/>
                </a:spcAft>
                <a:buClr>
                  <a:srgbClr val="3F3F3F"/>
                </a:buClr>
                <a:buSzPts val="1400"/>
                <a:buFont typeface="Arial"/>
                <a:buChar char="•"/>
              </a:pPr>
              <a:r>
                <a:rPr lang="de-DE" sz="1400">
                  <a:solidFill>
                    <a:srgbClr val="3F3F3F"/>
                  </a:solidFill>
                  <a:latin typeface="Arial"/>
                  <a:ea typeface="Arial"/>
                  <a:cs typeface="Arial"/>
                  <a:sym typeface="Arial"/>
                </a:rPr>
                <a:t>Content &amp; style: e.g. prosody, level of formality, slang, …</a:t>
              </a:r>
              <a:endParaRPr/>
            </a:p>
            <a:p>
              <a:pPr marL="288000" marR="0" lvl="0" indent="-144000" algn="l" rtl="0">
                <a:spcBef>
                  <a:spcPts val="0"/>
                </a:spcBef>
                <a:spcAft>
                  <a:spcPts val="0"/>
                </a:spcAft>
                <a:buClr>
                  <a:srgbClr val="3F3F3F"/>
                </a:buClr>
                <a:buSzPts val="1400"/>
                <a:buFont typeface="Arial"/>
                <a:buChar char="•"/>
              </a:pPr>
              <a:r>
                <a:rPr lang="de-DE" sz="1400">
                  <a:solidFill>
                    <a:srgbClr val="3F3F3F"/>
                  </a:solidFill>
                  <a:latin typeface="Arial"/>
                  <a:ea typeface="Arial"/>
                  <a:cs typeface="Arial"/>
                  <a:sym typeface="Arial"/>
                </a:rPr>
                <a:t>Non-conversation UI elements: e.g. status, progress, images, shortcuts</a:t>
              </a:r>
              <a:endParaRPr sz="1400">
                <a:solidFill>
                  <a:srgbClr val="3F3F3F"/>
                </a:solidFill>
                <a:latin typeface="Arial"/>
                <a:ea typeface="Arial"/>
                <a:cs typeface="Arial"/>
                <a:sym typeface="Arial"/>
              </a:endParaRPr>
            </a:p>
          </p:txBody>
        </p:sp>
      </p:grpSp>
      <p:grpSp>
        <p:nvGrpSpPr>
          <p:cNvPr id="1120" name="Google Shape;1120;p15"/>
          <p:cNvGrpSpPr/>
          <p:nvPr/>
        </p:nvGrpSpPr>
        <p:grpSpPr>
          <a:xfrm>
            <a:off x="694533" y="2768086"/>
            <a:ext cx="3900348" cy="1535608"/>
            <a:chOff x="1039514" y="1592264"/>
            <a:chExt cx="3900348" cy="1535608"/>
          </a:xfrm>
        </p:grpSpPr>
        <p:sp>
          <p:nvSpPr>
            <p:cNvPr id="1121" name="Google Shape;1121;p15"/>
            <p:cNvSpPr/>
            <p:nvPr/>
          </p:nvSpPr>
          <p:spPr>
            <a:xfrm>
              <a:off x="1039514" y="1592264"/>
              <a:ext cx="3900347" cy="1535608"/>
            </a:xfrm>
            <a:prstGeom prst="rect">
              <a:avLst/>
            </a:prstGeom>
            <a:solidFill>
              <a:srgbClr val="E3F7C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95959"/>
                </a:solidFill>
                <a:latin typeface="Arial"/>
                <a:ea typeface="Arial"/>
                <a:cs typeface="Arial"/>
                <a:sym typeface="Arial"/>
              </a:endParaRPr>
            </a:p>
          </p:txBody>
        </p:sp>
        <p:sp>
          <p:nvSpPr>
            <p:cNvPr id="1122" name="Google Shape;1122;p15"/>
            <p:cNvSpPr txBox="1"/>
            <p:nvPr/>
          </p:nvSpPr>
          <p:spPr>
            <a:xfrm>
              <a:off x="1164520" y="1644636"/>
              <a:ext cx="374135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chemeClr val="dk1"/>
                  </a:solidFill>
                  <a:latin typeface="Arial"/>
                  <a:ea typeface="Arial"/>
                  <a:cs typeface="Arial"/>
                  <a:sym typeface="Arial"/>
                </a:rPr>
                <a:t>Conversation</a:t>
              </a:r>
              <a:endParaRPr/>
            </a:p>
          </p:txBody>
        </p:sp>
        <p:sp>
          <p:nvSpPr>
            <p:cNvPr id="1123" name="Google Shape;1123;p15"/>
            <p:cNvSpPr txBox="1"/>
            <p:nvPr/>
          </p:nvSpPr>
          <p:spPr>
            <a:xfrm>
              <a:off x="1198507" y="1958320"/>
              <a:ext cx="3741355" cy="1169551"/>
            </a:xfrm>
            <a:prstGeom prst="rect">
              <a:avLst/>
            </a:prstGeom>
            <a:noFill/>
            <a:ln>
              <a:noFill/>
            </a:ln>
          </p:spPr>
          <p:txBody>
            <a:bodyPr spcFirstLastPara="1" wrap="square" lIns="91425" tIns="45700" rIns="91425" bIns="45700" anchor="t" anchorCtr="0">
              <a:spAutoFit/>
            </a:bodyPr>
            <a:lstStyle/>
            <a:p>
              <a:pPr marL="288000" marR="0" lvl="0" indent="-144000" algn="l" rtl="0">
                <a:spcBef>
                  <a:spcPts val="0"/>
                </a:spcBef>
                <a:spcAft>
                  <a:spcPts val="0"/>
                </a:spcAft>
                <a:buClr>
                  <a:srgbClr val="3F3F3F"/>
                </a:buClr>
                <a:buSzPts val="1400"/>
                <a:buFont typeface="Arial"/>
                <a:buChar char="•"/>
              </a:pPr>
              <a:r>
                <a:rPr lang="de-DE" sz="1400">
                  <a:solidFill>
                    <a:srgbClr val="3F3F3F"/>
                  </a:solidFill>
                  <a:latin typeface="Arial"/>
                  <a:ea typeface="Arial"/>
                  <a:cs typeface="Arial"/>
                  <a:sym typeface="Arial"/>
                </a:rPr>
                <a:t>Dialogue characteristics: e.g. short vs long replies/chunks</a:t>
              </a:r>
              <a:endParaRPr/>
            </a:p>
            <a:p>
              <a:pPr marL="288000" marR="0" lvl="0" indent="-144000" algn="l" rtl="0">
                <a:spcBef>
                  <a:spcPts val="0"/>
                </a:spcBef>
                <a:spcAft>
                  <a:spcPts val="0"/>
                </a:spcAft>
                <a:buClr>
                  <a:srgbClr val="3F3F3F"/>
                </a:buClr>
                <a:buSzPts val="1400"/>
                <a:buFont typeface="Arial"/>
                <a:buChar char="•"/>
              </a:pPr>
              <a:r>
                <a:rPr lang="de-DE" sz="1400">
                  <a:solidFill>
                    <a:srgbClr val="3F3F3F"/>
                  </a:solidFill>
                  <a:latin typeface="Arial"/>
                  <a:ea typeface="Arial"/>
                  <a:cs typeface="Arial"/>
                  <a:sym typeface="Arial"/>
                </a:rPr>
                <a:t>Conversation flow: e.g. branching, boundaries</a:t>
              </a:r>
              <a:endParaRPr/>
            </a:p>
            <a:p>
              <a:pPr marL="288000" marR="0" lvl="0" indent="-144000" algn="l" rtl="0">
                <a:spcBef>
                  <a:spcPts val="0"/>
                </a:spcBef>
                <a:spcAft>
                  <a:spcPts val="0"/>
                </a:spcAft>
                <a:buClr>
                  <a:srgbClr val="3F3F3F"/>
                </a:buClr>
                <a:buSzPts val="1400"/>
                <a:buFont typeface="Arial"/>
                <a:buChar char="•"/>
              </a:pPr>
              <a:r>
                <a:rPr lang="de-DE" sz="1400">
                  <a:solidFill>
                    <a:srgbClr val="3F3F3F"/>
                  </a:solidFill>
                  <a:latin typeface="Arial"/>
                  <a:ea typeface="Arial"/>
                  <a:cs typeface="Arial"/>
                  <a:sym typeface="Arial"/>
                </a:rPr>
                <a:t>Error handling: e.g. repair strategies</a:t>
              </a:r>
              <a:endParaRPr sz="1400">
                <a:solidFill>
                  <a:srgbClr val="3F3F3F"/>
                </a:solidFill>
                <a:latin typeface="Arial"/>
                <a:ea typeface="Arial"/>
                <a:cs typeface="Arial"/>
                <a:sym typeface="Arial"/>
              </a:endParaRPr>
            </a:p>
          </p:txBody>
        </p:sp>
      </p:grpSp>
      <p:grpSp>
        <p:nvGrpSpPr>
          <p:cNvPr id="1124" name="Google Shape;1124;p15"/>
          <p:cNvGrpSpPr/>
          <p:nvPr/>
        </p:nvGrpSpPr>
        <p:grpSpPr>
          <a:xfrm>
            <a:off x="4765670" y="2768086"/>
            <a:ext cx="3900348" cy="1535608"/>
            <a:chOff x="1039514" y="1592263"/>
            <a:chExt cx="3900348" cy="1535608"/>
          </a:xfrm>
        </p:grpSpPr>
        <p:sp>
          <p:nvSpPr>
            <p:cNvPr id="1125" name="Google Shape;1125;p15"/>
            <p:cNvSpPr/>
            <p:nvPr/>
          </p:nvSpPr>
          <p:spPr>
            <a:xfrm>
              <a:off x="1039514" y="1592263"/>
              <a:ext cx="3900347" cy="1535607"/>
            </a:xfrm>
            <a:prstGeom prst="rect">
              <a:avLst/>
            </a:prstGeom>
            <a:solidFill>
              <a:srgbClr val="E3F7C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95959"/>
                </a:solidFill>
                <a:latin typeface="Arial"/>
                <a:ea typeface="Arial"/>
                <a:cs typeface="Arial"/>
                <a:sym typeface="Arial"/>
              </a:endParaRPr>
            </a:p>
          </p:txBody>
        </p:sp>
        <p:sp>
          <p:nvSpPr>
            <p:cNvPr id="1126" name="Google Shape;1126;p15"/>
            <p:cNvSpPr txBox="1"/>
            <p:nvPr/>
          </p:nvSpPr>
          <p:spPr>
            <a:xfrm>
              <a:off x="1164520" y="1644636"/>
              <a:ext cx="374135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chemeClr val="dk1"/>
                  </a:solidFill>
                  <a:latin typeface="Arial"/>
                  <a:ea typeface="Arial"/>
                  <a:cs typeface="Arial"/>
                  <a:sym typeface="Arial"/>
                </a:rPr>
                <a:t>Personification </a:t>
              </a:r>
              <a:r>
                <a:rPr lang="de-DE" sz="1400" b="1">
                  <a:solidFill>
                    <a:schemeClr val="dk1"/>
                  </a:solidFill>
                  <a:latin typeface="Arial"/>
                  <a:ea typeface="Arial"/>
                  <a:cs typeface="Arial"/>
                  <a:sym typeface="Arial"/>
                </a:rPr>
                <a:t>of the System</a:t>
              </a:r>
              <a:endParaRPr sz="2000" b="1">
                <a:solidFill>
                  <a:schemeClr val="dk1"/>
                </a:solidFill>
                <a:latin typeface="Arial"/>
                <a:ea typeface="Arial"/>
                <a:cs typeface="Arial"/>
                <a:sym typeface="Arial"/>
              </a:endParaRPr>
            </a:p>
          </p:txBody>
        </p:sp>
        <p:sp>
          <p:nvSpPr>
            <p:cNvPr id="1127" name="Google Shape;1127;p15"/>
            <p:cNvSpPr txBox="1"/>
            <p:nvPr/>
          </p:nvSpPr>
          <p:spPr>
            <a:xfrm>
              <a:off x="1198507" y="1958320"/>
              <a:ext cx="3741355" cy="1169551"/>
            </a:xfrm>
            <a:prstGeom prst="rect">
              <a:avLst/>
            </a:prstGeom>
            <a:noFill/>
            <a:ln>
              <a:noFill/>
            </a:ln>
          </p:spPr>
          <p:txBody>
            <a:bodyPr spcFirstLastPara="1" wrap="square" lIns="91425" tIns="45700" rIns="91425" bIns="45700" anchor="t" anchorCtr="0">
              <a:spAutoFit/>
            </a:bodyPr>
            <a:lstStyle/>
            <a:p>
              <a:pPr marL="288000" marR="0" lvl="0" indent="-144000" algn="l" rtl="0">
                <a:spcBef>
                  <a:spcPts val="0"/>
                </a:spcBef>
                <a:spcAft>
                  <a:spcPts val="0"/>
                </a:spcAft>
                <a:buClr>
                  <a:srgbClr val="3F3F3F"/>
                </a:buClr>
                <a:buSzPts val="1400"/>
                <a:buFont typeface="Arial"/>
                <a:buChar char="•"/>
              </a:pPr>
              <a:r>
                <a:rPr lang="de-DE" sz="1400">
                  <a:solidFill>
                    <a:srgbClr val="3F3F3F"/>
                  </a:solidFill>
                  <a:latin typeface="Arial"/>
                  <a:ea typeface="Arial"/>
                  <a:cs typeface="Arial"/>
                  <a:sym typeface="Arial"/>
                </a:rPr>
                <a:t>In the conversation: e.g. should the assistant / chatbot portrait a specific personality</a:t>
              </a:r>
              <a:endParaRPr/>
            </a:p>
            <a:p>
              <a:pPr marL="288000" marR="0" lvl="0" indent="-144000" algn="l" rtl="0">
                <a:spcBef>
                  <a:spcPts val="0"/>
                </a:spcBef>
                <a:spcAft>
                  <a:spcPts val="0"/>
                </a:spcAft>
                <a:buClr>
                  <a:srgbClr val="3F3F3F"/>
                </a:buClr>
                <a:buSzPts val="1400"/>
                <a:buFont typeface="Arial"/>
                <a:buChar char="•"/>
              </a:pPr>
              <a:r>
                <a:rPr lang="de-DE" sz="1400">
                  <a:solidFill>
                    <a:srgbClr val="3F3F3F"/>
                  </a:solidFill>
                  <a:latin typeface="Arial"/>
                  <a:ea typeface="Arial"/>
                  <a:cs typeface="Arial"/>
                  <a:sym typeface="Arial"/>
                </a:rPr>
                <a:t>Beyond conversation: e.g. visual avatar, physical device design</a:t>
              </a:r>
              <a:endParaRPr sz="1400">
                <a:solidFill>
                  <a:srgbClr val="3F3F3F"/>
                </a:solidFill>
                <a:latin typeface="Arial"/>
                <a:ea typeface="Arial"/>
                <a:cs typeface="Arial"/>
                <a:sym typeface="Arial"/>
              </a:endParaRPr>
            </a:p>
          </p:txBody>
        </p:sp>
      </p:grpSp>
      <p:grpSp>
        <p:nvGrpSpPr>
          <p:cNvPr id="1128" name="Google Shape;1128;p15"/>
          <p:cNvGrpSpPr/>
          <p:nvPr/>
        </p:nvGrpSpPr>
        <p:grpSpPr>
          <a:xfrm>
            <a:off x="4765670" y="4454256"/>
            <a:ext cx="3900348" cy="974993"/>
            <a:chOff x="1039514" y="1592263"/>
            <a:chExt cx="3900348" cy="974993"/>
          </a:xfrm>
        </p:grpSpPr>
        <p:sp>
          <p:nvSpPr>
            <p:cNvPr id="1129" name="Google Shape;1129;p15"/>
            <p:cNvSpPr/>
            <p:nvPr/>
          </p:nvSpPr>
          <p:spPr>
            <a:xfrm>
              <a:off x="1039514" y="1592263"/>
              <a:ext cx="3900347" cy="974993"/>
            </a:xfrm>
            <a:prstGeom prst="rect">
              <a:avLst/>
            </a:prstGeom>
            <a:solidFill>
              <a:srgbClr val="E3F7C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95959"/>
                </a:solidFill>
                <a:latin typeface="Arial"/>
                <a:ea typeface="Arial"/>
                <a:cs typeface="Arial"/>
                <a:sym typeface="Arial"/>
              </a:endParaRPr>
            </a:p>
          </p:txBody>
        </p:sp>
        <p:sp>
          <p:nvSpPr>
            <p:cNvPr id="1130" name="Google Shape;1130;p15"/>
            <p:cNvSpPr txBox="1"/>
            <p:nvPr/>
          </p:nvSpPr>
          <p:spPr>
            <a:xfrm>
              <a:off x="1164520" y="1644636"/>
              <a:ext cx="374135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chemeClr val="dk1"/>
                  </a:solidFill>
                  <a:latin typeface="Arial"/>
                  <a:ea typeface="Arial"/>
                  <a:cs typeface="Arial"/>
                  <a:sym typeface="Arial"/>
                </a:rPr>
                <a:t>Integration</a:t>
              </a:r>
              <a:endParaRPr/>
            </a:p>
          </p:txBody>
        </p:sp>
        <p:sp>
          <p:nvSpPr>
            <p:cNvPr id="1131" name="Google Shape;1131;p15"/>
            <p:cNvSpPr txBox="1"/>
            <p:nvPr/>
          </p:nvSpPr>
          <p:spPr>
            <a:xfrm>
              <a:off x="1198507" y="1958320"/>
              <a:ext cx="3741355" cy="523220"/>
            </a:xfrm>
            <a:prstGeom prst="rect">
              <a:avLst/>
            </a:prstGeom>
            <a:noFill/>
            <a:ln>
              <a:noFill/>
            </a:ln>
          </p:spPr>
          <p:txBody>
            <a:bodyPr spcFirstLastPara="1" wrap="square" lIns="91425" tIns="45700" rIns="91425" bIns="45700" anchor="t" anchorCtr="0">
              <a:spAutoFit/>
            </a:bodyPr>
            <a:lstStyle/>
            <a:p>
              <a:pPr marL="288000" marR="0" lvl="0" indent="-144000" algn="l" rtl="0">
                <a:spcBef>
                  <a:spcPts val="0"/>
                </a:spcBef>
                <a:spcAft>
                  <a:spcPts val="0"/>
                </a:spcAft>
                <a:buClr>
                  <a:srgbClr val="3F3F3F"/>
                </a:buClr>
                <a:buSzPts val="1400"/>
                <a:buFont typeface="Arial"/>
                <a:buChar char="•"/>
              </a:pPr>
              <a:r>
                <a:rPr lang="de-DE" sz="1400">
                  <a:solidFill>
                    <a:srgbClr val="3F3F3F"/>
                  </a:solidFill>
                  <a:latin typeface="Arial"/>
                  <a:ea typeface="Arial"/>
                  <a:cs typeface="Arial"/>
                  <a:sym typeface="Arial"/>
                </a:rPr>
                <a:t>E.g. of a chatbot in the surrounding GUI</a:t>
              </a:r>
              <a:endParaRPr/>
            </a:p>
            <a:p>
              <a:pPr marL="288000" marR="0" lvl="0" indent="-144000" algn="l" rtl="0">
                <a:spcBef>
                  <a:spcPts val="0"/>
                </a:spcBef>
                <a:spcAft>
                  <a:spcPts val="0"/>
                </a:spcAft>
                <a:buClr>
                  <a:srgbClr val="3F3F3F"/>
                </a:buClr>
                <a:buSzPts val="1400"/>
                <a:buFont typeface="Arial"/>
                <a:buChar char="•"/>
              </a:pPr>
              <a:r>
                <a:rPr lang="de-DE" sz="1400">
                  <a:solidFill>
                    <a:srgbClr val="3F3F3F"/>
                  </a:solidFill>
                  <a:latin typeface="Arial"/>
                  <a:ea typeface="Arial"/>
                  <a:cs typeface="Arial"/>
                  <a:sym typeface="Arial"/>
                </a:rPr>
                <a:t>In context…</a:t>
              </a:r>
              <a:endParaRPr sz="1400">
                <a:solidFill>
                  <a:srgbClr val="3F3F3F"/>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d76cab2273_0_54"/>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Arial"/>
              <a:buNone/>
            </a:pPr>
            <a:endParaRPr/>
          </a:p>
        </p:txBody>
      </p:sp>
      <p:sp>
        <p:nvSpPr>
          <p:cNvPr id="181" name="Google Shape;181;gd76cab2273_0_54"/>
          <p:cNvSpPr txBox="1">
            <a:spLocks noGrp="1"/>
          </p:cNvSpPr>
          <p:nvPr>
            <p:ph type="body" idx="1"/>
          </p:nvPr>
        </p:nvSpPr>
        <p:spPr>
          <a:xfrm>
            <a:off x="695326" y="1592263"/>
            <a:ext cx="7956600" cy="38370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182" name="Google Shape;182;gd76cab2273_0_5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9</a:t>
            </a:fld>
            <a:endParaRPr/>
          </a:p>
        </p:txBody>
      </p:sp>
      <p:pic>
        <p:nvPicPr>
          <p:cNvPr id="183" name="Google Shape;183;gd76cab2273_0_54"/>
          <p:cNvPicPr preferRelativeResize="0"/>
          <p:nvPr/>
        </p:nvPicPr>
        <p:blipFill rotWithShape="1">
          <a:blip r:embed="rId3">
            <a:alphaModFix/>
          </a:blip>
          <a:srcRect/>
          <a:stretch/>
        </p:blipFill>
        <p:spPr>
          <a:xfrm>
            <a:off x="587375" y="136524"/>
            <a:ext cx="7882438" cy="5339714"/>
          </a:xfrm>
          <a:prstGeom prst="rect">
            <a:avLst/>
          </a:prstGeom>
          <a:noFill/>
          <a:ln>
            <a:noFill/>
          </a:ln>
          <a:effectLst>
            <a:outerShdw blurRad="292100" dist="139700" dir="2700000" algn="tl" rotWithShape="0">
              <a:srgbClr val="333333">
                <a:alpha val="64709"/>
              </a:srgbClr>
            </a:outerShdw>
          </a:effectLst>
        </p:spPr>
      </p:pic>
      <p:sp>
        <p:nvSpPr>
          <p:cNvPr id="184" name="Google Shape;184;gd76cab2273_0_54"/>
          <p:cNvSpPr/>
          <p:nvPr/>
        </p:nvSpPr>
        <p:spPr>
          <a:xfrm>
            <a:off x="536575" y="5630781"/>
            <a:ext cx="53679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https://www.youtube.com/watch?v=Sp4q60BsHoY</a:t>
            </a:r>
            <a:r>
              <a:rPr lang="de-DE" sz="1800">
                <a:solidFill>
                  <a:schemeClr val="dk1"/>
                </a:solidFill>
                <a:latin typeface="Arial"/>
                <a:ea typeface="Arial"/>
                <a:cs typeface="Arial"/>
                <a:sym typeface="Arial"/>
              </a:rPr>
              <a:t> </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16"/>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Design Principles</a:t>
            </a:r>
            <a:endParaRPr/>
          </a:p>
        </p:txBody>
      </p:sp>
      <p:sp>
        <p:nvSpPr>
          <p:cNvPr id="1137" name="Google Shape;1137;p16"/>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fontScale="92500" lnSpcReduction="10000"/>
          </a:bodyPr>
          <a:lstStyle/>
          <a:p>
            <a:pPr marL="285750" lvl="0" indent="-285750" algn="l" rtl="0">
              <a:lnSpc>
                <a:spcPct val="90000"/>
              </a:lnSpc>
              <a:spcBef>
                <a:spcPts val="0"/>
              </a:spcBef>
              <a:spcAft>
                <a:spcPts val="0"/>
              </a:spcAft>
              <a:buSzPct val="117936"/>
              <a:buChar char="▪"/>
            </a:pPr>
            <a:r>
              <a:rPr lang="de-DE"/>
              <a:t>Some design principles from GUIs are applicable with voice</a:t>
            </a:r>
            <a:endParaRPr/>
          </a:p>
          <a:p>
            <a:pPr marL="538163" lvl="1" indent="-180975" algn="l" rtl="0">
              <a:lnSpc>
                <a:spcPct val="90000"/>
              </a:lnSpc>
              <a:spcBef>
                <a:spcPts val="1100"/>
              </a:spcBef>
              <a:spcAft>
                <a:spcPts val="0"/>
              </a:spcAft>
              <a:buSzPct val="100000"/>
              <a:buChar char="▪"/>
            </a:pPr>
            <a:r>
              <a:rPr lang="de-DE"/>
              <a:t>Consistency (especially lexical)</a:t>
            </a:r>
            <a:endParaRPr/>
          </a:p>
          <a:p>
            <a:pPr marL="538163" lvl="1" indent="-180975" algn="l" rtl="0">
              <a:lnSpc>
                <a:spcPct val="90000"/>
              </a:lnSpc>
              <a:spcBef>
                <a:spcPts val="1100"/>
              </a:spcBef>
              <a:spcAft>
                <a:spcPts val="0"/>
              </a:spcAft>
              <a:buSzPct val="100000"/>
              <a:buChar char="▪"/>
            </a:pPr>
            <a:r>
              <a:rPr lang="de-DE"/>
              <a:t>Feedback (visual, acoustic or spoken)</a:t>
            </a:r>
            <a:endParaRPr/>
          </a:p>
          <a:p>
            <a:pPr marL="538163" lvl="1" indent="-180975" algn="l" rtl="0">
              <a:lnSpc>
                <a:spcPct val="90000"/>
              </a:lnSpc>
              <a:spcBef>
                <a:spcPts val="1100"/>
              </a:spcBef>
              <a:spcAft>
                <a:spcPts val="0"/>
              </a:spcAft>
              <a:buSzPct val="100000"/>
              <a:buChar char="▪"/>
            </a:pPr>
            <a:r>
              <a:rPr lang="de-DE"/>
              <a:t>Metaphors (when expressed in language)</a:t>
            </a:r>
            <a:endParaRPr/>
          </a:p>
          <a:p>
            <a:pPr marL="538163" lvl="1" indent="-63500" algn="l" rtl="0">
              <a:lnSpc>
                <a:spcPct val="90000"/>
              </a:lnSpc>
              <a:spcBef>
                <a:spcPts val="1100"/>
              </a:spcBef>
              <a:spcAft>
                <a:spcPts val="0"/>
              </a:spcAft>
              <a:buSzPct val="100000"/>
              <a:buNone/>
            </a:pPr>
            <a:endParaRPr/>
          </a:p>
          <a:p>
            <a:pPr marL="285750" lvl="0" indent="-285750" algn="l" rtl="0">
              <a:lnSpc>
                <a:spcPct val="90000"/>
              </a:lnSpc>
              <a:spcBef>
                <a:spcPts val="1100"/>
              </a:spcBef>
              <a:spcAft>
                <a:spcPts val="0"/>
              </a:spcAft>
              <a:buSzPct val="117936"/>
              <a:buChar char="▪"/>
            </a:pPr>
            <a:r>
              <a:rPr lang="de-DE"/>
              <a:t>Other principles are different with voice</a:t>
            </a:r>
            <a:endParaRPr/>
          </a:p>
          <a:p>
            <a:pPr marL="538163" lvl="1" indent="-180975" algn="l" rtl="0">
              <a:lnSpc>
                <a:spcPct val="90000"/>
              </a:lnSpc>
              <a:spcBef>
                <a:spcPts val="1100"/>
              </a:spcBef>
              <a:spcAft>
                <a:spcPts val="0"/>
              </a:spcAft>
              <a:buSzPct val="100000"/>
              <a:buChar char="▪"/>
            </a:pPr>
            <a:r>
              <a:rPr lang="de-DE"/>
              <a:t>Constraints (only logical and cultural, no physical)</a:t>
            </a:r>
            <a:endParaRPr/>
          </a:p>
          <a:p>
            <a:pPr marL="538163" lvl="1" indent="-180975" algn="l" rtl="0">
              <a:lnSpc>
                <a:spcPct val="90000"/>
              </a:lnSpc>
              <a:spcBef>
                <a:spcPts val="1100"/>
              </a:spcBef>
              <a:spcAft>
                <a:spcPts val="0"/>
              </a:spcAft>
              <a:buSzPct val="100000"/>
              <a:buChar char="▪"/>
            </a:pPr>
            <a:r>
              <a:rPr lang="de-DE"/>
              <a:t>Error tolerance (homophones, ambiguities, …)</a:t>
            </a:r>
            <a:endParaRPr/>
          </a:p>
          <a:p>
            <a:pPr marL="538163" lvl="1" indent="-63500" algn="l" rtl="0">
              <a:lnSpc>
                <a:spcPct val="90000"/>
              </a:lnSpc>
              <a:spcBef>
                <a:spcPts val="1100"/>
              </a:spcBef>
              <a:spcAft>
                <a:spcPts val="0"/>
              </a:spcAft>
              <a:buSzPct val="100000"/>
              <a:buNone/>
            </a:pPr>
            <a:endParaRPr/>
          </a:p>
          <a:p>
            <a:pPr marL="285750" lvl="0" indent="-285750" algn="l" rtl="0">
              <a:lnSpc>
                <a:spcPct val="90000"/>
              </a:lnSpc>
              <a:spcBef>
                <a:spcPts val="1100"/>
              </a:spcBef>
              <a:spcAft>
                <a:spcPts val="0"/>
              </a:spcAft>
              <a:buSzPct val="117936"/>
              <a:buChar char="▪"/>
            </a:pPr>
            <a:r>
              <a:rPr lang="de-DE"/>
              <a:t>Some are not available with voice</a:t>
            </a:r>
            <a:endParaRPr/>
          </a:p>
          <a:p>
            <a:pPr marL="538163" lvl="1" indent="-180975" algn="l" rtl="0">
              <a:lnSpc>
                <a:spcPct val="90000"/>
              </a:lnSpc>
              <a:spcBef>
                <a:spcPts val="1100"/>
              </a:spcBef>
              <a:spcAft>
                <a:spcPts val="0"/>
              </a:spcAft>
              <a:buSzPct val="100000"/>
              <a:buChar char="▪"/>
            </a:pPr>
            <a:r>
              <a:rPr lang="de-DE"/>
              <a:t>Spatial mappings</a:t>
            </a:r>
            <a:endParaRPr/>
          </a:p>
          <a:p>
            <a:pPr marL="538163" lvl="1" indent="-180975" algn="l" rtl="0">
              <a:lnSpc>
                <a:spcPct val="90000"/>
              </a:lnSpc>
              <a:spcBef>
                <a:spcPts val="1100"/>
              </a:spcBef>
              <a:spcAft>
                <a:spcPts val="0"/>
              </a:spcAft>
              <a:buSzPct val="100000"/>
              <a:buChar char="▪"/>
            </a:pPr>
            <a:r>
              <a:rPr lang="de-DE"/>
              <a:t>Visual affordances</a:t>
            </a:r>
            <a:endParaRPr/>
          </a:p>
          <a:p>
            <a:pPr marL="285750" lvl="0" indent="-133350" algn="l" rtl="0">
              <a:lnSpc>
                <a:spcPct val="90000"/>
              </a:lnSpc>
              <a:spcBef>
                <a:spcPts val="1100"/>
              </a:spcBef>
              <a:spcAft>
                <a:spcPts val="0"/>
              </a:spcAft>
              <a:buSzPct val="117936"/>
              <a:buNone/>
            </a:pPr>
            <a:endParaRPr/>
          </a:p>
        </p:txBody>
      </p:sp>
      <p:sp>
        <p:nvSpPr>
          <p:cNvPr id="1138" name="Google Shape;1138;p16"/>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de-DE"/>
              <a:t>Comparison of graphical UIs and voice UIs</a:t>
            </a:r>
            <a:endParaRPr/>
          </a:p>
          <a:p>
            <a:pPr marL="0" lvl="0" indent="0" algn="l" rtl="0">
              <a:lnSpc>
                <a:spcPct val="90000"/>
              </a:lnSpc>
              <a:spcBef>
                <a:spcPts val="1100"/>
              </a:spcBef>
              <a:spcAft>
                <a:spcPts val="0"/>
              </a:spcAft>
              <a:buSzPts val="2400"/>
              <a:buNone/>
            </a:pPr>
            <a:endParaRPr/>
          </a:p>
        </p:txBody>
      </p:sp>
      <p:sp>
        <p:nvSpPr>
          <p:cNvPr id="1139" name="Google Shape;1139;p16"/>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1140" name="Google Shape;1140;p16"/>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7"/>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Some Guidelines</a:t>
            </a:r>
            <a:endParaRPr/>
          </a:p>
        </p:txBody>
      </p:sp>
      <p:sp>
        <p:nvSpPr>
          <p:cNvPr id="1146" name="Google Shape;1146;p17"/>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b="1"/>
              <a:t>Tell users what they can do </a:t>
            </a:r>
            <a:br>
              <a:rPr lang="de-DE"/>
            </a:br>
            <a:r>
              <a:rPr lang="de-DE"/>
              <a:t>e.g. „You can ask for today’s weather or a weekly forecast.”</a:t>
            </a:r>
            <a:endParaRPr/>
          </a:p>
          <a:p>
            <a:pPr marL="285750" lvl="0" indent="-285750" algn="l" rtl="0">
              <a:lnSpc>
                <a:spcPct val="90000"/>
              </a:lnSpc>
              <a:spcBef>
                <a:spcPts val="1100"/>
              </a:spcBef>
              <a:spcAft>
                <a:spcPts val="0"/>
              </a:spcAft>
              <a:buSzPts val="2400"/>
              <a:buChar char="▪"/>
            </a:pPr>
            <a:r>
              <a:rPr lang="de-DE" b="1"/>
              <a:t>Tell users where they are</a:t>
            </a:r>
            <a:br>
              <a:rPr lang="de-DE"/>
            </a:br>
            <a:r>
              <a:rPr lang="de-DE"/>
              <a:t>e.g. „Today’s weather forecast is mostly sunny and dry” </a:t>
            </a:r>
            <a:br>
              <a:rPr lang="de-DE"/>
            </a:br>
            <a:r>
              <a:rPr lang="de-DE"/>
              <a:t>(rather than just „sunny and dry.”)</a:t>
            </a:r>
            <a:endParaRPr/>
          </a:p>
          <a:p>
            <a:pPr marL="285750" lvl="0" indent="-285750" algn="l" rtl="0">
              <a:lnSpc>
                <a:spcPct val="90000"/>
              </a:lnSpc>
              <a:spcBef>
                <a:spcPts val="1100"/>
              </a:spcBef>
              <a:spcAft>
                <a:spcPts val="0"/>
              </a:spcAft>
              <a:buSzPts val="2400"/>
              <a:buChar char="▪"/>
            </a:pPr>
            <a:r>
              <a:rPr lang="de-DE" b="1"/>
              <a:t>Give examples rather than instructions</a:t>
            </a:r>
            <a:br>
              <a:rPr lang="de-DE"/>
            </a:br>
            <a:r>
              <a:rPr lang="de-DE"/>
              <a:t>e.g. in the help function or in the greeting</a:t>
            </a:r>
            <a:endParaRPr/>
          </a:p>
          <a:p>
            <a:pPr marL="285750" lvl="0" indent="-285750" algn="l" rtl="0">
              <a:lnSpc>
                <a:spcPct val="90000"/>
              </a:lnSpc>
              <a:spcBef>
                <a:spcPts val="1100"/>
              </a:spcBef>
              <a:spcAft>
                <a:spcPts val="0"/>
              </a:spcAft>
              <a:buSzPts val="2400"/>
              <a:buChar char="▪"/>
            </a:pPr>
            <a:r>
              <a:rPr lang="de-DE" b="1"/>
              <a:t>Limit the amount of information</a:t>
            </a:r>
            <a:endParaRPr/>
          </a:p>
          <a:p>
            <a:pPr marL="538163" lvl="1" indent="-180975" algn="l" rtl="0">
              <a:lnSpc>
                <a:spcPct val="90000"/>
              </a:lnSpc>
              <a:spcBef>
                <a:spcPts val="1100"/>
              </a:spcBef>
              <a:spcAft>
                <a:spcPts val="0"/>
              </a:spcAft>
              <a:buSzPts val="2000"/>
              <a:buChar char="▪"/>
            </a:pPr>
            <a:r>
              <a:rPr lang="de-DE"/>
              <a:t>e.g. not more than three different options for an interaction</a:t>
            </a:r>
            <a:endParaRPr/>
          </a:p>
          <a:p>
            <a:pPr marL="538163" lvl="1" indent="-180975" algn="l" rtl="0">
              <a:lnSpc>
                <a:spcPct val="90000"/>
              </a:lnSpc>
              <a:spcBef>
                <a:spcPts val="1100"/>
              </a:spcBef>
              <a:spcAft>
                <a:spcPts val="0"/>
              </a:spcAft>
              <a:buSzPts val="2000"/>
              <a:buChar char="▪"/>
            </a:pPr>
            <a:r>
              <a:rPr lang="de-DE"/>
              <a:t>tradeoff between efficiency and short term memory!</a:t>
            </a:r>
            <a:endParaRPr/>
          </a:p>
          <a:p>
            <a:pPr marL="285750" lvl="0" indent="-285750" algn="l" rtl="0">
              <a:lnSpc>
                <a:spcPct val="90000"/>
              </a:lnSpc>
              <a:spcBef>
                <a:spcPts val="1100"/>
              </a:spcBef>
              <a:spcAft>
                <a:spcPts val="0"/>
              </a:spcAft>
              <a:buSzPts val="2400"/>
              <a:buChar char="▪"/>
            </a:pPr>
            <a:r>
              <a:rPr lang="de-DE" b="1"/>
              <a:t>Use visual feedback </a:t>
            </a:r>
            <a:r>
              <a:rPr lang="de-DE"/>
              <a:t>(if possible)</a:t>
            </a:r>
            <a:endParaRPr/>
          </a:p>
          <a:p>
            <a:pPr marL="285750" lvl="0" indent="-133350" algn="l" rtl="0">
              <a:lnSpc>
                <a:spcPct val="90000"/>
              </a:lnSpc>
              <a:spcBef>
                <a:spcPts val="1100"/>
              </a:spcBef>
              <a:spcAft>
                <a:spcPts val="0"/>
              </a:spcAft>
              <a:buSzPts val="2400"/>
              <a:buNone/>
            </a:pPr>
            <a:endParaRPr/>
          </a:p>
        </p:txBody>
      </p:sp>
      <p:sp>
        <p:nvSpPr>
          <p:cNvPr id="1147" name="Google Shape;1147;p17"/>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de-DE"/>
              <a:t>For voice UIs</a:t>
            </a:r>
            <a:endParaRPr/>
          </a:p>
        </p:txBody>
      </p:sp>
      <p:sp>
        <p:nvSpPr>
          <p:cNvPr id="1148" name="Google Shape;1148;p17"/>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1149" name="Google Shape;1149;p17"/>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91</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18"/>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CUI Design Process</a:t>
            </a:r>
            <a:endParaRPr/>
          </a:p>
        </p:txBody>
      </p:sp>
      <p:sp>
        <p:nvSpPr>
          <p:cNvPr id="1155" name="Google Shape;1155;p18"/>
          <p:cNvSpPr txBox="1">
            <a:spLocks noGrp="1"/>
          </p:cNvSpPr>
          <p:nvPr>
            <p:ph type="body" idx="1"/>
          </p:nvPr>
        </p:nvSpPr>
        <p:spPr>
          <a:xfrm>
            <a:off x="695325" y="1592264"/>
            <a:ext cx="3286368" cy="4537074"/>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sz="2000"/>
              <a:t>Special challenge with CUIs: Handling UI, conversation, technical aspects with mutual influences</a:t>
            </a:r>
            <a:endParaRPr/>
          </a:p>
          <a:p>
            <a:pPr marL="285750" lvl="0" indent="-285750" algn="l" rtl="0">
              <a:lnSpc>
                <a:spcPct val="90000"/>
              </a:lnSpc>
              <a:spcBef>
                <a:spcPts val="1100"/>
              </a:spcBef>
              <a:spcAft>
                <a:spcPts val="0"/>
              </a:spcAft>
              <a:buSzPts val="2400"/>
              <a:buChar char="▪"/>
            </a:pPr>
            <a:r>
              <a:rPr lang="de-DE" sz="2000"/>
              <a:t>Think of possible ways a conversation could go for your use case</a:t>
            </a:r>
            <a:endParaRPr/>
          </a:p>
          <a:p>
            <a:pPr marL="285750" lvl="0" indent="-285750" algn="l" rtl="0">
              <a:lnSpc>
                <a:spcPct val="90000"/>
              </a:lnSpc>
              <a:spcBef>
                <a:spcPts val="1100"/>
              </a:spcBef>
              <a:spcAft>
                <a:spcPts val="0"/>
              </a:spcAft>
              <a:buSzPts val="2400"/>
              <a:buChar char="▪"/>
            </a:pPr>
            <a:r>
              <a:rPr lang="de-DE" sz="2000"/>
              <a:t>Try it out! 🡪 User-centred approach</a:t>
            </a:r>
            <a:endParaRPr/>
          </a:p>
          <a:p>
            <a:pPr marL="285750" lvl="0" indent="-285750" algn="l" rtl="0">
              <a:lnSpc>
                <a:spcPct val="90000"/>
              </a:lnSpc>
              <a:spcBef>
                <a:spcPts val="1100"/>
              </a:spcBef>
              <a:spcAft>
                <a:spcPts val="0"/>
              </a:spcAft>
              <a:buSzPts val="2400"/>
              <a:buChar char="▪"/>
            </a:pPr>
            <a:r>
              <a:rPr lang="de-DE" sz="2000"/>
              <a:t>Example</a:t>
            </a:r>
            <a:endParaRPr sz="2000"/>
          </a:p>
          <a:p>
            <a:pPr marL="0" lvl="0" indent="0" algn="l" rtl="0">
              <a:lnSpc>
                <a:spcPct val="90000"/>
              </a:lnSpc>
              <a:spcBef>
                <a:spcPts val="1100"/>
              </a:spcBef>
              <a:spcAft>
                <a:spcPts val="0"/>
              </a:spcAft>
              <a:buSzPts val="2400"/>
              <a:buNone/>
            </a:pPr>
            <a:endParaRPr sz="2000"/>
          </a:p>
          <a:p>
            <a:pPr marL="285750" lvl="0" indent="-133350" algn="l" rtl="0">
              <a:lnSpc>
                <a:spcPct val="90000"/>
              </a:lnSpc>
              <a:spcBef>
                <a:spcPts val="1100"/>
              </a:spcBef>
              <a:spcAft>
                <a:spcPts val="0"/>
              </a:spcAft>
              <a:buSzPts val="2400"/>
              <a:buNone/>
            </a:pPr>
            <a:endParaRPr sz="2000"/>
          </a:p>
        </p:txBody>
      </p:sp>
      <p:sp>
        <p:nvSpPr>
          <p:cNvPr id="1156" name="Google Shape;1156;p18"/>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1157" name="Google Shape;1157;p18"/>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1158" name="Google Shape;1158;p18"/>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92</a:t>
            </a:fld>
            <a:endParaRPr/>
          </a:p>
        </p:txBody>
      </p:sp>
      <p:pic>
        <p:nvPicPr>
          <p:cNvPr id="1159" name="Google Shape;1159;p18" descr="https://miro.medium.com/max/3600/1*NnSS1r-MsN7DS2MDQ8E2Bg.jpeg"/>
          <p:cNvPicPr preferRelativeResize="0"/>
          <p:nvPr/>
        </p:nvPicPr>
        <p:blipFill rotWithShape="1">
          <a:blip r:embed="rId3">
            <a:alphaModFix/>
          </a:blip>
          <a:srcRect l="57571" t="35695" r="294" b="1518"/>
          <a:stretch/>
        </p:blipFill>
        <p:spPr>
          <a:xfrm>
            <a:off x="3981693" y="1219995"/>
            <a:ext cx="4670182" cy="4921250"/>
          </a:xfrm>
          <a:prstGeom prst="rect">
            <a:avLst/>
          </a:prstGeom>
          <a:noFill/>
          <a:ln w="9525" cap="flat" cmpd="sng">
            <a:solidFill>
              <a:srgbClr val="3F3F3F"/>
            </a:solidFill>
            <a:prstDash val="solid"/>
            <a:round/>
            <a:headEnd type="none" w="sm" len="sm"/>
            <a:tailEnd type="none" w="sm" len="sm"/>
          </a:ln>
          <a:effectLst>
            <a:outerShdw blurRad="50800" dist="38100" dir="2700000" algn="tl" rotWithShape="0">
              <a:srgbClr val="000000">
                <a:alpha val="40000"/>
              </a:srgbClr>
            </a:outerShdw>
          </a:effectLst>
        </p:spPr>
      </p:pic>
      <p:sp>
        <p:nvSpPr>
          <p:cNvPr id="1160" name="Google Shape;1160;p18"/>
          <p:cNvSpPr/>
          <p:nvPr/>
        </p:nvSpPr>
        <p:spPr>
          <a:xfrm>
            <a:off x="695323" y="5713840"/>
            <a:ext cx="328636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200">
                <a:solidFill>
                  <a:srgbClr val="3F3F3F"/>
                </a:solidFill>
                <a:latin typeface="Arial"/>
                <a:ea typeface="Arial"/>
                <a:cs typeface="Arial"/>
                <a:sym typeface="Arial"/>
              </a:rPr>
              <a:t>https://uxknowledgebase.com/conversational-ui-designing-part-2-52bad56f005c</a:t>
            </a:r>
            <a:endParaRPr/>
          </a:p>
        </p:txBody>
      </p:sp>
      <p:pic>
        <p:nvPicPr>
          <p:cNvPr id="1161" name="Google Shape;1161;p18"/>
          <p:cNvPicPr preferRelativeResize="0"/>
          <p:nvPr/>
        </p:nvPicPr>
        <p:blipFill rotWithShape="1">
          <a:blip r:embed="rId4">
            <a:alphaModFix/>
          </a:blip>
          <a:srcRect/>
          <a:stretch/>
        </p:blipFill>
        <p:spPr>
          <a:xfrm rot="10004460">
            <a:off x="2259332" y="4852444"/>
            <a:ext cx="1398873" cy="60144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19"/>
          <p:cNvSpPr txBox="1">
            <a:spLocks noGrp="1"/>
          </p:cNvSpPr>
          <p:nvPr>
            <p:ph type="title"/>
          </p:nvPr>
        </p:nvSpPr>
        <p:spPr>
          <a:xfrm>
            <a:off x="695325" y="1089026"/>
            <a:ext cx="10801349" cy="2879724"/>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600"/>
              <a:buFont typeface="Arial"/>
              <a:buNone/>
            </a:pPr>
            <a:r>
              <a:rPr lang="de-DE"/>
              <a:t>Challenges &amp; Limitations of CUIs</a:t>
            </a:r>
            <a:endParaRPr/>
          </a:p>
        </p:txBody>
      </p:sp>
      <p:sp>
        <p:nvSpPr>
          <p:cNvPr id="1167" name="Google Shape;1167;p19"/>
          <p:cNvSpPr txBox="1">
            <a:spLocks noGrp="1"/>
          </p:cNvSpPr>
          <p:nvPr>
            <p:ph type="body" idx="1"/>
          </p:nvPr>
        </p:nvSpPr>
        <p:spPr>
          <a:xfrm>
            <a:off x="695325" y="4089747"/>
            <a:ext cx="10801349" cy="2039591"/>
          </a:xfrm>
          <a:prstGeom prst="rect">
            <a:avLst/>
          </a:prstGeom>
          <a:noFill/>
          <a:ln>
            <a:noFill/>
          </a:ln>
        </p:spPr>
        <p:txBody>
          <a:bodyPr spcFirstLastPara="1" wrap="square" lIns="0" tIns="45700" rIns="91425" bIns="45700" anchor="t" anchorCtr="0">
            <a:normAutofit/>
          </a:bodyPr>
          <a:lstStyle/>
          <a:p>
            <a:pPr marL="0" lvl="0" indent="0" algn="l" rtl="0">
              <a:lnSpc>
                <a:spcPct val="100000"/>
              </a:lnSpc>
              <a:spcBef>
                <a:spcPts val="0"/>
              </a:spcBef>
              <a:spcAft>
                <a:spcPts val="0"/>
              </a:spcAft>
              <a:buSzPts val="2400"/>
              <a:buNone/>
            </a:pPr>
            <a:endParaRPr/>
          </a:p>
        </p:txBody>
      </p:sp>
      <p:sp>
        <p:nvSpPr>
          <p:cNvPr id="1168" name="Google Shape;1168;p19"/>
          <p:cNvSpPr txBox="1">
            <a:spLocks noGrp="1"/>
          </p:cNvSpPr>
          <p:nvPr>
            <p:ph type="body" idx="2"/>
          </p:nvPr>
        </p:nvSpPr>
        <p:spPr>
          <a:xfrm>
            <a:off x="695326" y="6356350"/>
            <a:ext cx="8306434"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1169" name="Google Shape;1169;p19"/>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93</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20"/>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Challenges</a:t>
            </a:r>
            <a:endParaRPr/>
          </a:p>
        </p:txBody>
      </p:sp>
      <p:sp>
        <p:nvSpPr>
          <p:cNvPr id="1175" name="Google Shape;1175;p20"/>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de-DE"/>
              <a:t>Semantics and pragmatics of natural language</a:t>
            </a:r>
            <a:endParaRPr/>
          </a:p>
          <a:p>
            <a:pPr marL="0" lvl="0" indent="0" algn="l" rtl="0">
              <a:lnSpc>
                <a:spcPct val="90000"/>
              </a:lnSpc>
              <a:spcBef>
                <a:spcPts val="1100"/>
              </a:spcBef>
              <a:spcAft>
                <a:spcPts val="0"/>
              </a:spcAft>
              <a:buSzPts val="2400"/>
              <a:buNone/>
            </a:pPr>
            <a:endParaRPr/>
          </a:p>
        </p:txBody>
      </p:sp>
      <p:sp>
        <p:nvSpPr>
          <p:cNvPr id="1176" name="Google Shape;1176;p20"/>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1177" name="Google Shape;1177;p20"/>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94</a:t>
            </a:fld>
            <a:endParaRPr/>
          </a:p>
        </p:txBody>
      </p:sp>
      <p:sp>
        <p:nvSpPr>
          <p:cNvPr id="1178" name="Google Shape;1178;p20"/>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b="1"/>
              <a:t>Semantics: </a:t>
            </a:r>
            <a:r>
              <a:rPr lang="de-DE"/>
              <a:t>The meaning of the words</a:t>
            </a:r>
            <a:endParaRPr/>
          </a:p>
          <a:p>
            <a:pPr marL="538163" lvl="1" indent="-53975" algn="l" rtl="0">
              <a:lnSpc>
                <a:spcPct val="90000"/>
              </a:lnSpc>
              <a:spcBef>
                <a:spcPts val="1100"/>
              </a:spcBef>
              <a:spcAft>
                <a:spcPts val="0"/>
              </a:spcAft>
              <a:buSzPts val="2000"/>
              <a:buNone/>
            </a:pPr>
            <a:endParaRPr b="1"/>
          </a:p>
          <a:p>
            <a:pPr marL="285750" lvl="0" indent="-133350" algn="l" rtl="0">
              <a:lnSpc>
                <a:spcPct val="90000"/>
              </a:lnSpc>
              <a:spcBef>
                <a:spcPts val="1100"/>
              </a:spcBef>
              <a:spcAft>
                <a:spcPts val="0"/>
              </a:spcAft>
              <a:buSzPts val="2400"/>
              <a:buNone/>
            </a:pPr>
            <a:endParaRPr b="1"/>
          </a:p>
          <a:p>
            <a:pPr marL="285750" lvl="0" indent="-133350" algn="l" rtl="0">
              <a:lnSpc>
                <a:spcPct val="90000"/>
              </a:lnSpc>
              <a:spcBef>
                <a:spcPts val="1100"/>
              </a:spcBef>
              <a:spcAft>
                <a:spcPts val="0"/>
              </a:spcAft>
              <a:buSzPts val="2400"/>
              <a:buNone/>
            </a:pPr>
            <a:endParaRPr b="1"/>
          </a:p>
          <a:p>
            <a:pPr marL="285750" lvl="0" indent="-133350" algn="l" rtl="0">
              <a:lnSpc>
                <a:spcPct val="90000"/>
              </a:lnSpc>
              <a:spcBef>
                <a:spcPts val="1100"/>
              </a:spcBef>
              <a:spcAft>
                <a:spcPts val="0"/>
              </a:spcAft>
              <a:buSzPts val="2400"/>
              <a:buNone/>
            </a:pPr>
            <a:endParaRPr b="1"/>
          </a:p>
          <a:p>
            <a:pPr marL="285750" lvl="0" indent="-133350" algn="l" rtl="0">
              <a:lnSpc>
                <a:spcPct val="90000"/>
              </a:lnSpc>
              <a:spcBef>
                <a:spcPts val="1100"/>
              </a:spcBef>
              <a:spcAft>
                <a:spcPts val="0"/>
              </a:spcAft>
              <a:buSzPts val="2400"/>
              <a:buNone/>
            </a:pPr>
            <a:endParaRPr b="1"/>
          </a:p>
          <a:p>
            <a:pPr marL="285750" lvl="0" indent="-285750" algn="l" rtl="0">
              <a:lnSpc>
                <a:spcPct val="90000"/>
              </a:lnSpc>
              <a:spcBef>
                <a:spcPts val="1100"/>
              </a:spcBef>
              <a:spcAft>
                <a:spcPts val="0"/>
              </a:spcAft>
              <a:buSzPts val="2400"/>
              <a:buChar char="▪"/>
            </a:pPr>
            <a:r>
              <a:rPr lang="de-DE" b="1"/>
              <a:t>Pragmatics:</a:t>
            </a:r>
            <a:r>
              <a:rPr lang="de-DE"/>
              <a:t> How we actually use language</a:t>
            </a:r>
            <a:endParaRPr/>
          </a:p>
          <a:p>
            <a:pPr marL="538163" lvl="1" indent="-180975" algn="l" rtl="0">
              <a:lnSpc>
                <a:spcPct val="90000"/>
              </a:lnSpc>
              <a:spcBef>
                <a:spcPts val="1100"/>
              </a:spcBef>
              <a:spcAft>
                <a:spcPts val="0"/>
              </a:spcAft>
              <a:buSzPts val="2000"/>
              <a:buChar char="▪"/>
            </a:pPr>
            <a:r>
              <a:rPr lang="de-DE"/>
              <a:t>A: „Have you got coffee to go?“</a:t>
            </a:r>
            <a:endParaRPr/>
          </a:p>
          <a:p>
            <a:pPr marL="538163" lvl="1" indent="-180975" algn="l" rtl="0">
              <a:lnSpc>
                <a:spcPct val="90000"/>
              </a:lnSpc>
              <a:spcBef>
                <a:spcPts val="1100"/>
              </a:spcBef>
              <a:spcAft>
                <a:spcPts val="0"/>
              </a:spcAft>
              <a:buSzPts val="2000"/>
              <a:buChar char="▪"/>
            </a:pPr>
            <a:r>
              <a:rPr lang="de-DE"/>
              <a:t>B: „Milk and sugar?“</a:t>
            </a:r>
            <a:endParaRPr/>
          </a:p>
          <a:p>
            <a:pPr marL="538163" lvl="1" indent="-180975" algn="l" rtl="0">
              <a:lnSpc>
                <a:spcPct val="90000"/>
              </a:lnSpc>
              <a:spcBef>
                <a:spcPts val="1100"/>
              </a:spcBef>
              <a:spcAft>
                <a:spcPts val="0"/>
              </a:spcAft>
              <a:buSzPts val="2000"/>
              <a:buChar char="▪"/>
            </a:pPr>
            <a:r>
              <a:rPr lang="de-DE"/>
              <a:t>A: „Black as my soul…“</a:t>
            </a:r>
            <a:endParaRPr/>
          </a:p>
        </p:txBody>
      </p:sp>
      <p:pic>
        <p:nvPicPr>
          <p:cNvPr id="1179" name="Google Shape;1179;p20"/>
          <p:cNvPicPr preferRelativeResize="0"/>
          <p:nvPr/>
        </p:nvPicPr>
        <p:blipFill rotWithShape="1">
          <a:blip r:embed="rId3">
            <a:alphaModFix/>
          </a:blip>
          <a:srcRect/>
          <a:stretch/>
        </p:blipFill>
        <p:spPr>
          <a:xfrm rot="1291648" flipH="1">
            <a:off x="5062566" y="5008885"/>
            <a:ext cx="1154007" cy="781427"/>
          </a:xfrm>
          <a:prstGeom prst="rect">
            <a:avLst/>
          </a:prstGeom>
          <a:noFill/>
          <a:ln>
            <a:noFill/>
          </a:ln>
        </p:spPr>
      </p:pic>
      <p:sp>
        <p:nvSpPr>
          <p:cNvPr id="1180" name="Google Shape;1180;p20"/>
          <p:cNvSpPr txBox="1"/>
          <p:nvPr/>
        </p:nvSpPr>
        <p:spPr>
          <a:xfrm>
            <a:off x="6319693" y="5188002"/>
            <a:ext cx="234632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Arial"/>
                <a:ea typeface="Arial"/>
                <a:cs typeface="Arial"/>
                <a:sym typeface="Arial"/>
              </a:rPr>
              <a:t>Try to teach this to a computer…</a:t>
            </a:r>
            <a:endParaRPr sz="1800">
              <a:solidFill>
                <a:schemeClr val="dk1"/>
              </a:solidFill>
              <a:latin typeface="Arial"/>
              <a:ea typeface="Arial"/>
              <a:cs typeface="Arial"/>
              <a:sym typeface="Arial"/>
            </a:endParaRPr>
          </a:p>
        </p:txBody>
      </p:sp>
      <p:pic>
        <p:nvPicPr>
          <p:cNvPr id="1181" name="Google Shape;1181;p20"/>
          <p:cNvPicPr preferRelativeResize="0"/>
          <p:nvPr/>
        </p:nvPicPr>
        <p:blipFill rotWithShape="1">
          <a:blip r:embed="rId4">
            <a:alphaModFix/>
          </a:blip>
          <a:srcRect/>
          <a:stretch/>
        </p:blipFill>
        <p:spPr>
          <a:xfrm>
            <a:off x="817831" y="1971822"/>
            <a:ext cx="3296834" cy="1643064"/>
          </a:xfrm>
          <a:prstGeom prst="rect">
            <a:avLst/>
          </a:prstGeom>
          <a:noFill/>
          <a:ln>
            <a:noFill/>
          </a:ln>
        </p:spPr>
      </p:pic>
      <p:sp>
        <p:nvSpPr>
          <p:cNvPr id="1182" name="Google Shape;1182;p20"/>
          <p:cNvSpPr txBox="1"/>
          <p:nvPr/>
        </p:nvSpPr>
        <p:spPr>
          <a:xfrm>
            <a:off x="4114664" y="2603683"/>
            <a:ext cx="8382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400">
                <a:solidFill>
                  <a:schemeClr val="dk1"/>
                </a:solidFill>
                <a:latin typeface="Arial"/>
                <a:ea typeface="Arial"/>
                <a:cs typeface="Arial"/>
                <a:sym typeface="Arial"/>
              </a:rPr>
              <a:t>or</a:t>
            </a:r>
            <a:endParaRPr sz="2400">
              <a:solidFill>
                <a:schemeClr val="dk1"/>
              </a:solidFill>
              <a:latin typeface="Arial"/>
              <a:ea typeface="Arial"/>
              <a:cs typeface="Arial"/>
              <a:sym typeface="Arial"/>
            </a:endParaRPr>
          </a:p>
        </p:txBody>
      </p:sp>
      <p:pic>
        <p:nvPicPr>
          <p:cNvPr id="1183" name="Google Shape;1183;p20" descr="White Clock Reading at 2:12"/>
          <p:cNvPicPr preferRelativeResize="0"/>
          <p:nvPr/>
        </p:nvPicPr>
        <p:blipFill rotWithShape="1">
          <a:blip r:embed="rId5">
            <a:alphaModFix/>
          </a:blip>
          <a:srcRect/>
          <a:stretch/>
        </p:blipFill>
        <p:spPr>
          <a:xfrm>
            <a:off x="4959445" y="2012983"/>
            <a:ext cx="2464597" cy="1643064"/>
          </a:xfrm>
          <a:prstGeom prst="rect">
            <a:avLst/>
          </a:prstGeom>
          <a:noFill/>
          <a:ln>
            <a:noFill/>
          </a:ln>
        </p:spPr>
      </p:pic>
      <p:sp>
        <p:nvSpPr>
          <p:cNvPr id="1184" name="Google Shape;1184;p20"/>
          <p:cNvSpPr txBox="1"/>
          <p:nvPr/>
        </p:nvSpPr>
        <p:spPr>
          <a:xfrm>
            <a:off x="6437099" y="3729527"/>
            <a:ext cx="2228919"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2000" i="1">
                <a:solidFill>
                  <a:schemeClr val="dk1"/>
                </a:solidFill>
                <a:latin typeface="Arial"/>
                <a:ea typeface="Arial"/>
                <a:cs typeface="Arial"/>
                <a:sym typeface="Arial"/>
              </a:rPr>
              <a:t>„time flies“ </a:t>
            </a:r>
            <a:endParaRPr sz="2000" i="1">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7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7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7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7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7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7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8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8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8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8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7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21"/>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Limitations of CUIs</a:t>
            </a:r>
            <a:endParaRPr/>
          </a:p>
        </p:txBody>
      </p:sp>
      <p:sp>
        <p:nvSpPr>
          <p:cNvPr id="1190" name="Google Shape;1190;p21"/>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de-DE"/>
              <a:t>Questioning assumptions around CUIs</a:t>
            </a:r>
            <a:endParaRPr/>
          </a:p>
        </p:txBody>
      </p:sp>
      <p:sp>
        <p:nvSpPr>
          <p:cNvPr id="1191" name="Google Shape;1191;p21"/>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1192" name="Google Shape;1192;p21"/>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95</a:t>
            </a:fld>
            <a:endParaRPr/>
          </a:p>
        </p:txBody>
      </p:sp>
      <p:sp>
        <p:nvSpPr>
          <p:cNvPr id="1193" name="Google Shape;1193;p21"/>
          <p:cNvSpPr txBox="1">
            <a:spLocks noGrp="1"/>
          </p:cNvSpPr>
          <p:nvPr>
            <p:ph type="body" idx="1"/>
          </p:nvPr>
        </p:nvSpPr>
        <p:spPr>
          <a:xfrm>
            <a:off x="695324" y="1592264"/>
            <a:ext cx="5537299" cy="4537074"/>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sz="2000"/>
              <a:t>Is it really a </a:t>
            </a:r>
            <a:r>
              <a:rPr lang="de-DE" sz="2000" b="1"/>
              <a:t>conversation</a:t>
            </a:r>
            <a:r>
              <a:rPr lang="de-DE" sz="2000"/>
              <a:t>? Is it </a:t>
            </a:r>
            <a:r>
              <a:rPr lang="de-DE" sz="2000" b="1"/>
              <a:t>natural</a:t>
            </a:r>
            <a:r>
              <a:rPr lang="de-DE" sz="2000"/>
              <a:t>?</a:t>
            </a:r>
            <a:endParaRPr/>
          </a:p>
          <a:p>
            <a:pPr marL="538163" lvl="1" indent="-180975" algn="l" rtl="0">
              <a:lnSpc>
                <a:spcPct val="90000"/>
              </a:lnSpc>
              <a:spcBef>
                <a:spcPts val="1100"/>
              </a:spcBef>
              <a:spcAft>
                <a:spcPts val="0"/>
              </a:spcAft>
              <a:buSzPts val="1800"/>
              <a:buChar char="▪"/>
            </a:pPr>
            <a:r>
              <a:rPr lang="de-DE" sz="1800" i="1"/>
              <a:t>“Conversational interaction […] confuses interaction with a device </a:t>
            </a:r>
            <a:r>
              <a:rPr lang="de-DE" sz="1800"/>
              <a:t>within </a:t>
            </a:r>
            <a:r>
              <a:rPr lang="de-DE" sz="1800" i="1"/>
              <a:t>conversation with an </a:t>
            </a:r>
            <a:r>
              <a:rPr lang="de-DE" sz="1800"/>
              <a:t>actual</a:t>
            </a:r>
            <a:r>
              <a:rPr lang="de-DE" sz="1800" i="1"/>
              <a:t> conversation.“</a:t>
            </a:r>
            <a:endParaRPr/>
          </a:p>
          <a:p>
            <a:pPr marL="538163" lvl="1" indent="-180975" algn="l" rtl="0">
              <a:lnSpc>
                <a:spcPct val="90000"/>
              </a:lnSpc>
              <a:spcBef>
                <a:spcPts val="1100"/>
              </a:spcBef>
              <a:spcAft>
                <a:spcPts val="0"/>
              </a:spcAft>
              <a:buSzPts val="1800"/>
              <a:buChar char="▪"/>
            </a:pPr>
            <a:r>
              <a:rPr lang="de-DE" sz="1800"/>
              <a:t>People use voice in daily life - but the system is not a conversation partner like a human</a:t>
            </a:r>
            <a:endParaRPr sz="1800"/>
          </a:p>
          <a:p>
            <a:pPr marL="285750" lvl="0" indent="-133350" algn="l" rtl="0">
              <a:lnSpc>
                <a:spcPct val="90000"/>
              </a:lnSpc>
              <a:spcBef>
                <a:spcPts val="1100"/>
              </a:spcBef>
              <a:spcAft>
                <a:spcPts val="0"/>
              </a:spcAft>
              <a:buSzPts val="2400"/>
              <a:buNone/>
            </a:pPr>
            <a:endParaRPr sz="1400" b="1"/>
          </a:p>
          <a:p>
            <a:pPr marL="285750" lvl="0" indent="-285750" algn="l" rtl="0">
              <a:lnSpc>
                <a:spcPct val="90000"/>
              </a:lnSpc>
              <a:spcBef>
                <a:spcPts val="1100"/>
              </a:spcBef>
              <a:spcAft>
                <a:spcPts val="0"/>
              </a:spcAft>
              <a:buSzPts val="2400"/>
              <a:buChar char="▪"/>
            </a:pPr>
            <a:r>
              <a:rPr lang="de-DE" sz="2000"/>
              <a:t>Incorrect expectations about </a:t>
            </a:r>
            <a:r>
              <a:rPr lang="de-DE" sz="2000" b="1"/>
              <a:t>capabilities</a:t>
            </a:r>
            <a:r>
              <a:rPr lang="de-DE" sz="2000"/>
              <a:t>, i.e. what the system can or cannot do</a:t>
            </a:r>
            <a:endParaRPr/>
          </a:p>
          <a:p>
            <a:pPr marL="285750" lvl="0" indent="-285750" algn="l" rtl="0">
              <a:lnSpc>
                <a:spcPct val="90000"/>
              </a:lnSpc>
              <a:spcBef>
                <a:spcPts val="1100"/>
              </a:spcBef>
              <a:spcAft>
                <a:spcPts val="0"/>
              </a:spcAft>
              <a:buSzPts val="2400"/>
              <a:buChar char="▪"/>
            </a:pPr>
            <a:r>
              <a:rPr lang="de-DE" sz="2000"/>
              <a:t>Voice promises </a:t>
            </a:r>
            <a:r>
              <a:rPr lang="de-DE" sz="2000" b="1"/>
              <a:t>hands-free use </a:t>
            </a:r>
            <a:r>
              <a:rPr lang="de-DE" sz="2000"/>
              <a:t>but often shifts focus away from main task </a:t>
            </a:r>
            <a:endParaRPr/>
          </a:p>
          <a:p>
            <a:pPr marL="538163" lvl="1" indent="-180975" algn="l" rtl="0">
              <a:lnSpc>
                <a:spcPct val="90000"/>
              </a:lnSpc>
              <a:spcBef>
                <a:spcPts val="1100"/>
              </a:spcBef>
              <a:spcAft>
                <a:spcPts val="0"/>
              </a:spcAft>
              <a:buSzPts val="1800"/>
              <a:buChar char="▪"/>
            </a:pPr>
            <a:r>
              <a:rPr lang="de-DE" sz="1800"/>
              <a:t>E.g. due to bad error-handling</a:t>
            </a:r>
            <a:endParaRPr/>
          </a:p>
          <a:p>
            <a:pPr marL="538163" lvl="1" indent="-180975" algn="l" rtl="0">
              <a:lnSpc>
                <a:spcPct val="90000"/>
              </a:lnSpc>
              <a:spcBef>
                <a:spcPts val="1100"/>
              </a:spcBef>
              <a:spcAft>
                <a:spcPts val="0"/>
              </a:spcAft>
              <a:buSzPts val="1800"/>
              <a:buChar char="▪"/>
            </a:pPr>
            <a:r>
              <a:rPr lang="de-DE" sz="1800"/>
              <a:t>Splits attention (e.g. driving, in the kitchen, …)</a:t>
            </a:r>
            <a:endParaRPr sz="1800"/>
          </a:p>
        </p:txBody>
      </p:sp>
      <p:sp>
        <p:nvSpPr>
          <p:cNvPr id="1194" name="Google Shape;1194;p21"/>
          <p:cNvSpPr/>
          <p:nvPr/>
        </p:nvSpPr>
        <p:spPr>
          <a:xfrm>
            <a:off x="3985684" y="3356302"/>
            <a:ext cx="231986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rgbClr val="7F7F7F"/>
                </a:solidFill>
                <a:latin typeface="Arial"/>
                <a:ea typeface="Arial"/>
                <a:cs typeface="Arial"/>
                <a:sym typeface="Arial"/>
              </a:rPr>
              <a:t>[Porcheron et al., 2018]</a:t>
            </a:r>
            <a:endParaRPr/>
          </a:p>
        </p:txBody>
      </p:sp>
      <p:sp>
        <p:nvSpPr>
          <p:cNvPr id="1195" name="Google Shape;1195;p21"/>
          <p:cNvSpPr/>
          <p:nvPr/>
        </p:nvSpPr>
        <p:spPr>
          <a:xfrm>
            <a:off x="3854402" y="5917147"/>
            <a:ext cx="241925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rgbClr val="7F7F7F"/>
                </a:solidFill>
                <a:latin typeface="Arial"/>
                <a:ea typeface="Arial"/>
                <a:cs typeface="Arial"/>
                <a:sym typeface="Arial"/>
              </a:rPr>
              <a:t>[Luger and Sellen, 2016]</a:t>
            </a:r>
            <a:endParaRPr/>
          </a:p>
        </p:txBody>
      </p:sp>
      <p:grpSp>
        <p:nvGrpSpPr>
          <p:cNvPr id="1196" name="Google Shape;1196;p21"/>
          <p:cNvGrpSpPr/>
          <p:nvPr/>
        </p:nvGrpSpPr>
        <p:grpSpPr>
          <a:xfrm>
            <a:off x="6516592" y="3504814"/>
            <a:ext cx="2138934" cy="2664419"/>
            <a:chOff x="6816725" y="3864847"/>
            <a:chExt cx="1849908" cy="2304385"/>
          </a:xfrm>
        </p:grpSpPr>
        <p:pic>
          <p:nvPicPr>
            <p:cNvPr id="1197" name="Google Shape;1197;p21" descr="Man in Brown Crew Neck T-shirt and Black Pants Standing Beside White and Black Speaker"/>
            <p:cNvPicPr preferRelativeResize="0"/>
            <p:nvPr/>
          </p:nvPicPr>
          <p:blipFill rotWithShape="1">
            <a:blip r:embed="rId3">
              <a:alphaModFix/>
            </a:blip>
            <a:srcRect t="11498" b="5455"/>
            <a:stretch/>
          </p:blipFill>
          <p:spPr>
            <a:xfrm>
              <a:off x="6816725" y="3864847"/>
              <a:ext cx="1849908" cy="2304385"/>
            </a:xfrm>
            <a:prstGeom prst="rect">
              <a:avLst/>
            </a:prstGeom>
            <a:noFill/>
            <a:ln>
              <a:noFill/>
            </a:ln>
          </p:spPr>
        </p:pic>
        <p:sp>
          <p:nvSpPr>
            <p:cNvPr id="1198" name="Google Shape;1198;p21"/>
            <p:cNvSpPr/>
            <p:nvPr/>
          </p:nvSpPr>
          <p:spPr>
            <a:xfrm>
              <a:off x="7103762" y="5942972"/>
              <a:ext cx="1559713" cy="21295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000">
                  <a:solidFill>
                    <a:srgbClr val="F2F2F2"/>
                  </a:solidFill>
                  <a:latin typeface="Arial"/>
                  <a:ea typeface="Arial"/>
                  <a:cs typeface="Arial"/>
                  <a:sym typeface="Arial"/>
                </a:rPr>
                <a:t>Photo by </a:t>
              </a:r>
              <a:r>
                <a:rPr lang="de-DE" sz="1000" b="1" u="sng">
                  <a:solidFill>
                    <a:srgbClr val="F2F2F2"/>
                  </a:solidFill>
                  <a:latin typeface="Arial"/>
                  <a:ea typeface="Arial"/>
                  <a:cs typeface="Arial"/>
                  <a:sym typeface="Arial"/>
                  <a:hlinkClick r:id="rId4">
                    <a:extLst>
                      <a:ext uri="{A12FA001-AC4F-418D-AE19-62706E023703}">
                        <ahyp:hlinkClr xmlns:ahyp="http://schemas.microsoft.com/office/drawing/2018/hyperlinkcolor" val="tx"/>
                      </a:ext>
                    </a:extLst>
                  </a:hlinkClick>
                </a:rPr>
                <a:t>C Technical</a:t>
              </a:r>
              <a:r>
                <a:rPr lang="de-DE" sz="1000">
                  <a:solidFill>
                    <a:srgbClr val="F2F2F2"/>
                  </a:solidFill>
                  <a:latin typeface="Arial"/>
                  <a:ea typeface="Arial"/>
                  <a:cs typeface="Arial"/>
                  <a:sym typeface="Arial"/>
                </a:rPr>
                <a:t> </a:t>
              </a:r>
              <a:endParaRPr/>
            </a:p>
          </p:txBody>
        </p:sp>
      </p:grpSp>
      <p:grpSp>
        <p:nvGrpSpPr>
          <p:cNvPr id="1199" name="Google Shape;1199;p21"/>
          <p:cNvGrpSpPr/>
          <p:nvPr/>
        </p:nvGrpSpPr>
        <p:grpSpPr>
          <a:xfrm>
            <a:off x="6512941" y="1066328"/>
            <a:ext cx="2138935" cy="2343150"/>
            <a:chOff x="6512941" y="1066328"/>
            <a:chExt cx="2138935" cy="2343150"/>
          </a:xfrm>
        </p:grpSpPr>
        <p:pic>
          <p:nvPicPr>
            <p:cNvPr id="1200" name="Google Shape;1200;p21" descr="People Gathered Inside House Sitting on Sofa"/>
            <p:cNvPicPr preferRelativeResize="0"/>
            <p:nvPr/>
          </p:nvPicPr>
          <p:blipFill rotWithShape="1">
            <a:blip r:embed="rId5">
              <a:alphaModFix/>
            </a:blip>
            <a:srcRect l="20327" t="39569" r="30480" b="19979"/>
            <a:stretch/>
          </p:blipFill>
          <p:spPr>
            <a:xfrm>
              <a:off x="6512941" y="1066328"/>
              <a:ext cx="2138934" cy="2343150"/>
            </a:xfrm>
            <a:prstGeom prst="rect">
              <a:avLst/>
            </a:prstGeom>
            <a:noFill/>
            <a:ln>
              <a:noFill/>
            </a:ln>
          </p:spPr>
        </p:pic>
        <p:sp>
          <p:nvSpPr>
            <p:cNvPr id="1201" name="Google Shape;1201;p21"/>
            <p:cNvSpPr/>
            <p:nvPr/>
          </p:nvSpPr>
          <p:spPr>
            <a:xfrm>
              <a:off x="6848476" y="3140488"/>
              <a:ext cx="1803400" cy="24622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000">
                  <a:solidFill>
                    <a:srgbClr val="F2F2F2"/>
                  </a:solidFill>
                  <a:latin typeface="Arial"/>
                  <a:ea typeface="Arial"/>
                  <a:cs typeface="Arial"/>
                  <a:sym typeface="Arial"/>
                </a:rPr>
                <a:t>Photo by </a:t>
              </a:r>
              <a:r>
                <a:rPr lang="de-DE" sz="1000" b="1" u="sng">
                  <a:solidFill>
                    <a:srgbClr val="F2F2F2"/>
                  </a:solidFill>
                  <a:latin typeface="Arial"/>
                  <a:ea typeface="Arial"/>
                  <a:cs typeface="Arial"/>
                  <a:sym typeface="Arial"/>
                  <a:hlinkClick r:id="rId6">
                    <a:extLst>
                      <a:ext uri="{A12FA001-AC4F-418D-AE19-62706E023703}">
                        <ahyp:hlinkClr xmlns:ahyp="http://schemas.microsoft.com/office/drawing/2018/hyperlinkcolor" val="tx"/>
                      </a:ext>
                    </a:extLst>
                  </a:hlinkClick>
                </a:rPr>
                <a:t>Daria Shevtsova</a:t>
              </a:r>
              <a:endParaRPr sz="1000">
                <a:solidFill>
                  <a:srgbClr val="F2F2F2"/>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9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p22"/>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Limitations of CUIs</a:t>
            </a:r>
            <a:endParaRPr/>
          </a:p>
        </p:txBody>
      </p:sp>
      <p:sp>
        <p:nvSpPr>
          <p:cNvPr id="1207" name="Google Shape;1207;p22"/>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Users tend to </a:t>
            </a:r>
            <a:r>
              <a:rPr lang="de-DE" b="1"/>
              <a:t>overestimate</a:t>
            </a:r>
            <a:r>
              <a:rPr lang="de-DE"/>
              <a:t> machine capabilities</a:t>
            </a:r>
            <a:endParaRPr/>
          </a:p>
          <a:p>
            <a:pPr marL="538163" lvl="1" indent="-180975" algn="l" rtl="0">
              <a:lnSpc>
                <a:spcPct val="90000"/>
              </a:lnSpc>
              <a:spcBef>
                <a:spcPts val="1100"/>
              </a:spcBef>
              <a:spcAft>
                <a:spcPts val="0"/>
              </a:spcAft>
              <a:buSzPts val="2000"/>
              <a:buChar char="▪"/>
            </a:pPr>
            <a:r>
              <a:rPr lang="de-DE"/>
              <a:t>Normally we use voice to communicate with humans</a:t>
            </a:r>
            <a:endParaRPr/>
          </a:p>
          <a:p>
            <a:pPr marL="538163" lvl="1" indent="-180975" algn="l" rtl="0">
              <a:lnSpc>
                <a:spcPct val="90000"/>
              </a:lnSpc>
              <a:spcBef>
                <a:spcPts val="1100"/>
              </a:spcBef>
              <a:spcAft>
                <a:spcPts val="0"/>
              </a:spcAft>
              <a:buSzPts val="2000"/>
              <a:buChar char="▪"/>
            </a:pPr>
            <a:r>
              <a:rPr lang="de-DE"/>
              <a:t>Humans are intelligent</a:t>
            </a:r>
            <a:endParaRPr/>
          </a:p>
          <a:p>
            <a:pPr marL="538163" lvl="1" indent="-180975" algn="l" rtl="0">
              <a:lnSpc>
                <a:spcPct val="90000"/>
              </a:lnSpc>
              <a:spcBef>
                <a:spcPts val="1100"/>
              </a:spcBef>
              <a:spcAft>
                <a:spcPts val="0"/>
              </a:spcAft>
              <a:buSzPts val="2000"/>
              <a:buChar char="▪"/>
            </a:pPr>
            <a:r>
              <a:rPr lang="de-DE"/>
              <a:t>…hence, the thing we talk to must be intelligent</a:t>
            </a:r>
            <a:endParaRPr/>
          </a:p>
          <a:p>
            <a:pPr marL="538163" lvl="1" indent="-53975" algn="l" rtl="0">
              <a:lnSpc>
                <a:spcPct val="90000"/>
              </a:lnSpc>
              <a:spcBef>
                <a:spcPts val="1100"/>
              </a:spcBef>
              <a:spcAft>
                <a:spcPts val="0"/>
              </a:spcAft>
              <a:buSzPts val="2000"/>
              <a:buNone/>
            </a:pPr>
            <a:endParaRPr/>
          </a:p>
          <a:p>
            <a:pPr marL="285750" lvl="0" indent="-285750" algn="l" rtl="0">
              <a:lnSpc>
                <a:spcPct val="90000"/>
              </a:lnSpc>
              <a:spcBef>
                <a:spcPts val="1100"/>
              </a:spcBef>
              <a:spcAft>
                <a:spcPts val="0"/>
              </a:spcAft>
              <a:buSzPts val="2400"/>
              <a:buChar char="▪"/>
            </a:pPr>
            <a:r>
              <a:rPr lang="de-DE"/>
              <a:t>Some </a:t>
            </a:r>
            <a:r>
              <a:rPr lang="de-DE" b="1"/>
              <a:t>guidelines</a:t>
            </a:r>
            <a:r>
              <a:rPr lang="de-DE"/>
              <a:t> for managing limitations:</a:t>
            </a:r>
            <a:endParaRPr/>
          </a:p>
          <a:p>
            <a:pPr marL="538163" lvl="1" indent="-180975" algn="l" rtl="0">
              <a:lnSpc>
                <a:spcPct val="90000"/>
              </a:lnSpc>
              <a:spcBef>
                <a:spcPts val="1100"/>
              </a:spcBef>
              <a:spcAft>
                <a:spcPts val="0"/>
              </a:spcAft>
              <a:buSzPts val="2000"/>
              <a:buChar char="▪"/>
            </a:pPr>
            <a:r>
              <a:rPr lang="de-DE"/>
              <a:t>Don’t assume your CUI can fully understand the user’s context</a:t>
            </a:r>
            <a:endParaRPr/>
          </a:p>
          <a:p>
            <a:pPr marL="538163" lvl="1" indent="-180975" algn="l" rtl="0">
              <a:lnSpc>
                <a:spcPct val="90000"/>
              </a:lnSpc>
              <a:spcBef>
                <a:spcPts val="1100"/>
              </a:spcBef>
              <a:spcAft>
                <a:spcPts val="0"/>
              </a:spcAft>
              <a:buSzPts val="2000"/>
              <a:buChar char="▪"/>
            </a:pPr>
            <a:r>
              <a:rPr lang="de-DE"/>
              <a:t>If in doubt, go for limited scenarios</a:t>
            </a:r>
            <a:endParaRPr/>
          </a:p>
          <a:p>
            <a:pPr marL="538163" lvl="1" indent="-180975" algn="l" rtl="0">
              <a:lnSpc>
                <a:spcPct val="90000"/>
              </a:lnSpc>
              <a:spcBef>
                <a:spcPts val="1100"/>
              </a:spcBef>
              <a:spcAft>
                <a:spcPts val="0"/>
              </a:spcAft>
              <a:buSzPts val="2000"/>
              <a:buChar char="▪"/>
            </a:pPr>
            <a:r>
              <a:rPr lang="de-DE"/>
              <a:t>Make options and suggestions easily available to users</a:t>
            </a:r>
            <a:endParaRPr/>
          </a:p>
          <a:p>
            <a:pPr marL="538163" lvl="1" indent="-180975" algn="l" rtl="0">
              <a:lnSpc>
                <a:spcPct val="90000"/>
              </a:lnSpc>
              <a:spcBef>
                <a:spcPts val="1100"/>
              </a:spcBef>
              <a:spcAft>
                <a:spcPts val="0"/>
              </a:spcAft>
              <a:buSzPts val="2000"/>
              <a:buChar char="▪"/>
            </a:pPr>
            <a:r>
              <a:rPr lang="de-DE"/>
              <a:t>…but never interrupt to provide them</a:t>
            </a:r>
            <a:endParaRPr/>
          </a:p>
          <a:p>
            <a:pPr marL="285750" lvl="0" indent="-133350" algn="l" rtl="0">
              <a:lnSpc>
                <a:spcPct val="90000"/>
              </a:lnSpc>
              <a:spcBef>
                <a:spcPts val="1100"/>
              </a:spcBef>
              <a:spcAft>
                <a:spcPts val="0"/>
              </a:spcAft>
              <a:buSzPts val="2400"/>
              <a:buNone/>
            </a:pPr>
            <a:endParaRPr/>
          </a:p>
        </p:txBody>
      </p:sp>
      <p:sp>
        <p:nvSpPr>
          <p:cNvPr id="1208" name="Google Shape;1208;p22"/>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de-DE"/>
              <a:t>Managing user expectations</a:t>
            </a:r>
            <a:endParaRPr/>
          </a:p>
          <a:p>
            <a:pPr marL="0" lvl="0" indent="0" algn="l" rtl="0">
              <a:lnSpc>
                <a:spcPct val="90000"/>
              </a:lnSpc>
              <a:spcBef>
                <a:spcPts val="1100"/>
              </a:spcBef>
              <a:spcAft>
                <a:spcPts val="0"/>
              </a:spcAft>
              <a:buSzPts val="2400"/>
              <a:buNone/>
            </a:pPr>
            <a:endParaRPr/>
          </a:p>
        </p:txBody>
      </p:sp>
      <p:sp>
        <p:nvSpPr>
          <p:cNvPr id="1209" name="Google Shape;1209;p22"/>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1210" name="Google Shape;1210;p22"/>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96</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23"/>
          <p:cNvSpPr txBox="1">
            <a:spLocks noGrp="1"/>
          </p:cNvSpPr>
          <p:nvPr>
            <p:ph type="title"/>
          </p:nvPr>
        </p:nvSpPr>
        <p:spPr>
          <a:xfrm>
            <a:off x="695325" y="1089026"/>
            <a:ext cx="10801349" cy="2879724"/>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600"/>
              <a:buFont typeface="Arial"/>
              <a:buNone/>
            </a:pPr>
            <a:r>
              <a:rPr lang="de-DE"/>
              <a:t>Conversational UIs in HCI Research</a:t>
            </a:r>
            <a:endParaRPr/>
          </a:p>
        </p:txBody>
      </p:sp>
      <p:sp>
        <p:nvSpPr>
          <p:cNvPr id="1216" name="Google Shape;1216;p23"/>
          <p:cNvSpPr txBox="1">
            <a:spLocks noGrp="1"/>
          </p:cNvSpPr>
          <p:nvPr>
            <p:ph type="body" idx="1"/>
          </p:nvPr>
        </p:nvSpPr>
        <p:spPr>
          <a:xfrm>
            <a:off x="695325" y="4089747"/>
            <a:ext cx="10801349" cy="2039591"/>
          </a:xfrm>
          <a:prstGeom prst="rect">
            <a:avLst/>
          </a:prstGeom>
          <a:noFill/>
          <a:ln>
            <a:noFill/>
          </a:ln>
        </p:spPr>
        <p:txBody>
          <a:bodyPr spcFirstLastPara="1" wrap="square" lIns="0" tIns="45700" rIns="91425" bIns="45700" anchor="t" anchorCtr="0">
            <a:normAutofit/>
          </a:bodyPr>
          <a:lstStyle/>
          <a:p>
            <a:pPr marL="0" lvl="0" indent="0" algn="l" rtl="0">
              <a:lnSpc>
                <a:spcPct val="100000"/>
              </a:lnSpc>
              <a:spcBef>
                <a:spcPts val="0"/>
              </a:spcBef>
              <a:spcAft>
                <a:spcPts val="0"/>
              </a:spcAft>
              <a:buSzPts val="2400"/>
              <a:buNone/>
            </a:pPr>
            <a:r>
              <a:rPr lang="de-DE"/>
              <a:t>Selected examples</a:t>
            </a:r>
            <a:endParaRPr/>
          </a:p>
          <a:p>
            <a:pPr marL="0" lvl="0" indent="0" algn="l" rtl="0">
              <a:lnSpc>
                <a:spcPct val="100000"/>
              </a:lnSpc>
              <a:spcBef>
                <a:spcPts val="1100"/>
              </a:spcBef>
              <a:spcAft>
                <a:spcPts val="0"/>
              </a:spcAft>
              <a:buSzPts val="2400"/>
              <a:buNone/>
            </a:pPr>
            <a:endParaRPr/>
          </a:p>
        </p:txBody>
      </p:sp>
      <p:sp>
        <p:nvSpPr>
          <p:cNvPr id="1217" name="Google Shape;1217;p23"/>
          <p:cNvSpPr txBox="1">
            <a:spLocks noGrp="1"/>
          </p:cNvSpPr>
          <p:nvPr>
            <p:ph type="body" idx="2"/>
          </p:nvPr>
        </p:nvSpPr>
        <p:spPr>
          <a:xfrm>
            <a:off x="695326" y="6356350"/>
            <a:ext cx="8306434"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1218" name="Google Shape;1218;p23"/>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97</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24"/>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Conversation Design Methods &amp; Tools</a:t>
            </a:r>
            <a:endParaRPr/>
          </a:p>
        </p:txBody>
      </p:sp>
      <p:sp>
        <p:nvSpPr>
          <p:cNvPr id="1224" name="Google Shape;1224;p24"/>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de-DE"/>
              <a:t>Example: „ProtoChat“</a:t>
            </a:r>
            <a:endParaRPr/>
          </a:p>
          <a:p>
            <a:pPr marL="0" lvl="0" indent="0" algn="l" rtl="0">
              <a:lnSpc>
                <a:spcPct val="90000"/>
              </a:lnSpc>
              <a:spcBef>
                <a:spcPts val="1100"/>
              </a:spcBef>
              <a:spcAft>
                <a:spcPts val="0"/>
              </a:spcAft>
              <a:buSzPts val="2400"/>
              <a:buNone/>
            </a:pPr>
            <a:endParaRPr/>
          </a:p>
        </p:txBody>
      </p:sp>
      <p:sp>
        <p:nvSpPr>
          <p:cNvPr id="1225" name="Google Shape;1225;p24"/>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1226" name="Google Shape;1226;p24"/>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98</a:t>
            </a:fld>
            <a:endParaRPr/>
          </a:p>
        </p:txBody>
      </p:sp>
      <p:sp>
        <p:nvSpPr>
          <p:cNvPr id="1227" name="Google Shape;1227;p24"/>
          <p:cNvSpPr txBox="1">
            <a:spLocks noGrp="1"/>
          </p:cNvSpPr>
          <p:nvPr>
            <p:ph type="body" idx="1"/>
          </p:nvPr>
        </p:nvSpPr>
        <p:spPr>
          <a:xfrm>
            <a:off x="695324" y="1592264"/>
            <a:ext cx="7956551" cy="190991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de-DE"/>
              <a:t>Idea: Crowdsourcing conversation design</a:t>
            </a:r>
            <a:endParaRPr/>
          </a:p>
          <a:p>
            <a:pPr marL="457200" lvl="0" indent="-457200" algn="l" rtl="0">
              <a:lnSpc>
                <a:spcPct val="90000"/>
              </a:lnSpc>
              <a:spcBef>
                <a:spcPts val="1100"/>
              </a:spcBef>
              <a:spcAft>
                <a:spcPts val="0"/>
              </a:spcAft>
              <a:buSzPts val="2400"/>
              <a:buFont typeface="Arial"/>
              <a:buAutoNum type="arabicPeriod"/>
            </a:pPr>
            <a:r>
              <a:rPr lang="de-DE"/>
              <a:t>Crowdworkers test a conversation </a:t>
            </a:r>
            <a:endParaRPr/>
          </a:p>
          <a:p>
            <a:pPr marL="457200" lvl="0" indent="-457200" algn="l" rtl="0">
              <a:lnSpc>
                <a:spcPct val="90000"/>
              </a:lnSpc>
              <a:spcBef>
                <a:spcPts val="1100"/>
              </a:spcBef>
              <a:spcAft>
                <a:spcPts val="0"/>
              </a:spcAft>
              <a:buSzPts val="2400"/>
              <a:buFont typeface="Arial"/>
              <a:buAutoNum type="arabicPeriod"/>
            </a:pPr>
            <a:r>
              <a:rPr lang="de-DE"/>
              <a:t>They can add missing but desired responses for the bot</a:t>
            </a:r>
            <a:endParaRPr/>
          </a:p>
          <a:p>
            <a:pPr marL="457200" lvl="0" indent="-457200" algn="l" rtl="0">
              <a:lnSpc>
                <a:spcPct val="90000"/>
              </a:lnSpc>
              <a:spcBef>
                <a:spcPts val="1100"/>
              </a:spcBef>
              <a:spcAft>
                <a:spcPts val="0"/>
              </a:spcAft>
              <a:buSzPts val="2400"/>
              <a:buFont typeface="Arial"/>
              <a:buAutoNum type="arabicPeriod"/>
            </a:pPr>
            <a:r>
              <a:rPr lang="de-DE"/>
              <a:t>They can add missing but desired branches for the user</a:t>
            </a:r>
            <a:endParaRPr/>
          </a:p>
        </p:txBody>
      </p:sp>
      <p:pic>
        <p:nvPicPr>
          <p:cNvPr id="1228" name="Google Shape;1228;p24"/>
          <p:cNvPicPr preferRelativeResize="0"/>
          <p:nvPr/>
        </p:nvPicPr>
        <p:blipFill rotWithShape="1">
          <a:blip r:embed="rId3">
            <a:alphaModFix/>
          </a:blip>
          <a:srcRect t="5829" b="14749"/>
          <a:stretch/>
        </p:blipFill>
        <p:spPr>
          <a:xfrm>
            <a:off x="695324" y="3429000"/>
            <a:ext cx="7077253" cy="2362629"/>
          </a:xfrm>
          <a:prstGeom prst="rect">
            <a:avLst/>
          </a:prstGeom>
          <a:noFill/>
          <a:ln>
            <a:noFill/>
          </a:ln>
        </p:spPr>
      </p:pic>
      <p:sp>
        <p:nvSpPr>
          <p:cNvPr id="1229" name="Google Shape;1229;p24"/>
          <p:cNvSpPr txBox="1"/>
          <p:nvPr/>
        </p:nvSpPr>
        <p:spPr>
          <a:xfrm>
            <a:off x="1390827" y="5704657"/>
            <a:ext cx="67627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400" b="1">
                <a:solidFill>
                  <a:schemeClr val="accent1"/>
                </a:solidFill>
                <a:latin typeface="Arial"/>
                <a:ea typeface="Arial"/>
                <a:cs typeface="Arial"/>
                <a:sym typeface="Arial"/>
              </a:rPr>
              <a:t>1.</a:t>
            </a:r>
            <a:endParaRPr sz="2400" b="1">
              <a:solidFill>
                <a:schemeClr val="accent1"/>
              </a:solidFill>
              <a:latin typeface="Arial"/>
              <a:ea typeface="Arial"/>
              <a:cs typeface="Arial"/>
              <a:sym typeface="Arial"/>
            </a:endParaRPr>
          </a:p>
        </p:txBody>
      </p:sp>
      <p:sp>
        <p:nvSpPr>
          <p:cNvPr id="1230" name="Google Shape;1230;p24"/>
          <p:cNvSpPr txBox="1"/>
          <p:nvPr/>
        </p:nvSpPr>
        <p:spPr>
          <a:xfrm>
            <a:off x="3695877" y="5704657"/>
            <a:ext cx="67627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400" b="1">
                <a:solidFill>
                  <a:schemeClr val="accent1"/>
                </a:solidFill>
                <a:latin typeface="Arial"/>
                <a:ea typeface="Arial"/>
                <a:cs typeface="Arial"/>
                <a:sym typeface="Arial"/>
              </a:rPr>
              <a:t>2.</a:t>
            </a:r>
            <a:endParaRPr sz="2400" b="1">
              <a:solidFill>
                <a:schemeClr val="accent1"/>
              </a:solidFill>
              <a:latin typeface="Arial"/>
              <a:ea typeface="Arial"/>
              <a:cs typeface="Arial"/>
              <a:sym typeface="Arial"/>
            </a:endParaRPr>
          </a:p>
        </p:txBody>
      </p:sp>
      <p:sp>
        <p:nvSpPr>
          <p:cNvPr id="1231" name="Google Shape;1231;p24"/>
          <p:cNvSpPr txBox="1"/>
          <p:nvPr/>
        </p:nvSpPr>
        <p:spPr>
          <a:xfrm>
            <a:off x="5867577" y="5704657"/>
            <a:ext cx="67627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400" b="1">
                <a:solidFill>
                  <a:schemeClr val="accent1"/>
                </a:solidFill>
                <a:latin typeface="Arial"/>
                <a:ea typeface="Arial"/>
                <a:cs typeface="Arial"/>
                <a:sym typeface="Arial"/>
              </a:rPr>
              <a:t>3.</a:t>
            </a:r>
            <a:endParaRPr sz="2400" b="1">
              <a:solidFill>
                <a:schemeClr val="accent1"/>
              </a:solidFill>
              <a:latin typeface="Arial"/>
              <a:ea typeface="Arial"/>
              <a:cs typeface="Arial"/>
              <a:sym typeface="Arial"/>
            </a:endParaRPr>
          </a:p>
        </p:txBody>
      </p:sp>
      <p:sp>
        <p:nvSpPr>
          <p:cNvPr id="1232" name="Google Shape;1232;p24"/>
          <p:cNvSpPr/>
          <p:nvPr/>
        </p:nvSpPr>
        <p:spPr>
          <a:xfrm>
            <a:off x="6659022" y="5819687"/>
            <a:ext cx="19928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7F7F7F"/>
                </a:solidFill>
                <a:latin typeface="Arial"/>
                <a:ea typeface="Arial"/>
                <a:cs typeface="Arial"/>
                <a:sym typeface="Arial"/>
              </a:rPr>
              <a:t>[Choi et al., 2021]</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p25"/>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de-DE"/>
              <a:t>Exploring new Use-Cases for CUIs</a:t>
            </a:r>
            <a:endParaRPr/>
          </a:p>
        </p:txBody>
      </p:sp>
      <p:sp>
        <p:nvSpPr>
          <p:cNvPr id="1238" name="Google Shape;1238;p25"/>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de-DE"/>
              <a:t>Example: CUIs for text documents</a:t>
            </a:r>
            <a:endParaRPr/>
          </a:p>
          <a:p>
            <a:pPr marL="0" lvl="0" indent="0" algn="l" rtl="0">
              <a:lnSpc>
                <a:spcPct val="90000"/>
              </a:lnSpc>
              <a:spcBef>
                <a:spcPts val="1100"/>
              </a:spcBef>
              <a:spcAft>
                <a:spcPts val="0"/>
              </a:spcAft>
              <a:buSzPts val="2400"/>
              <a:buNone/>
            </a:pPr>
            <a:endParaRPr/>
          </a:p>
        </p:txBody>
      </p:sp>
      <p:sp>
        <p:nvSpPr>
          <p:cNvPr id="1239" name="Google Shape;1239;p25"/>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1240" name="Google Shape;1240;p25"/>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99</a:t>
            </a:fld>
            <a:endParaRPr/>
          </a:p>
        </p:txBody>
      </p:sp>
      <p:pic>
        <p:nvPicPr>
          <p:cNvPr id="1241" name="Google Shape;1241;p25"/>
          <p:cNvPicPr preferRelativeResize="0"/>
          <p:nvPr/>
        </p:nvPicPr>
        <p:blipFill rotWithShape="1">
          <a:blip r:embed="rId3">
            <a:alphaModFix/>
          </a:blip>
          <a:srcRect r="50000"/>
          <a:stretch/>
        </p:blipFill>
        <p:spPr>
          <a:xfrm>
            <a:off x="5181600" y="1682701"/>
            <a:ext cx="3470275" cy="2946386"/>
          </a:xfrm>
          <a:prstGeom prst="rect">
            <a:avLst/>
          </a:prstGeom>
          <a:noFill/>
          <a:ln>
            <a:noFill/>
          </a:ln>
        </p:spPr>
      </p:pic>
      <p:sp>
        <p:nvSpPr>
          <p:cNvPr id="1242" name="Google Shape;1242;p25"/>
          <p:cNvSpPr/>
          <p:nvPr/>
        </p:nvSpPr>
        <p:spPr>
          <a:xfrm>
            <a:off x="6147380" y="5768975"/>
            <a:ext cx="25186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7F7F7F"/>
                </a:solidFill>
                <a:latin typeface="Arial"/>
                <a:ea typeface="Arial"/>
                <a:cs typeface="Arial"/>
                <a:sym typeface="Arial"/>
              </a:rPr>
              <a:t>[ter Hoeve et al., 2019]</a:t>
            </a:r>
            <a:endParaRPr/>
          </a:p>
        </p:txBody>
      </p:sp>
      <p:sp>
        <p:nvSpPr>
          <p:cNvPr id="1243" name="Google Shape;1243;p25"/>
          <p:cNvSpPr txBox="1">
            <a:spLocks noGrp="1"/>
          </p:cNvSpPr>
          <p:nvPr>
            <p:ph type="body" idx="1"/>
          </p:nvPr>
        </p:nvSpPr>
        <p:spPr>
          <a:xfrm>
            <a:off x="695325" y="1592264"/>
            <a:ext cx="4276725" cy="4537074"/>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de-DE"/>
              <a:t>Idea: Use a chatbot to query a text document</a:t>
            </a:r>
            <a:endParaRPr/>
          </a:p>
          <a:p>
            <a:pPr marL="285750" lvl="0" indent="-285750" algn="l" rtl="0">
              <a:lnSpc>
                <a:spcPct val="90000"/>
              </a:lnSpc>
              <a:spcBef>
                <a:spcPts val="1100"/>
              </a:spcBef>
              <a:spcAft>
                <a:spcPts val="0"/>
              </a:spcAft>
              <a:buSzPts val="2400"/>
              <a:buChar char="▪"/>
            </a:pPr>
            <a:r>
              <a:rPr lang="de-DE"/>
              <a:t>What‘s the benefit over simple text-based search?</a:t>
            </a:r>
            <a:endParaRPr/>
          </a:p>
          <a:p>
            <a:pPr marL="538163" lvl="1" indent="-180975" algn="l" rtl="0">
              <a:lnSpc>
                <a:spcPct val="90000"/>
              </a:lnSpc>
              <a:spcBef>
                <a:spcPts val="1100"/>
              </a:spcBef>
              <a:spcAft>
                <a:spcPts val="0"/>
              </a:spcAft>
              <a:buSzPts val="2000"/>
              <a:buChar char="▪"/>
            </a:pPr>
            <a:r>
              <a:rPr lang="de-DE"/>
              <a:t>E.g. Context: usable in the car</a:t>
            </a:r>
            <a:endParaRPr/>
          </a:p>
          <a:p>
            <a:pPr marL="538163" lvl="1" indent="-180975" algn="l" rtl="0">
              <a:lnSpc>
                <a:spcPct val="90000"/>
              </a:lnSpc>
              <a:spcBef>
                <a:spcPts val="1100"/>
              </a:spcBef>
              <a:spcAft>
                <a:spcPts val="0"/>
              </a:spcAft>
              <a:buSzPts val="2000"/>
              <a:buChar char="▪"/>
            </a:pPr>
            <a:r>
              <a:rPr lang="de-DE"/>
              <a:t>Bridge the „Semantic gap“: User has an idea what they want but does not know how to formulate a query </a:t>
            </a:r>
            <a:br>
              <a:rPr lang="de-DE"/>
            </a:br>
            <a:r>
              <a:rPr lang="de-DE"/>
              <a:t>🡪 use natural language</a:t>
            </a:r>
            <a:endParaRPr/>
          </a:p>
        </p:txBody>
      </p:sp>
    </p:spTree>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44546A"/>
      </a:dk2>
      <a:lt2>
        <a:srgbClr val="E7E6E6"/>
      </a:lt2>
      <a:accent1>
        <a:srgbClr val="8ABD3E"/>
      </a:accent1>
      <a:accent2>
        <a:srgbClr val="E97B33"/>
      </a:accent2>
      <a:accent3>
        <a:srgbClr val="FEC63E"/>
      </a:accent3>
      <a:accent4>
        <a:srgbClr val="20ABDE"/>
      </a:accent4>
      <a:accent5>
        <a:srgbClr val="3E444C"/>
      </a:accent5>
      <a:accent6>
        <a:srgbClr val="E97B33"/>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6383</Words>
  <Application>Microsoft Macintosh PowerPoint</Application>
  <PresentationFormat>Widescreen</PresentationFormat>
  <Paragraphs>872</Paragraphs>
  <Slides>102</Slides>
  <Notes>102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102</vt:i4>
      </vt:variant>
    </vt:vector>
  </HeadingPairs>
  <TitlesOfParts>
    <vt:vector size="110" baseType="lpstr">
      <vt:lpstr>Nunito</vt:lpstr>
      <vt:lpstr>Noto Sans Symbols</vt:lpstr>
      <vt:lpstr>Calibri</vt:lpstr>
      <vt:lpstr>Arial</vt:lpstr>
      <vt:lpstr>Helvetica Neue</vt:lpstr>
      <vt:lpstr>Courier New</vt:lpstr>
      <vt:lpstr>Arimo</vt:lpstr>
      <vt:lpstr>Office Theme</vt:lpstr>
      <vt:lpstr>Natural Language Processing and Bots</vt:lpstr>
      <vt:lpstr>Natural Language Processing</vt:lpstr>
      <vt:lpstr>Overview - NLP</vt:lpstr>
      <vt:lpstr>Artificial languages and Natural Languages</vt:lpstr>
      <vt:lpstr>Natural Language Processing (NLP) A Definition</vt:lpstr>
      <vt:lpstr>Natural Language Processing (NLP) A Definition</vt:lpstr>
      <vt:lpstr>Natural Language Processing (NLP) A Definition</vt:lpstr>
      <vt:lpstr>Natural Language Processing (NLP) A Definition</vt:lpstr>
      <vt:lpstr>PowerPoint Presentation</vt:lpstr>
      <vt:lpstr>Challenges in NLP Examples </vt:lpstr>
      <vt:lpstr>Typical algorithms for</vt:lpstr>
      <vt:lpstr>PowerPoint Presentation</vt:lpstr>
      <vt:lpstr>PowerPoint Presentation</vt:lpstr>
      <vt:lpstr>PowerPoint Presentation</vt:lpstr>
      <vt:lpstr>Discussion: Naive implementation of search</vt:lpstr>
      <vt:lpstr>Python Example Counting word occurrences</vt:lpstr>
      <vt:lpstr>Python Example Counting word occurrences</vt:lpstr>
      <vt:lpstr>Python Example Counting word occurrences</vt:lpstr>
      <vt:lpstr>Python Example Counting word occurrences</vt:lpstr>
      <vt:lpstr>Overview - NLP</vt:lpstr>
      <vt:lpstr>Application of NLP?</vt:lpstr>
      <vt:lpstr>Application of NLP?</vt:lpstr>
      <vt:lpstr>Application of NLP?</vt:lpstr>
      <vt:lpstr>Application of NLP?</vt:lpstr>
      <vt:lpstr>Overview - NLP</vt:lpstr>
      <vt:lpstr>Tokenization</vt:lpstr>
      <vt:lpstr>Tokenization</vt:lpstr>
      <vt:lpstr>Stop Words Removal</vt:lpstr>
      <vt:lpstr>Text Normalization</vt:lpstr>
      <vt:lpstr>Text Normalization</vt:lpstr>
      <vt:lpstr>Stemming</vt:lpstr>
      <vt:lpstr>Example Porter Stemmer</vt:lpstr>
      <vt:lpstr>Lemmatization</vt:lpstr>
      <vt:lpstr>Stemming/Lemmatization based on ML? How would you do this?</vt:lpstr>
      <vt:lpstr> Part-Of-Speech Tagging</vt:lpstr>
      <vt:lpstr>Named-Entity Disambiguation  and Entity linking</vt:lpstr>
      <vt:lpstr>Named-Entity Recognition</vt:lpstr>
      <vt:lpstr>Bag of Words</vt:lpstr>
      <vt:lpstr>Corpus, Corpora</vt:lpstr>
      <vt:lpstr>Corpus</vt:lpstr>
      <vt:lpstr>Live-Coding</vt:lpstr>
      <vt:lpstr>Overview - NLP</vt:lpstr>
      <vt:lpstr>ELIZA by Joseph Weizenbaum</vt:lpstr>
      <vt:lpstr>ELIZA by Joseph Weizenbaum (1966)</vt:lpstr>
      <vt:lpstr>Eliza</vt:lpstr>
      <vt:lpstr>Task: How to implement a chatbot for Alexa?</vt:lpstr>
      <vt:lpstr>NLP timeline  three different types of approaches</vt:lpstr>
      <vt:lpstr>Overview - NLP</vt:lpstr>
      <vt:lpstr>Text Analytics </vt:lpstr>
      <vt:lpstr>Definitions of text analytics</vt:lpstr>
      <vt:lpstr>Text analytics – Why and Where? </vt:lpstr>
      <vt:lpstr>PowerPoint Presentation</vt:lpstr>
      <vt:lpstr>PowerPoint Presentation</vt:lpstr>
      <vt:lpstr>Discussion</vt:lpstr>
      <vt:lpstr>Text analytics – typical tasks?</vt:lpstr>
      <vt:lpstr>Text analytics – Identification of the Language</vt:lpstr>
      <vt:lpstr>Text analytics – Sentiment analysis Example – how to… classify reviews?</vt:lpstr>
      <vt:lpstr>Text analytics – Sentiment analysis</vt:lpstr>
      <vt:lpstr>Example: https://text-processing.com/demo/sentiment/ </vt:lpstr>
      <vt:lpstr>NLTK vader  https://www.nltk.org/_modules/nltk/sentiment/vader.html </vt:lpstr>
      <vt:lpstr>NLTK vader  https://www.nltk.org/_modules/nltk/sentiment/vader.html </vt:lpstr>
      <vt:lpstr>NLTK vader: https://www.nltk.org/_modules/nltk/sentiment/vader.html </vt:lpstr>
      <vt:lpstr>Text analytics – Sentiment analysis</vt:lpstr>
      <vt:lpstr>Text analytics – Summarization</vt:lpstr>
      <vt:lpstr>Text analytics – Summarization Example</vt:lpstr>
      <vt:lpstr>Text analytics – Summarization</vt:lpstr>
      <vt:lpstr>Text analytics – Summarization Example</vt:lpstr>
      <vt:lpstr>Text analytics – Summarization Example</vt:lpstr>
      <vt:lpstr>Text analytics – Summarization Example</vt:lpstr>
      <vt:lpstr>Text analytics – Summarization Example</vt:lpstr>
      <vt:lpstr>Text analytics – Summarization Example</vt:lpstr>
      <vt:lpstr>Text analytics – Summarization Example</vt:lpstr>
      <vt:lpstr>Recap  … do you remember what we did last time? </vt:lpstr>
      <vt:lpstr>Conversational UIs &amp; Bots</vt:lpstr>
      <vt:lpstr>Recent Example</vt:lpstr>
      <vt:lpstr>Why use Conversation as a User Interface?</vt:lpstr>
      <vt:lpstr>Involved Tasks &amp; Technologies</vt:lpstr>
      <vt:lpstr>CUI Design</vt:lpstr>
      <vt:lpstr>Overview &amp; Examples: CUI Design Factors</vt:lpstr>
      <vt:lpstr>Input Design Factors</vt:lpstr>
      <vt:lpstr>Output Design Factors</vt:lpstr>
      <vt:lpstr>Output Design Factors</vt:lpstr>
      <vt:lpstr>Conversation Design</vt:lpstr>
      <vt:lpstr>Breakout Activity</vt:lpstr>
      <vt:lpstr>Conversation Design</vt:lpstr>
      <vt:lpstr>Conversation Design</vt:lpstr>
      <vt:lpstr>Conversation Design</vt:lpstr>
      <vt:lpstr>Personification of a CUI</vt:lpstr>
      <vt:lpstr>Summary: CUI Design Factors</vt:lpstr>
      <vt:lpstr>Design Principles</vt:lpstr>
      <vt:lpstr>Some Guidelines</vt:lpstr>
      <vt:lpstr>CUI Design Process</vt:lpstr>
      <vt:lpstr>Challenges &amp; Limitations of CUIs</vt:lpstr>
      <vt:lpstr>Challenges</vt:lpstr>
      <vt:lpstr>Limitations of CUIs</vt:lpstr>
      <vt:lpstr>Limitations of CUIs</vt:lpstr>
      <vt:lpstr>Conversational UIs in HCI Research</vt:lpstr>
      <vt:lpstr>Conversation Design Methods &amp; Tools</vt:lpstr>
      <vt:lpstr>Exploring new Use-Cases for CUIs</vt:lpstr>
      <vt:lpstr>CUIs as a Research Tool</vt:lpstr>
      <vt:lpstr>References</vt:lpstr>
      <vt:lpstr>License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Language Processing and Bots</dc:title>
  <dc:creator>Valentin Schwind</dc:creator>
  <cp:lastModifiedBy>Microsoft Office User</cp:lastModifiedBy>
  <cp:revision>1</cp:revision>
  <dcterms:created xsi:type="dcterms:W3CDTF">2017-10-10T14:10:45Z</dcterms:created>
  <dcterms:modified xsi:type="dcterms:W3CDTF">2021-05-09T11:38:10Z</dcterms:modified>
</cp:coreProperties>
</file>