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12192000" cy="6858000"/>
  <p:notesSz cx="6858000" cy="9144000"/>
  <p:embeddedFontLs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Helvetica Neue" panose="020B0604020202020204" charset="0"/>
      <p:regular r:id="rId59"/>
      <p:bold r:id="rId60"/>
      <p:italic r:id="rId61"/>
      <p:boldItalic r:id="rId62"/>
    </p:embeddedFont>
    <p:embeddedFont>
      <p:font typeface="Helvetica Neue Light" panose="020B0604020202020204" charset="0"/>
      <p:regular r:id="rId63"/>
      <p:bold r:id="rId64"/>
      <p:italic r:id="rId65"/>
      <p:boldItalic r:id="rId66"/>
    </p:embeddedFont>
    <p:embeddedFont>
      <p:font typeface="Lato" panose="020F0502020204030203" pitchFamily="34" charset="0"/>
      <p:regular r:id="rId67"/>
      <p:bold r:id="rId68"/>
      <p:italic r:id="rId69"/>
      <p:boldItalic r:id="rId7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1" roundtripDataSignature="AMtx7mjzVC05TGYXQGghItmBm5y5RRAJ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9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9.fntdata"/><Relationship Id="rId68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4.fntdata"/><Relationship Id="rId66" Type="http://schemas.openxmlformats.org/officeDocument/2006/relationships/font" Target="fonts/font12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67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8.fntdata"/><Relationship Id="rId70" Type="http://schemas.openxmlformats.org/officeDocument/2006/relationships/font" Target="fonts/font16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7" Type="http://schemas.openxmlformats.org/officeDocument/2006/relationships/slide" Target="slides/slide6.xml"/><Relationship Id="rId71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d4987168f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d4987168fb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gd4987168fb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d4987168fb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gd4987168f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d4987168fb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gd4987168f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d4987168fb_0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gd4987168f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d4987168fb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gd4987168fb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d4987168fb_0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gd4987168fb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d4987168fb_0_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gd4987168fb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d4987168f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d4987168fb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d4987168fb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d4987168fb_0_1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gd4987168fb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d4987168fb_0_1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gd4987168fb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d4987168fb_0_1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gd4987168fb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d4987168fb_0_1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gd4987168fb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d4987168fb_0_1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gd4987168fb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d4987168fb_0_1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gd4987168fb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d4987168fb_0_2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gd4987168fb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d4987168fb_0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d4987168fb_0_5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gd4987168fb_0_5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d4987168fb_0_2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gd4987168fb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d4987168fb_0_2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gd4987168fb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d4987168fb_0_2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gd4987168fb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d4987168fb_0_2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gd4987168fb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d4987168fb_0_3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gd4987168fb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d4987168fb_0_3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gd4987168fb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d4987168fb_0_3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gd4987168fb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d4987168fb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6" name="Google Shape;776;gd4987168fb_0_3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gd4987168fb_0_3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45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d4987168fb_0_3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gd4987168fb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d4987168fb_0_3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gd4987168fb_0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d4987168fb_0_5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d4987168fb_0_5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gd4987168fb_0_5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48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d4987168fb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4" name="Google Shape;834;gd4987168fb_0_4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gd4987168fb_0_4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49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d4987168fb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4" name="Google Shape;844;gd4987168fb_0_4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gd4987168fb_0_4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50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4" name="Google Shape;854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51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4" name="Google Shape;86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52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>
            <a:spLocks noGrp="1"/>
          </p:cNvSpPr>
          <p:nvPr>
            <p:ph type="pic" idx="2"/>
          </p:nvPr>
        </p:nvSpPr>
        <p:spPr>
          <a:xfrm>
            <a:off x="0" y="1089025"/>
            <a:ext cx="12192000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BD3E"/>
              </a:buClr>
              <a:buSzPts val="24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9BD3E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9BD3E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9BD3E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9BD3E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ctrTitle"/>
          </p:nvPr>
        </p:nvSpPr>
        <p:spPr>
          <a:xfrm>
            <a:off x="695327" y="3968749"/>
            <a:ext cx="7956548" cy="119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ubTitle" idx="1"/>
          </p:nvPr>
        </p:nvSpPr>
        <p:spPr>
          <a:xfrm>
            <a:off x="695325" y="5202085"/>
            <a:ext cx="11496675" cy="927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26"/>
          <p:cNvSpPr/>
          <p:nvPr/>
        </p:nvSpPr>
        <p:spPr>
          <a:xfrm>
            <a:off x="0" y="3968750"/>
            <a:ext cx="12192000" cy="138029"/>
          </a:xfrm>
          <a:prstGeom prst="rect">
            <a:avLst/>
          </a:prstGeom>
          <a:solidFill>
            <a:srgbClr val="89BD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6"/>
          <p:cNvSpPr>
            <a:spLocks noGrp="1"/>
          </p:cNvSpPr>
          <p:nvPr>
            <p:ph type="pic" idx="3"/>
          </p:nvPr>
        </p:nvSpPr>
        <p:spPr>
          <a:xfrm>
            <a:off x="6213687" y="371953"/>
            <a:ext cx="2534303" cy="50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BD3E"/>
              </a:buClr>
              <a:buSzPts val="24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9BD3E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9BD3E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9BD3E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9BD3E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26"/>
          <p:cNvSpPr>
            <a:spLocks noGrp="1"/>
          </p:cNvSpPr>
          <p:nvPr>
            <p:ph type="pic" idx="4"/>
          </p:nvPr>
        </p:nvSpPr>
        <p:spPr>
          <a:xfrm>
            <a:off x="695325" y="371953"/>
            <a:ext cx="2749020" cy="50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BD3E"/>
              </a:buClr>
              <a:buSzPts val="24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9BD3E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9BD3E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9BD3E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9BD3E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26"/>
          <p:cNvSpPr>
            <a:spLocks noGrp="1"/>
          </p:cNvSpPr>
          <p:nvPr>
            <p:ph type="pic" idx="5"/>
          </p:nvPr>
        </p:nvSpPr>
        <p:spPr>
          <a:xfrm>
            <a:off x="3454506" y="371953"/>
            <a:ext cx="2749020" cy="50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BD3E"/>
              </a:buClr>
              <a:buSzPts val="24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9BD3E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9BD3E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9BD3E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9BD3E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body" idx="6"/>
          </p:nvPr>
        </p:nvSpPr>
        <p:spPr>
          <a:xfrm>
            <a:off x="695325" y="6356350"/>
            <a:ext cx="5610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6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>
            <a:spLocks noGrp="1"/>
          </p:cNvSpPr>
          <p:nvPr>
            <p:ph type="pic" idx="7"/>
          </p:nvPr>
        </p:nvSpPr>
        <p:spPr>
          <a:xfrm>
            <a:off x="8747657" y="371952"/>
            <a:ext cx="2534303" cy="50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BD3E"/>
              </a:buClr>
              <a:buSzPts val="24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9BD3E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9BD3E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9BD3E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9BD3E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dt" idx="10"/>
          </p:nvPr>
        </p:nvSpPr>
        <p:spPr>
          <a:xfrm>
            <a:off x="6305550" y="6352598"/>
            <a:ext cx="12255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ftr" idx="11"/>
          </p:nvPr>
        </p:nvSpPr>
        <p:spPr>
          <a:xfrm>
            <a:off x="8791074" y="6352598"/>
            <a:ext cx="3245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1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2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5"/>
          <p:cNvSpPr>
            <a:spLocks noGrp="1"/>
          </p:cNvSpPr>
          <p:nvPr>
            <p:ph type="pic" idx="2"/>
          </p:nvPr>
        </p:nvSpPr>
        <p:spPr>
          <a:xfrm>
            <a:off x="0" y="1"/>
            <a:ext cx="3000786" cy="6233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BD3E"/>
              </a:buClr>
              <a:buSzPts val="24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9BD3E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9BD3E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9BD3E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9BD3E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35"/>
          <p:cNvSpPr/>
          <p:nvPr/>
        </p:nvSpPr>
        <p:spPr>
          <a:xfrm rot="5400000">
            <a:off x="-370283" y="3371399"/>
            <a:ext cx="6858000" cy="115200"/>
          </a:xfrm>
          <a:prstGeom prst="rect">
            <a:avLst/>
          </a:prstGeom>
          <a:solidFill>
            <a:srgbClr val="8BC2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5"/>
          <p:cNvSpPr txBox="1">
            <a:spLocks noGrp="1"/>
          </p:cNvSpPr>
          <p:nvPr>
            <p:ph type="title"/>
          </p:nvPr>
        </p:nvSpPr>
        <p:spPr>
          <a:xfrm>
            <a:off x="3734790" y="365126"/>
            <a:ext cx="5341224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5"/>
          <p:cNvSpPr txBox="1">
            <a:spLocks noGrp="1"/>
          </p:cNvSpPr>
          <p:nvPr>
            <p:ph type="body" idx="1"/>
          </p:nvPr>
        </p:nvSpPr>
        <p:spPr>
          <a:xfrm>
            <a:off x="3734790" y="1592264"/>
            <a:ext cx="5341224" cy="4492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5"/>
          <p:cNvSpPr txBox="1">
            <a:spLocks noGrp="1"/>
          </p:cNvSpPr>
          <p:nvPr>
            <p:ph type="body" idx="3"/>
          </p:nvPr>
        </p:nvSpPr>
        <p:spPr>
          <a:xfrm>
            <a:off x="3734790" y="1089025"/>
            <a:ext cx="5341224" cy="503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2000" b="1" i="0">
                <a:solidFill>
                  <a:srgbClr val="8BC2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 b="0" i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100" b="0" i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100" b="0" i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5"/>
          <p:cNvSpPr txBox="1">
            <a:spLocks noGrp="1"/>
          </p:cNvSpPr>
          <p:nvPr>
            <p:ph type="dt" idx="10"/>
          </p:nvPr>
        </p:nvSpPr>
        <p:spPr>
          <a:xfrm>
            <a:off x="6305550" y="6352598"/>
            <a:ext cx="12255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5"/>
          <p:cNvSpPr txBox="1">
            <a:spLocks noGrp="1"/>
          </p:cNvSpPr>
          <p:nvPr>
            <p:ph type="ftr" idx="11"/>
          </p:nvPr>
        </p:nvSpPr>
        <p:spPr>
          <a:xfrm>
            <a:off x="8791074" y="6352598"/>
            <a:ext cx="3245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5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1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97" name="Google Shape;97;p35"/>
          <p:cNvSpPr txBox="1">
            <a:spLocks noGrp="1"/>
          </p:cNvSpPr>
          <p:nvPr>
            <p:ph type="body" idx="4"/>
          </p:nvPr>
        </p:nvSpPr>
        <p:spPr>
          <a:xfrm>
            <a:off x="695326" y="6356350"/>
            <a:ext cx="5610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6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enutzerdefiniertes Layout">
  <p:cSld name="Benutzerdefiniertes Layou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6"/>
          <p:cNvSpPr txBox="1">
            <a:spLocks noGrp="1"/>
          </p:cNvSpPr>
          <p:nvPr>
            <p:ph type="title"/>
          </p:nvPr>
        </p:nvSpPr>
        <p:spPr>
          <a:xfrm>
            <a:off x="695325" y="136525"/>
            <a:ext cx="10801349" cy="95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6"/>
          <p:cNvSpPr txBox="1">
            <a:spLocks noGrp="1"/>
          </p:cNvSpPr>
          <p:nvPr>
            <p:ph type="dt" idx="10"/>
          </p:nvPr>
        </p:nvSpPr>
        <p:spPr>
          <a:xfrm>
            <a:off x="6305550" y="6352598"/>
            <a:ext cx="12255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6"/>
          <p:cNvSpPr txBox="1">
            <a:spLocks noGrp="1"/>
          </p:cNvSpPr>
          <p:nvPr>
            <p:ph type="ftr" idx="11"/>
          </p:nvPr>
        </p:nvSpPr>
        <p:spPr>
          <a:xfrm>
            <a:off x="8791074" y="6352598"/>
            <a:ext cx="3245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6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1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7"/>
          <p:cNvSpPr txBox="1">
            <a:spLocks noGrp="1"/>
          </p:cNvSpPr>
          <p:nvPr>
            <p:ph type="title"/>
          </p:nvPr>
        </p:nvSpPr>
        <p:spPr>
          <a:xfrm>
            <a:off x="695327" y="115888"/>
            <a:ext cx="7956548" cy="97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body" idx="1"/>
          </p:nvPr>
        </p:nvSpPr>
        <p:spPr>
          <a:xfrm>
            <a:off x="695324" y="1592264"/>
            <a:ext cx="7956551" cy="4537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body" idx="2"/>
          </p:nvPr>
        </p:nvSpPr>
        <p:spPr>
          <a:xfrm>
            <a:off x="695326" y="1089025"/>
            <a:ext cx="7956549" cy="503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2000" b="1" i="0">
                <a:solidFill>
                  <a:srgbClr val="8BC2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 b="0" i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100" b="0" i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100" b="0" i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body" idx="3"/>
          </p:nvPr>
        </p:nvSpPr>
        <p:spPr>
          <a:xfrm>
            <a:off x="695325" y="6356350"/>
            <a:ext cx="5610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6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dt" idx="10"/>
          </p:nvPr>
        </p:nvSpPr>
        <p:spPr>
          <a:xfrm>
            <a:off x="6305550" y="6352598"/>
            <a:ext cx="12255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ftr" idx="11"/>
          </p:nvPr>
        </p:nvSpPr>
        <p:spPr>
          <a:xfrm>
            <a:off x="8791074" y="6352598"/>
            <a:ext cx="3245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1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8"/>
          <p:cNvSpPr txBox="1">
            <a:spLocks noGrp="1"/>
          </p:cNvSpPr>
          <p:nvPr>
            <p:ph type="title"/>
          </p:nvPr>
        </p:nvSpPr>
        <p:spPr>
          <a:xfrm>
            <a:off x="696384" y="365127"/>
            <a:ext cx="10801349" cy="723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body" idx="1"/>
          </p:nvPr>
        </p:nvSpPr>
        <p:spPr>
          <a:xfrm>
            <a:off x="696384" y="1268413"/>
            <a:ext cx="7955491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/>
            </a:lvl4pPr>
            <a:lvl5pPr marL="228600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2"/>
          </p:nvPr>
        </p:nvSpPr>
        <p:spPr>
          <a:xfrm>
            <a:off x="696385" y="6356350"/>
            <a:ext cx="560916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6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dt" idx="10"/>
          </p:nvPr>
        </p:nvSpPr>
        <p:spPr>
          <a:xfrm>
            <a:off x="6305550" y="6352598"/>
            <a:ext cx="12255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ftr" idx="11"/>
          </p:nvPr>
        </p:nvSpPr>
        <p:spPr>
          <a:xfrm>
            <a:off x="8791074" y="6352598"/>
            <a:ext cx="3245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1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ff-screen">
  <p:cSld name="Title off-scree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9"/>
          <p:cNvSpPr txBox="1">
            <a:spLocks noGrp="1"/>
          </p:cNvSpPr>
          <p:nvPr>
            <p:ph type="title"/>
          </p:nvPr>
        </p:nvSpPr>
        <p:spPr>
          <a:xfrm>
            <a:off x="695325" y="-422031"/>
            <a:ext cx="10801349" cy="399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dt" idx="10"/>
          </p:nvPr>
        </p:nvSpPr>
        <p:spPr>
          <a:xfrm>
            <a:off x="6305550" y="6352598"/>
            <a:ext cx="12255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ftr" idx="11"/>
          </p:nvPr>
        </p:nvSpPr>
        <p:spPr>
          <a:xfrm>
            <a:off x="8791074" y="6352598"/>
            <a:ext cx="3245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1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1"/>
          </p:nvPr>
        </p:nvSpPr>
        <p:spPr>
          <a:xfrm>
            <a:off x="695325" y="6356350"/>
            <a:ext cx="5610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6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0"/>
          <p:cNvSpPr txBox="1">
            <a:spLocks noGrp="1"/>
          </p:cNvSpPr>
          <p:nvPr>
            <p:ph type="title"/>
          </p:nvPr>
        </p:nvSpPr>
        <p:spPr>
          <a:xfrm>
            <a:off x="695325" y="1089026"/>
            <a:ext cx="10801349" cy="2879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body" idx="1"/>
          </p:nvPr>
        </p:nvSpPr>
        <p:spPr>
          <a:xfrm>
            <a:off x="695325" y="4089747"/>
            <a:ext cx="10801349" cy="203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30"/>
          <p:cNvSpPr txBox="1">
            <a:spLocks noGrp="1"/>
          </p:cNvSpPr>
          <p:nvPr>
            <p:ph type="body" idx="2"/>
          </p:nvPr>
        </p:nvSpPr>
        <p:spPr>
          <a:xfrm>
            <a:off x="695326" y="6356350"/>
            <a:ext cx="83064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6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dt" idx="10"/>
          </p:nvPr>
        </p:nvSpPr>
        <p:spPr>
          <a:xfrm>
            <a:off x="6305550" y="6352598"/>
            <a:ext cx="12255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ftr" idx="11"/>
          </p:nvPr>
        </p:nvSpPr>
        <p:spPr>
          <a:xfrm>
            <a:off x="8791074" y="6352598"/>
            <a:ext cx="3245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1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>
            <a:spLocks noGrp="1"/>
          </p:cNvSpPr>
          <p:nvPr>
            <p:ph type="body" idx="1"/>
          </p:nvPr>
        </p:nvSpPr>
        <p:spPr>
          <a:xfrm>
            <a:off x="695325" y="1592264"/>
            <a:ext cx="3806041" cy="4537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body" idx="2"/>
          </p:nvPr>
        </p:nvSpPr>
        <p:spPr>
          <a:xfrm>
            <a:off x="4767283" y="1592265"/>
            <a:ext cx="3884592" cy="45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C24A"/>
              </a:buClr>
              <a:buSzPts val="2400"/>
              <a:buChar char="▪"/>
              <a:defRPr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BC24A"/>
              </a:buClr>
              <a:buSzPts val="20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BC24A"/>
              </a:buClr>
              <a:buSzPts val="1800"/>
              <a:buChar char="▪"/>
              <a:defRPr/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BC24A"/>
              </a:buClr>
              <a:buSzPts val="1600"/>
              <a:buChar char="▪"/>
              <a:defRPr/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BC24A"/>
              </a:buClr>
              <a:buSzPts val="16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body" idx="3"/>
          </p:nvPr>
        </p:nvSpPr>
        <p:spPr>
          <a:xfrm>
            <a:off x="695325" y="6356350"/>
            <a:ext cx="5610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6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dt" idx="10"/>
          </p:nvPr>
        </p:nvSpPr>
        <p:spPr>
          <a:xfrm>
            <a:off x="6305550" y="6352598"/>
            <a:ext cx="12255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ftr" idx="11"/>
          </p:nvPr>
        </p:nvSpPr>
        <p:spPr>
          <a:xfrm>
            <a:off x="8791074" y="6352598"/>
            <a:ext cx="3245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1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title"/>
          </p:nvPr>
        </p:nvSpPr>
        <p:spPr>
          <a:xfrm>
            <a:off x="695327" y="115888"/>
            <a:ext cx="7956548" cy="97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body" idx="4"/>
          </p:nvPr>
        </p:nvSpPr>
        <p:spPr>
          <a:xfrm>
            <a:off x="695326" y="1089025"/>
            <a:ext cx="7956549" cy="503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2000" b="1" i="0">
                <a:solidFill>
                  <a:srgbClr val="8BC2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 b="0" i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100" b="0" i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100" b="0" i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695327" y="115888"/>
            <a:ext cx="10801348" cy="97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body" idx="1"/>
          </p:nvPr>
        </p:nvSpPr>
        <p:spPr>
          <a:xfrm>
            <a:off x="695327" y="1268412"/>
            <a:ext cx="10801348" cy="4860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C24A"/>
              </a:buClr>
              <a:buSzPts val="2400"/>
              <a:buChar char="▪"/>
              <a:defRPr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BC24A"/>
              </a:buClr>
              <a:buSzPts val="20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BC24A"/>
              </a:buClr>
              <a:buSzPts val="1800"/>
              <a:buChar char="▪"/>
              <a:defRPr/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BC24A"/>
              </a:buClr>
              <a:buSzPts val="1600"/>
              <a:buChar char="▪"/>
              <a:defRPr/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BC24A"/>
              </a:buClr>
              <a:buSzPts val="16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2"/>
          </p:nvPr>
        </p:nvSpPr>
        <p:spPr>
          <a:xfrm>
            <a:off x="695325" y="6356350"/>
            <a:ext cx="5610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6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305550" y="6352598"/>
            <a:ext cx="12255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8791074" y="6352598"/>
            <a:ext cx="3245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1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dt" idx="10"/>
          </p:nvPr>
        </p:nvSpPr>
        <p:spPr>
          <a:xfrm>
            <a:off x="6305550" y="6352598"/>
            <a:ext cx="12255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ftr" idx="11"/>
          </p:nvPr>
        </p:nvSpPr>
        <p:spPr>
          <a:xfrm>
            <a:off x="8791074" y="6352598"/>
            <a:ext cx="3245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1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body" idx="1"/>
          </p:nvPr>
        </p:nvSpPr>
        <p:spPr>
          <a:xfrm>
            <a:off x="695326" y="6356350"/>
            <a:ext cx="5610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6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23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BD3E"/>
              </a:buClr>
              <a:buSzPts val="24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9BD3E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9BD3E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9BD3E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9BD3E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3"/>
          </p:nvPr>
        </p:nvSpPr>
        <p:spPr>
          <a:xfrm>
            <a:off x="695325" y="430236"/>
            <a:ext cx="10801350" cy="658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6305550" y="6352598"/>
            <a:ext cx="12255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8791074" y="6352598"/>
            <a:ext cx="3245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1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body" idx="1"/>
          </p:nvPr>
        </p:nvSpPr>
        <p:spPr>
          <a:xfrm>
            <a:off x="695326" y="6356350"/>
            <a:ext cx="5610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6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3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23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BD3E"/>
              </a:buClr>
              <a:buSzPts val="24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9BD3E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9BD3E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9BD3E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9BD3E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34"/>
          <p:cNvSpPr txBox="1">
            <a:spLocks noGrp="1"/>
          </p:cNvSpPr>
          <p:nvPr>
            <p:ph type="body" idx="3"/>
          </p:nvPr>
        </p:nvSpPr>
        <p:spPr>
          <a:xfrm>
            <a:off x="695325" y="5448563"/>
            <a:ext cx="10801350" cy="658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/>
          <p:nvPr/>
        </p:nvSpPr>
        <p:spPr>
          <a:xfrm>
            <a:off x="8668084" y="6237963"/>
            <a:ext cx="3523915" cy="620037"/>
          </a:xfrm>
          <a:prstGeom prst="rect">
            <a:avLst/>
          </a:prstGeom>
          <a:solidFill>
            <a:srgbClr val="8BC2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5"/>
          <p:cNvSpPr/>
          <p:nvPr/>
        </p:nvSpPr>
        <p:spPr>
          <a:xfrm>
            <a:off x="0" y="6237963"/>
            <a:ext cx="8651874" cy="620037"/>
          </a:xfrm>
          <a:prstGeom prst="rect">
            <a:avLst/>
          </a:prstGeom>
          <a:solidFill>
            <a:srgbClr val="8BC2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5"/>
          <p:cNvSpPr txBox="1">
            <a:spLocks noGrp="1"/>
          </p:cNvSpPr>
          <p:nvPr>
            <p:ph type="body" idx="1"/>
          </p:nvPr>
        </p:nvSpPr>
        <p:spPr>
          <a:xfrm>
            <a:off x="695326" y="1592263"/>
            <a:ext cx="7956550" cy="4537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BD3E"/>
              </a:buClr>
              <a:buSzPts val="24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9BD3E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9BD3E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9BD3E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9BD3E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title"/>
          </p:nvPr>
        </p:nvSpPr>
        <p:spPr>
          <a:xfrm>
            <a:off x="695325" y="136525"/>
            <a:ext cx="10801349" cy="95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dt" idx="10"/>
          </p:nvPr>
        </p:nvSpPr>
        <p:spPr>
          <a:xfrm>
            <a:off x="6305550" y="6352598"/>
            <a:ext cx="12255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5"/>
          <p:cNvSpPr txBox="1">
            <a:spLocks noGrp="1"/>
          </p:cNvSpPr>
          <p:nvPr>
            <p:ph type="ftr" idx="11"/>
          </p:nvPr>
        </p:nvSpPr>
        <p:spPr>
          <a:xfrm>
            <a:off x="8791074" y="6352598"/>
            <a:ext cx="3245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5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1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582">
          <p15:clr>
            <a:srgbClr val="F26B43"/>
          </p15:clr>
        </p15:guide>
        <p15:guide id="3" pos="2933">
          <p15:clr>
            <a:srgbClr val="F26B43"/>
          </p15:clr>
        </p15:guide>
        <p15:guide id="4" pos="5450">
          <p15:clr>
            <a:srgbClr val="F26B43"/>
          </p15:clr>
        </p15:guide>
        <p15:guide id="5" orient="horz" pos="2500">
          <p15:clr>
            <a:srgbClr val="F26B43"/>
          </p15:clr>
        </p15:guide>
        <p15:guide id="6" orient="horz" pos="3929">
          <p15:clr>
            <a:srgbClr val="F26B43"/>
          </p15:clr>
        </p15:guide>
        <p15:guide id="7" orient="horz" pos="3997">
          <p15:clr>
            <a:srgbClr val="F26B43"/>
          </p15:clr>
        </p15:guide>
        <p15:guide id="8" orient="horz" pos="73">
          <p15:clr>
            <a:srgbClr val="F26B43"/>
          </p15:clr>
        </p15:guide>
        <p15:guide id="9" orient="horz" pos="686">
          <p15:clr>
            <a:srgbClr val="F26B43"/>
          </p15:clr>
        </p15:guide>
        <p15:guide id="10" orient="horz" pos="1003">
          <p15:clr>
            <a:srgbClr val="F26B43"/>
          </p15:clr>
        </p15:guide>
        <p15:guide id="11" pos="7242">
          <p15:clr>
            <a:srgbClr val="F26B43"/>
          </p15:clr>
        </p15:guide>
        <p15:guide id="12" orient="horz" pos="799">
          <p15:clr>
            <a:srgbClr val="F26B43"/>
          </p15:clr>
        </p15:guide>
        <p15:guide id="13" orient="horz" pos="38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xels.com/de-de/@kateryna-babaieva-1423213?utm_content=attributionCopyText&amp;utm_medium=referral&amp;utm_source=pexel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xels.com/de-de/@ketut-subiyanto?utm_content=attributionCopyText&amp;utm_medium=referral&amp;utm_source=pexels" TargetMode="External"/><Relationship Id="rId5" Type="http://schemas.openxmlformats.org/officeDocument/2006/relationships/image" Target="../media/image32.jpg"/><Relationship Id="rId4" Type="http://schemas.openxmlformats.org/officeDocument/2006/relationships/image" Target="../media/image2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gif"/><Relationship Id="rId5" Type="http://schemas.openxmlformats.org/officeDocument/2006/relationships/image" Target="../media/image33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commons.wikimedia.org/wiki/File:KB_United_States_Dvorak.sv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KB_United_States.svg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33.png"/><Relationship Id="rId4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45/2628363.2628405" TargetMode="External"/><Relationship Id="rId7" Type="http://schemas.openxmlformats.org/officeDocument/2006/relationships/hyperlink" Target="https://doi.org/10.1145/2470654.2466180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i.org/10.1145/2470654.2481384" TargetMode="External"/><Relationship Id="rId5" Type="http://schemas.openxmlformats.org/officeDocument/2006/relationships/hyperlink" Target="https://doi.org/10.1145/2702123.2702135" TargetMode="External"/><Relationship Id="rId4" Type="http://schemas.openxmlformats.org/officeDocument/2006/relationships/hyperlink" Target="https://doi.org/10.1145/1029632.102964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45/502716.502753" TargetMode="External"/><Relationship Id="rId3" Type="http://schemas.openxmlformats.org/officeDocument/2006/relationships/hyperlink" Target="https://doi.org/10.1145/2371574.2371612" TargetMode="External"/><Relationship Id="rId7" Type="http://schemas.openxmlformats.org/officeDocument/2006/relationships/hyperlink" Target="https://doi.org/10.1145/2470654.2481386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i.org/10.1145/2207676.2208662" TargetMode="External"/><Relationship Id="rId5" Type="http://schemas.openxmlformats.org/officeDocument/2006/relationships/hyperlink" Target="https://doi.org/10.1145/2207676.2208520" TargetMode="External"/><Relationship Id="rId10" Type="http://schemas.openxmlformats.org/officeDocument/2006/relationships/hyperlink" Target="https://doi.org/10.1145/1978942.1979308" TargetMode="External"/><Relationship Id="rId4" Type="http://schemas.openxmlformats.org/officeDocument/2006/relationships/hyperlink" Target="https://doi.org/10.1145/3173574.3173829" TargetMode="External"/><Relationship Id="rId9" Type="http://schemas.openxmlformats.org/officeDocument/2006/relationships/hyperlink" Target="https://doi.org/10.1145/1719970.1719986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45/2207676.2208659" TargetMode="External"/><Relationship Id="rId7" Type="http://schemas.openxmlformats.org/officeDocument/2006/relationships/hyperlink" Target="https://doi.org/10.1109/JPROC.2020.2969687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i.org/10.1145/354401.354424" TargetMode="External"/><Relationship Id="rId5" Type="http://schemas.openxmlformats.org/officeDocument/2006/relationships/hyperlink" Target="https://doi.org/10.1145/2470654.2481383" TargetMode="External"/><Relationship Id="rId4" Type="http://schemas.openxmlformats.org/officeDocument/2006/relationships/hyperlink" Target="https://doi.org/10.1145/3173574.3173755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"/>
          <p:cNvSpPr txBox="1">
            <a:spLocks noGrp="1"/>
          </p:cNvSpPr>
          <p:nvPr>
            <p:ph type="ctrTitle"/>
          </p:nvPr>
        </p:nvSpPr>
        <p:spPr>
          <a:xfrm>
            <a:off x="695327" y="3968749"/>
            <a:ext cx="7956548" cy="119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 dirty="0"/>
              <a:t>Intelligent Text Input and </a:t>
            </a:r>
            <a:r>
              <a:rPr lang="de-DE" dirty="0" err="1"/>
              <a:t>Optimization</a:t>
            </a:r>
            <a:endParaRPr/>
          </a:p>
        </p:txBody>
      </p:sp>
      <p:sp>
        <p:nvSpPr>
          <p:cNvPr id="109" name="Google Shape;109;p1"/>
          <p:cNvSpPr txBox="1">
            <a:spLocks noGrp="1"/>
          </p:cNvSpPr>
          <p:nvPr>
            <p:ph type="subTitle" idx="1"/>
          </p:nvPr>
        </p:nvSpPr>
        <p:spPr>
          <a:xfrm>
            <a:off x="695325" y="5202085"/>
            <a:ext cx="11496675" cy="927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10" name="Google Shape;110;p1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1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</a:t>
            </a:fld>
            <a:endParaRPr/>
          </a:p>
        </p:txBody>
      </p:sp>
      <p:pic>
        <p:nvPicPr>
          <p:cNvPr id="111" name="Google Shape;11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327" y="6343404"/>
            <a:ext cx="1160554" cy="406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089018"/>
            <a:ext cx="12192000" cy="287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"/>
          <p:cNvSpPr txBox="1">
            <a:spLocks noGrp="1"/>
          </p:cNvSpPr>
          <p:nvPr>
            <p:ph type="title"/>
          </p:nvPr>
        </p:nvSpPr>
        <p:spPr>
          <a:xfrm>
            <a:off x="695326" y="115888"/>
            <a:ext cx="8418193" cy="97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/>
              <a:t>Objective Function: How to judge a layout?</a:t>
            </a:r>
            <a:endParaRPr/>
          </a:p>
        </p:txBody>
      </p:sp>
      <p:sp>
        <p:nvSpPr>
          <p:cNvPr id="224" name="Google Shape;224;p9"/>
          <p:cNvSpPr txBox="1">
            <a:spLocks noGrp="1"/>
          </p:cNvSpPr>
          <p:nvPr>
            <p:ph type="body" idx="2"/>
          </p:nvPr>
        </p:nvSpPr>
        <p:spPr>
          <a:xfrm>
            <a:off x="695326" y="1089025"/>
            <a:ext cx="7956549" cy="503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225" name="Google Shape;225;p9"/>
          <p:cNvSpPr txBox="1">
            <a:spLocks noGrp="1"/>
          </p:cNvSpPr>
          <p:nvPr>
            <p:ph type="body" idx="3"/>
          </p:nvPr>
        </p:nvSpPr>
        <p:spPr>
          <a:xfrm>
            <a:off x="695325" y="6356350"/>
            <a:ext cx="5610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Intelligent Text Entry</a:t>
            </a:r>
            <a:endParaRPr/>
          </a:p>
        </p:txBody>
      </p:sp>
      <p:sp>
        <p:nvSpPr>
          <p:cNvPr id="226" name="Google Shape;226;p9"/>
          <p:cNvSpPr txBox="1">
            <a:spLocks noGrp="1"/>
          </p:cNvSpPr>
          <p:nvPr>
            <p:ph type="ftr" idx="11"/>
          </p:nvPr>
        </p:nvSpPr>
        <p:spPr>
          <a:xfrm>
            <a:off x="8791074" y="6352598"/>
            <a:ext cx="3245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Daniel Buschek</a:t>
            </a:r>
            <a:endParaRPr/>
          </a:p>
        </p:txBody>
      </p:sp>
      <p:sp>
        <p:nvSpPr>
          <p:cNvPr id="227" name="Google Shape;227;p9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1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10</a:t>
            </a:fld>
            <a:endParaRPr/>
          </a:p>
        </p:txBody>
      </p:sp>
      <p:pic>
        <p:nvPicPr>
          <p:cNvPr id="228" name="Google Shape;22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2200275"/>
            <a:ext cx="7619999" cy="2457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"/>
          <p:cNvSpPr txBox="1">
            <a:spLocks noGrp="1"/>
          </p:cNvSpPr>
          <p:nvPr>
            <p:ph type="title"/>
          </p:nvPr>
        </p:nvSpPr>
        <p:spPr>
          <a:xfrm>
            <a:off x="695327" y="115888"/>
            <a:ext cx="7956548" cy="97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de-DE" sz="2800"/>
              <a:t>Objective Function: How to judge a layout?</a:t>
            </a:r>
            <a:endParaRPr sz="2800"/>
          </a:p>
        </p:txBody>
      </p:sp>
      <p:sp>
        <p:nvSpPr>
          <p:cNvPr id="234" name="Google Shape;234;p10"/>
          <p:cNvSpPr txBox="1">
            <a:spLocks noGrp="1"/>
          </p:cNvSpPr>
          <p:nvPr>
            <p:ph type="body" idx="2"/>
          </p:nvPr>
        </p:nvSpPr>
        <p:spPr>
          <a:xfrm>
            <a:off x="695326" y="1089025"/>
            <a:ext cx="7956549" cy="503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235" name="Google Shape;235;p10"/>
          <p:cNvSpPr txBox="1">
            <a:spLocks noGrp="1"/>
          </p:cNvSpPr>
          <p:nvPr>
            <p:ph type="body" idx="3"/>
          </p:nvPr>
        </p:nvSpPr>
        <p:spPr>
          <a:xfrm>
            <a:off x="695325" y="6356350"/>
            <a:ext cx="5610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Intelligent Text Entry</a:t>
            </a:r>
            <a:endParaRPr/>
          </a:p>
        </p:txBody>
      </p:sp>
      <p:sp>
        <p:nvSpPr>
          <p:cNvPr id="236" name="Google Shape;236;p10"/>
          <p:cNvSpPr txBox="1">
            <a:spLocks noGrp="1"/>
          </p:cNvSpPr>
          <p:nvPr>
            <p:ph type="body" idx="1"/>
          </p:nvPr>
        </p:nvSpPr>
        <p:spPr>
          <a:xfrm>
            <a:off x="695324" y="1592264"/>
            <a:ext cx="4123389" cy="4537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de-DE" sz="2400"/>
              <a:t>Finger movement time (e.g. Fitts‘ law)</a:t>
            </a:r>
            <a:endParaRPr/>
          </a:p>
          <a:p>
            <a:pPr marL="285750" lvl="0" indent="-1333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285750" lvl="0" indent="-1333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400"/>
              <a:buNone/>
            </a:pPr>
            <a:endParaRPr sz="1200"/>
          </a:p>
          <a:p>
            <a:pPr marL="285750" lvl="0" indent="-2857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400"/>
              <a:buChar char="▪"/>
            </a:pPr>
            <a:r>
              <a:rPr lang="de-DE" sz="2400"/>
              <a:t>Language properties</a:t>
            </a:r>
            <a:br>
              <a:rPr lang="de-DE" sz="2400"/>
            </a:br>
            <a:r>
              <a:rPr lang="de-DE" sz="2400"/>
              <a:t>(e.g. bigram frequencies)</a:t>
            </a:r>
            <a:endParaRPr sz="2400"/>
          </a:p>
          <a:p>
            <a:pPr marL="285750" lvl="0" indent="-1333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sp>
        <p:nvSpPr>
          <p:cNvPr id="237" name="Google Shape;237;p10"/>
          <p:cNvSpPr txBox="1">
            <a:spLocks noGrp="1"/>
          </p:cNvSpPr>
          <p:nvPr>
            <p:ph type="ftr" idx="11"/>
          </p:nvPr>
        </p:nvSpPr>
        <p:spPr>
          <a:xfrm>
            <a:off x="8791074" y="6352598"/>
            <a:ext cx="3245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Daniel Buschek</a:t>
            </a:r>
            <a:endParaRPr/>
          </a:p>
        </p:txBody>
      </p:sp>
      <p:sp>
        <p:nvSpPr>
          <p:cNvPr id="238" name="Google Shape;238;p10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1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11</a:t>
            </a:fld>
            <a:endParaRPr/>
          </a:p>
        </p:txBody>
      </p:sp>
      <p:pic>
        <p:nvPicPr>
          <p:cNvPr id="239" name="Google Shape;239;p10" descr="https://latex.codecogs.com/png.latex?%5Cdpi%7B300%7D%20t%28k_1%2C%20k_2%29%3D%20a%20&amp;plus;%20b%20%5Clog_2%7B%28%5Cfrac%7BD%7D%7BW%7D&amp;plus;1%29%7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507" y="2293419"/>
            <a:ext cx="3741053" cy="622502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0"/>
          <p:cNvSpPr txBox="1"/>
          <p:nvPr/>
        </p:nvSpPr>
        <p:spPr>
          <a:xfrm>
            <a:off x="1104057" y="4014321"/>
            <a:ext cx="6132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e.g.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p10" descr="https://latex.codecogs.com/png.latex?%5Cdpi%7B300%7D%20p%28%22n%22%7C%22e%22%29%3D0.0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80468" y="4000839"/>
            <a:ext cx="2700040" cy="33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0" descr="https://latex.codecogs.com/png.latex?%5Cdpi%7B300%7D%20f%28d%29%20%3D%20%5Csum_%7Bk_1%20%5Cin%20K%7D%5Csum_%7Bk_2%20%5Cin%20K%7D%7Bp%28d%28k_2%29%7Cd%28k_1%29%29t%28k_1%2Ck_2%29%7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4612" y="5186677"/>
            <a:ext cx="6393739" cy="874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0" descr="https://latex.codecogs.com/png.latex?%5Cdpi%7B300%7D%20%5Ctext%7Bwhere%20the%20design%20%7D%20d%20%5Ctext%7B%20maps%20from%20keys%20to%20characters%7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56589" y="5839263"/>
            <a:ext cx="5006363" cy="22143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0"/>
          <p:cNvSpPr txBox="1"/>
          <p:nvPr/>
        </p:nvSpPr>
        <p:spPr>
          <a:xfrm>
            <a:off x="695324" y="4689240"/>
            <a:ext cx="7967628" cy="48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9BD3E"/>
              </a:buClr>
              <a:buSzPts val="2400"/>
              <a:buFont typeface="Noto Sans Symbols"/>
              <a:buChar char="▪"/>
            </a:pPr>
            <a:r>
              <a:rPr lang="de-D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Combined: mean time between two key presses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9BD3E"/>
              </a:buClr>
              <a:buSzPts val="2400"/>
              <a:buFont typeface="Noto Sans Symbols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5" name="Google Shape;245;p10"/>
          <p:cNvGrpSpPr/>
          <p:nvPr/>
        </p:nvGrpSpPr>
        <p:grpSpPr>
          <a:xfrm>
            <a:off x="4798076" y="1819276"/>
            <a:ext cx="3853799" cy="2568539"/>
            <a:chOff x="5162499" y="2062162"/>
            <a:chExt cx="3489376" cy="2325653"/>
          </a:xfrm>
        </p:grpSpPr>
        <p:grpSp>
          <p:nvGrpSpPr>
            <p:cNvPr id="246" name="Google Shape;246;p10"/>
            <p:cNvGrpSpPr/>
            <p:nvPr/>
          </p:nvGrpSpPr>
          <p:grpSpPr>
            <a:xfrm>
              <a:off x="5162499" y="2062162"/>
              <a:ext cx="3489376" cy="2325653"/>
              <a:chOff x="5439296" y="3646148"/>
              <a:chExt cx="3494847" cy="2297048"/>
            </a:xfrm>
          </p:grpSpPr>
          <p:pic>
            <p:nvPicPr>
              <p:cNvPr id="247" name="Google Shape;247;p10"/>
              <p:cNvPicPr preferRelativeResize="0"/>
              <p:nvPr/>
            </p:nvPicPr>
            <p:blipFill rotWithShape="1">
              <a:blip r:embed="rId7">
                <a:alphaModFix/>
              </a:blip>
              <a:srcRect l="7287" t="43112" r="5251" b="16202"/>
              <a:stretch/>
            </p:blipFill>
            <p:spPr>
              <a:xfrm>
                <a:off x="5439301" y="3646148"/>
                <a:ext cx="3494842" cy="229704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8" name="Google Shape;248;p10"/>
              <p:cNvSpPr/>
              <p:nvPr/>
            </p:nvSpPr>
            <p:spPr>
              <a:xfrm>
                <a:off x="5439296" y="3646148"/>
                <a:ext cx="3494845" cy="2297048"/>
              </a:xfrm>
              <a:prstGeom prst="rect">
                <a:avLst/>
              </a:prstGeom>
              <a:solidFill>
                <a:srgbClr val="FFFFFF">
                  <a:alpha val="43921"/>
                </a:srgbClr>
              </a:solidFill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49" name="Google Shape;249;p10"/>
              <p:cNvGrpSpPr/>
              <p:nvPr/>
            </p:nvGrpSpPr>
            <p:grpSpPr>
              <a:xfrm>
                <a:off x="6130236" y="4116655"/>
                <a:ext cx="1338089" cy="907405"/>
                <a:chOff x="6156176" y="4149080"/>
                <a:chExt cx="1338089" cy="907405"/>
              </a:xfrm>
            </p:grpSpPr>
            <p:sp>
              <p:nvSpPr>
                <p:cNvPr id="250" name="Google Shape;250;p10"/>
                <p:cNvSpPr/>
                <p:nvPr/>
              </p:nvSpPr>
              <p:spPr>
                <a:xfrm>
                  <a:off x="6156176" y="4149080"/>
                  <a:ext cx="288032" cy="288032"/>
                </a:xfrm>
                <a:prstGeom prst="ellipse">
                  <a:avLst/>
                </a:prstGeom>
                <a:noFill/>
                <a:ln w="381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1" name="Google Shape;251;p10"/>
                <p:cNvSpPr/>
                <p:nvPr/>
              </p:nvSpPr>
              <p:spPr>
                <a:xfrm>
                  <a:off x="7206233" y="4768453"/>
                  <a:ext cx="288032" cy="288032"/>
                </a:xfrm>
                <a:prstGeom prst="ellipse">
                  <a:avLst/>
                </a:prstGeom>
                <a:noFill/>
                <a:ln w="381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252" name="Google Shape;252;p10"/>
                <p:cNvCxnSpPr/>
                <p:nvPr/>
              </p:nvCxnSpPr>
              <p:spPr>
                <a:xfrm>
                  <a:off x="6433090" y="4363125"/>
                  <a:ext cx="784225" cy="46990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</p:grpSp>
        </p:grpSp>
        <p:sp>
          <p:nvSpPr>
            <p:cNvPr id="253" name="Google Shape;253;p10"/>
            <p:cNvSpPr txBox="1"/>
            <p:nvPr/>
          </p:nvSpPr>
          <p:spPr>
            <a:xfrm>
              <a:off x="5687570" y="2062162"/>
              <a:ext cx="45236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400">
                  <a:solidFill>
                    <a:srgbClr val="8BC24A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lang="de-DE" sz="2400" baseline="-25000">
                  <a:solidFill>
                    <a:srgbClr val="8BC24A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400" baseline="-25000">
                <a:solidFill>
                  <a:srgbClr val="8BC24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0"/>
            <p:cNvSpPr txBox="1"/>
            <p:nvPr/>
          </p:nvSpPr>
          <p:spPr>
            <a:xfrm>
              <a:off x="7079770" y="3320933"/>
              <a:ext cx="45236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400">
                  <a:solidFill>
                    <a:srgbClr val="8BC24A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lang="de-DE" sz="2400" baseline="-25000">
                  <a:solidFill>
                    <a:srgbClr val="8BC24A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2400" baseline="-25000">
                <a:solidFill>
                  <a:srgbClr val="8BC24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" grpId="0"/>
      <p:bldP spid="2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1"/>
          <p:cNvSpPr txBox="1">
            <a:spLocks noGrp="1"/>
          </p:cNvSpPr>
          <p:nvPr>
            <p:ph type="title"/>
          </p:nvPr>
        </p:nvSpPr>
        <p:spPr>
          <a:xfrm>
            <a:off x="695327" y="115888"/>
            <a:ext cx="7956548" cy="97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de-DE" sz="2800"/>
              <a:t>Optimizer: How to pick layouts?</a:t>
            </a:r>
            <a:endParaRPr sz="2800"/>
          </a:p>
        </p:txBody>
      </p:sp>
      <p:sp>
        <p:nvSpPr>
          <p:cNvPr id="260" name="Google Shape;260;p11"/>
          <p:cNvSpPr txBox="1">
            <a:spLocks noGrp="1"/>
          </p:cNvSpPr>
          <p:nvPr>
            <p:ph type="body" idx="2"/>
          </p:nvPr>
        </p:nvSpPr>
        <p:spPr>
          <a:xfrm>
            <a:off x="695326" y="1089025"/>
            <a:ext cx="7956549" cy="503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261" name="Google Shape;261;p11"/>
          <p:cNvSpPr txBox="1">
            <a:spLocks noGrp="1"/>
          </p:cNvSpPr>
          <p:nvPr>
            <p:ph type="body" idx="3"/>
          </p:nvPr>
        </p:nvSpPr>
        <p:spPr>
          <a:xfrm>
            <a:off x="695325" y="6356350"/>
            <a:ext cx="5610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Intelligent Text Entry</a:t>
            </a:r>
            <a:endParaRPr/>
          </a:p>
        </p:txBody>
      </p:sp>
      <p:sp>
        <p:nvSpPr>
          <p:cNvPr id="262" name="Google Shape;262;p11"/>
          <p:cNvSpPr txBox="1">
            <a:spLocks noGrp="1"/>
          </p:cNvSpPr>
          <p:nvPr>
            <p:ph type="ftr" idx="11"/>
          </p:nvPr>
        </p:nvSpPr>
        <p:spPr>
          <a:xfrm>
            <a:off x="8791074" y="6352598"/>
            <a:ext cx="3245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Daniel Buschek</a:t>
            </a:r>
            <a:endParaRPr/>
          </a:p>
        </p:txBody>
      </p:sp>
      <p:sp>
        <p:nvSpPr>
          <p:cNvPr id="263" name="Google Shape;263;p11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1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12</a:t>
            </a:fld>
            <a:endParaRPr/>
          </a:p>
        </p:txBody>
      </p:sp>
      <p:pic>
        <p:nvPicPr>
          <p:cNvPr id="264" name="Google Shape;26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1" y="2200275"/>
            <a:ext cx="7619996" cy="2457449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1"/>
          <p:cNvSpPr/>
          <p:nvPr/>
        </p:nvSpPr>
        <p:spPr>
          <a:xfrm rot="5400000">
            <a:off x="5582544" y="2115104"/>
            <a:ext cx="648072" cy="54218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BC24A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2"/>
          <p:cNvSpPr txBox="1">
            <a:spLocks noGrp="1"/>
          </p:cNvSpPr>
          <p:nvPr>
            <p:ph type="title"/>
          </p:nvPr>
        </p:nvSpPr>
        <p:spPr>
          <a:xfrm>
            <a:off x="695327" y="115888"/>
            <a:ext cx="7956548" cy="97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de-DE" sz="2800"/>
              <a:t>Design Task</a:t>
            </a:r>
            <a:endParaRPr sz="2800"/>
          </a:p>
        </p:txBody>
      </p:sp>
      <p:sp>
        <p:nvSpPr>
          <p:cNvPr id="271" name="Google Shape;271;p12"/>
          <p:cNvSpPr txBox="1">
            <a:spLocks noGrp="1"/>
          </p:cNvSpPr>
          <p:nvPr>
            <p:ph type="body" idx="2"/>
          </p:nvPr>
        </p:nvSpPr>
        <p:spPr>
          <a:xfrm>
            <a:off x="695326" y="1089025"/>
            <a:ext cx="7956549" cy="503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e.g. keyboard layout optimization</a:t>
            </a:r>
            <a:endParaRPr/>
          </a:p>
        </p:txBody>
      </p:sp>
      <p:sp>
        <p:nvSpPr>
          <p:cNvPr id="272" name="Google Shape;272;p12"/>
          <p:cNvSpPr txBox="1">
            <a:spLocks noGrp="1"/>
          </p:cNvSpPr>
          <p:nvPr>
            <p:ph type="body" idx="3"/>
          </p:nvPr>
        </p:nvSpPr>
        <p:spPr>
          <a:xfrm>
            <a:off x="695325" y="6356350"/>
            <a:ext cx="5610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Intelligent Text Entry</a:t>
            </a:r>
            <a:endParaRPr/>
          </a:p>
        </p:txBody>
      </p:sp>
      <p:sp>
        <p:nvSpPr>
          <p:cNvPr id="273" name="Google Shape;273;p12"/>
          <p:cNvSpPr txBox="1">
            <a:spLocks noGrp="1"/>
          </p:cNvSpPr>
          <p:nvPr>
            <p:ph type="ftr" idx="11"/>
          </p:nvPr>
        </p:nvSpPr>
        <p:spPr>
          <a:xfrm>
            <a:off x="8791074" y="6352598"/>
            <a:ext cx="3245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Daniel Buschek</a:t>
            </a:r>
            <a:endParaRPr/>
          </a:p>
        </p:txBody>
      </p:sp>
      <p:sp>
        <p:nvSpPr>
          <p:cNvPr id="274" name="Google Shape;274;p12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1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13</a:t>
            </a:fld>
            <a:endParaRPr/>
          </a:p>
        </p:txBody>
      </p:sp>
      <p:pic>
        <p:nvPicPr>
          <p:cNvPr id="275" name="Google Shape;275;p12" descr="C:\phd\git_repos\ATH2017\img\design_optimisati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2200275"/>
            <a:ext cx="7620000" cy="245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"/>
          <p:cNvSpPr txBox="1">
            <a:spLocks noGrp="1"/>
          </p:cNvSpPr>
          <p:nvPr>
            <p:ph type="title"/>
          </p:nvPr>
        </p:nvSpPr>
        <p:spPr>
          <a:xfrm>
            <a:off x="695327" y="115888"/>
            <a:ext cx="7956548" cy="97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/>
              <a:t>A Simple Optimizer</a:t>
            </a:r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body" idx="1"/>
          </p:nvPr>
        </p:nvSpPr>
        <p:spPr>
          <a:xfrm>
            <a:off x="695324" y="1592264"/>
            <a:ext cx="7956551" cy="4537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285750" lvl="0" indent="-2857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400"/>
              <a:buChar char="▪"/>
            </a:pPr>
            <a:r>
              <a:rPr lang="de-DE" sz="2800"/>
              <a:t>Can you think of a trivial optimizer?</a:t>
            </a:r>
            <a:endParaRPr/>
          </a:p>
          <a:p>
            <a:pPr marL="285750" lvl="0" indent="-1333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400"/>
              <a:buNone/>
            </a:pPr>
            <a:endParaRPr sz="2800"/>
          </a:p>
          <a:p>
            <a:pPr marL="285750" lvl="0" indent="-2857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400"/>
              <a:buChar char="▪"/>
            </a:pPr>
            <a:r>
              <a:rPr lang="de-DE" sz="2800"/>
              <a:t>Random Search:</a:t>
            </a:r>
            <a:endParaRPr/>
          </a:p>
          <a:p>
            <a:pPr marL="766763" lvl="1" indent="-5143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400"/>
              <a:buAutoNum type="arabicPeriod"/>
            </a:pPr>
            <a:r>
              <a:rPr lang="de-DE" sz="2400"/>
              <a:t>Generate random design</a:t>
            </a:r>
            <a:endParaRPr/>
          </a:p>
          <a:p>
            <a:pPr marL="766763" lvl="1" indent="-5143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400"/>
              <a:buAutoNum type="arabicPeriod"/>
            </a:pPr>
            <a:r>
              <a:rPr lang="de-DE" sz="2400"/>
              <a:t>Keep if better than current best design</a:t>
            </a:r>
            <a:endParaRPr/>
          </a:p>
          <a:p>
            <a:pPr marL="766763" lvl="1" indent="-5143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400"/>
              <a:buAutoNum type="arabicPeriod"/>
            </a:pPr>
            <a:r>
              <a:rPr lang="de-DE" sz="2400"/>
              <a:t>Repeat</a:t>
            </a:r>
            <a:endParaRPr/>
          </a:p>
          <a:p>
            <a:pPr marL="285750" lvl="0" indent="-1333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285750" lvl="0" indent="-1333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body" idx="2"/>
          </p:nvPr>
        </p:nvSpPr>
        <p:spPr>
          <a:xfrm>
            <a:off x="695326" y="1089025"/>
            <a:ext cx="7956549" cy="503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body" idx="3"/>
          </p:nvPr>
        </p:nvSpPr>
        <p:spPr>
          <a:xfrm>
            <a:off x="695325" y="6356350"/>
            <a:ext cx="5610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Intelligent Text Entry</a:t>
            </a:r>
            <a:endParaRPr/>
          </a:p>
        </p:txBody>
      </p:sp>
      <p:sp>
        <p:nvSpPr>
          <p:cNvPr id="284" name="Google Shape;284;p13"/>
          <p:cNvSpPr txBox="1">
            <a:spLocks noGrp="1"/>
          </p:cNvSpPr>
          <p:nvPr>
            <p:ph type="ftr" idx="11"/>
          </p:nvPr>
        </p:nvSpPr>
        <p:spPr>
          <a:xfrm>
            <a:off x="8791074" y="6352598"/>
            <a:ext cx="3245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Daniel Buschek</a:t>
            </a:r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1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4"/>
          <p:cNvSpPr txBox="1">
            <a:spLocks noGrp="1"/>
          </p:cNvSpPr>
          <p:nvPr>
            <p:ph type="title"/>
          </p:nvPr>
        </p:nvSpPr>
        <p:spPr>
          <a:xfrm>
            <a:off x="695327" y="115888"/>
            <a:ext cx="7956548" cy="97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/>
              <a:t>Optimization Landscape</a:t>
            </a:r>
            <a:endParaRPr/>
          </a:p>
        </p:txBody>
      </p:sp>
      <p:sp>
        <p:nvSpPr>
          <p:cNvPr id="291" name="Google Shape;291;p14"/>
          <p:cNvSpPr txBox="1">
            <a:spLocks noGrp="1"/>
          </p:cNvSpPr>
          <p:nvPr>
            <p:ph type="body" idx="2"/>
          </p:nvPr>
        </p:nvSpPr>
        <p:spPr>
          <a:xfrm>
            <a:off x="695326" y="1089025"/>
            <a:ext cx="7956549" cy="503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Here: objective function (y) across two design parameters (x, z)</a:t>
            </a:r>
            <a:endParaRPr/>
          </a:p>
        </p:txBody>
      </p:sp>
      <p:sp>
        <p:nvSpPr>
          <p:cNvPr id="292" name="Google Shape;292;p14"/>
          <p:cNvSpPr txBox="1">
            <a:spLocks noGrp="1"/>
          </p:cNvSpPr>
          <p:nvPr>
            <p:ph type="body" idx="3"/>
          </p:nvPr>
        </p:nvSpPr>
        <p:spPr>
          <a:xfrm>
            <a:off x="695325" y="6356350"/>
            <a:ext cx="5610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Intelligent Text Entry</a:t>
            </a:r>
            <a:endParaRPr/>
          </a:p>
        </p:txBody>
      </p:sp>
      <p:sp>
        <p:nvSpPr>
          <p:cNvPr id="293" name="Google Shape;293;p14"/>
          <p:cNvSpPr txBox="1">
            <a:spLocks noGrp="1"/>
          </p:cNvSpPr>
          <p:nvPr>
            <p:ph type="ftr" idx="11"/>
          </p:nvPr>
        </p:nvSpPr>
        <p:spPr>
          <a:xfrm>
            <a:off x="8791074" y="6352598"/>
            <a:ext cx="3245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Daniel Buschek</a:t>
            </a:r>
            <a:endParaRPr/>
          </a:p>
        </p:txBody>
      </p:sp>
      <p:sp>
        <p:nvSpPr>
          <p:cNvPr id="294" name="Google Shape;294;p14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1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15</a:t>
            </a:fld>
            <a:endParaRPr/>
          </a:p>
        </p:txBody>
      </p:sp>
      <p:pic>
        <p:nvPicPr>
          <p:cNvPr id="295" name="Google Shape;295;p14" descr="C:\Users\daniel\ownCloud\phd\seminare\AT_in_HCI_SS_2017\images\optimisation_landscap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17275"/>
            <a:ext cx="9252520" cy="462626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4"/>
          <p:cNvSpPr txBox="1"/>
          <p:nvPr/>
        </p:nvSpPr>
        <p:spPr>
          <a:xfrm>
            <a:off x="6305550" y="5585013"/>
            <a:ext cx="23463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global minimum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7" name="Google Shape;297;p14"/>
          <p:cNvCxnSpPr>
            <a:stCxn id="296" idx="1"/>
          </p:cNvCxnSpPr>
          <p:nvPr/>
        </p:nvCxnSpPr>
        <p:spPr>
          <a:xfrm rot="10800000">
            <a:off x="5886450" y="5419545"/>
            <a:ext cx="419100" cy="39630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98" name="Google Shape;298;p14"/>
          <p:cNvSpPr txBox="1"/>
          <p:nvPr/>
        </p:nvSpPr>
        <p:spPr>
          <a:xfrm>
            <a:off x="6474683" y="1605349"/>
            <a:ext cx="231345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 maximum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9" name="Google Shape;299;p14"/>
          <p:cNvCxnSpPr/>
          <p:nvPr/>
        </p:nvCxnSpPr>
        <p:spPr>
          <a:xfrm flipH="1">
            <a:off x="6305958" y="2080099"/>
            <a:ext cx="267562" cy="1111108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00" name="Google Shape;300;p14"/>
          <p:cNvSpPr txBox="1"/>
          <p:nvPr/>
        </p:nvSpPr>
        <p:spPr>
          <a:xfrm>
            <a:off x="695325" y="1605349"/>
            <a:ext cx="242887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global maximum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1" name="Google Shape;301;p14"/>
          <p:cNvCxnSpPr>
            <a:stCxn id="300" idx="3"/>
          </p:cNvCxnSpPr>
          <p:nvPr/>
        </p:nvCxnSpPr>
        <p:spPr>
          <a:xfrm>
            <a:off x="3124195" y="1836182"/>
            <a:ext cx="765300" cy="23070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02" name="Google Shape;302;p14"/>
          <p:cNvSpPr txBox="1"/>
          <p:nvPr/>
        </p:nvSpPr>
        <p:spPr>
          <a:xfrm>
            <a:off x="8469813" y="3461073"/>
            <a:ext cx="3000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endParaRPr sz="1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4"/>
          <p:cNvSpPr txBox="1"/>
          <p:nvPr/>
        </p:nvSpPr>
        <p:spPr>
          <a:xfrm>
            <a:off x="2979862" y="5506485"/>
            <a:ext cx="3000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sz="1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4"/>
          <p:cNvSpPr txBox="1"/>
          <p:nvPr/>
        </p:nvSpPr>
        <p:spPr>
          <a:xfrm>
            <a:off x="7628994" y="5081774"/>
            <a:ext cx="3000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endParaRPr sz="1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5"/>
          <p:cNvSpPr txBox="1">
            <a:spLocks noGrp="1"/>
          </p:cNvSpPr>
          <p:nvPr>
            <p:ph type="title"/>
          </p:nvPr>
        </p:nvSpPr>
        <p:spPr>
          <a:xfrm>
            <a:off x="695327" y="115888"/>
            <a:ext cx="7956548" cy="97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/>
              <a:t>Random Guessing</a:t>
            </a:r>
            <a:endParaRPr/>
          </a:p>
        </p:txBody>
      </p:sp>
      <p:sp>
        <p:nvSpPr>
          <p:cNvPr id="310" name="Google Shape;310;p15"/>
          <p:cNvSpPr txBox="1">
            <a:spLocks noGrp="1"/>
          </p:cNvSpPr>
          <p:nvPr>
            <p:ph type="body" idx="2"/>
          </p:nvPr>
        </p:nvSpPr>
        <p:spPr>
          <a:xfrm>
            <a:off x="695326" y="1089025"/>
            <a:ext cx="7956549" cy="503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311" name="Google Shape;311;p15"/>
          <p:cNvSpPr txBox="1">
            <a:spLocks noGrp="1"/>
          </p:cNvSpPr>
          <p:nvPr>
            <p:ph type="body" idx="3"/>
          </p:nvPr>
        </p:nvSpPr>
        <p:spPr>
          <a:xfrm>
            <a:off x="695325" y="6356350"/>
            <a:ext cx="5610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Intelligent Text Entry</a:t>
            </a:r>
            <a:endParaRPr/>
          </a:p>
        </p:txBody>
      </p:sp>
      <p:sp>
        <p:nvSpPr>
          <p:cNvPr id="312" name="Google Shape;312;p15"/>
          <p:cNvSpPr txBox="1">
            <a:spLocks noGrp="1"/>
          </p:cNvSpPr>
          <p:nvPr>
            <p:ph type="ftr" idx="11"/>
          </p:nvPr>
        </p:nvSpPr>
        <p:spPr>
          <a:xfrm>
            <a:off x="8791074" y="6352598"/>
            <a:ext cx="3245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Daniel Buschek</a:t>
            </a:r>
            <a:endParaRPr/>
          </a:p>
        </p:txBody>
      </p:sp>
      <p:sp>
        <p:nvSpPr>
          <p:cNvPr id="313" name="Google Shape;313;p15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1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16</a:t>
            </a:fld>
            <a:endParaRPr/>
          </a:p>
        </p:txBody>
      </p:sp>
      <p:pic>
        <p:nvPicPr>
          <p:cNvPr id="314" name="Google Shape;314;p15" descr="C:\Users\daniel\ownCloud\phd\seminare\AT_in_HCI_SS_2017\images\optimisation_landscap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17275"/>
            <a:ext cx="9252520" cy="46262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p15"/>
          <p:cNvCxnSpPr/>
          <p:nvPr/>
        </p:nvCxnSpPr>
        <p:spPr>
          <a:xfrm>
            <a:off x="2843808" y="3140968"/>
            <a:ext cx="0" cy="891244"/>
          </a:xfrm>
          <a:prstGeom prst="straightConnector1">
            <a:avLst/>
          </a:prstGeom>
          <a:noFill/>
          <a:ln w="76200" cap="flat" cmpd="sng">
            <a:solidFill>
              <a:schemeClr val="accent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16" name="Google Shape;316;p15"/>
          <p:cNvCxnSpPr/>
          <p:nvPr/>
        </p:nvCxnSpPr>
        <p:spPr>
          <a:xfrm>
            <a:off x="4139952" y="3573016"/>
            <a:ext cx="0" cy="891244"/>
          </a:xfrm>
          <a:prstGeom prst="straightConnector1">
            <a:avLst/>
          </a:prstGeom>
          <a:noFill/>
          <a:ln w="76200" cap="flat" cmpd="sng">
            <a:solidFill>
              <a:schemeClr val="accent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17" name="Google Shape;317;p15"/>
          <p:cNvCxnSpPr/>
          <p:nvPr/>
        </p:nvCxnSpPr>
        <p:spPr>
          <a:xfrm>
            <a:off x="4788024" y="3140968"/>
            <a:ext cx="0" cy="891244"/>
          </a:xfrm>
          <a:prstGeom prst="straightConnector1">
            <a:avLst/>
          </a:prstGeom>
          <a:noFill/>
          <a:ln w="76200" cap="flat" cmpd="sng">
            <a:solidFill>
              <a:schemeClr val="accent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18" name="Google Shape;318;p15"/>
          <p:cNvCxnSpPr/>
          <p:nvPr/>
        </p:nvCxnSpPr>
        <p:spPr>
          <a:xfrm>
            <a:off x="3660610" y="2681772"/>
            <a:ext cx="0" cy="891244"/>
          </a:xfrm>
          <a:prstGeom prst="straightConnector1">
            <a:avLst/>
          </a:prstGeom>
          <a:noFill/>
          <a:ln w="76200" cap="flat" cmpd="sng">
            <a:solidFill>
              <a:schemeClr val="accent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19" name="Google Shape;319;p15"/>
          <p:cNvCxnSpPr/>
          <p:nvPr/>
        </p:nvCxnSpPr>
        <p:spPr>
          <a:xfrm>
            <a:off x="5580112" y="3735796"/>
            <a:ext cx="0" cy="891244"/>
          </a:xfrm>
          <a:prstGeom prst="straightConnector1">
            <a:avLst/>
          </a:prstGeom>
          <a:noFill/>
          <a:ln w="76200" cap="flat" cmpd="sng">
            <a:solidFill>
              <a:schemeClr val="accent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0" name="Google Shape;320;p15"/>
          <p:cNvCxnSpPr/>
          <p:nvPr/>
        </p:nvCxnSpPr>
        <p:spPr>
          <a:xfrm>
            <a:off x="6147938" y="2681772"/>
            <a:ext cx="0" cy="891244"/>
          </a:xfrm>
          <a:prstGeom prst="straightConnector1">
            <a:avLst/>
          </a:prstGeom>
          <a:noFill/>
          <a:ln w="76200" cap="flat" cmpd="sng">
            <a:solidFill>
              <a:schemeClr val="accent5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6"/>
          <p:cNvSpPr txBox="1">
            <a:spLocks noGrp="1"/>
          </p:cNvSpPr>
          <p:nvPr>
            <p:ph type="title"/>
          </p:nvPr>
        </p:nvSpPr>
        <p:spPr>
          <a:xfrm>
            <a:off x="695327" y="115888"/>
            <a:ext cx="7956548" cy="97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/>
              <a:t>Optimizers</a:t>
            </a:r>
            <a:endParaRPr/>
          </a:p>
        </p:txBody>
      </p:sp>
      <p:sp>
        <p:nvSpPr>
          <p:cNvPr id="326" name="Google Shape;326;p16"/>
          <p:cNvSpPr txBox="1">
            <a:spLocks noGrp="1"/>
          </p:cNvSpPr>
          <p:nvPr>
            <p:ph type="body" idx="1"/>
          </p:nvPr>
        </p:nvSpPr>
        <p:spPr>
          <a:xfrm>
            <a:off x="695324" y="1592264"/>
            <a:ext cx="7956551" cy="4537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133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400"/>
              <a:buChar char="▪"/>
            </a:pPr>
            <a:r>
              <a:rPr lang="de-DE" sz="2400" b="1"/>
              <a:t>Heuristic methods </a:t>
            </a:r>
            <a:r>
              <a:rPr lang="de-DE" sz="2400"/>
              <a:t>(e.g. Simulated Annealing)</a:t>
            </a:r>
            <a:endParaRPr/>
          </a:p>
          <a:p>
            <a:pPr marL="357188" lvl="1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000"/>
              <a:buNone/>
            </a:pPr>
            <a:r>
              <a:rPr lang="de-DE" b="1">
                <a:solidFill>
                  <a:srgbClr val="8BC24A"/>
                </a:solidFill>
              </a:rPr>
              <a:t>+</a:t>
            </a:r>
            <a:r>
              <a:rPr lang="de-DE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/>
              <a:t>Flexible</a:t>
            </a:r>
            <a:endParaRPr/>
          </a:p>
          <a:p>
            <a:pPr marL="357188" lvl="1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000"/>
              <a:buNone/>
            </a:pPr>
            <a:r>
              <a:rPr lang="de-DE" b="1">
                <a:solidFill>
                  <a:srgbClr val="8BC24A"/>
                </a:solidFill>
              </a:rPr>
              <a:t>-</a:t>
            </a:r>
            <a:r>
              <a:rPr lang="de-DE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/>
              <a:t>Not guaranteed to find global optimum</a:t>
            </a:r>
            <a:endParaRPr/>
          </a:p>
          <a:p>
            <a:pPr marL="538163" lvl="1" indent="-53975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400"/>
              <a:buChar char="▪"/>
            </a:pPr>
            <a:r>
              <a:rPr lang="de-DE" sz="2400" b="1"/>
              <a:t>Exact methods </a:t>
            </a:r>
            <a:r>
              <a:rPr lang="de-DE" sz="2400"/>
              <a:t>(e.g. Integer Programming)</a:t>
            </a:r>
            <a:endParaRPr/>
          </a:p>
          <a:p>
            <a:pPr marL="357187" lvl="1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000"/>
              <a:buNone/>
            </a:pPr>
            <a:r>
              <a:rPr lang="de-DE" b="1">
                <a:solidFill>
                  <a:srgbClr val="8BC24A"/>
                </a:solidFill>
              </a:rPr>
              <a:t>+</a:t>
            </a:r>
            <a:r>
              <a:rPr lang="de-DE">
                <a:solidFill>
                  <a:srgbClr val="8BC24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/>
              <a:t>Guarantees</a:t>
            </a:r>
            <a:endParaRPr/>
          </a:p>
          <a:p>
            <a:pPr marL="357188" lvl="1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000"/>
              <a:buNone/>
            </a:pPr>
            <a:r>
              <a:rPr lang="de-DE" b="1">
                <a:solidFill>
                  <a:srgbClr val="8BC24A"/>
                </a:solidFill>
              </a:rPr>
              <a:t>-</a:t>
            </a:r>
            <a:r>
              <a:rPr lang="de-DE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/>
              <a:t>Less flexible objectives</a:t>
            </a:r>
            <a:endParaRPr/>
          </a:p>
        </p:txBody>
      </p:sp>
      <p:sp>
        <p:nvSpPr>
          <p:cNvPr id="327" name="Google Shape;327;p16"/>
          <p:cNvSpPr txBox="1">
            <a:spLocks noGrp="1"/>
          </p:cNvSpPr>
          <p:nvPr>
            <p:ph type="body" idx="2"/>
          </p:nvPr>
        </p:nvSpPr>
        <p:spPr>
          <a:xfrm>
            <a:off x="695326" y="1089025"/>
            <a:ext cx="7956549" cy="503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328" name="Google Shape;328;p16"/>
          <p:cNvSpPr txBox="1">
            <a:spLocks noGrp="1"/>
          </p:cNvSpPr>
          <p:nvPr>
            <p:ph type="body" idx="3"/>
          </p:nvPr>
        </p:nvSpPr>
        <p:spPr>
          <a:xfrm>
            <a:off x="695325" y="6356350"/>
            <a:ext cx="5610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Intelligent Text Entry</a:t>
            </a:r>
            <a:endParaRPr/>
          </a:p>
        </p:txBody>
      </p:sp>
      <p:sp>
        <p:nvSpPr>
          <p:cNvPr id="329" name="Google Shape;329;p16"/>
          <p:cNvSpPr txBox="1">
            <a:spLocks noGrp="1"/>
          </p:cNvSpPr>
          <p:nvPr>
            <p:ph type="ftr" idx="11"/>
          </p:nvPr>
        </p:nvSpPr>
        <p:spPr>
          <a:xfrm>
            <a:off x="8791074" y="6352598"/>
            <a:ext cx="3245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Daniel Buschek</a:t>
            </a:r>
            <a:endParaRPr/>
          </a:p>
        </p:txBody>
      </p:sp>
      <p:sp>
        <p:nvSpPr>
          <p:cNvPr id="330" name="Google Shape;330;p16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1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7"/>
          <p:cNvSpPr txBox="1">
            <a:spLocks noGrp="1"/>
          </p:cNvSpPr>
          <p:nvPr>
            <p:ph type="title"/>
          </p:nvPr>
        </p:nvSpPr>
        <p:spPr>
          <a:xfrm>
            <a:off x="695327" y="115888"/>
            <a:ext cx="7956548" cy="97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/>
              <a:t>Example: Simulated Annealing</a:t>
            </a:r>
            <a:endParaRPr/>
          </a:p>
        </p:txBody>
      </p:sp>
      <p:sp>
        <p:nvSpPr>
          <p:cNvPr id="336" name="Google Shape;336;p17"/>
          <p:cNvSpPr txBox="1">
            <a:spLocks noGrp="1"/>
          </p:cNvSpPr>
          <p:nvPr>
            <p:ph type="body" idx="1"/>
          </p:nvPr>
        </p:nvSpPr>
        <p:spPr>
          <a:xfrm>
            <a:off x="695324" y="1592264"/>
            <a:ext cx="4647499" cy="4537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de-DE" sz="2400"/>
              <a:t>Metaphor: shaping hot metal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400"/>
              <a:buChar char="▪"/>
            </a:pPr>
            <a:r>
              <a:rPr lang="de-DE" sz="2400"/>
              <a:t>Flexible at beginning (exploration)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400"/>
              <a:buChar char="▪"/>
            </a:pPr>
            <a:r>
              <a:rPr lang="de-DE" sz="2400"/>
              <a:t>Gradually more rigid as it “cools down” (exploitation)</a:t>
            </a:r>
            <a:endParaRPr sz="2400"/>
          </a:p>
          <a:p>
            <a:pPr marL="285750" lvl="0" indent="-1333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sp>
        <p:nvSpPr>
          <p:cNvPr id="337" name="Google Shape;337;p17"/>
          <p:cNvSpPr txBox="1">
            <a:spLocks noGrp="1"/>
          </p:cNvSpPr>
          <p:nvPr>
            <p:ph type="body" idx="2"/>
          </p:nvPr>
        </p:nvSpPr>
        <p:spPr>
          <a:xfrm>
            <a:off x="695326" y="1089025"/>
            <a:ext cx="7956549" cy="503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338" name="Google Shape;338;p17"/>
          <p:cNvSpPr txBox="1">
            <a:spLocks noGrp="1"/>
          </p:cNvSpPr>
          <p:nvPr>
            <p:ph type="body" idx="3"/>
          </p:nvPr>
        </p:nvSpPr>
        <p:spPr>
          <a:xfrm>
            <a:off x="695325" y="6356350"/>
            <a:ext cx="5610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Intelligent Text Entry</a:t>
            </a:r>
            <a:endParaRPr/>
          </a:p>
        </p:txBody>
      </p:sp>
      <p:sp>
        <p:nvSpPr>
          <p:cNvPr id="339" name="Google Shape;339;p17"/>
          <p:cNvSpPr txBox="1">
            <a:spLocks noGrp="1"/>
          </p:cNvSpPr>
          <p:nvPr>
            <p:ph type="ftr" idx="11"/>
          </p:nvPr>
        </p:nvSpPr>
        <p:spPr>
          <a:xfrm>
            <a:off x="8791074" y="6352598"/>
            <a:ext cx="3245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Daniel Buschek</a:t>
            </a:r>
            <a:endParaRPr/>
          </a:p>
        </p:txBody>
      </p:sp>
      <p:sp>
        <p:nvSpPr>
          <p:cNvPr id="340" name="Google Shape;340;p17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1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18</a:t>
            </a:fld>
            <a:endParaRPr/>
          </a:p>
        </p:txBody>
      </p:sp>
      <p:sp>
        <p:nvSpPr>
          <p:cNvPr id="341" name="Google Shape;341;p17"/>
          <p:cNvSpPr txBox="1"/>
          <p:nvPr/>
        </p:nvSpPr>
        <p:spPr>
          <a:xfrm>
            <a:off x="695324" y="4070438"/>
            <a:ext cx="7956549" cy="19646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lang="de-DE" sz="2400">
                <a:solidFill>
                  <a:srgbClr val="3F3F3F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For i=0 to N:</a:t>
            </a:r>
            <a:endParaRPr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lang="de-DE" sz="2400">
                <a:solidFill>
                  <a:srgbClr val="3F3F3F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	reduce temperature T</a:t>
            </a:r>
            <a:endParaRPr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lang="de-DE" sz="2400">
                <a:solidFill>
                  <a:srgbClr val="3F3F3F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	generate neighbor design</a:t>
            </a:r>
            <a:endParaRPr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lang="de-DE" sz="2400">
                <a:solidFill>
                  <a:srgbClr val="3F3F3F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	if better: go to neighbor</a:t>
            </a:r>
            <a:endParaRPr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lang="de-DE" sz="2400">
                <a:solidFill>
                  <a:srgbClr val="3F3F3F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	else: still go with chance relative to T</a:t>
            </a:r>
            <a:endParaRPr sz="2400">
              <a:solidFill>
                <a:srgbClr val="3F3F3F"/>
              </a:solidFill>
              <a:latin typeface="Courier New" panose="02070309020205020404" pitchFamily="49" charset="0"/>
              <a:ea typeface="Lato"/>
              <a:cs typeface="Courier New" panose="02070309020205020404" pitchFamily="49" charset="0"/>
              <a:sym typeface="Lato"/>
            </a:endParaRPr>
          </a:p>
        </p:txBody>
      </p:sp>
      <p:pic>
        <p:nvPicPr>
          <p:cNvPr id="342" name="Google Shape;342;p17" descr="Kostenloses Stock Foto zu energie, erwachsener, flam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2822" y="1639951"/>
            <a:ext cx="3331275" cy="222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17"/>
          <p:cNvSpPr/>
          <p:nvPr/>
        </p:nvSpPr>
        <p:spPr>
          <a:xfrm>
            <a:off x="6622120" y="3608690"/>
            <a:ext cx="212910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Photo by </a:t>
            </a:r>
            <a:r>
              <a:rPr lang="de-DE" sz="1200" u="sng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Kateryna Babaieva</a:t>
            </a:r>
            <a:endParaRPr sz="1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8"/>
          <p:cNvSpPr txBox="1">
            <a:spLocks noGrp="1"/>
          </p:cNvSpPr>
          <p:nvPr>
            <p:ph type="title"/>
          </p:nvPr>
        </p:nvSpPr>
        <p:spPr>
          <a:xfrm>
            <a:off x="695327" y="115888"/>
            <a:ext cx="7956548" cy="97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/>
              <a:t>Simulated Annealing</a:t>
            </a:r>
            <a:endParaRPr/>
          </a:p>
        </p:txBody>
      </p:sp>
      <p:sp>
        <p:nvSpPr>
          <p:cNvPr id="349" name="Google Shape;349;p18"/>
          <p:cNvSpPr txBox="1">
            <a:spLocks noGrp="1"/>
          </p:cNvSpPr>
          <p:nvPr>
            <p:ph type="body" idx="2"/>
          </p:nvPr>
        </p:nvSpPr>
        <p:spPr>
          <a:xfrm>
            <a:off x="695326" y="1089025"/>
            <a:ext cx="7956549" cy="503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350" name="Google Shape;350;p18"/>
          <p:cNvSpPr txBox="1">
            <a:spLocks noGrp="1"/>
          </p:cNvSpPr>
          <p:nvPr>
            <p:ph type="body" idx="3"/>
          </p:nvPr>
        </p:nvSpPr>
        <p:spPr>
          <a:xfrm>
            <a:off x="695325" y="6356350"/>
            <a:ext cx="5610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Intelligent Text Entry</a:t>
            </a:r>
            <a:endParaRPr/>
          </a:p>
        </p:txBody>
      </p:sp>
      <p:sp>
        <p:nvSpPr>
          <p:cNvPr id="351" name="Google Shape;351;p18"/>
          <p:cNvSpPr txBox="1">
            <a:spLocks noGrp="1"/>
          </p:cNvSpPr>
          <p:nvPr>
            <p:ph type="ftr" idx="11"/>
          </p:nvPr>
        </p:nvSpPr>
        <p:spPr>
          <a:xfrm>
            <a:off x="8791074" y="6352598"/>
            <a:ext cx="3245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Daniel Buschek</a:t>
            </a:r>
            <a:endParaRPr/>
          </a:p>
        </p:txBody>
      </p:sp>
      <p:sp>
        <p:nvSpPr>
          <p:cNvPr id="352" name="Google Shape;352;p18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1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19</a:t>
            </a:fld>
            <a:endParaRPr/>
          </a:p>
        </p:txBody>
      </p:sp>
      <p:pic>
        <p:nvPicPr>
          <p:cNvPr id="353" name="Google Shape;353;p18" descr="C:\Users\daniel\ownCloud\phd\seminare\AT_in_HCI_SS_2017\images\optimisation_landscap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17275"/>
            <a:ext cx="9252520" cy="46262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4" name="Google Shape;354;p18"/>
          <p:cNvCxnSpPr/>
          <p:nvPr/>
        </p:nvCxnSpPr>
        <p:spPr>
          <a:xfrm>
            <a:off x="5175809" y="3298558"/>
            <a:ext cx="0" cy="891244"/>
          </a:xfrm>
          <a:prstGeom prst="straightConnector1">
            <a:avLst/>
          </a:prstGeom>
          <a:noFill/>
          <a:ln w="76200" cap="flat" cmpd="sng">
            <a:solidFill>
              <a:schemeClr val="accent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55" name="Google Shape;355;p18"/>
          <p:cNvCxnSpPr/>
          <p:nvPr/>
        </p:nvCxnSpPr>
        <p:spPr>
          <a:xfrm>
            <a:off x="5511017" y="3153977"/>
            <a:ext cx="0" cy="891244"/>
          </a:xfrm>
          <a:prstGeom prst="straightConnector1">
            <a:avLst/>
          </a:prstGeom>
          <a:noFill/>
          <a:ln w="76200" cap="flat" cmpd="sng">
            <a:solidFill>
              <a:schemeClr val="accent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56" name="Google Shape;356;p18"/>
          <p:cNvCxnSpPr/>
          <p:nvPr/>
        </p:nvCxnSpPr>
        <p:spPr>
          <a:xfrm>
            <a:off x="5940152" y="2852936"/>
            <a:ext cx="0" cy="891244"/>
          </a:xfrm>
          <a:prstGeom prst="straightConnector1">
            <a:avLst/>
          </a:prstGeom>
          <a:noFill/>
          <a:ln w="76200" cap="flat" cmpd="sng">
            <a:solidFill>
              <a:schemeClr val="accent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57" name="Google Shape;357;p18"/>
          <p:cNvCxnSpPr/>
          <p:nvPr/>
        </p:nvCxnSpPr>
        <p:spPr>
          <a:xfrm>
            <a:off x="6084168" y="2578478"/>
            <a:ext cx="0" cy="891244"/>
          </a:xfrm>
          <a:prstGeom prst="straightConnector1">
            <a:avLst/>
          </a:prstGeom>
          <a:noFill/>
          <a:ln w="76200" cap="flat" cmpd="sng">
            <a:solidFill>
              <a:schemeClr val="accent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58" name="Google Shape;358;p18"/>
          <p:cNvCxnSpPr/>
          <p:nvPr/>
        </p:nvCxnSpPr>
        <p:spPr>
          <a:xfrm>
            <a:off x="5364088" y="2636912"/>
            <a:ext cx="0" cy="891244"/>
          </a:xfrm>
          <a:prstGeom prst="straightConnector1">
            <a:avLst/>
          </a:prstGeom>
          <a:noFill/>
          <a:ln w="76200" cap="flat" cmpd="sng">
            <a:solidFill>
              <a:schemeClr val="accent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59" name="Google Shape;359;p18"/>
          <p:cNvCxnSpPr/>
          <p:nvPr/>
        </p:nvCxnSpPr>
        <p:spPr>
          <a:xfrm>
            <a:off x="5076056" y="2492896"/>
            <a:ext cx="0" cy="891244"/>
          </a:xfrm>
          <a:prstGeom prst="straightConnector1">
            <a:avLst/>
          </a:prstGeom>
          <a:noFill/>
          <a:ln w="76200" cap="flat" cmpd="sng">
            <a:solidFill>
              <a:schemeClr val="accent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60" name="Google Shape;360;p18"/>
          <p:cNvCxnSpPr/>
          <p:nvPr/>
        </p:nvCxnSpPr>
        <p:spPr>
          <a:xfrm>
            <a:off x="4860032" y="2191290"/>
            <a:ext cx="0" cy="891244"/>
          </a:xfrm>
          <a:prstGeom prst="straightConnector1">
            <a:avLst/>
          </a:prstGeom>
          <a:noFill/>
          <a:ln w="76200" cap="flat" cmpd="sng">
            <a:solidFill>
              <a:schemeClr val="accent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61" name="Google Shape;361;p18"/>
          <p:cNvCxnSpPr/>
          <p:nvPr/>
        </p:nvCxnSpPr>
        <p:spPr>
          <a:xfrm>
            <a:off x="4572000" y="1961692"/>
            <a:ext cx="0" cy="891244"/>
          </a:xfrm>
          <a:prstGeom prst="straightConnector1">
            <a:avLst/>
          </a:prstGeom>
          <a:noFill/>
          <a:ln w="76200" cap="flat" cmpd="sng">
            <a:solidFill>
              <a:schemeClr val="accent5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"/>
          <p:cNvSpPr txBox="1">
            <a:spLocks noGrp="1"/>
          </p:cNvSpPr>
          <p:nvPr>
            <p:ph type="title"/>
          </p:nvPr>
        </p:nvSpPr>
        <p:spPr>
          <a:xfrm>
            <a:off x="695327" y="115888"/>
            <a:ext cx="7956548" cy="97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/>
              <a:t>Learning Goals</a:t>
            </a:r>
            <a:endParaRPr/>
          </a:p>
        </p:txBody>
      </p:sp>
      <p:sp>
        <p:nvSpPr>
          <p:cNvPr id="118" name="Google Shape;118;p2"/>
          <p:cNvSpPr txBox="1">
            <a:spLocks noGrp="1"/>
          </p:cNvSpPr>
          <p:nvPr>
            <p:ph type="body" idx="1"/>
          </p:nvPr>
        </p:nvSpPr>
        <p:spPr>
          <a:xfrm>
            <a:off x="695324" y="1592264"/>
            <a:ext cx="7956551" cy="4537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de-DE"/>
              <a:t>Combinatorial optimization as a UI design approach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de-DE"/>
              <a:t>Probabilistic methods for handling input 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de-DE"/>
              <a:t>Application example: keyboards</a:t>
            </a:r>
            <a:endParaRPr/>
          </a:p>
        </p:txBody>
      </p:sp>
      <p:sp>
        <p:nvSpPr>
          <p:cNvPr id="119" name="Google Shape;119;p2"/>
          <p:cNvSpPr txBox="1">
            <a:spLocks noGrp="1"/>
          </p:cNvSpPr>
          <p:nvPr>
            <p:ph type="body" idx="2"/>
          </p:nvPr>
        </p:nvSpPr>
        <p:spPr>
          <a:xfrm>
            <a:off x="695326" y="1089025"/>
            <a:ext cx="7956549" cy="503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20" name="Google Shape;120;p2"/>
          <p:cNvSpPr txBox="1">
            <a:spLocks noGrp="1"/>
          </p:cNvSpPr>
          <p:nvPr>
            <p:ph type="body" idx="3"/>
          </p:nvPr>
        </p:nvSpPr>
        <p:spPr>
          <a:xfrm>
            <a:off x="695325" y="6356350"/>
            <a:ext cx="5610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Intelligent Text Entry</a:t>
            </a:r>
            <a:endParaRPr/>
          </a:p>
        </p:txBody>
      </p:sp>
      <p:sp>
        <p:nvSpPr>
          <p:cNvPr id="121" name="Google Shape;121;p2"/>
          <p:cNvSpPr txBox="1">
            <a:spLocks noGrp="1"/>
          </p:cNvSpPr>
          <p:nvPr>
            <p:ph type="ftr" idx="11"/>
          </p:nvPr>
        </p:nvSpPr>
        <p:spPr>
          <a:xfrm>
            <a:off x="8791074" y="6352598"/>
            <a:ext cx="3245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de-DE"/>
              <a:t>Daniel Buschek</a:t>
            </a:r>
          </a:p>
        </p:txBody>
      </p:sp>
      <p:sp>
        <p:nvSpPr>
          <p:cNvPr id="122" name="Google Shape;122;p2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1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9"/>
          <p:cNvSpPr/>
          <p:nvPr/>
        </p:nvSpPr>
        <p:spPr>
          <a:xfrm>
            <a:off x="539551" y="5095182"/>
            <a:ext cx="8112323" cy="841455"/>
          </a:xfrm>
          <a:prstGeom prst="rect">
            <a:avLst/>
          </a:prstGeom>
          <a:solidFill>
            <a:srgbClr val="E3F7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9"/>
          <p:cNvSpPr txBox="1">
            <a:spLocks noGrp="1"/>
          </p:cNvSpPr>
          <p:nvPr>
            <p:ph type="title"/>
          </p:nvPr>
        </p:nvSpPr>
        <p:spPr>
          <a:xfrm>
            <a:off x="695327" y="115888"/>
            <a:ext cx="7956548" cy="97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/>
              <a:t>Example Results</a:t>
            </a:r>
            <a:endParaRPr/>
          </a:p>
        </p:txBody>
      </p:sp>
      <p:sp>
        <p:nvSpPr>
          <p:cNvPr id="368" name="Google Shape;368;p19"/>
          <p:cNvSpPr txBox="1">
            <a:spLocks noGrp="1"/>
          </p:cNvSpPr>
          <p:nvPr>
            <p:ph type="body" idx="2"/>
          </p:nvPr>
        </p:nvSpPr>
        <p:spPr>
          <a:xfrm>
            <a:off x="695326" y="1089025"/>
            <a:ext cx="7956549" cy="503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369" name="Google Shape;369;p19"/>
          <p:cNvSpPr txBox="1">
            <a:spLocks noGrp="1"/>
          </p:cNvSpPr>
          <p:nvPr>
            <p:ph type="body" idx="3"/>
          </p:nvPr>
        </p:nvSpPr>
        <p:spPr>
          <a:xfrm>
            <a:off x="695325" y="6356350"/>
            <a:ext cx="5610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Intelligent Text Entry</a:t>
            </a:r>
            <a:endParaRPr/>
          </a:p>
        </p:txBody>
      </p:sp>
      <p:sp>
        <p:nvSpPr>
          <p:cNvPr id="370" name="Google Shape;370;p19"/>
          <p:cNvSpPr txBox="1">
            <a:spLocks noGrp="1"/>
          </p:cNvSpPr>
          <p:nvPr>
            <p:ph type="ftr" idx="11"/>
          </p:nvPr>
        </p:nvSpPr>
        <p:spPr>
          <a:xfrm>
            <a:off x="8791074" y="6352598"/>
            <a:ext cx="3245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Daniel Buschek</a:t>
            </a:r>
            <a:endParaRPr/>
          </a:p>
        </p:txBody>
      </p:sp>
      <p:sp>
        <p:nvSpPr>
          <p:cNvPr id="371" name="Google Shape;371;p19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1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20</a:t>
            </a:fld>
            <a:endParaRPr/>
          </a:p>
        </p:txBody>
      </p:sp>
      <p:pic>
        <p:nvPicPr>
          <p:cNvPr id="372" name="Google Shape;37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5344" y="2513655"/>
            <a:ext cx="3414692" cy="2419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2524114"/>
            <a:ext cx="3440236" cy="239851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19"/>
          <p:cNvSpPr/>
          <p:nvPr/>
        </p:nvSpPr>
        <p:spPr>
          <a:xfrm>
            <a:off x="611560" y="1582116"/>
            <a:ext cx="331236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“boxpum”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 with random search</a:t>
            </a:r>
            <a:endParaRPr/>
          </a:p>
        </p:txBody>
      </p:sp>
      <p:sp>
        <p:nvSpPr>
          <p:cNvPr id="375" name="Google Shape;375;p19"/>
          <p:cNvSpPr/>
          <p:nvPr/>
        </p:nvSpPr>
        <p:spPr>
          <a:xfrm>
            <a:off x="4663441" y="1556792"/>
            <a:ext cx="398843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“aero”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 with Simulated Annealing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6" name="Google Shape;376;p19"/>
          <p:cNvCxnSpPr/>
          <p:nvPr/>
        </p:nvCxnSpPr>
        <p:spPr>
          <a:xfrm>
            <a:off x="2051720" y="3194432"/>
            <a:ext cx="1872207" cy="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7" name="Google Shape;377;p19"/>
          <p:cNvCxnSpPr/>
          <p:nvPr/>
        </p:nvCxnSpPr>
        <p:spPr>
          <a:xfrm>
            <a:off x="5984776" y="4045558"/>
            <a:ext cx="1179512" cy="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8" name="Google Shape;378;p19"/>
          <p:cNvSpPr/>
          <p:nvPr/>
        </p:nvSpPr>
        <p:spPr>
          <a:xfrm>
            <a:off x="611560" y="5105640"/>
            <a:ext cx="795654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Challenge – can you find a better layout than “aero”?</a:t>
            </a:r>
            <a:br>
              <a:rPr lang="de-D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D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the provided python notebook as a starting point.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0"/>
          <p:cNvSpPr/>
          <p:nvPr/>
        </p:nvSpPr>
        <p:spPr>
          <a:xfrm>
            <a:off x="4879475" y="2921130"/>
            <a:ext cx="3772400" cy="2030249"/>
          </a:xfrm>
          <a:prstGeom prst="rect">
            <a:avLst/>
          </a:prstGeom>
          <a:solidFill>
            <a:srgbClr val="E3F7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20"/>
          <p:cNvSpPr txBox="1">
            <a:spLocks noGrp="1"/>
          </p:cNvSpPr>
          <p:nvPr>
            <p:ph type="title"/>
          </p:nvPr>
        </p:nvSpPr>
        <p:spPr>
          <a:xfrm>
            <a:off x="695327" y="115888"/>
            <a:ext cx="7956548" cy="97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/>
              <a:t>Example Results</a:t>
            </a:r>
            <a:endParaRPr/>
          </a:p>
        </p:txBody>
      </p:sp>
      <p:sp>
        <p:nvSpPr>
          <p:cNvPr id="385" name="Google Shape;385;p20"/>
          <p:cNvSpPr txBox="1">
            <a:spLocks noGrp="1"/>
          </p:cNvSpPr>
          <p:nvPr>
            <p:ph type="body" idx="2"/>
          </p:nvPr>
        </p:nvSpPr>
        <p:spPr>
          <a:xfrm>
            <a:off x="695326" y="1089025"/>
            <a:ext cx="7956549" cy="503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With a modified objective function</a:t>
            </a:r>
            <a:endParaRPr/>
          </a:p>
        </p:txBody>
      </p:sp>
      <p:sp>
        <p:nvSpPr>
          <p:cNvPr id="386" name="Google Shape;386;p20"/>
          <p:cNvSpPr txBox="1">
            <a:spLocks noGrp="1"/>
          </p:cNvSpPr>
          <p:nvPr>
            <p:ph type="body" idx="3"/>
          </p:nvPr>
        </p:nvSpPr>
        <p:spPr>
          <a:xfrm>
            <a:off x="695325" y="6356350"/>
            <a:ext cx="5610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Intelligent Text Entry</a:t>
            </a:r>
            <a:endParaRPr/>
          </a:p>
        </p:txBody>
      </p:sp>
      <p:sp>
        <p:nvSpPr>
          <p:cNvPr id="387" name="Google Shape;387;p20"/>
          <p:cNvSpPr txBox="1">
            <a:spLocks noGrp="1"/>
          </p:cNvSpPr>
          <p:nvPr>
            <p:ph type="ftr" idx="11"/>
          </p:nvPr>
        </p:nvSpPr>
        <p:spPr>
          <a:xfrm>
            <a:off x="8791074" y="6352598"/>
            <a:ext cx="3245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Daniel Buschek</a:t>
            </a:r>
            <a:endParaRPr/>
          </a:p>
        </p:txBody>
      </p:sp>
      <p:sp>
        <p:nvSpPr>
          <p:cNvPr id="388" name="Google Shape;388;p20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1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21</a:t>
            </a:fld>
            <a:endParaRPr/>
          </a:p>
        </p:txBody>
      </p:sp>
      <p:sp>
        <p:nvSpPr>
          <p:cNvPr id="389" name="Google Shape;389;p20"/>
          <p:cNvSpPr/>
          <p:nvPr/>
        </p:nvSpPr>
        <p:spPr>
          <a:xfrm>
            <a:off x="586623" y="1566334"/>
            <a:ext cx="398843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“chat”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 with Simulated Annealing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20"/>
          <p:cNvSpPr/>
          <p:nvPr/>
        </p:nvSpPr>
        <p:spPr>
          <a:xfrm>
            <a:off x="4879474" y="2921131"/>
            <a:ext cx="3911599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was this layout optimized for?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de-D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Typing with right thumb, reduce thumb stretching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1" name="Google Shape;39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2566331"/>
            <a:ext cx="3963497" cy="26485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2" name="Google Shape;392;p20"/>
          <p:cNvCxnSpPr/>
          <p:nvPr/>
        </p:nvCxnSpPr>
        <p:spPr>
          <a:xfrm>
            <a:off x="2503223" y="5133043"/>
            <a:ext cx="1368152" cy="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1"/>
          <p:cNvSpPr txBox="1">
            <a:spLocks noGrp="1"/>
          </p:cNvSpPr>
          <p:nvPr>
            <p:ph type="title"/>
          </p:nvPr>
        </p:nvSpPr>
        <p:spPr>
          <a:xfrm>
            <a:off x="695327" y="115888"/>
            <a:ext cx="7956548" cy="97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/>
              <a:t>Potential of Optimization-based Design</a:t>
            </a:r>
            <a:endParaRPr/>
          </a:p>
        </p:txBody>
      </p:sp>
      <p:sp>
        <p:nvSpPr>
          <p:cNvPr id="398" name="Google Shape;398;p21"/>
          <p:cNvSpPr txBox="1">
            <a:spLocks noGrp="1"/>
          </p:cNvSpPr>
          <p:nvPr>
            <p:ph type="body" idx="1"/>
          </p:nvPr>
        </p:nvSpPr>
        <p:spPr>
          <a:xfrm>
            <a:off x="695324" y="1592264"/>
            <a:ext cx="7956551" cy="4537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de-DE"/>
              <a:t>Obtaining information on the design problem and a formal specification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400"/>
              <a:buChar char="▪"/>
            </a:pPr>
            <a:r>
              <a:rPr lang="de-DE"/>
              <a:t>Exploring a large design space comprehensively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400"/>
              <a:buChar char="▪"/>
            </a:pPr>
            <a:r>
              <a:rPr lang="de-DE"/>
              <a:t>Improving quality and robustness of designs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400"/>
              <a:buChar char="▪"/>
            </a:pPr>
            <a:r>
              <a:rPr lang="de-DE"/>
              <a:t>Estimating possible improvements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400"/>
              <a:buChar char="▪"/>
            </a:pPr>
            <a:r>
              <a:rPr lang="de-DE"/>
              <a:t>Supporting human designers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400"/>
              <a:buChar char="▪"/>
            </a:pPr>
            <a:r>
              <a:rPr lang="de-DE"/>
              <a:t>Optimization during use, personalised UIs</a:t>
            </a:r>
            <a:endParaRPr/>
          </a:p>
          <a:p>
            <a:pPr marL="285750" lvl="0" indent="-1333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400"/>
              <a:buChar char="▪"/>
            </a:pPr>
            <a:r>
              <a:rPr lang="de-DE"/>
              <a:t>Requires: Models of user behaviour, formal problem definition / objective function, computational capacity, …</a:t>
            </a:r>
            <a:endParaRPr/>
          </a:p>
        </p:txBody>
      </p:sp>
      <p:sp>
        <p:nvSpPr>
          <p:cNvPr id="399" name="Google Shape;399;p21"/>
          <p:cNvSpPr txBox="1">
            <a:spLocks noGrp="1"/>
          </p:cNvSpPr>
          <p:nvPr>
            <p:ph type="body" idx="2"/>
          </p:nvPr>
        </p:nvSpPr>
        <p:spPr>
          <a:xfrm>
            <a:off x="695326" y="1089025"/>
            <a:ext cx="7956549" cy="503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400" name="Google Shape;400;p21"/>
          <p:cNvSpPr txBox="1">
            <a:spLocks noGrp="1"/>
          </p:cNvSpPr>
          <p:nvPr>
            <p:ph type="body" idx="3"/>
          </p:nvPr>
        </p:nvSpPr>
        <p:spPr>
          <a:xfrm>
            <a:off x="695325" y="6356350"/>
            <a:ext cx="5610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Intelligent Text Entry</a:t>
            </a:r>
            <a:endParaRPr/>
          </a:p>
        </p:txBody>
      </p:sp>
      <p:sp>
        <p:nvSpPr>
          <p:cNvPr id="401" name="Google Shape;401;p21"/>
          <p:cNvSpPr txBox="1">
            <a:spLocks noGrp="1"/>
          </p:cNvSpPr>
          <p:nvPr>
            <p:ph type="ftr" idx="11"/>
          </p:nvPr>
        </p:nvSpPr>
        <p:spPr>
          <a:xfrm>
            <a:off x="8791074" y="6352598"/>
            <a:ext cx="3245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Daniel Buschek</a:t>
            </a:r>
            <a:endParaRPr/>
          </a:p>
        </p:txBody>
      </p:sp>
      <p:sp>
        <p:nvSpPr>
          <p:cNvPr id="402" name="Google Shape;402;p21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1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d4987168fb_0_9"/>
          <p:cNvSpPr txBox="1">
            <a:spLocks noGrp="1"/>
          </p:cNvSpPr>
          <p:nvPr>
            <p:ph type="title"/>
          </p:nvPr>
        </p:nvSpPr>
        <p:spPr>
          <a:xfrm>
            <a:off x="695325" y="1089026"/>
            <a:ext cx="10801200" cy="2879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Adaptive and Predictive Keyboards</a:t>
            </a:r>
            <a:endParaRPr/>
          </a:p>
        </p:txBody>
      </p:sp>
      <p:sp>
        <p:nvSpPr>
          <p:cNvPr id="409" name="Google Shape;409;gd4987168fb_0_9"/>
          <p:cNvSpPr txBox="1">
            <a:spLocks noGrp="1"/>
          </p:cNvSpPr>
          <p:nvPr>
            <p:ph type="body" idx="1"/>
          </p:nvPr>
        </p:nvSpPr>
        <p:spPr>
          <a:xfrm>
            <a:off x="695325" y="4089747"/>
            <a:ext cx="10801200" cy="2039700"/>
          </a:xfrm>
          <a:prstGeom prst="rect">
            <a:avLst/>
          </a:prstGeom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600"/>
              </a:spcAft>
              <a:buNone/>
            </a:pPr>
            <a:endParaRPr/>
          </a:p>
        </p:txBody>
      </p:sp>
      <p:sp>
        <p:nvSpPr>
          <p:cNvPr id="410" name="Google Shape;410;gd4987168fb_0_9"/>
          <p:cNvSpPr txBox="1">
            <a:spLocks noGrp="1"/>
          </p:cNvSpPr>
          <p:nvPr>
            <p:ph type="body" idx="2"/>
          </p:nvPr>
        </p:nvSpPr>
        <p:spPr>
          <a:xfrm>
            <a:off x="695326" y="6356350"/>
            <a:ext cx="83064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gd4987168fb_0_9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0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d4987168fb_0_17"/>
          <p:cNvSpPr/>
          <p:nvPr/>
        </p:nvSpPr>
        <p:spPr>
          <a:xfrm>
            <a:off x="695325" y="4239714"/>
            <a:ext cx="3578100" cy="1613400"/>
          </a:xfrm>
          <a:prstGeom prst="rect">
            <a:avLst/>
          </a:prstGeom>
          <a:solidFill>
            <a:srgbClr val="E3F7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gd4987168fb_0_17"/>
          <p:cNvSpPr txBox="1">
            <a:spLocks noGrp="1"/>
          </p:cNvSpPr>
          <p:nvPr>
            <p:ph type="title"/>
          </p:nvPr>
        </p:nvSpPr>
        <p:spPr>
          <a:xfrm>
            <a:off x="695327" y="115888"/>
            <a:ext cx="7956600" cy="9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/>
              <a:t>Motivation: Fast typing without errors</a:t>
            </a:r>
            <a:endParaRPr/>
          </a:p>
        </p:txBody>
      </p:sp>
      <p:sp>
        <p:nvSpPr>
          <p:cNvPr id="418" name="Google Shape;418;gd4987168fb_0_17"/>
          <p:cNvSpPr txBox="1">
            <a:spLocks noGrp="1"/>
          </p:cNvSpPr>
          <p:nvPr>
            <p:ph type="body" idx="1"/>
          </p:nvPr>
        </p:nvSpPr>
        <p:spPr>
          <a:xfrm>
            <a:off x="695325" y="1592264"/>
            <a:ext cx="3456900" cy="20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de-DE"/>
              <a:t>„Inviscid entry rate“:</a:t>
            </a:r>
            <a:br>
              <a:rPr lang="de-DE"/>
            </a:br>
            <a:r>
              <a:rPr lang="de-DE"/>
              <a:t>Bottleneck is not the text entry UI but coming up with the text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400"/>
              <a:buChar char="▪"/>
            </a:pPr>
            <a:r>
              <a:rPr lang="de-DE"/>
              <a:t>Estimated as 67 WPM</a:t>
            </a:r>
            <a:endParaRPr/>
          </a:p>
        </p:txBody>
      </p:sp>
      <p:sp>
        <p:nvSpPr>
          <p:cNvPr id="419" name="Google Shape;419;gd4987168fb_0_17"/>
          <p:cNvSpPr txBox="1">
            <a:spLocks noGrp="1"/>
          </p:cNvSpPr>
          <p:nvPr>
            <p:ph type="body" idx="2"/>
          </p:nvPr>
        </p:nvSpPr>
        <p:spPr>
          <a:xfrm>
            <a:off x="695326" y="1089025"/>
            <a:ext cx="79566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Here: mobile devices</a:t>
            </a:r>
            <a:endParaRPr/>
          </a:p>
        </p:txBody>
      </p:sp>
      <p:sp>
        <p:nvSpPr>
          <p:cNvPr id="420" name="Google Shape;420;gd4987168fb_0_17"/>
          <p:cNvSpPr txBox="1">
            <a:spLocks noGrp="1"/>
          </p:cNvSpPr>
          <p:nvPr>
            <p:ph type="body" idx="3"/>
          </p:nvPr>
        </p:nvSpPr>
        <p:spPr>
          <a:xfrm>
            <a:off x="695325" y="6356350"/>
            <a:ext cx="561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Intelligent Text Entry</a:t>
            </a:r>
            <a:endParaRPr/>
          </a:p>
        </p:txBody>
      </p:sp>
      <p:sp>
        <p:nvSpPr>
          <p:cNvPr id="421" name="Google Shape;421;gd4987168fb_0_17"/>
          <p:cNvSpPr txBox="1">
            <a:spLocks noGrp="1"/>
          </p:cNvSpPr>
          <p:nvPr>
            <p:ph type="ftr" idx="11"/>
          </p:nvPr>
        </p:nvSpPr>
        <p:spPr>
          <a:xfrm>
            <a:off x="8791074" y="6352598"/>
            <a:ext cx="3245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Daniel Buschek</a:t>
            </a:r>
            <a:endParaRPr/>
          </a:p>
        </p:txBody>
      </p:sp>
      <p:sp>
        <p:nvSpPr>
          <p:cNvPr id="422" name="Google Shape;422;gd4987168fb_0_17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24</a:t>
            </a:fld>
            <a:endParaRPr/>
          </a:p>
        </p:txBody>
      </p:sp>
      <p:pic>
        <p:nvPicPr>
          <p:cNvPr id="423" name="Google Shape;423;gd4987168fb_0_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8694" y="1524092"/>
            <a:ext cx="4173179" cy="4395157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gd4987168fb_0_17"/>
          <p:cNvSpPr/>
          <p:nvPr/>
        </p:nvSpPr>
        <p:spPr>
          <a:xfrm>
            <a:off x="6295913" y="5925354"/>
            <a:ext cx="2355900" cy="2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32125" rIns="64275" bIns="32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[Kristensson and Vertanen 2014]</a:t>
            </a:r>
            <a:endParaRPr/>
          </a:p>
        </p:txBody>
      </p:sp>
      <p:sp>
        <p:nvSpPr>
          <p:cNvPr id="425" name="Google Shape;425;gd4987168fb_0_17"/>
          <p:cNvSpPr/>
          <p:nvPr/>
        </p:nvSpPr>
        <p:spPr>
          <a:xfrm>
            <a:off x="751311" y="4305851"/>
            <a:ext cx="34569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>
                <a:solidFill>
                  <a:schemeClr val="dk1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de-DE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Try to reach this on your phone without errors, </a:t>
            </a:r>
            <a:br>
              <a:rPr lang="de-DE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DE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e.g. in an online typing speed test.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d4987168fb_0_30"/>
          <p:cNvSpPr txBox="1">
            <a:spLocks noGrp="1"/>
          </p:cNvSpPr>
          <p:nvPr>
            <p:ph type="title"/>
          </p:nvPr>
        </p:nvSpPr>
        <p:spPr>
          <a:xfrm>
            <a:off x="695327" y="115888"/>
            <a:ext cx="7956600" cy="9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/>
              <a:t>Challenges for Mobile Typing</a:t>
            </a:r>
            <a:endParaRPr/>
          </a:p>
        </p:txBody>
      </p:sp>
      <p:sp>
        <p:nvSpPr>
          <p:cNvPr id="431" name="Google Shape;431;gd4987168fb_0_30"/>
          <p:cNvSpPr txBox="1">
            <a:spLocks noGrp="1"/>
          </p:cNvSpPr>
          <p:nvPr>
            <p:ph type="body" idx="2"/>
          </p:nvPr>
        </p:nvSpPr>
        <p:spPr>
          <a:xfrm>
            <a:off x="695326" y="1089025"/>
            <a:ext cx="79566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Why is it inaccurate?</a:t>
            </a:r>
            <a:endParaRPr/>
          </a:p>
        </p:txBody>
      </p:sp>
      <p:sp>
        <p:nvSpPr>
          <p:cNvPr id="432" name="Google Shape;432;gd4987168fb_0_30"/>
          <p:cNvSpPr txBox="1">
            <a:spLocks noGrp="1"/>
          </p:cNvSpPr>
          <p:nvPr>
            <p:ph type="body" idx="3"/>
          </p:nvPr>
        </p:nvSpPr>
        <p:spPr>
          <a:xfrm>
            <a:off x="695325" y="6356350"/>
            <a:ext cx="561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Intelligent Text Entry</a:t>
            </a:r>
            <a:endParaRPr/>
          </a:p>
        </p:txBody>
      </p:sp>
      <p:sp>
        <p:nvSpPr>
          <p:cNvPr id="433" name="Google Shape;433;gd4987168fb_0_30"/>
          <p:cNvSpPr txBox="1">
            <a:spLocks noGrp="1"/>
          </p:cNvSpPr>
          <p:nvPr>
            <p:ph type="ftr" idx="11"/>
          </p:nvPr>
        </p:nvSpPr>
        <p:spPr>
          <a:xfrm>
            <a:off x="8791074" y="6352598"/>
            <a:ext cx="3245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Daniel Buschek</a:t>
            </a:r>
            <a:endParaRPr/>
          </a:p>
        </p:txBody>
      </p:sp>
      <p:sp>
        <p:nvSpPr>
          <p:cNvPr id="434" name="Google Shape;434;gd4987168fb_0_30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25</a:t>
            </a:fld>
            <a:endParaRPr/>
          </a:p>
        </p:txBody>
      </p:sp>
      <p:pic>
        <p:nvPicPr>
          <p:cNvPr id="435" name="Google Shape;435;gd4987168fb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324" y="2701341"/>
            <a:ext cx="3391218" cy="2674184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gd4987168fb_0_30"/>
          <p:cNvSpPr txBox="1"/>
          <p:nvPr/>
        </p:nvSpPr>
        <p:spPr>
          <a:xfrm>
            <a:off x="695324" y="1583717"/>
            <a:ext cx="2613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Parallax</a:t>
            </a:r>
            <a:b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eye – finger - screen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gd4987168fb_0_30"/>
          <p:cNvSpPr/>
          <p:nvPr/>
        </p:nvSpPr>
        <p:spPr>
          <a:xfrm>
            <a:off x="1317652" y="5376647"/>
            <a:ext cx="1877100" cy="2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32125" rIns="64275" bIns="32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[Holz and Baudisch 2011]</a:t>
            </a:r>
            <a:endParaRPr sz="1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8" name="Google Shape;438;gd4987168fb_0_30"/>
          <p:cNvGrpSpPr/>
          <p:nvPr/>
        </p:nvGrpSpPr>
        <p:grpSpPr>
          <a:xfrm>
            <a:off x="4549775" y="2489685"/>
            <a:ext cx="2136117" cy="3279300"/>
            <a:chOff x="4673599" y="2334662"/>
            <a:chExt cx="2136117" cy="3279300"/>
          </a:xfrm>
        </p:grpSpPr>
        <p:pic>
          <p:nvPicPr>
            <p:cNvPr id="439" name="Google Shape;439;gd4987168fb_0_30"/>
            <p:cNvPicPr preferRelativeResize="0"/>
            <p:nvPr/>
          </p:nvPicPr>
          <p:blipFill rotWithShape="1">
            <a:blip r:embed="rId4">
              <a:alphaModFix/>
            </a:blip>
            <a:srcRect l="6199" t="1523" r="289" b="1436"/>
            <a:stretch/>
          </p:blipFill>
          <p:spPr>
            <a:xfrm>
              <a:off x="4673600" y="2437822"/>
              <a:ext cx="2136116" cy="31761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0" name="Google Shape;440;gd4987168fb_0_30"/>
            <p:cNvSpPr/>
            <p:nvPr/>
          </p:nvSpPr>
          <p:spPr>
            <a:xfrm>
              <a:off x="4673599" y="2334662"/>
              <a:ext cx="2136000" cy="3279300"/>
            </a:xfrm>
            <a:prstGeom prst="rect">
              <a:avLst/>
            </a:prstGeom>
            <a:solidFill>
              <a:srgbClr val="FFFFFF">
                <a:alpha val="439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gd4987168fb_0_30"/>
            <p:cNvSpPr/>
            <p:nvPr/>
          </p:nvSpPr>
          <p:spPr>
            <a:xfrm rot="-234869">
              <a:off x="4866496" y="4020118"/>
              <a:ext cx="1309555" cy="842870"/>
            </a:xfrm>
            <a:prstGeom prst="rect">
              <a:avLst/>
            </a:prstGeom>
            <a:solidFill>
              <a:srgbClr val="E3F7C6">
                <a:alpha val="55690"/>
              </a:srgbClr>
            </a:solidFill>
            <a:ln w="57150" cap="flat" cmpd="sng">
              <a:solidFill>
                <a:srgbClr val="8ABD3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2" name="Google Shape;442;gd4987168fb_0_30"/>
          <p:cNvSpPr txBox="1"/>
          <p:nvPr/>
        </p:nvSpPr>
        <p:spPr>
          <a:xfrm>
            <a:off x="4435087" y="1583717"/>
            <a:ext cx="4216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Mobile use</a:t>
            </a:r>
            <a:b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1-2 fingers, small keys, body movement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3" name="Google Shape;443;gd4987168fb_0_30"/>
          <p:cNvGrpSpPr/>
          <p:nvPr/>
        </p:nvGrpSpPr>
        <p:grpSpPr>
          <a:xfrm>
            <a:off x="6903269" y="2322380"/>
            <a:ext cx="1748702" cy="3453908"/>
            <a:chOff x="6903269" y="2322380"/>
            <a:chExt cx="1748702" cy="3453908"/>
          </a:xfrm>
        </p:grpSpPr>
        <p:pic>
          <p:nvPicPr>
            <p:cNvPr id="444" name="Google Shape;444;gd4987168fb_0_30" descr="Kostenloses Stock Foto zu afroamerikaner, allee, allein"/>
            <p:cNvPicPr preferRelativeResize="0"/>
            <p:nvPr/>
          </p:nvPicPr>
          <p:blipFill rotWithShape="1">
            <a:blip r:embed="rId5">
              <a:alphaModFix/>
            </a:blip>
            <a:srcRect l="65463" r="12221" b="34167"/>
            <a:stretch/>
          </p:blipFill>
          <p:spPr>
            <a:xfrm>
              <a:off x="6903269" y="2329810"/>
              <a:ext cx="1748607" cy="34391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5" name="Google Shape;445;gd4987168fb_0_30"/>
            <p:cNvSpPr/>
            <p:nvPr/>
          </p:nvSpPr>
          <p:spPr>
            <a:xfrm>
              <a:off x="6903270" y="2322380"/>
              <a:ext cx="1748700" cy="3453900"/>
            </a:xfrm>
            <a:prstGeom prst="rect">
              <a:avLst/>
            </a:prstGeom>
            <a:solidFill>
              <a:srgbClr val="FFFFFF">
                <a:alpha val="439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gd4987168fb_0_30"/>
            <p:cNvSpPr/>
            <p:nvPr/>
          </p:nvSpPr>
          <p:spPr>
            <a:xfrm rot="375495">
              <a:off x="7837347" y="2381023"/>
              <a:ext cx="277956" cy="366081"/>
            </a:xfrm>
            <a:prstGeom prst="rect">
              <a:avLst/>
            </a:prstGeom>
            <a:solidFill>
              <a:srgbClr val="E3F7C6">
                <a:alpha val="55690"/>
              </a:srgbClr>
            </a:solidFill>
            <a:ln w="57150" cap="flat" cmpd="sng">
              <a:solidFill>
                <a:srgbClr val="8ABD3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gd4987168fb_0_30"/>
            <p:cNvSpPr/>
            <p:nvPr/>
          </p:nvSpPr>
          <p:spPr>
            <a:xfrm>
              <a:off x="6903269" y="5522488"/>
              <a:ext cx="1748700" cy="25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5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Photo by </a:t>
              </a:r>
              <a:r>
                <a:rPr lang="de-DE" sz="1050" u="sng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Ketut Subiyanto</a:t>
              </a:r>
              <a:endParaRPr sz="105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8" name="Google Shape;448;gd4987168fb_0_30"/>
          <p:cNvSpPr/>
          <p:nvPr/>
        </p:nvSpPr>
        <p:spPr>
          <a:xfrm>
            <a:off x="6029327" y="3824289"/>
            <a:ext cx="661988" cy="1464468"/>
          </a:xfrm>
          <a:custGeom>
            <a:avLst/>
            <a:gdLst/>
            <a:ahLst/>
            <a:cxnLst/>
            <a:rect l="l" t="t" r="r" b="b"/>
            <a:pathLst>
              <a:path w="661988" h="1464468" extrusionOk="0">
                <a:moveTo>
                  <a:pt x="654844" y="1464468"/>
                </a:moveTo>
                <a:lnTo>
                  <a:pt x="466725" y="757237"/>
                </a:lnTo>
                <a:lnTo>
                  <a:pt x="300038" y="652462"/>
                </a:lnTo>
                <a:lnTo>
                  <a:pt x="238125" y="595312"/>
                </a:lnTo>
                <a:lnTo>
                  <a:pt x="161925" y="476250"/>
                </a:lnTo>
                <a:lnTo>
                  <a:pt x="90488" y="385762"/>
                </a:lnTo>
                <a:lnTo>
                  <a:pt x="28575" y="280987"/>
                </a:lnTo>
                <a:lnTo>
                  <a:pt x="0" y="142875"/>
                </a:lnTo>
                <a:lnTo>
                  <a:pt x="52388" y="47625"/>
                </a:lnTo>
                <a:lnTo>
                  <a:pt x="114300" y="0"/>
                </a:lnTo>
                <a:lnTo>
                  <a:pt x="461963" y="223837"/>
                </a:lnTo>
                <a:lnTo>
                  <a:pt x="514350" y="223837"/>
                </a:lnTo>
                <a:lnTo>
                  <a:pt x="661988" y="297656"/>
                </a:lnTo>
              </a:path>
            </a:pathLst>
          </a:custGeom>
          <a:solidFill>
            <a:srgbClr val="E3F7C6">
              <a:alpha val="55690"/>
            </a:srgbClr>
          </a:solidFill>
          <a:ln w="38100" cap="flat" cmpd="sng">
            <a:solidFill>
              <a:srgbClr val="8ABD3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gd4987168fb_0_52"/>
          <p:cNvPicPr preferRelativeResize="0"/>
          <p:nvPr/>
        </p:nvPicPr>
        <p:blipFill rotWithShape="1">
          <a:blip r:embed="rId3">
            <a:alphaModFix/>
          </a:blip>
          <a:srcRect t="2827" r="50544" b="8825"/>
          <a:stretch/>
        </p:blipFill>
        <p:spPr>
          <a:xfrm>
            <a:off x="589661" y="3702051"/>
            <a:ext cx="4066481" cy="2493487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gd4987168fb_0_52"/>
          <p:cNvSpPr txBox="1">
            <a:spLocks noGrp="1"/>
          </p:cNvSpPr>
          <p:nvPr>
            <p:ph type="title"/>
          </p:nvPr>
        </p:nvSpPr>
        <p:spPr>
          <a:xfrm>
            <a:off x="695327" y="115888"/>
            <a:ext cx="7956600" cy="9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/>
              <a:t>Variance in Touchscreen Keypresses</a:t>
            </a:r>
            <a:endParaRPr/>
          </a:p>
        </p:txBody>
      </p:sp>
      <p:sp>
        <p:nvSpPr>
          <p:cNvPr id="455" name="Google Shape;455;gd4987168fb_0_52"/>
          <p:cNvSpPr txBox="1">
            <a:spLocks noGrp="1"/>
          </p:cNvSpPr>
          <p:nvPr>
            <p:ph type="body" idx="2"/>
          </p:nvPr>
        </p:nvSpPr>
        <p:spPr>
          <a:xfrm>
            <a:off x="695326" y="1089025"/>
            <a:ext cx="79566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Spread of x,y touch locations around key centres</a:t>
            </a:r>
            <a:endParaRPr/>
          </a:p>
        </p:txBody>
      </p:sp>
      <p:sp>
        <p:nvSpPr>
          <p:cNvPr id="456" name="Google Shape;456;gd4987168fb_0_52"/>
          <p:cNvSpPr txBox="1">
            <a:spLocks noGrp="1"/>
          </p:cNvSpPr>
          <p:nvPr>
            <p:ph type="body" idx="3"/>
          </p:nvPr>
        </p:nvSpPr>
        <p:spPr>
          <a:xfrm>
            <a:off x="695325" y="6356350"/>
            <a:ext cx="561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Intelligent Text Entry</a:t>
            </a:r>
            <a:endParaRPr/>
          </a:p>
        </p:txBody>
      </p:sp>
      <p:sp>
        <p:nvSpPr>
          <p:cNvPr id="457" name="Google Shape;457;gd4987168fb_0_52"/>
          <p:cNvSpPr txBox="1">
            <a:spLocks noGrp="1"/>
          </p:cNvSpPr>
          <p:nvPr>
            <p:ph type="ftr" idx="11"/>
          </p:nvPr>
        </p:nvSpPr>
        <p:spPr>
          <a:xfrm>
            <a:off x="8791074" y="6352598"/>
            <a:ext cx="3245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Daniel Buschek</a:t>
            </a:r>
            <a:endParaRPr/>
          </a:p>
        </p:txBody>
      </p:sp>
      <p:sp>
        <p:nvSpPr>
          <p:cNvPr id="458" name="Google Shape;458;gd4987168fb_0_52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26</a:t>
            </a:fld>
            <a:endParaRPr/>
          </a:p>
        </p:txBody>
      </p:sp>
      <p:pic>
        <p:nvPicPr>
          <p:cNvPr id="459" name="Google Shape;459;gd4987168fb_0_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7705" y="1707338"/>
            <a:ext cx="3700810" cy="1134444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gd4987168fb_0_52"/>
          <p:cNvSpPr txBox="1"/>
          <p:nvPr/>
        </p:nvSpPr>
        <p:spPr>
          <a:xfrm>
            <a:off x="4476446" y="2582394"/>
            <a:ext cx="23868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[Goodman et al. 2002]</a:t>
            </a:r>
            <a:endParaRPr sz="1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gd4987168fb_0_52"/>
          <p:cNvSpPr txBox="1"/>
          <p:nvPr/>
        </p:nvSpPr>
        <p:spPr>
          <a:xfrm>
            <a:off x="2745901" y="5885142"/>
            <a:ext cx="23868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[Azenkot and Zhai 2012]</a:t>
            </a:r>
            <a:endParaRPr sz="1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gd4987168fb_0_52"/>
          <p:cNvSpPr txBox="1"/>
          <p:nvPr/>
        </p:nvSpPr>
        <p:spPr>
          <a:xfrm>
            <a:off x="589661" y="1663519"/>
            <a:ext cx="2613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PDA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gd4987168fb_0_52"/>
          <p:cNvSpPr txBox="1"/>
          <p:nvPr/>
        </p:nvSpPr>
        <p:spPr>
          <a:xfrm>
            <a:off x="589661" y="3169423"/>
            <a:ext cx="2613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Smartphone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gd4987168fb_0_52"/>
          <p:cNvSpPr/>
          <p:nvPr/>
        </p:nvSpPr>
        <p:spPr>
          <a:xfrm>
            <a:off x="5752405" y="5723052"/>
            <a:ext cx="2988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https://www.microsoft.com/en-us/swiftkey</a:t>
            </a:r>
            <a:endParaRPr/>
          </a:p>
        </p:txBody>
      </p:sp>
      <p:pic>
        <p:nvPicPr>
          <p:cNvPr id="465" name="Google Shape;465;gd4987168fb_0_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91150" y="3702051"/>
            <a:ext cx="3260725" cy="1972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d4987168fb_0_68"/>
          <p:cNvSpPr txBox="1">
            <a:spLocks noGrp="1"/>
          </p:cNvSpPr>
          <p:nvPr>
            <p:ph type="title"/>
          </p:nvPr>
        </p:nvSpPr>
        <p:spPr>
          <a:xfrm>
            <a:off x="695327" y="115888"/>
            <a:ext cx="7956600" cy="9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/>
              <a:t>Individual Typing Behaviour</a:t>
            </a:r>
            <a:endParaRPr/>
          </a:p>
        </p:txBody>
      </p:sp>
      <p:sp>
        <p:nvSpPr>
          <p:cNvPr id="471" name="Google Shape;471;gd4987168fb_0_68"/>
          <p:cNvSpPr txBox="1">
            <a:spLocks noGrp="1"/>
          </p:cNvSpPr>
          <p:nvPr>
            <p:ph type="body" idx="2"/>
          </p:nvPr>
        </p:nvSpPr>
        <p:spPr>
          <a:xfrm>
            <a:off x="695326" y="1089025"/>
            <a:ext cx="79566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472" name="Google Shape;472;gd4987168fb_0_68"/>
          <p:cNvSpPr txBox="1">
            <a:spLocks noGrp="1"/>
          </p:cNvSpPr>
          <p:nvPr>
            <p:ph type="body" idx="3"/>
          </p:nvPr>
        </p:nvSpPr>
        <p:spPr>
          <a:xfrm>
            <a:off x="695325" y="6356350"/>
            <a:ext cx="561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Intelligent Text Entry</a:t>
            </a:r>
            <a:endParaRPr/>
          </a:p>
        </p:txBody>
      </p:sp>
      <p:sp>
        <p:nvSpPr>
          <p:cNvPr id="473" name="Google Shape;473;gd4987168fb_0_68"/>
          <p:cNvSpPr txBox="1">
            <a:spLocks noGrp="1"/>
          </p:cNvSpPr>
          <p:nvPr>
            <p:ph type="ftr" idx="11"/>
          </p:nvPr>
        </p:nvSpPr>
        <p:spPr>
          <a:xfrm>
            <a:off x="8791074" y="6352598"/>
            <a:ext cx="3245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Daniel Buschek</a:t>
            </a:r>
            <a:endParaRPr/>
          </a:p>
        </p:txBody>
      </p:sp>
      <p:sp>
        <p:nvSpPr>
          <p:cNvPr id="474" name="Google Shape;474;gd4987168fb_0_68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27</a:t>
            </a:fld>
            <a:endParaRPr/>
          </a:p>
        </p:txBody>
      </p:sp>
      <p:pic>
        <p:nvPicPr>
          <p:cNvPr id="475" name="Google Shape;475;gd4987168fb_0_68"/>
          <p:cNvPicPr preferRelativeResize="0"/>
          <p:nvPr/>
        </p:nvPicPr>
        <p:blipFill rotWithShape="1">
          <a:blip r:embed="rId3">
            <a:alphaModFix/>
          </a:blip>
          <a:srcRect l="37054" r="9583"/>
          <a:stretch/>
        </p:blipFill>
        <p:spPr>
          <a:xfrm>
            <a:off x="4992147" y="1987804"/>
            <a:ext cx="3607509" cy="4006187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gd4987168fb_0_68"/>
          <p:cNvSpPr/>
          <p:nvPr/>
        </p:nvSpPr>
        <p:spPr>
          <a:xfrm>
            <a:off x="7087349" y="5785684"/>
            <a:ext cx="1564500" cy="2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32125" rIns="64275" bIns="32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[Buschek et al. 2018]</a:t>
            </a:r>
            <a:endParaRPr sz="1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7" name="Google Shape;477;gd4987168fb_0_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763" y="2413029"/>
            <a:ext cx="2825582" cy="168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gd4987168fb_0_6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6763" y="4100491"/>
            <a:ext cx="2976562" cy="1682405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gd4987168fb_0_68"/>
          <p:cNvSpPr/>
          <p:nvPr/>
        </p:nvSpPr>
        <p:spPr>
          <a:xfrm>
            <a:off x="1695538" y="5782896"/>
            <a:ext cx="2249100" cy="2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32125" rIns="64275" bIns="321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de-DE" sz="12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Findlater and Wobbrock 2012</a:t>
            </a:r>
            <a:r>
              <a:rPr lang="de-DE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endParaRPr sz="1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gd4987168fb_0_68"/>
          <p:cNvSpPr txBox="1"/>
          <p:nvPr/>
        </p:nvSpPr>
        <p:spPr>
          <a:xfrm>
            <a:off x="766763" y="1909790"/>
            <a:ext cx="2613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Tabletop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gd4987168fb_0_68"/>
          <p:cNvSpPr txBox="1"/>
          <p:nvPr/>
        </p:nvSpPr>
        <p:spPr>
          <a:xfrm>
            <a:off x="5157788" y="1909790"/>
            <a:ext cx="2613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Smartphone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d4987168fb_0_83"/>
          <p:cNvSpPr txBox="1">
            <a:spLocks noGrp="1"/>
          </p:cNvSpPr>
          <p:nvPr>
            <p:ph type="title"/>
          </p:nvPr>
        </p:nvSpPr>
        <p:spPr>
          <a:xfrm>
            <a:off x="695327" y="115888"/>
            <a:ext cx="7956600" cy="9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/>
              <a:t>Adapting Keyboards to Typists</a:t>
            </a:r>
            <a:endParaRPr/>
          </a:p>
        </p:txBody>
      </p:sp>
      <p:sp>
        <p:nvSpPr>
          <p:cNvPr id="487" name="Google Shape;487;gd4987168fb_0_83"/>
          <p:cNvSpPr txBox="1">
            <a:spLocks noGrp="1"/>
          </p:cNvSpPr>
          <p:nvPr>
            <p:ph type="body" idx="2"/>
          </p:nvPr>
        </p:nvSpPr>
        <p:spPr>
          <a:xfrm>
            <a:off x="695326" y="1089025"/>
            <a:ext cx="79566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Overview</a:t>
            </a:r>
            <a:endParaRPr/>
          </a:p>
        </p:txBody>
      </p:sp>
      <p:sp>
        <p:nvSpPr>
          <p:cNvPr id="488" name="Google Shape;488;gd4987168fb_0_83"/>
          <p:cNvSpPr txBox="1">
            <a:spLocks noGrp="1"/>
          </p:cNvSpPr>
          <p:nvPr>
            <p:ph type="body" idx="3"/>
          </p:nvPr>
        </p:nvSpPr>
        <p:spPr>
          <a:xfrm>
            <a:off x="695325" y="6356350"/>
            <a:ext cx="561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Intelligent Text Entry</a:t>
            </a:r>
            <a:endParaRPr/>
          </a:p>
        </p:txBody>
      </p:sp>
      <p:sp>
        <p:nvSpPr>
          <p:cNvPr id="489" name="Google Shape;489;gd4987168fb_0_83"/>
          <p:cNvSpPr txBox="1">
            <a:spLocks noGrp="1"/>
          </p:cNvSpPr>
          <p:nvPr>
            <p:ph type="ftr" idx="11"/>
          </p:nvPr>
        </p:nvSpPr>
        <p:spPr>
          <a:xfrm>
            <a:off x="8791074" y="6352598"/>
            <a:ext cx="3245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Daniel Buschek</a:t>
            </a:r>
            <a:endParaRPr/>
          </a:p>
        </p:txBody>
      </p:sp>
      <p:sp>
        <p:nvSpPr>
          <p:cNvPr id="490" name="Google Shape;490;gd4987168fb_0_83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28</a:t>
            </a:fld>
            <a:endParaRPr/>
          </a:p>
        </p:txBody>
      </p:sp>
      <p:pic>
        <p:nvPicPr>
          <p:cNvPr id="491" name="Google Shape;491;gd4987168fb_0_83" descr="Image for post"/>
          <p:cNvPicPr preferRelativeResize="0"/>
          <p:nvPr/>
        </p:nvPicPr>
        <p:blipFill rotWithShape="1">
          <a:blip r:embed="rId3">
            <a:alphaModFix/>
          </a:blip>
          <a:srcRect t="11870" r="3670"/>
          <a:stretch/>
        </p:blipFill>
        <p:spPr>
          <a:xfrm>
            <a:off x="676847" y="2732853"/>
            <a:ext cx="7657530" cy="2807758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gd4987168fb_0_83"/>
          <p:cNvSpPr txBox="1"/>
          <p:nvPr/>
        </p:nvSpPr>
        <p:spPr>
          <a:xfrm>
            <a:off x="695325" y="1828064"/>
            <a:ext cx="261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Visible keyboard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gd4987168fb_0_83"/>
          <p:cNvSpPr txBox="1"/>
          <p:nvPr/>
        </p:nvSpPr>
        <p:spPr>
          <a:xfrm>
            <a:off x="3876676" y="1832064"/>
            <a:ext cx="213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Collect touches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gd4987168fb_0_83"/>
          <p:cNvSpPr txBox="1"/>
          <p:nvPr/>
        </p:nvSpPr>
        <p:spPr>
          <a:xfrm>
            <a:off x="6305550" y="1832064"/>
            <a:ext cx="2398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Adapt underlying key regions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gd4987168fb_0_83"/>
          <p:cNvSpPr txBox="1"/>
          <p:nvPr/>
        </p:nvSpPr>
        <p:spPr>
          <a:xfrm rot="-5400000">
            <a:off x="7912640" y="3216654"/>
            <a:ext cx="113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User A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gd4987168fb_0_83"/>
          <p:cNvSpPr txBox="1"/>
          <p:nvPr/>
        </p:nvSpPr>
        <p:spPr>
          <a:xfrm rot="-5400000">
            <a:off x="7912640" y="4644707"/>
            <a:ext cx="113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User B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gd4987168fb_0_97"/>
          <p:cNvPicPr preferRelativeResize="0"/>
          <p:nvPr/>
        </p:nvPicPr>
        <p:blipFill rotWithShape="1">
          <a:blip r:embed="rId3">
            <a:alphaModFix/>
          </a:blip>
          <a:srcRect l="49282" t="650" r="1237" b="-650"/>
          <a:stretch/>
        </p:blipFill>
        <p:spPr>
          <a:xfrm>
            <a:off x="4241407" y="1695681"/>
            <a:ext cx="3458805" cy="2399502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gd4987168fb_0_97"/>
          <p:cNvSpPr txBox="1">
            <a:spLocks noGrp="1"/>
          </p:cNvSpPr>
          <p:nvPr>
            <p:ph type="title"/>
          </p:nvPr>
        </p:nvSpPr>
        <p:spPr>
          <a:xfrm>
            <a:off x="695327" y="115888"/>
            <a:ext cx="7956600" cy="9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/>
              <a:t>Modelling Touchscreen Keypresses</a:t>
            </a:r>
            <a:endParaRPr/>
          </a:p>
        </p:txBody>
      </p:sp>
      <p:sp>
        <p:nvSpPr>
          <p:cNvPr id="503" name="Google Shape;503;gd4987168fb_0_97"/>
          <p:cNvSpPr txBox="1">
            <a:spLocks noGrp="1"/>
          </p:cNvSpPr>
          <p:nvPr>
            <p:ph type="body" idx="2"/>
          </p:nvPr>
        </p:nvSpPr>
        <p:spPr>
          <a:xfrm>
            <a:off x="695326" y="1089025"/>
            <a:ext cx="79566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From x,y touch points to one Gaussian per key</a:t>
            </a:r>
            <a:endParaRPr/>
          </a:p>
        </p:txBody>
      </p:sp>
      <p:sp>
        <p:nvSpPr>
          <p:cNvPr id="504" name="Google Shape;504;gd4987168fb_0_97"/>
          <p:cNvSpPr txBox="1">
            <a:spLocks noGrp="1"/>
          </p:cNvSpPr>
          <p:nvPr>
            <p:ph type="body" idx="3"/>
          </p:nvPr>
        </p:nvSpPr>
        <p:spPr>
          <a:xfrm>
            <a:off x="695325" y="6356350"/>
            <a:ext cx="561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Intelligent Text Entry</a:t>
            </a:r>
            <a:endParaRPr/>
          </a:p>
        </p:txBody>
      </p:sp>
      <p:sp>
        <p:nvSpPr>
          <p:cNvPr id="505" name="Google Shape;505;gd4987168fb_0_97"/>
          <p:cNvSpPr txBox="1">
            <a:spLocks noGrp="1"/>
          </p:cNvSpPr>
          <p:nvPr>
            <p:ph type="ftr" idx="11"/>
          </p:nvPr>
        </p:nvSpPr>
        <p:spPr>
          <a:xfrm>
            <a:off x="8791074" y="6352598"/>
            <a:ext cx="3245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Daniel Buschek</a:t>
            </a:r>
            <a:endParaRPr/>
          </a:p>
        </p:txBody>
      </p:sp>
      <p:sp>
        <p:nvSpPr>
          <p:cNvPr id="506" name="Google Shape;506;gd4987168fb_0_97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29</a:t>
            </a:fld>
            <a:endParaRPr/>
          </a:p>
        </p:txBody>
      </p:sp>
      <p:sp>
        <p:nvSpPr>
          <p:cNvPr id="507" name="Google Shape;507;gd4987168fb_0_97"/>
          <p:cNvSpPr txBox="1"/>
          <p:nvPr/>
        </p:nvSpPr>
        <p:spPr>
          <a:xfrm>
            <a:off x="5797401" y="3587333"/>
            <a:ext cx="23868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[Azenkot and Zhai 2012]</a:t>
            </a:r>
            <a:endParaRPr sz="1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8" name="Google Shape;508;gd4987168fb_0_97"/>
          <p:cNvPicPr preferRelativeResize="0"/>
          <p:nvPr/>
        </p:nvPicPr>
        <p:blipFill rotWithShape="1">
          <a:blip r:embed="rId3">
            <a:alphaModFix/>
          </a:blip>
          <a:srcRect r="50519"/>
          <a:stretch/>
        </p:blipFill>
        <p:spPr>
          <a:xfrm>
            <a:off x="695325" y="1763129"/>
            <a:ext cx="2312897" cy="1604543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gd4987168fb_0_97"/>
          <p:cNvSpPr/>
          <p:nvPr/>
        </p:nvSpPr>
        <p:spPr>
          <a:xfrm>
            <a:off x="3300779" y="1748204"/>
            <a:ext cx="648000" cy="542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62626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gd4987168fb_0_97"/>
          <p:cNvSpPr txBox="1"/>
          <p:nvPr/>
        </p:nvSpPr>
        <p:spPr>
          <a:xfrm>
            <a:off x="723327" y="4026851"/>
            <a:ext cx="33456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Gaussian key model:</a:t>
            </a:r>
            <a:br>
              <a:rPr lang="de-DE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D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(shown in 1D here)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1" name="Google Shape;511;gd4987168fb_0_97" descr="http://latex.codecogs.com/gif.latex?%5Cdpi%7B300%7D%20p%28t%7Ck%29%20%3D%20%5Cmathcal%7BN%7D%28%5Cmu_k%2C%5Csigma_k%5E2%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0907" y="4982519"/>
            <a:ext cx="3586689" cy="503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gd4987168fb_0_97" descr="probs_ex_touch_probs_01.png"/>
          <p:cNvPicPr preferRelativeResize="0"/>
          <p:nvPr/>
        </p:nvPicPr>
        <p:blipFill rotWithShape="1">
          <a:blip r:embed="rId5">
            <a:alphaModFix/>
          </a:blip>
          <a:srcRect l="15868" r="18588"/>
          <a:stretch/>
        </p:blipFill>
        <p:spPr>
          <a:xfrm>
            <a:off x="4837335" y="4279664"/>
            <a:ext cx="3632479" cy="19089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3" name="Google Shape;513;gd4987168fb_0_97"/>
          <p:cNvCxnSpPr/>
          <p:nvPr/>
        </p:nvCxnSpPr>
        <p:spPr>
          <a:xfrm rot="10800000">
            <a:off x="4869122" y="4166879"/>
            <a:ext cx="0" cy="1566600"/>
          </a:xfrm>
          <a:prstGeom prst="straightConnector1">
            <a:avLst/>
          </a:prstGeom>
          <a:noFill/>
          <a:ln w="762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14" name="Google Shape;514;gd4987168fb_0_97"/>
          <p:cNvCxnSpPr/>
          <p:nvPr/>
        </p:nvCxnSpPr>
        <p:spPr>
          <a:xfrm rot="10800000">
            <a:off x="4442481" y="5234138"/>
            <a:ext cx="1633800" cy="0"/>
          </a:xfrm>
          <a:prstGeom prst="straightConnector1">
            <a:avLst/>
          </a:prstGeom>
          <a:noFill/>
          <a:ln w="76200" cap="flat" cmpd="sng">
            <a:solidFill>
              <a:srgbClr val="8ABD3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515" name="Google Shape;515;gd4987168fb_0_97"/>
          <p:cNvGrpSpPr/>
          <p:nvPr/>
        </p:nvGrpSpPr>
        <p:grpSpPr>
          <a:xfrm>
            <a:off x="6006077" y="5200579"/>
            <a:ext cx="179753" cy="583013"/>
            <a:chOff x="6249452" y="4129950"/>
            <a:chExt cx="512700" cy="1662900"/>
          </a:xfrm>
        </p:grpSpPr>
        <p:sp>
          <p:nvSpPr>
            <p:cNvPr id="516" name="Google Shape;516;gd4987168fb_0_97"/>
            <p:cNvSpPr/>
            <p:nvPr/>
          </p:nvSpPr>
          <p:spPr>
            <a:xfrm>
              <a:off x="6249452" y="5280150"/>
              <a:ext cx="512700" cy="512700"/>
            </a:xfrm>
            <a:prstGeom prst="ellipse">
              <a:avLst/>
            </a:prstGeom>
            <a:solidFill>
              <a:srgbClr val="8ABD3E"/>
            </a:solidFill>
            <a:ln w="12700" cap="flat" cmpd="sng">
              <a:solidFill>
                <a:srgbClr val="8ABD3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17" name="Google Shape;517;gd4987168fb_0_97"/>
            <p:cNvCxnSpPr>
              <a:stCxn id="516" idx="0"/>
            </p:cNvCxnSpPr>
            <p:nvPr/>
          </p:nvCxnSpPr>
          <p:spPr>
            <a:xfrm rot="10800000">
              <a:off x="6505802" y="4129950"/>
              <a:ext cx="0" cy="1150200"/>
            </a:xfrm>
            <a:prstGeom prst="straightConnector1">
              <a:avLst/>
            </a:prstGeom>
            <a:noFill/>
            <a:ln w="76200" cap="flat" cmpd="sng">
              <a:solidFill>
                <a:srgbClr val="8ABD3E"/>
              </a:solidFill>
              <a:prstDash val="solid"/>
              <a:miter lim="800000"/>
              <a:headEnd type="none" w="sm" len="sm"/>
              <a:tailEnd type="none" w="med" len="med"/>
            </a:ln>
          </p:spPr>
        </p:cxnSp>
      </p:grpSp>
      <p:sp>
        <p:nvSpPr>
          <p:cNvPr id="518" name="Google Shape;518;gd4987168fb_0_97"/>
          <p:cNvSpPr txBox="1"/>
          <p:nvPr/>
        </p:nvSpPr>
        <p:spPr>
          <a:xfrm>
            <a:off x="7202078" y="5723338"/>
            <a:ext cx="1449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touch location t</a:t>
            </a:r>
            <a:endParaRPr sz="14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gd4987168fb_0_97"/>
          <p:cNvSpPr txBox="1"/>
          <p:nvPr/>
        </p:nvSpPr>
        <p:spPr>
          <a:xfrm>
            <a:off x="4865328" y="4136483"/>
            <a:ext cx="1329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likelihood</a:t>
            </a:r>
            <a:endParaRPr sz="14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d4987168fb_0_1"/>
          <p:cNvSpPr txBox="1">
            <a:spLocks noGrp="1"/>
          </p:cNvSpPr>
          <p:nvPr>
            <p:ph type="title"/>
          </p:nvPr>
        </p:nvSpPr>
        <p:spPr>
          <a:xfrm>
            <a:off x="695325" y="1089026"/>
            <a:ext cx="10801200" cy="2879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Optimizing User Interfaces</a:t>
            </a:r>
            <a:endParaRPr/>
          </a:p>
        </p:txBody>
      </p:sp>
      <p:sp>
        <p:nvSpPr>
          <p:cNvPr id="129" name="Google Shape;129;gd4987168fb_0_1"/>
          <p:cNvSpPr txBox="1">
            <a:spLocks noGrp="1"/>
          </p:cNvSpPr>
          <p:nvPr>
            <p:ph type="body" idx="1"/>
          </p:nvPr>
        </p:nvSpPr>
        <p:spPr>
          <a:xfrm>
            <a:off x="695325" y="4089747"/>
            <a:ext cx="10801200" cy="2039700"/>
          </a:xfrm>
          <a:prstGeom prst="rect">
            <a:avLst/>
          </a:prstGeom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600"/>
              </a:spcAft>
              <a:buNone/>
            </a:pPr>
            <a:r>
              <a:rPr lang="de-DE"/>
              <a:t>Example: keyboard layout optimization</a:t>
            </a:r>
            <a:endParaRPr/>
          </a:p>
        </p:txBody>
      </p:sp>
      <p:sp>
        <p:nvSpPr>
          <p:cNvPr id="130" name="Google Shape;130;gd4987168fb_0_1"/>
          <p:cNvSpPr txBox="1">
            <a:spLocks noGrp="1"/>
          </p:cNvSpPr>
          <p:nvPr>
            <p:ph type="body" idx="2"/>
          </p:nvPr>
        </p:nvSpPr>
        <p:spPr>
          <a:xfrm>
            <a:off x="695326" y="6356350"/>
            <a:ext cx="83064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indent="0"/>
            <a:r>
              <a:rPr lang="de-DE"/>
              <a:t>Intelligent Text Entry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d4987168fb_0_1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0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Google Shape;524;gd4987168fb_0_119"/>
          <p:cNvPicPr preferRelativeResize="0"/>
          <p:nvPr/>
        </p:nvPicPr>
        <p:blipFill rotWithShape="1">
          <a:blip r:embed="rId3">
            <a:alphaModFix/>
          </a:blip>
          <a:srcRect l="28154" t="2310" r="26206" b="59366"/>
          <a:stretch/>
        </p:blipFill>
        <p:spPr>
          <a:xfrm>
            <a:off x="5362268" y="4052888"/>
            <a:ext cx="3289609" cy="2094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gd4987168fb_0_1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1525" y="2971368"/>
            <a:ext cx="7880351" cy="1201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gd4987168fb_0_119"/>
          <p:cNvPicPr preferRelativeResize="0"/>
          <p:nvPr/>
        </p:nvPicPr>
        <p:blipFill rotWithShape="1">
          <a:blip r:embed="rId5">
            <a:alphaModFix/>
          </a:blip>
          <a:srcRect l="49282" t="650" r="1237" b="-650"/>
          <a:stretch/>
        </p:blipFill>
        <p:spPr>
          <a:xfrm>
            <a:off x="1061541" y="1833368"/>
            <a:ext cx="1866463" cy="1294833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gd4987168fb_0_119"/>
          <p:cNvSpPr txBox="1">
            <a:spLocks noGrp="1"/>
          </p:cNvSpPr>
          <p:nvPr>
            <p:ph type="title"/>
          </p:nvPr>
        </p:nvSpPr>
        <p:spPr>
          <a:xfrm>
            <a:off x="695327" y="115888"/>
            <a:ext cx="7956600" cy="9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/>
              <a:t>Probabilistic Keyboard Model</a:t>
            </a:r>
            <a:endParaRPr/>
          </a:p>
        </p:txBody>
      </p:sp>
      <p:sp>
        <p:nvSpPr>
          <p:cNvPr id="528" name="Google Shape;528;gd4987168fb_0_119"/>
          <p:cNvSpPr txBox="1">
            <a:spLocks noGrp="1"/>
          </p:cNvSpPr>
          <p:nvPr>
            <p:ph type="body" idx="2"/>
          </p:nvPr>
        </p:nvSpPr>
        <p:spPr>
          <a:xfrm>
            <a:off x="695326" y="1089025"/>
            <a:ext cx="79566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Which key does the user intend to press? i.e. „input decoding“</a:t>
            </a:r>
            <a:endParaRPr/>
          </a:p>
        </p:txBody>
      </p:sp>
      <p:sp>
        <p:nvSpPr>
          <p:cNvPr id="529" name="Google Shape;529;gd4987168fb_0_119"/>
          <p:cNvSpPr txBox="1">
            <a:spLocks noGrp="1"/>
          </p:cNvSpPr>
          <p:nvPr>
            <p:ph type="body" idx="3"/>
          </p:nvPr>
        </p:nvSpPr>
        <p:spPr>
          <a:xfrm>
            <a:off x="695325" y="6356350"/>
            <a:ext cx="561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Intelligent Text Entry</a:t>
            </a:r>
            <a:endParaRPr/>
          </a:p>
        </p:txBody>
      </p:sp>
      <p:sp>
        <p:nvSpPr>
          <p:cNvPr id="530" name="Google Shape;530;gd4987168fb_0_119"/>
          <p:cNvSpPr txBox="1">
            <a:spLocks noGrp="1"/>
          </p:cNvSpPr>
          <p:nvPr>
            <p:ph type="ftr" idx="11"/>
          </p:nvPr>
        </p:nvSpPr>
        <p:spPr>
          <a:xfrm>
            <a:off x="8791074" y="6352598"/>
            <a:ext cx="3245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Daniel Buschek</a:t>
            </a:r>
            <a:endParaRPr/>
          </a:p>
        </p:txBody>
      </p:sp>
      <p:sp>
        <p:nvSpPr>
          <p:cNvPr id="531" name="Google Shape;531;gd4987168fb_0_119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30</a:t>
            </a:fld>
            <a:endParaRPr/>
          </a:p>
        </p:txBody>
      </p:sp>
      <p:cxnSp>
        <p:nvCxnSpPr>
          <p:cNvPr id="532" name="Google Shape;532;gd4987168fb_0_119"/>
          <p:cNvCxnSpPr/>
          <p:nvPr/>
        </p:nvCxnSpPr>
        <p:spPr>
          <a:xfrm rot="10800000">
            <a:off x="1032813" y="3864295"/>
            <a:ext cx="0" cy="498900"/>
          </a:xfrm>
          <a:prstGeom prst="straightConnector1">
            <a:avLst/>
          </a:prstGeom>
          <a:noFill/>
          <a:ln w="25400" cap="flat" cmpd="sng">
            <a:solidFill>
              <a:srgbClr val="D8D8D8"/>
            </a:solidFill>
            <a:prstDash val="solid"/>
            <a:miter lim="400000"/>
            <a:headEnd type="none" w="sm" len="sm"/>
            <a:tailEnd type="stealth" w="med" len="med"/>
          </a:ln>
        </p:spPr>
      </p:cxnSp>
      <p:sp>
        <p:nvSpPr>
          <p:cNvPr id="533" name="Google Shape;533;gd4987168fb_0_119"/>
          <p:cNvSpPr txBox="1"/>
          <p:nvPr/>
        </p:nvSpPr>
        <p:spPr>
          <a:xfrm>
            <a:off x="299103" y="4419110"/>
            <a:ext cx="1467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predicted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keypress</a:t>
            </a:r>
            <a:endParaRPr sz="14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4" name="Google Shape;534;gd4987168fb_0_119"/>
          <p:cNvCxnSpPr>
            <a:stCxn id="535" idx="2"/>
          </p:cNvCxnSpPr>
          <p:nvPr/>
        </p:nvCxnSpPr>
        <p:spPr>
          <a:xfrm>
            <a:off x="3661653" y="2426189"/>
            <a:ext cx="0" cy="583800"/>
          </a:xfrm>
          <a:prstGeom prst="straightConnector1">
            <a:avLst/>
          </a:prstGeom>
          <a:noFill/>
          <a:ln w="25400" cap="flat" cmpd="sng">
            <a:solidFill>
              <a:srgbClr val="D8D8D8"/>
            </a:solidFill>
            <a:prstDash val="solid"/>
            <a:miter lim="400000"/>
            <a:headEnd type="none" w="sm" len="sm"/>
            <a:tailEnd type="stealth" w="med" len="med"/>
          </a:ln>
        </p:spPr>
      </p:cxnSp>
      <p:sp>
        <p:nvSpPr>
          <p:cNvPr id="535" name="Google Shape;535;gd4987168fb_0_119"/>
          <p:cNvSpPr txBox="1"/>
          <p:nvPr/>
        </p:nvSpPr>
        <p:spPr>
          <a:xfrm>
            <a:off x="2928003" y="1779689"/>
            <a:ext cx="1467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Gaussian key model</a:t>
            </a:r>
            <a:endParaRPr sz="14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6" name="Google Shape;536;gd4987168fb_0_119"/>
          <p:cNvCxnSpPr>
            <a:stCxn id="537" idx="2"/>
          </p:cNvCxnSpPr>
          <p:nvPr/>
        </p:nvCxnSpPr>
        <p:spPr>
          <a:xfrm flipH="1">
            <a:off x="4513718" y="2431736"/>
            <a:ext cx="888300" cy="589800"/>
          </a:xfrm>
          <a:prstGeom prst="straightConnector1">
            <a:avLst/>
          </a:prstGeom>
          <a:noFill/>
          <a:ln w="25400" cap="flat" cmpd="sng">
            <a:solidFill>
              <a:srgbClr val="D8D8D8"/>
            </a:solidFill>
            <a:prstDash val="solid"/>
            <a:miter lim="400000"/>
            <a:headEnd type="none" w="sm" len="sm"/>
            <a:tailEnd type="stealth" w="med" len="med"/>
          </a:ln>
        </p:spPr>
      </p:cxnSp>
      <p:sp>
        <p:nvSpPr>
          <p:cNvPr id="537" name="Google Shape;537;gd4987168fb_0_119"/>
          <p:cNvSpPr txBox="1"/>
          <p:nvPr/>
        </p:nvSpPr>
        <p:spPr>
          <a:xfrm>
            <a:off x="4668368" y="1785236"/>
            <a:ext cx="1467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Language model</a:t>
            </a:r>
            <a:endParaRPr sz="14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gd4987168fb_0_119"/>
          <p:cNvSpPr txBox="1"/>
          <p:nvPr/>
        </p:nvSpPr>
        <p:spPr>
          <a:xfrm rot="5400000">
            <a:off x="4017616" y="3105870"/>
            <a:ext cx="281400" cy="19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300">
                <a:solidFill>
                  <a:srgbClr val="D8D8D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}</a:t>
            </a:r>
            <a:endParaRPr sz="12300">
              <a:solidFill>
                <a:srgbClr val="D8D8D8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539" name="Google Shape;539;gd4987168fb_0_119" descr="http://latex.codecogs.com/gif.latex?%5Cdpi%7B300%7D%20p%28k%7Ct%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57685" y="4753959"/>
            <a:ext cx="803672" cy="334863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gd4987168fb_0_119"/>
          <p:cNvSpPr txBox="1"/>
          <p:nvPr/>
        </p:nvSpPr>
        <p:spPr>
          <a:xfrm>
            <a:off x="3291905" y="4365696"/>
            <a:ext cx="1467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Bayes‘ rule</a:t>
            </a:r>
            <a:endParaRPr sz="14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gd4987168fb_0_119"/>
          <p:cNvSpPr txBox="1"/>
          <p:nvPr/>
        </p:nvSpPr>
        <p:spPr>
          <a:xfrm>
            <a:off x="3426332" y="4677547"/>
            <a:ext cx="362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542" name="Google Shape;542;gd4987168fb_0_119"/>
          <p:cNvSpPr txBox="1"/>
          <p:nvPr/>
        </p:nvSpPr>
        <p:spPr>
          <a:xfrm>
            <a:off x="6941010" y="5838346"/>
            <a:ext cx="16629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[Yin et al. 2013]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gd4987168fb_0_119"/>
          <p:cNvSpPr txBox="1"/>
          <p:nvPr/>
        </p:nvSpPr>
        <p:spPr>
          <a:xfrm>
            <a:off x="695325" y="5669403"/>
            <a:ext cx="3962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Evaluate and colour </a:t>
            </a:r>
            <a:r>
              <a:rPr lang="de-DE" sz="1800" b="1" i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k‘ </a:t>
            </a:r>
            <a:r>
              <a:rPr lang="de-DE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for each pixel</a:t>
            </a:r>
            <a:endParaRPr sz="1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4" name="Google Shape;544;gd4987168fb_0_119"/>
          <p:cNvCxnSpPr/>
          <p:nvPr/>
        </p:nvCxnSpPr>
        <p:spPr>
          <a:xfrm>
            <a:off x="4668368" y="5838346"/>
            <a:ext cx="616200" cy="0"/>
          </a:xfrm>
          <a:prstGeom prst="straightConnector1">
            <a:avLst/>
          </a:prstGeom>
          <a:noFill/>
          <a:ln w="25400" cap="flat" cmpd="sng">
            <a:solidFill>
              <a:srgbClr val="D8D8D8"/>
            </a:solidFill>
            <a:prstDash val="solid"/>
            <a:miter lim="400000"/>
            <a:headEnd type="none" w="sm" len="sm"/>
            <a:tailEnd type="stealth" w="med" len="med"/>
          </a:ln>
        </p:spPr>
      </p:cxnSp>
      <p:pic>
        <p:nvPicPr>
          <p:cNvPr id="545" name="Google Shape;545;gd4987168fb_0_119" descr="https://latex.codecogs.com/png.latex?%5Cdpi%7B300%7D%20p%28k_n%7Ck_%7Bn-1%7D..k_%7Bn-5%7D%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39660" y="2356344"/>
            <a:ext cx="1760295" cy="260399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gd4987168fb_0_119"/>
          <p:cNvSpPr txBox="1"/>
          <p:nvPr/>
        </p:nvSpPr>
        <p:spPr>
          <a:xfrm>
            <a:off x="6269781" y="1817429"/>
            <a:ext cx="1760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e.g. based on </a:t>
            </a:r>
            <a:br>
              <a:rPr lang="de-DE"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DE"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last five characters:</a:t>
            </a:r>
            <a:endParaRPr sz="11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d4987168fb_0_145"/>
          <p:cNvSpPr txBox="1">
            <a:spLocks noGrp="1"/>
          </p:cNvSpPr>
          <p:nvPr>
            <p:ph type="title"/>
          </p:nvPr>
        </p:nvSpPr>
        <p:spPr>
          <a:xfrm>
            <a:off x="695327" y="115888"/>
            <a:ext cx="7956600" cy="9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/>
              <a:t>DIY: Probabilistic Keyboard Model</a:t>
            </a:r>
            <a:endParaRPr/>
          </a:p>
        </p:txBody>
      </p:sp>
      <p:sp>
        <p:nvSpPr>
          <p:cNvPr id="552" name="Google Shape;552;gd4987168fb_0_145"/>
          <p:cNvSpPr txBox="1">
            <a:spLocks noGrp="1"/>
          </p:cNvSpPr>
          <p:nvPr>
            <p:ph type="body" idx="3"/>
          </p:nvPr>
        </p:nvSpPr>
        <p:spPr>
          <a:xfrm>
            <a:off x="695325" y="6356350"/>
            <a:ext cx="561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Intelligent Text Entry</a:t>
            </a:r>
            <a:endParaRPr/>
          </a:p>
        </p:txBody>
      </p:sp>
      <p:sp>
        <p:nvSpPr>
          <p:cNvPr id="553" name="Google Shape;553;gd4987168fb_0_145"/>
          <p:cNvSpPr txBox="1">
            <a:spLocks noGrp="1"/>
          </p:cNvSpPr>
          <p:nvPr>
            <p:ph type="ftr" idx="11"/>
          </p:nvPr>
        </p:nvSpPr>
        <p:spPr>
          <a:xfrm>
            <a:off x="8791074" y="6352598"/>
            <a:ext cx="3245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Daniel Buschek</a:t>
            </a:r>
            <a:endParaRPr/>
          </a:p>
        </p:txBody>
      </p:sp>
      <p:sp>
        <p:nvSpPr>
          <p:cNvPr id="554" name="Google Shape;554;gd4987168fb_0_145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31</a:t>
            </a:fld>
            <a:endParaRPr/>
          </a:p>
        </p:txBody>
      </p:sp>
      <p:sp>
        <p:nvSpPr>
          <p:cNvPr id="555" name="Google Shape;555;gd4987168fb_0_145"/>
          <p:cNvSpPr txBox="1">
            <a:spLocks noGrp="1"/>
          </p:cNvSpPr>
          <p:nvPr>
            <p:ph type="body" idx="1"/>
          </p:nvPr>
        </p:nvSpPr>
        <p:spPr>
          <a:xfrm>
            <a:off x="695324" y="1276350"/>
            <a:ext cx="79566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16215"/>
              <a:buNone/>
            </a:pPr>
            <a:r>
              <a:rPr lang="de-DE" sz="1200">
                <a:latin typeface="Courier New"/>
                <a:ea typeface="Courier New"/>
                <a:cs typeface="Courier New"/>
                <a:sym typeface="Courier New"/>
              </a:rPr>
              <a:t>touchX = ... </a:t>
            </a:r>
            <a:r>
              <a:rPr lang="de-DE" sz="1200">
                <a:solidFill>
                  <a:srgbClr val="AEABAB"/>
                </a:solidFill>
                <a:latin typeface="Courier New"/>
                <a:ea typeface="Courier New"/>
                <a:cs typeface="Courier New"/>
                <a:sym typeface="Courier New"/>
              </a:rPr>
              <a:t>// touch X coordinate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216215"/>
              <a:buNone/>
            </a:pPr>
            <a:r>
              <a:rPr lang="de-DE" sz="1200">
                <a:latin typeface="Courier New"/>
                <a:ea typeface="Courier New"/>
                <a:cs typeface="Courier New"/>
                <a:sym typeface="Courier New"/>
              </a:rPr>
              <a:t>touchY = ... </a:t>
            </a:r>
            <a:r>
              <a:rPr lang="de-DE" sz="1200">
                <a:solidFill>
                  <a:srgbClr val="AEABAB"/>
                </a:solidFill>
                <a:latin typeface="Courier New"/>
                <a:ea typeface="Courier New"/>
                <a:cs typeface="Courier New"/>
                <a:sym typeface="Courier New"/>
              </a:rPr>
              <a:t>// touch Y coordinate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216215"/>
              <a:buNone/>
            </a:pPr>
            <a:r>
              <a:rPr lang="de-DE" sz="1200">
                <a:latin typeface="Courier New"/>
                <a:ea typeface="Courier New"/>
                <a:cs typeface="Courier New"/>
                <a:sym typeface="Courier New"/>
              </a:rPr>
              <a:t>num_keys = ... </a:t>
            </a:r>
            <a:r>
              <a:rPr lang="de-DE" sz="1200">
                <a:solidFill>
                  <a:srgbClr val="AEABAB"/>
                </a:solidFill>
                <a:latin typeface="Courier New"/>
                <a:ea typeface="Courier New"/>
                <a:cs typeface="Courier New"/>
                <a:sym typeface="Courier New"/>
              </a:rPr>
              <a:t>// number of keys on keyboard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216215"/>
              <a:buNone/>
            </a:pPr>
            <a:r>
              <a:rPr lang="de-DE" sz="1200">
                <a:latin typeface="Courier New"/>
                <a:ea typeface="Courier New"/>
                <a:cs typeface="Courier New"/>
                <a:sym typeface="Courier New"/>
              </a:rPr>
              <a:t>means = [...] </a:t>
            </a:r>
            <a:r>
              <a:rPr lang="de-DE" sz="1200">
                <a:solidFill>
                  <a:srgbClr val="AEABAB"/>
                </a:solidFill>
                <a:latin typeface="Courier New"/>
                <a:ea typeface="Courier New"/>
                <a:cs typeface="Courier New"/>
                <a:sym typeface="Courier New"/>
              </a:rPr>
              <a:t>// list of all key means (2D key locations)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216215"/>
              <a:buNone/>
            </a:pPr>
            <a:r>
              <a:rPr lang="de-DE" sz="1200">
                <a:latin typeface="Courier New"/>
                <a:ea typeface="Courier New"/>
                <a:cs typeface="Courier New"/>
                <a:sym typeface="Courier New"/>
              </a:rPr>
              <a:t>variances = [...] </a:t>
            </a:r>
            <a:r>
              <a:rPr lang="de-DE" sz="1200">
                <a:solidFill>
                  <a:srgbClr val="AEABAB"/>
                </a:solidFill>
                <a:latin typeface="Courier New"/>
                <a:ea typeface="Courier New"/>
                <a:cs typeface="Courier New"/>
                <a:sym typeface="Courier New"/>
              </a:rPr>
              <a:t>// list of key variances (real values) or covariances (2x2 matrices)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216215"/>
              <a:buNone/>
            </a:pP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216215"/>
              <a:buNone/>
            </a:pPr>
            <a:r>
              <a:rPr lang="de-DE" sz="1200">
                <a:latin typeface="Courier New"/>
                <a:ea typeface="Courier New"/>
                <a:cs typeface="Courier New"/>
                <a:sym typeface="Courier New"/>
              </a:rPr>
              <a:t>probs = [] </a:t>
            </a:r>
            <a:r>
              <a:rPr lang="de-DE" sz="1200">
                <a:solidFill>
                  <a:srgbClr val="AEABAB"/>
                </a:solidFill>
                <a:latin typeface="Courier New"/>
                <a:ea typeface="Courier New"/>
                <a:cs typeface="Courier New"/>
                <a:sym typeface="Courier New"/>
              </a:rPr>
              <a:t>// list to store the likelihoods of each key being pressed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216215"/>
              <a:buNone/>
            </a:pPr>
            <a:r>
              <a:rPr lang="de-DE" sz="1200">
                <a:latin typeface="Courier New"/>
                <a:ea typeface="Courier New"/>
                <a:cs typeface="Courier New"/>
                <a:sym typeface="Courier New"/>
              </a:rPr>
              <a:t>sum = 0 </a:t>
            </a:r>
            <a:r>
              <a:rPr lang="de-DE" sz="1200">
                <a:solidFill>
                  <a:srgbClr val="AEABAB"/>
                </a:solidFill>
                <a:latin typeface="Courier New"/>
                <a:ea typeface="Courier New"/>
                <a:cs typeface="Courier New"/>
                <a:sym typeface="Courier New"/>
              </a:rPr>
              <a:t>// variable to store sum of likelihoods for normalisation (see below)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216215"/>
              <a:buNone/>
            </a:pPr>
            <a:endParaRPr sz="1200">
              <a:solidFill>
                <a:srgbClr val="AEABA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216215"/>
              <a:buNone/>
            </a:pPr>
            <a:r>
              <a:rPr lang="de-DE" sz="1200">
                <a:latin typeface="Courier New"/>
                <a:ea typeface="Courier New"/>
                <a:cs typeface="Courier New"/>
                <a:sym typeface="Courier New"/>
              </a:rPr>
              <a:t>for k = 0 to num_keys: </a:t>
            </a:r>
            <a:r>
              <a:rPr lang="de-DE" sz="1200">
                <a:solidFill>
                  <a:srgbClr val="AEABAB"/>
                </a:solidFill>
                <a:latin typeface="Courier New"/>
                <a:ea typeface="Courier New"/>
                <a:cs typeface="Courier New"/>
                <a:sym typeface="Courier New"/>
              </a:rPr>
              <a:t>// iterate over all keys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216215"/>
              <a:buNone/>
            </a:pPr>
            <a:r>
              <a:rPr lang="de-DE" sz="120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de-DE" sz="1200">
                <a:solidFill>
                  <a:srgbClr val="AEABAB"/>
                </a:solidFill>
                <a:latin typeface="Courier New"/>
                <a:ea typeface="Courier New"/>
                <a:cs typeface="Courier New"/>
                <a:sym typeface="Courier New"/>
              </a:rPr>
              <a:t>// evaluate touch location under distribution of the key*: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216215"/>
              <a:buNone/>
            </a:pPr>
            <a:r>
              <a:rPr lang="de-DE" sz="1200">
                <a:latin typeface="Courier New"/>
                <a:ea typeface="Courier New"/>
                <a:cs typeface="Courier New"/>
                <a:sym typeface="Courier New"/>
              </a:rPr>
              <a:t>	prob_t_given_k = multinormal_pdf(touchX, touchY, means[k], variances[k])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216215"/>
              <a:buNone/>
            </a:pPr>
            <a:r>
              <a:rPr lang="de-DE" sz="120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de-DE" sz="1200">
                <a:solidFill>
                  <a:srgbClr val="AEABAB"/>
                </a:solidFill>
                <a:latin typeface="Courier New"/>
                <a:ea typeface="Courier New"/>
                <a:cs typeface="Courier New"/>
                <a:sym typeface="Courier New"/>
              </a:rPr>
              <a:t>// likelihood of key without touch info; uniform (here), or based on language*: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216215"/>
              <a:buNone/>
            </a:pPr>
            <a:r>
              <a:rPr lang="de-DE" sz="1200">
                <a:latin typeface="Courier New"/>
                <a:ea typeface="Courier New"/>
                <a:cs typeface="Courier New"/>
                <a:sym typeface="Courier New"/>
              </a:rPr>
              <a:t>	prob_k = 1/num_keys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216215"/>
              <a:buNone/>
            </a:pPr>
            <a:r>
              <a:rPr lang="de-DE" sz="120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de-DE" sz="1200">
                <a:solidFill>
                  <a:srgbClr val="AEABAB"/>
                </a:solidFill>
                <a:latin typeface="Courier New"/>
                <a:ea typeface="Courier New"/>
                <a:cs typeface="Courier New"/>
                <a:sym typeface="Courier New"/>
              </a:rPr>
              <a:t>// store product and add it to the sum of all likelihoods*: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216215"/>
              <a:buNone/>
            </a:pPr>
            <a:r>
              <a:rPr lang="de-DE" sz="1200">
                <a:latin typeface="Courier New"/>
                <a:ea typeface="Courier New"/>
                <a:cs typeface="Courier New"/>
                <a:sym typeface="Courier New"/>
              </a:rPr>
              <a:t>	probs[k] = prob_t_given_k * prob_k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216215"/>
              <a:buNone/>
            </a:pPr>
            <a:r>
              <a:rPr lang="de-DE" sz="1200">
                <a:latin typeface="Courier New"/>
                <a:ea typeface="Courier New"/>
                <a:cs typeface="Courier New"/>
                <a:sym typeface="Courier New"/>
              </a:rPr>
              <a:t>	sum = sum + probs[k]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216215"/>
              <a:buNone/>
            </a:pP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216215"/>
              <a:buNone/>
            </a:pPr>
            <a:r>
              <a:rPr lang="de-DE" sz="1200">
                <a:solidFill>
                  <a:srgbClr val="AEABAB"/>
                </a:solidFill>
                <a:latin typeface="Courier New"/>
                <a:ea typeface="Courier New"/>
                <a:cs typeface="Courier New"/>
                <a:sym typeface="Courier New"/>
              </a:rPr>
              <a:t>// normalise, so that the likelihoods add up to 1*: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216215"/>
              <a:buNone/>
            </a:pPr>
            <a:r>
              <a:rPr lang="de-DE" sz="1200">
                <a:latin typeface="Courier New"/>
                <a:ea typeface="Courier New"/>
                <a:cs typeface="Courier New"/>
                <a:sym typeface="Courier New"/>
              </a:rPr>
              <a:t>probs = probs / sum </a:t>
            </a:r>
            <a:r>
              <a:rPr lang="de-DE" sz="1200">
                <a:solidFill>
                  <a:srgbClr val="AEABAB"/>
                </a:solidFill>
                <a:latin typeface="Courier New"/>
                <a:ea typeface="Courier New"/>
                <a:cs typeface="Courier New"/>
                <a:sym typeface="Courier New"/>
              </a:rPr>
              <a:t>//note: “/” is element-wise division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216215"/>
              <a:buNone/>
            </a:pP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216215"/>
              <a:buNone/>
            </a:pPr>
            <a:r>
              <a:rPr lang="de-DE" sz="1200">
                <a:solidFill>
                  <a:srgbClr val="AEABAB"/>
                </a:solidFill>
                <a:latin typeface="Courier New"/>
                <a:ea typeface="Courier New"/>
                <a:cs typeface="Courier New"/>
                <a:sym typeface="Courier New"/>
              </a:rPr>
              <a:t>// find most likely key: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216215"/>
              <a:buNone/>
            </a:pPr>
            <a:r>
              <a:rPr lang="de-DE" sz="1200">
                <a:latin typeface="Courier New"/>
                <a:ea typeface="Courier New"/>
                <a:cs typeface="Courier New"/>
                <a:sym typeface="Courier New"/>
              </a:rPr>
              <a:t>pressed_key_index = argmax(probs)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216215"/>
              <a:buNone/>
            </a:pPr>
            <a:r>
              <a:rPr lang="de-DE" sz="1200">
                <a:solidFill>
                  <a:srgbClr val="AEABAB"/>
                </a:solidFill>
                <a:latin typeface="Courier New"/>
                <a:ea typeface="Courier New"/>
                <a:cs typeface="Courier New"/>
                <a:sym typeface="Courier New"/>
              </a:rPr>
              <a:t>// TODO for adaptation: update means and variances with new touchX and touchY</a:t>
            </a:r>
            <a:endParaRPr sz="1050"/>
          </a:p>
        </p:txBody>
      </p:sp>
      <p:sp>
        <p:nvSpPr>
          <p:cNvPr id="556" name="Google Shape;556;gd4987168fb_0_145"/>
          <p:cNvSpPr txBox="1"/>
          <p:nvPr/>
        </p:nvSpPr>
        <p:spPr>
          <a:xfrm>
            <a:off x="2538359" y="5991602"/>
            <a:ext cx="62526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* in real implementation use logarithm and corresponding operations for numerical stability</a:t>
            </a:r>
            <a:endParaRPr sz="120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d4987168fb_0_154"/>
          <p:cNvSpPr txBox="1">
            <a:spLocks noGrp="1"/>
          </p:cNvSpPr>
          <p:nvPr>
            <p:ph type="title"/>
          </p:nvPr>
        </p:nvSpPr>
        <p:spPr>
          <a:xfrm>
            <a:off x="695327" y="115888"/>
            <a:ext cx="7956600" cy="9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/>
              <a:t>Language Model Influence</a:t>
            </a:r>
            <a:endParaRPr/>
          </a:p>
        </p:txBody>
      </p:sp>
      <p:sp>
        <p:nvSpPr>
          <p:cNvPr id="562" name="Google Shape;562;gd4987168fb_0_154"/>
          <p:cNvSpPr txBox="1">
            <a:spLocks noGrp="1"/>
          </p:cNvSpPr>
          <p:nvPr>
            <p:ph type="body" idx="2"/>
          </p:nvPr>
        </p:nvSpPr>
        <p:spPr>
          <a:xfrm>
            <a:off x="695326" y="1089025"/>
            <a:ext cx="79566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Example: bigram model for English</a:t>
            </a:r>
            <a:endParaRPr/>
          </a:p>
        </p:txBody>
      </p:sp>
      <p:sp>
        <p:nvSpPr>
          <p:cNvPr id="563" name="Google Shape;563;gd4987168fb_0_154"/>
          <p:cNvSpPr txBox="1">
            <a:spLocks noGrp="1"/>
          </p:cNvSpPr>
          <p:nvPr>
            <p:ph type="body" idx="3"/>
          </p:nvPr>
        </p:nvSpPr>
        <p:spPr>
          <a:xfrm>
            <a:off x="695325" y="6356350"/>
            <a:ext cx="561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Intelligent Text Entry</a:t>
            </a:r>
            <a:endParaRPr/>
          </a:p>
        </p:txBody>
      </p:sp>
      <p:sp>
        <p:nvSpPr>
          <p:cNvPr id="564" name="Google Shape;564;gd4987168fb_0_154"/>
          <p:cNvSpPr txBox="1">
            <a:spLocks noGrp="1"/>
          </p:cNvSpPr>
          <p:nvPr>
            <p:ph type="ftr" idx="11"/>
          </p:nvPr>
        </p:nvSpPr>
        <p:spPr>
          <a:xfrm>
            <a:off x="8791074" y="6352598"/>
            <a:ext cx="3245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Daniel Buschek</a:t>
            </a:r>
            <a:endParaRPr/>
          </a:p>
        </p:txBody>
      </p:sp>
      <p:sp>
        <p:nvSpPr>
          <p:cNvPr id="565" name="Google Shape;565;gd4987168fb_0_154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32</a:t>
            </a:fld>
            <a:endParaRPr/>
          </a:p>
        </p:txBody>
      </p:sp>
      <p:pic>
        <p:nvPicPr>
          <p:cNvPr id="566" name="Google Shape;566;gd4987168fb_0_154" descr="C:\Users\Daniel\Dropbox\latexWorkspace\Masterarbeit\ma\figures\ngram_exampl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672" y="2444295"/>
            <a:ext cx="7291573" cy="3078702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gd4987168fb_0_154"/>
          <p:cNvSpPr txBox="1"/>
          <p:nvPr/>
        </p:nvSpPr>
        <p:spPr>
          <a:xfrm>
            <a:off x="786672" y="1949793"/>
            <a:ext cx="3345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„</a:t>
            </a:r>
            <a:r>
              <a:rPr lang="de-DE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de-D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“: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gd4987168fb_0_154"/>
          <p:cNvSpPr txBox="1"/>
          <p:nvPr/>
        </p:nvSpPr>
        <p:spPr>
          <a:xfrm>
            <a:off x="4432458" y="1963952"/>
            <a:ext cx="3345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„</a:t>
            </a:r>
            <a:r>
              <a:rPr lang="de-DE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de-D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“: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d4987168fb_0_165"/>
          <p:cNvSpPr txBox="1">
            <a:spLocks noGrp="1"/>
          </p:cNvSpPr>
          <p:nvPr>
            <p:ph type="title"/>
          </p:nvPr>
        </p:nvSpPr>
        <p:spPr>
          <a:xfrm>
            <a:off x="695327" y="115888"/>
            <a:ext cx="7956600" cy="9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/>
              <a:t>Adaptation in the Background</a:t>
            </a:r>
            <a:endParaRPr/>
          </a:p>
        </p:txBody>
      </p:sp>
      <p:sp>
        <p:nvSpPr>
          <p:cNvPr id="574" name="Google Shape;574;gd4987168fb_0_165"/>
          <p:cNvSpPr txBox="1">
            <a:spLocks noGrp="1"/>
          </p:cNvSpPr>
          <p:nvPr>
            <p:ph type="body" idx="2"/>
          </p:nvPr>
        </p:nvSpPr>
        <p:spPr>
          <a:xfrm>
            <a:off x="695326" y="1089025"/>
            <a:ext cx="79566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575" name="Google Shape;575;gd4987168fb_0_165"/>
          <p:cNvSpPr txBox="1">
            <a:spLocks noGrp="1"/>
          </p:cNvSpPr>
          <p:nvPr>
            <p:ph type="body" idx="3"/>
          </p:nvPr>
        </p:nvSpPr>
        <p:spPr>
          <a:xfrm>
            <a:off x="695325" y="6356350"/>
            <a:ext cx="561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Intelligent Text Entry</a:t>
            </a:r>
            <a:endParaRPr/>
          </a:p>
        </p:txBody>
      </p:sp>
      <p:sp>
        <p:nvSpPr>
          <p:cNvPr id="576" name="Google Shape;576;gd4987168fb_0_165"/>
          <p:cNvSpPr txBox="1">
            <a:spLocks noGrp="1"/>
          </p:cNvSpPr>
          <p:nvPr>
            <p:ph type="ftr" idx="11"/>
          </p:nvPr>
        </p:nvSpPr>
        <p:spPr>
          <a:xfrm>
            <a:off x="8791074" y="6352598"/>
            <a:ext cx="3245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Daniel Buschek</a:t>
            </a:r>
            <a:endParaRPr/>
          </a:p>
        </p:txBody>
      </p:sp>
      <p:sp>
        <p:nvSpPr>
          <p:cNvPr id="577" name="Google Shape;577;gd4987168fb_0_165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33</a:t>
            </a:fld>
            <a:endParaRPr/>
          </a:p>
        </p:txBody>
      </p:sp>
      <p:sp>
        <p:nvSpPr>
          <p:cNvPr id="578" name="Google Shape;578;gd4987168fb_0_165"/>
          <p:cNvSpPr txBox="1"/>
          <p:nvPr/>
        </p:nvSpPr>
        <p:spPr>
          <a:xfrm>
            <a:off x="688586" y="2154239"/>
            <a:ext cx="4550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do our keyboards </a:t>
            </a:r>
            <a:br>
              <a:rPr lang="de-DE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DE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look like this?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9" name="Google Shape;579;gd4987168fb_0_165"/>
          <p:cNvPicPr preferRelativeResize="0"/>
          <p:nvPr/>
        </p:nvPicPr>
        <p:blipFill rotWithShape="1">
          <a:blip r:embed="rId3">
            <a:alphaModFix/>
          </a:blip>
          <a:srcRect l="25522" r="23247" b="59364"/>
          <a:stretch/>
        </p:blipFill>
        <p:spPr>
          <a:xfrm>
            <a:off x="488066" y="3066316"/>
            <a:ext cx="3984936" cy="2397309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gd4987168fb_0_165"/>
          <p:cNvSpPr txBox="1"/>
          <p:nvPr/>
        </p:nvSpPr>
        <p:spPr>
          <a:xfrm>
            <a:off x="695325" y="5463625"/>
            <a:ext cx="26034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[Yin et al. 2013]</a:t>
            </a:r>
            <a:endParaRPr sz="1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gd4987168fb_0_165"/>
          <p:cNvSpPr txBox="1"/>
          <p:nvPr/>
        </p:nvSpPr>
        <p:spPr>
          <a:xfrm>
            <a:off x="4872846" y="2154239"/>
            <a:ext cx="3779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de-DE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Avoid co-adaptation</a:t>
            </a:r>
            <a:br>
              <a:rPr lang="de-DE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DE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user and system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2" name="Google Shape;582;gd4987168fb_0_165"/>
          <p:cNvGrpSpPr/>
          <p:nvPr/>
        </p:nvGrpSpPr>
        <p:grpSpPr>
          <a:xfrm>
            <a:off x="4720641" y="3097204"/>
            <a:ext cx="3954179" cy="3013292"/>
            <a:chOff x="4836896" y="2985236"/>
            <a:chExt cx="3954179" cy="3013292"/>
          </a:xfrm>
        </p:grpSpPr>
        <p:pic>
          <p:nvPicPr>
            <p:cNvPr id="583" name="Google Shape;583;gd4987168fb_0_165"/>
            <p:cNvPicPr preferRelativeResize="0"/>
            <p:nvPr/>
          </p:nvPicPr>
          <p:blipFill rotWithShape="1">
            <a:blip r:embed="rId3">
              <a:alphaModFix/>
            </a:blip>
            <a:srcRect l="25522" r="23247" b="59364"/>
            <a:stretch/>
          </p:blipFill>
          <p:spPr>
            <a:xfrm>
              <a:off x="5725346" y="4823498"/>
              <a:ext cx="1953201" cy="11750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4" name="Google Shape;584;gd4987168fb_0_16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836896" y="2985236"/>
              <a:ext cx="3954179" cy="2659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5" name="Google Shape;585;gd4987168fb_0_165"/>
            <p:cNvSpPr txBox="1"/>
            <p:nvPr/>
          </p:nvSpPr>
          <p:spPr>
            <a:xfrm>
              <a:off x="4872846" y="4157683"/>
              <a:ext cx="20937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Keyboard visuals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change touch behaviour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gd4987168fb_0_165"/>
            <p:cNvSpPr txBox="1"/>
            <p:nvPr/>
          </p:nvSpPr>
          <p:spPr>
            <a:xfrm>
              <a:off x="7124433" y="4157683"/>
              <a:ext cx="16467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Touch behaviour 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changes keyboard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d4987168fb_0_182"/>
          <p:cNvSpPr txBox="1">
            <a:spLocks noGrp="1"/>
          </p:cNvSpPr>
          <p:nvPr>
            <p:ph type="title"/>
          </p:nvPr>
        </p:nvSpPr>
        <p:spPr>
          <a:xfrm>
            <a:off x="695327" y="115888"/>
            <a:ext cx="7956600" cy="9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/>
              <a:t>Adaptation vs Distortion</a:t>
            </a:r>
            <a:endParaRPr/>
          </a:p>
        </p:txBody>
      </p:sp>
      <p:sp>
        <p:nvSpPr>
          <p:cNvPr id="592" name="Google Shape;592;gd4987168fb_0_182"/>
          <p:cNvSpPr txBox="1">
            <a:spLocks noGrp="1"/>
          </p:cNvSpPr>
          <p:nvPr>
            <p:ph type="body" idx="2"/>
          </p:nvPr>
        </p:nvSpPr>
        <p:spPr>
          <a:xfrm>
            <a:off x="695326" y="1089025"/>
            <a:ext cx="79566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593" name="Google Shape;593;gd4987168fb_0_182"/>
          <p:cNvSpPr txBox="1">
            <a:spLocks noGrp="1"/>
          </p:cNvSpPr>
          <p:nvPr>
            <p:ph type="body" idx="3"/>
          </p:nvPr>
        </p:nvSpPr>
        <p:spPr>
          <a:xfrm>
            <a:off x="695325" y="6356350"/>
            <a:ext cx="561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Intelligent Text Entry</a:t>
            </a:r>
            <a:endParaRPr/>
          </a:p>
        </p:txBody>
      </p:sp>
      <p:sp>
        <p:nvSpPr>
          <p:cNvPr id="594" name="Google Shape;594;gd4987168fb_0_182"/>
          <p:cNvSpPr txBox="1">
            <a:spLocks noGrp="1"/>
          </p:cNvSpPr>
          <p:nvPr>
            <p:ph type="ftr" idx="11"/>
          </p:nvPr>
        </p:nvSpPr>
        <p:spPr>
          <a:xfrm>
            <a:off x="8791074" y="6352598"/>
            <a:ext cx="3245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Daniel Buschek</a:t>
            </a:r>
            <a:endParaRPr/>
          </a:p>
        </p:txBody>
      </p:sp>
      <p:sp>
        <p:nvSpPr>
          <p:cNvPr id="595" name="Google Shape;595;gd4987168fb_0_182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34</a:t>
            </a:fld>
            <a:endParaRPr/>
          </a:p>
        </p:txBody>
      </p:sp>
      <p:pic>
        <p:nvPicPr>
          <p:cNvPr id="596" name="Google Shape;596;gd4987168fb_0_1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9661" y="2513466"/>
            <a:ext cx="7956549" cy="2770849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gd4987168fb_0_182"/>
          <p:cNvSpPr txBox="1"/>
          <p:nvPr/>
        </p:nvSpPr>
        <p:spPr>
          <a:xfrm>
            <a:off x="5881987" y="5272181"/>
            <a:ext cx="28365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[Gunawardana et al. 2010]</a:t>
            </a:r>
            <a:endParaRPr sz="1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gd4987168fb_0_182"/>
          <p:cNvSpPr txBox="1"/>
          <p:nvPr/>
        </p:nvSpPr>
        <p:spPr>
          <a:xfrm>
            <a:off x="589661" y="1988153"/>
            <a:ext cx="361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Unlimited adaptation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gd4987168fb_0_182"/>
          <p:cNvSpPr txBox="1"/>
          <p:nvPr/>
        </p:nvSpPr>
        <p:spPr>
          <a:xfrm>
            <a:off x="4673600" y="1988153"/>
            <a:ext cx="397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protected key region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gd4987168fb_0_182"/>
          <p:cNvSpPr txBox="1"/>
          <p:nvPr/>
        </p:nvSpPr>
        <p:spPr>
          <a:xfrm>
            <a:off x="589660" y="5320959"/>
            <a:ext cx="441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Here: (almost) impossible to type „e“!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d4987168fb_0_195"/>
          <p:cNvSpPr txBox="1">
            <a:spLocks noGrp="1"/>
          </p:cNvSpPr>
          <p:nvPr>
            <p:ph type="title"/>
          </p:nvPr>
        </p:nvSpPr>
        <p:spPr>
          <a:xfrm>
            <a:off x="695327" y="115888"/>
            <a:ext cx="7956600" cy="9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/>
              <a:t>Context Adaptations</a:t>
            </a:r>
            <a:endParaRPr/>
          </a:p>
        </p:txBody>
      </p:sp>
      <p:sp>
        <p:nvSpPr>
          <p:cNvPr id="606" name="Google Shape;606;gd4987168fb_0_195"/>
          <p:cNvSpPr txBox="1">
            <a:spLocks noGrp="1"/>
          </p:cNvSpPr>
          <p:nvPr>
            <p:ph type="body" idx="2"/>
          </p:nvPr>
        </p:nvSpPr>
        <p:spPr>
          <a:xfrm>
            <a:off x="695326" y="1089025"/>
            <a:ext cx="79566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e.g. hand posture – „ContextType“, Goel et al. 2013</a:t>
            </a:r>
            <a:endParaRPr/>
          </a:p>
        </p:txBody>
      </p:sp>
      <p:sp>
        <p:nvSpPr>
          <p:cNvPr id="607" name="Google Shape;607;gd4987168fb_0_195"/>
          <p:cNvSpPr txBox="1">
            <a:spLocks noGrp="1"/>
          </p:cNvSpPr>
          <p:nvPr>
            <p:ph type="body" idx="3"/>
          </p:nvPr>
        </p:nvSpPr>
        <p:spPr>
          <a:xfrm>
            <a:off x="695325" y="6356350"/>
            <a:ext cx="561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Intelligent Text Entry</a:t>
            </a:r>
            <a:endParaRPr/>
          </a:p>
        </p:txBody>
      </p:sp>
      <p:sp>
        <p:nvSpPr>
          <p:cNvPr id="608" name="Google Shape;608;gd4987168fb_0_195"/>
          <p:cNvSpPr txBox="1">
            <a:spLocks noGrp="1"/>
          </p:cNvSpPr>
          <p:nvPr>
            <p:ph type="ftr" idx="11"/>
          </p:nvPr>
        </p:nvSpPr>
        <p:spPr>
          <a:xfrm>
            <a:off x="8791074" y="6352598"/>
            <a:ext cx="3245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Daniel Buschek</a:t>
            </a:r>
            <a:endParaRPr/>
          </a:p>
        </p:txBody>
      </p:sp>
      <p:sp>
        <p:nvSpPr>
          <p:cNvPr id="609" name="Google Shape;609;gd4987168fb_0_195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35</a:t>
            </a:fld>
            <a:endParaRPr/>
          </a:p>
        </p:txBody>
      </p:sp>
      <p:grpSp>
        <p:nvGrpSpPr>
          <p:cNvPr id="610" name="Google Shape;610;gd4987168fb_0_195"/>
          <p:cNvGrpSpPr/>
          <p:nvPr/>
        </p:nvGrpSpPr>
        <p:grpSpPr>
          <a:xfrm>
            <a:off x="1082938" y="1534348"/>
            <a:ext cx="6804253" cy="4099557"/>
            <a:chOff x="2843808" y="3691853"/>
            <a:chExt cx="4589715" cy="2765300"/>
          </a:xfrm>
        </p:grpSpPr>
        <p:pic>
          <p:nvPicPr>
            <p:cNvPr id="611" name="Google Shape;611;gd4987168fb_0_19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43808" y="4056978"/>
              <a:ext cx="4589710" cy="21187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2" name="Google Shape;612;gd4987168fb_0_195"/>
            <p:cNvSpPr txBox="1"/>
            <p:nvPr/>
          </p:nvSpPr>
          <p:spPr>
            <a:xfrm>
              <a:off x="2843808" y="3714992"/>
              <a:ext cx="1446300" cy="22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700">
                  <a:solidFill>
                    <a:srgbClr val="595959"/>
                  </a:solidFill>
                  <a:latin typeface="Lato"/>
                  <a:ea typeface="Lato"/>
                  <a:cs typeface="Lato"/>
                  <a:sym typeface="Lato"/>
                </a:rPr>
                <a:t>Left thumb</a:t>
              </a:r>
              <a:endParaRPr sz="17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13" name="Google Shape;613;gd4987168fb_0_195"/>
            <p:cNvSpPr txBox="1"/>
            <p:nvPr/>
          </p:nvSpPr>
          <p:spPr>
            <a:xfrm>
              <a:off x="5987223" y="3691853"/>
              <a:ext cx="1446300" cy="22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700">
                  <a:solidFill>
                    <a:srgbClr val="595959"/>
                  </a:solidFill>
                  <a:latin typeface="Lato"/>
                  <a:ea typeface="Lato"/>
                  <a:cs typeface="Lato"/>
                  <a:sym typeface="Lato"/>
                </a:rPr>
                <a:t>Right thumb</a:t>
              </a:r>
              <a:endParaRPr sz="17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14" name="Google Shape;614;gd4987168fb_0_195"/>
            <p:cNvSpPr txBox="1"/>
            <p:nvPr/>
          </p:nvSpPr>
          <p:spPr>
            <a:xfrm>
              <a:off x="2843808" y="6232153"/>
              <a:ext cx="1446300" cy="22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700">
                  <a:solidFill>
                    <a:srgbClr val="595959"/>
                  </a:solidFill>
                  <a:latin typeface="Lato"/>
                  <a:ea typeface="Lato"/>
                  <a:cs typeface="Lato"/>
                  <a:sym typeface="Lato"/>
                </a:rPr>
                <a:t>Index finger</a:t>
              </a:r>
              <a:endParaRPr sz="17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15" name="Google Shape;615;gd4987168fb_0_195"/>
            <p:cNvSpPr txBox="1"/>
            <p:nvPr/>
          </p:nvSpPr>
          <p:spPr>
            <a:xfrm>
              <a:off x="5987223" y="6209014"/>
              <a:ext cx="1446300" cy="22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700">
                  <a:solidFill>
                    <a:srgbClr val="595959"/>
                  </a:solidFill>
                  <a:latin typeface="Lato"/>
                  <a:ea typeface="Lato"/>
                  <a:cs typeface="Lato"/>
                  <a:sym typeface="Lato"/>
                </a:rPr>
                <a:t>Two thumbs</a:t>
              </a:r>
              <a:endParaRPr sz="17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616" name="Google Shape;616;gd4987168fb_0_195"/>
          <p:cNvSpPr txBox="1"/>
          <p:nvPr/>
        </p:nvSpPr>
        <p:spPr>
          <a:xfrm>
            <a:off x="6119831" y="5935622"/>
            <a:ext cx="25320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[Goel et al. 2013]</a:t>
            </a:r>
            <a:endParaRPr sz="1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d4987168fb_0_210"/>
          <p:cNvSpPr txBox="1">
            <a:spLocks noGrp="1"/>
          </p:cNvSpPr>
          <p:nvPr>
            <p:ph type="title"/>
          </p:nvPr>
        </p:nvSpPr>
        <p:spPr>
          <a:xfrm>
            <a:off x="695327" y="115888"/>
            <a:ext cx="7956600" cy="9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/>
              <a:t>Context Adaptations</a:t>
            </a:r>
            <a:endParaRPr/>
          </a:p>
        </p:txBody>
      </p:sp>
      <p:sp>
        <p:nvSpPr>
          <p:cNvPr id="622" name="Google Shape;622;gd4987168fb_0_210"/>
          <p:cNvSpPr txBox="1">
            <a:spLocks noGrp="1"/>
          </p:cNvSpPr>
          <p:nvPr>
            <p:ph type="body" idx="2"/>
          </p:nvPr>
        </p:nvSpPr>
        <p:spPr>
          <a:xfrm>
            <a:off x="695326" y="1089025"/>
            <a:ext cx="79566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e.g. walking – „WalkType“, Goel et al. 2012</a:t>
            </a:r>
            <a:endParaRPr/>
          </a:p>
        </p:txBody>
      </p:sp>
      <p:sp>
        <p:nvSpPr>
          <p:cNvPr id="623" name="Google Shape;623;gd4987168fb_0_210"/>
          <p:cNvSpPr txBox="1">
            <a:spLocks noGrp="1"/>
          </p:cNvSpPr>
          <p:nvPr>
            <p:ph type="body" idx="3"/>
          </p:nvPr>
        </p:nvSpPr>
        <p:spPr>
          <a:xfrm>
            <a:off x="695325" y="6356350"/>
            <a:ext cx="561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Intelligent Text Entry</a:t>
            </a:r>
            <a:endParaRPr/>
          </a:p>
        </p:txBody>
      </p:sp>
      <p:sp>
        <p:nvSpPr>
          <p:cNvPr id="624" name="Google Shape;624;gd4987168fb_0_210"/>
          <p:cNvSpPr txBox="1">
            <a:spLocks noGrp="1"/>
          </p:cNvSpPr>
          <p:nvPr>
            <p:ph type="ftr" idx="11"/>
          </p:nvPr>
        </p:nvSpPr>
        <p:spPr>
          <a:xfrm>
            <a:off x="8791074" y="6352598"/>
            <a:ext cx="3245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Daniel Buschek</a:t>
            </a:r>
            <a:endParaRPr/>
          </a:p>
        </p:txBody>
      </p:sp>
      <p:sp>
        <p:nvSpPr>
          <p:cNvPr id="625" name="Google Shape;625;gd4987168fb_0_210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36</a:t>
            </a:fld>
            <a:endParaRPr/>
          </a:p>
        </p:txBody>
      </p:sp>
      <p:sp>
        <p:nvSpPr>
          <p:cNvPr id="626" name="Google Shape;626;gd4987168fb_0_210"/>
          <p:cNvSpPr txBox="1"/>
          <p:nvPr/>
        </p:nvSpPr>
        <p:spPr>
          <a:xfrm>
            <a:off x="6119831" y="5935622"/>
            <a:ext cx="25320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[Goel et al. 2012]</a:t>
            </a:r>
            <a:endParaRPr sz="1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7" name="Google Shape;627;gd4987168fb_0_2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032" y="3411749"/>
            <a:ext cx="5251498" cy="2652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gd4987168fb_0_2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1565" y="1621321"/>
            <a:ext cx="5474436" cy="1888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d4987168fb_0_525"/>
          <p:cNvSpPr txBox="1">
            <a:spLocks noGrp="1"/>
          </p:cNvSpPr>
          <p:nvPr>
            <p:ph type="title"/>
          </p:nvPr>
        </p:nvSpPr>
        <p:spPr>
          <a:xfrm>
            <a:off x="695327" y="115888"/>
            <a:ext cx="7956600" cy="97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Notebook Example</a:t>
            </a:r>
            <a:endParaRPr/>
          </a:p>
        </p:txBody>
      </p:sp>
      <p:sp>
        <p:nvSpPr>
          <p:cNvPr id="635" name="Google Shape;635;gd4987168fb_0_525"/>
          <p:cNvSpPr txBox="1">
            <a:spLocks noGrp="1"/>
          </p:cNvSpPr>
          <p:nvPr>
            <p:ph type="body" idx="1"/>
          </p:nvPr>
        </p:nvSpPr>
        <p:spPr>
          <a:xfrm>
            <a:off x="695324" y="1592264"/>
            <a:ext cx="7956600" cy="453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600"/>
              </a:spcAft>
              <a:buNone/>
            </a:pPr>
            <a:endParaRPr/>
          </a:p>
        </p:txBody>
      </p:sp>
      <p:sp>
        <p:nvSpPr>
          <p:cNvPr id="636" name="Google Shape;636;gd4987168fb_0_525"/>
          <p:cNvSpPr txBox="1">
            <a:spLocks noGrp="1"/>
          </p:cNvSpPr>
          <p:nvPr>
            <p:ph type="body" idx="2"/>
          </p:nvPr>
        </p:nvSpPr>
        <p:spPr>
          <a:xfrm>
            <a:off x="695326" y="1089025"/>
            <a:ext cx="7956600" cy="503100"/>
          </a:xfrm>
          <a:prstGeom prst="rect">
            <a:avLst/>
          </a:prstGeom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600"/>
              </a:spcAft>
              <a:buNone/>
            </a:pPr>
            <a:r>
              <a:rPr lang="de-DE"/>
              <a:t>Visualising adaptive keyboards</a:t>
            </a:r>
            <a:endParaRPr/>
          </a:p>
        </p:txBody>
      </p:sp>
      <p:sp>
        <p:nvSpPr>
          <p:cNvPr id="637" name="Google Shape;637;gd4987168fb_0_525"/>
          <p:cNvSpPr txBox="1">
            <a:spLocks noGrp="1"/>
          </p:cNvSpPr>
          <p:nvPr>
            <p:ph type="body" idx="3"/>
          </p:nvPr>
        </p:nvSpPr>
        <p:spPr>
          <a:xfrm>
            <a:off x="695325" y="6356350"/>
            <a:ext cx="5610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gd4987168fb_0_525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0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d4987168fb_0_221"/>
          <p:cNvSpPr txBox="1">
            <a:spLocks noGrp="1"/>
          </p:cNvSpPr>
          <p:nvPr>
            <p:ph type="title"/>
          </p:nvPr>
        </p:nvSpPr>
        <p:spPr>
          <a:xfrm>
            <a:off x="695327" y="115888"/>
            <a:ext cx="7956600" cy="9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/>
              <a:t>Decoding Typing Sequences</a:t>
            </a:r>
            <a:endParaRPr/>
          </a:p>
        </p:txBody>
      </p:sp>
      <p:sp>
        <p:nvSpPr>
          <p:cNvPr id="644" name="Google Shape;644;gd4987168fb_0_221"/>
          <p:cNvSpPr txBox="1">
            <a:spLocks noGrp="1"/>
          </p:cNvSpPr>
          <p:nvPr>
            <p:ph type="body" idx="1"/>
          </p:nvPr>
        </p:nvSpPr>
        <p:spPr>
          <a:xfrm>
            <a:off x="695324" y="1592264"/>
            <a:ext cx="7956600" cy="4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de-DE"/>
              <a:t>Infer intended input after entering whole word or sentence</a:t>
            </a:r>
            <a:endParaRPr/>
          </a:p>
          <a:p>
            <a:pPr marL="357187" lvl="1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000"/>
              <a:buNone/>
            </a:pPr>
            <a:r>
              <a:rPr lang="de-DE" b="1">
                <a:solidFill>
                  <a:srgbClr val="8BC24A"/>
                </a:solidFill>
              </a:rPr>
              <a:t>+</a:t>
            </a:r>
            <a:r>
              <a:rPr lang="de-DE">
                <a:solidFill>
                  <a:srgbClr val="8BC24A"/>
                </a:solidFill>
              </a:rPr>
              <a:t> </a:t>
            </a:r>
            <a:r>
              <a:rPr lang="de-DE"/>
              <a:t>More evidence for inference</a:t>
            </a:r>
            <a:endParaRPr/>
          </a:p>
          <a:p>
            <a:pPr marL="357187" lvl="1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000"/>
              <a:buNone/>
            </a:pPr>
            <a:r>
              <a:rPr lang="de-DE" b="1">
                <a:solidFill>
                  <a:srgbClr val="8BC24A"/>
                </a:solidFill>
              </a:rPr>
              <a:t>+</a:t>
            </a:r>
            <a:r>
              <a:rPr lang="de-DE">
                <a:solidFill>
                  <a:srgbClr val="8BC24A"/>
                </a:solidFill>
              </a:rPr>
              <a:t> </a:t>
            </a:r>
            <a:r>
              <a:rPr lang="de-DE"/>
              <a:t>No need for user to pay attention to intermediate output</a:t>
            </a:r>
            <a:endParaRPr/>
          </a:p>
          <a:p>
            <a:pPr marL="357187" lvl="1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000"/>
              <a:buNone/>
            </a:pPr>
            <a:r>
              <a:rPr lang="de-DE" b="1">
                <a:solidFill>
                  <a:srgbClr val="8BC24A"/>
                </a:solidFill>
              </a:rPr>
              <a:t>-</a:t>
            </a:r>
            <a:r>
              <a:rPr lang="de-DE">
                <a:solidFill>
                  <a:srgbClr val="8BC24A"/>
                </a:solidFill>
              </a:rPr>
              <a:t> </a:t>
            </a:r>
            <a:r>
              <a:rPr lang="de-DE"/>
              <a:t>No intermediate feedback</a:t>
            </a:r>
            <a:endParaRPr/>
          </a:p>
          <a:p>
            <a:pPr marL="285750" lvl="0" indent="-1333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400"/>
              <a:buChar char="▪"/>
            </a:pPr>
            <a:r>
              <a:rPr lang="de-DE"/>
              <a:t>Example (sentence-based decoding):</a:t>
            </a:r>
            <a:endParaRPr/>
          </a:p>
        </p:txBody>
      </p:sp>
      <p:sp>
        <p:nvSpPr>
          <p:cNvPr id="645" name="Google Shape;645;gd4987168fb_0_221"/>
          <p:cNvSpPr txBox="1">
            <a:spLocks noGrp="1"/>
          </p:cNvSpPr>
          <p:nvPr>
            <p:ph type="body" idx="2"/>
          </p:nvPr>
        </p:nvSpPr>
        <p:spPr>
          <a:xfrm>
            <a:off x="695326" y="1089025"/>
            <a:ext cx="79566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646" name="Google Shape;646;gd4987168fb_0_221"/>
          <p:cNvSpPr txBox="1">
            <a:spLocks noGrp="1"/>
          </p:cNvSpPr>
          <p:nvPr>
            <p:ph type="body" idx="3"/>
          </p:nvPr>
        </p:nvSpPr>
        <p:spPr>
          <a:xfrm>
            <a:off x="695325" y="6356350"/>
            <a:ext cx="561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Intelligent Text Entry</a:t>
            </a:r>
            <a:endParaRPr/>
          </a:p>
        </p:txBody>
      </p:sp>
      <p:sp>
        <p:nvSpPr>
          <p:cNvPr id="647" name="Google Shape;647;gd4987168fb_0_221"/>
          <p:cNvSpPr txBox="1">
            <a:spLocks noGrp="1"/>
          </p:cNvSpPr>
          <p:nvPr>
            <p:ph type="ftr" idx="11"/>
          </p:nvPr>
        </p:nvSpPr>
        <p:spPr>
          <a:xfrm>
            <a:off x="8791074" y="6352598"/>
            <a:ext cx="3245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Daniel Buschek</a:t>
            </a:r>
            <a:endParaRPr/>
          </a:p>
        </p:txBody>
      </p:sp>
      <p:sp>
        <p:nvSpPr>
          <p:cNvPr id="648" name="Google Shape;648;gd4987168fb_0_221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38</a:t>
            </a:fld>
            <a:endParaRPr/>
          </a:p>
        </p:txBody>
      </p:sp>
      <p:sp>
        <p:nvSpPr>
          <p:cNvPr id="649" name="Google Shape;649;gd4987168fb_0_221"/>
          <p:cNvSpPr txBox="1"/>
          <p:nvPr/>
        </p:nvSpPr>
        <p:spPr>
          <a:xfrm>
            <a:off x="6119831" y="5935622"/>
            <a:ext cx="25320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[Vertanen et al. 2015]</a:t>
            </a:r>
            <a:endParaRPr sz="1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gd4987168fb_0_221"/>
          <p:cNvSpPr txBox="1"/>
          <p:nvPr/>
        </p:nvSpPr>
        <p:spPr>
          <a:xfrm>
            <a:off x="2121515" y="4423123"/>
            <a:ext cx="468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„pleaseforwarxmetheatachement“</a:t>
            </a:r>
            <a:endParaRPr sz="20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gd4987168fb_0_221"/>
          <p:cNvSpPr txBox="1"/>
          <p:nvPr/>
        </p:nvSpPr>
        <p:spPr>
          <a:xfrm>
            <a:off x="2121515" y="5729228"/>
            <a:ext cx="468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„Please forward me the attachement.“</a:t>
            </a:r>
            <a:endParaRPr sz="20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gd4987168fb_0_221"/>
          <p:cNvSpPr/>
          <p:nvPr/>
        </p:nvSpPr>
        <p:spPr>
          <a:xfrm rot="5400000">
            <a:off x="4189620" y="5048398"/>
            <a:ext cx="544800" cy="455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62626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gd4987168fb_0_221"/>
          <p:cNvSpPr txBox="1"/>
          <p:nvPr/>
        </p:nvSpPr>
        <p:spPr>
          <a:xfrm>
            <a:off x="4689870" y="5003847"/>
            <a:ext cx="105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i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Hit enter</a:t>
            </a:r>
            <a:endParaRPr sz="1800" i="1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4" name="Google Shape;654;gd4987168fb_0_2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6570" y="5003846"/>
            <a:ext cx="444841" cy="369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d4987168fb_0_236"/>
          <p:cNvSpPr txBox="1">
            <a:spLocks noGrp="1"/>
          </p:cNvSpPr>
          <p:nvPr>
            <p:ph type="title"/>
          </p:nvPr>
        </p:nvSpPr>
        <p:spPr>
          <a:xfrm>
            <a:off x="695327" y="115888"/>
            <a:ext cx="7956600" cy="9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/>
              <a:t>Sequence Decoding, formally</a:t>
            </a:r>
            <a:endParaRPr/>
          </a:p>
        </p:txBody>
      </p:sp>
      <p:sp>
        <p:nvSpPr>
          <p:cNvPr id="660" name="Google Shape;660;gd4987168fb_0_236"/>
          <p:cNvSpPr txBox="1">
            <a:spLocks noGrp="1"/>
          </p:cNvSpPr>
          <p:nvPr>
            <p:ph type="body" idx="2"/>
          </p:nvPr>
        </p:nvSpPr>
        <p:spPr>
          <a:xfrm>
            <a:off x="695326" y="1089025"/>
            <a:ext cx="79566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661" name="Google Shape;661;gd4987168fb_0_236"/>
          <p:cNvSpPr txBox="1">
            <a:spLocks noGrp="1"/>
          </p:cNvSpPr>
          <p:nvPr>
            <p:ph type="body" idx="3"/>
          </p:nvPr>
        </p:nvSpPr>
        <p:spPr>
          <a:xfrm>
            <a:off x="695325" y="6356350"/>
            <a:ext cx="561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Intelligent Text Entry</a:t>
            </a:r>
            <a:endParaRPr/>
          </a:p>
        </p:txBody>
      </p:sp>
      <p:sp>
        <p:nvSpPr>
          <p:cNvPr id="662" name="Google Shape;662;gd4987168fb_0_236"/>
          <p:cNvSpPr txBox="1">
            <a:spLocks noGrp="1"/>
          </p:cNvSpPr>
          <p:nvPr>
            <p:ph type="ftr" idx="11"/>
          </p:nvPr>
        </p:nvSpPr>
        <p:spPr>
          <a:xfrm>
            <a:off x="8791074" y="6352598"/>
            <a:ext cx="3245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Daniel Buschek</a:t>
            </a:r>
            <a:endParaRPr/>
          </a:p>
        </p:txBody>
      </p:sp>
      <p:sp>
        <p:nvSpPr>
          <p:cNvPr id="663" name="Google Shape;663;gd4987168fb_0_236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39</a:t>
            </a:fld>
            <a:endParaRPr/>
          </a:p>
        </p:txBody>
      </p:sp>
      <p:sp>
        <p:nvSpPr>
          <p:cNvPr id="664" name="Google Shape;664;gd4987168fb_0_236"/>
          <p:cNvSpPr txBox="1"/>
          <p:nvPr/>
        </p:nvSpPr>
        <p:spPr>
          <a:xfrm>
            <a:off x="695325" y="1592264"/>
            <a:ext cx="4010100" cy="4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9BD3E"/>
              </a:buClr>
              <a:buSzPts val="2400"/>
              <a:buFont typeface="Noto Sans Symbols"/>
              <a:buChar char="▪"/>
            </a:pPr>
            <a:r>
              <a:rPr lang="de-DE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Sequence of user‘s intended keys/letters </a:t>
            </a:r>
            <a:br>
              <a:rPr lang="de-DE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DE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(i.e. unknown to system)</a:t>
            </a:r>
            <a:endParaRPr/>
          </a:p>
          <a:p>
            <a:pPr marL="285750" marR="0" lvl="0" indent="-2857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9BD3E"/>
              </a:buClr>
              <a:buSzPts val="2400"/>
              <a:buFont typeface="Noto Sans Symbols"/>
              <a:buChar char="▪"/>
            </a:pPr>
            <a:r>
              <a:rPr lang="de-DE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Sequence of user‘s touches (i.e. system‘s observations)</a:t>
            </a:r>
            <a:endParaRPr/>
          </a:p>
          <a:p>
            <a:pPr marL="285750" marR="0" lvl="0" indent="-1333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9BD3E"/>
              </a:buClr>
              <a:buSzPts val="2400"/>
              <a:buFont typeface="Noto Sans Symbols"/>
              <a:buNone/>
            </a:pP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9BD3E"/>
              </a:buClr>
              <a:buSzPts val="2400"/>
              <a:buFont typeface="Noto Sans Symbols"/>
              <a:buChar char="▪"/>
            </a:pPr>
            <a:r>
              <a:rPr lang="de-DE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we infer </a:t>
            </a:r>
            <a:r>
              <a:rPr lang="de-DE" sz="22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de-DE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from </a:t>
            </a:r>
            <a:r>
              <a:rPr lang="de-DE" sz="22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de-DE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/>
          </a:p>
          <a:p>
            <a:pPr marL="285750" marR="0" lvl="0" indent="-1333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9BD3E"/>
              </a:buClr>
              <a:buSzPts val="2400"/>
              <a:buFont typeface="Noto Sans Symbols"/>
              <a:buNone/>
            </a:pP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5" name="Google Shape;665;gd4987168fb_0_236" descr="https://latex.codecogs.com/png.latex?%5Cdpi%7B300%7D%20s%3D%5C%7Bk_1%2Ck_2%2C...%2Ck_n%5C%7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5538" y="1731965"/>
            <a:ext cx="360997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gd4987168fb_0_236" descr="https://latex.codecogs.com/png.latex?%5Cdpi%7B300%7D%20o%3D%5C%7Bt_1%2Ct_2%2C...%2Ct_m%5C%7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5538" y="2732082"/>
            <a:ext cx="3486150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gd4987168fb_0_236" descr="https://latex.codecogs.com/png.latex?%5Cdpi%7B300%7D%20s%27%20%3D%20%5Coperatorname*%7Bargmax%7D_%7Bs%7D%5Cbig%28p%28o%7Cs%29p%28s%29%5Cbig%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82930" y="3781377"/>
            <a:ext cx="4383088" cy="703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gd4987168fb_0_2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32649" y="5119463"/>
            <a:ext cx="4719228" cy="719361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gd4987168fb_0_236"/>
          <p:cNvSpPr txBox="1"/>
          <p:nvPr/>
        </p:nvSpPr>
        <p:spPr>
          <a:xfrm>
            <a:off x="600219" y="5148796"/>
            <a:ext cx="3571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Note: Same approach as for a single touch but now we have sequences of touches and keys</a:t>
            </a:r>
            <a:endParaRPr sz="1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0" name="Google Shape;670;gd4987168fb_0_236"/>
          <p:cNvCxnSpPr/>
          <p:nvPr/>
        </p:nvCxnSpPr>
        <p:spPr>
          <a:xfrm>
            <a:off x="695324" y="5048250"/>
            <a:ext cx="7956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8402" y="4337922"/>
            <a:ext cx="3872492" cy="166741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"/>
          <p:cNvSpPr txBox="1">
            <a:spLocks noGrp="1"/>
          </p:cNvSpPr>
          <p:nvPr>
            <p:ph type="title"/>
          </p:nvPr>
        </p:nvSpPr>
        <p:spPr>
          <a:xfrm>
            <a:off x="695327" y="115888"/>
            <a:ext cx="7956548" cy="97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/>
              <a:t>Motivation: Fast typing without errors</a:t>
            </a:r>
            <a:endParaRPr/>
          </a:p>
        </p:txBody>
      </p:sp>
      <p:sp>
        <p:nvSpPr>
          <p:cNvPr id="138" name="Google Shape;138;p3"/>
          <p:cNvSpPr txBox="1">
            <a:spLocks noGrp="1"/>
          </p:cNvSpPr>
          <p:nvPr>
            <p:ph type="body" idx="1"/>
          </p:nvPr>
        </p:nvSpPr>
        <p:spPr>
          <a:xfrm>
            <a:off x="695324" y="1592264"/>
            <a:ext cx="7956551" cy="4537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de-DE"/>
              <a:t>Are some layouts better than others?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400"/>
              <a:buChar char="▪"/>
            </a:pPr>
            <a:r>
              <a:rPr lang="de-DE"/>
              <a:t>If so, how do we find the best one?</a:t>
            </a:r>
            <a:endParaRPr/>
          </a:p>
        </p:txBody>
      </p:sp>
      <p:sp>
        <p:nvSpPr>
          <p:cNvPr id="139" name="Google Shape;139;p3"/>
          <p:cNvSpPr txBox="1">
            <a:spLocks noGrp="1"/>
          </p:cNvSpPr>
          <p:nvPr>
            <p:ph type="body" idx="2"/>
          </p:nvPr>
        </p:nvSpPr>
        <p:spPr>
          <a:xfrm>
            <a:off x="695326" y="1089025"/>
            <a:ext cx="7956549" cy="503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40" name="Google Shape;140;p3"/>
          <p:cNvSpPr txBox="1">
            <a:spLocks noGrp="1"/>
          </p:cNvSpPr>
          <p:nvPr>
            <p:ph type="body" idx="3"/>
          </p:nvPr>
        </p:nvSpPr>
        <p:spPr>
          <a:xfrm>
            <a:off x="695325" y="6356350"/>
            <a:ext cx="5610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Intelligent Text Entry</a:t>
            </a:r>
            <a:endParaRPr/>
          </a:p>
        </p:txBody>
      </p:sp>
      <p:sp>
        <p:nvSpPr>
          <p:cNvPr id="141" name="Google Shape;141;p3"/>
          <p:cNvSpPr txBox="1">
            <a:spLocks noGrp="1"/>
          </p:cNvSpPr>
          <p:nvPr>
            <p:ph type="ftr" idx="11"/>
          </p:nvPr>
        </p:nvSpPr>
        <p:spPr>
          <a:xfrm>
            <a:off x="8791074" y="6352598"/>
            <a:ext cx="3245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de-DE"/>
              <a:t>Daniel Buschek</a:t>
            </a:r>
          </a:p>
        </p:txBody>
      </p:sp>
      <p:sp>
        <p:nvSpPr>
          <p:cNvPr id="142" name="Google Shape;142;p3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1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4</a:t>
            </a:fld>
            <a:endParaRPr/>
          </a:p>
        </p:txBody>
      </p:sp>
      <p:pic>
        <p:nvPicPr>
          <p:cNvPr id="143" name="Google Shape;143;p3" descr="https://upload.wikimedia.org/wikipedia/commons/thumb/a/ac/KB_DSKtypewriter.svg/1920px-KB_DSKtypewriter.sv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23654" y="2594303"/>
            <a:ext cx="3846159" cy="1376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" descr="https://upload.wikimedia.org/wikipedia/commons/thumb/d/da/KB_United_States.svg/1920px-KB_United_States.svg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5324" y="2590986"/>
            <a:ext cx="3846156" cy="128205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"/>
          <p:cNvSpPr/>
          <p:nvPr/>
        </p:nvSpPr>
        <p:spPr>
          <a:xfrm>
            <a:off x="621982" y="5962469"/>
            <a:ext cx="810323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By: </a:t>
            </a:r>
            <a:r>
              <a:rPr lang="de-DE" sz="1000" b="0" i="0" u="sng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https://commons.wikimedia.org/wiki/File:KB_United_States.svg</a:t>
            </a:r>
            <a:r>
              <a:rPr lang="de-DE"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de-DE" sz="1000" b="0" i="0" u="sng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https://commons.wikimedia.org/wiki/File:KB_United_States_Dvorak.svg</a:t>
            </a:r>
            <a:r>
              <a:rPr lang="de-DE"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46" name="Google Shape;146;p3"/>
          <p:cNvSpPr txBox="1"/>
          <p:nvPr/>
        </p:nvSpPr>
        <p:spPr>
          <a:xfrm>
            <a:off x="695324" y="3962453"/>
            <a:ext cx="385498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QWERTY</a:t>
            </a:r>
            <a:r>
              <a:rPr lang="de-DE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by Christopher Sholes, 1873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3"/>
          <p:cNvSpPr txBox="1"/>
          <p:nvPr/>
        </p:nvSpPr>
        <p:spPr>
          <a:xfrm>
            <a:off x="4623655" y="3969549"/>
            <a:ext cx="384615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Dvorak,</a:t>
            </a:r>
            <a:r>
              <a:rPr lang="de-DE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August Dvorak, 1936 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d4987168fb_0_251"/>
          <p:cNvSpPr txBox="1">
            <a:spLocks noGrp="1"/>
          </p:cNvSpPr>
          <p:nvPr>
            <p:ph type="title"/>
          </p:nvPr>
        </p:nvSpPr>
        <p:spPr>
          <a:xfrm>
            <a:off x="695327" y="115888"/>
            <a:ext cx="7956600" cy="9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/>
              <a:t>Probabilistic Model for Sequences</a:t>
            </a:r>
            <a:endParaRPr/>
          </a:p>
        </p:txBody>
      </p:sp>
      <p:sp>
        <p:nvSpPr>
          <p:cNvPr id="676" name="Google Shape;676;gd4987168fb_0_251"/>
          <p:cNvSpPr txBox="1">
            <a:spLocks noGrp="1"/>
          </p:cNvSpPr>
          <p:nvPr>
            <p:ph type="body" idx="2"/>
          </p:nvPr>
        </p:nvSpPr>
        <p:spPr>
          <a:xfrm>
            <a:off x="695326" y="1089025"/>
            <a:ext cx="79566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See notebook for an example implementation</a:t>
            </a:r>
            <a:endParaRPr/>
          </a:p>
        </p:txBody>
      </p:sp>
      <p:sp>
        <p:nvSpPr>
          <p:cNvPr id="677" name="Google Shape;677;gd4987168fb_0_251"/>
          <p:cNvSpPr txBox="1">
            <a:spLocks noGrp="1"/>
          </p:cNvSpPr>
          <p:nvPr>
            <p:ph type="body" idx="3"/>
          </p:nvPr>
        </p:nvSpPr>
        <p:spPr>
          <a:xfrm>
            <a:off x="695325" y="6356350"/>
            <a:ext cx="561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Intelligent Text Entry</a:t>
            </a:r>
            <a:endParaRPr/>
          </a:p>
        </p:txBody>
      </p:sp>
      <p:sp>
        <p:nvSpPr>
          <p:cNvPr id="678" name="Google Shape;678;gd4987168fb_0_251"/>
          <p:cNvSpPr txBox="1">
            <a:spLocks noGrp="1"/>
          </p:cNvSpPr>
          <p:nvPr>
            <p:ph type="ftr" idx="11"/>
          </p:nvPr>
        </p:nvSpPr>
        <p:spPr>
          <a:xfrm>
            <a:off x="8791074" y="6352598"/>
            <a:ext cx="3245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Daniel Buschek</a:t>
            </a:r>
            <a:endParaRPr/>
          </a:p>
        </p:txBody>
      </p:sp>
      <p:sp>
        <p:nvSpPr>
          <p:cNvPr id="679" name="Google Shape;679;gd4987168fb_0_251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40</a:t>
            </a:fld>
            <a:endParaRPr/>
          </a:p>
        </p:txBody>
      </p:sp>
      <p:pic>
        <p:nvPicPr>
          <p:cNvPr id="680" name="Google Shape;680;gd4987168fb_0_251" descr="https://latex.codecogs.com/png.latex?%5Cdpi%7B300%7D%20s%27%20%3D%20%5Coperatorname*%7Bargmax%7D_%7Bs%7D%5Cbig%28p%28o%7Cs%29p%28s%29%5Cbig%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2437" y="2880468"/>
            <a:ext cx="4554436" cy="7308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1" name="Google Shape;681;gd4987168fb_0_251"/>
          <p:cNvCxnSpPr/>
          <p:nvPr/>
        </p:nvCxnSpPr>
        <p:spPr>
          <a:xfrm>
            <a:off x="5057342" y="2546107"/>
            <a:ext cx="0" cy="376800"/>
          </a:xfrm>
          <a:prstGeom prst="straightConnector1">
            <a:avLst/>
          </a:prstGeom>
          <a:noFill/>
          <a:ln w="25400" cap="flat" cmpd="sng">
            <a:solidFill>
              <a:srgbClr val="D8D8D8"/>
            </a:solidFill>
            <a:prstDash val="solid"/>
            <a:miter lim="400000"/>
            <a:headEnd type="none" w="sm" len="sm"/>
            <a:tailEnd type="stealth" w="med" len="med"/>
          </a:ln>
        </p:spPr>
      </p:cxnSp>
      <p:sp>
        <p:nvSpPr>
          <p:cNvPr id="682" name="Google Shape;682;gd4987168fb_0_251"/>
          <p:cNvSpPr txBox="1"/>
          <p:nvPr/>
        </p:nvSpPr>
        <p:spPr>
          <a:xfrm>
            <a:off x="4192010" y="1622777"/>
            <a:ext cx="3525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Prior over letter sequences,</a:t>
            </a:r>
            <a:br>
              <a:rPr lang="de-DE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DE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i.e. probability of </a:t>
            </a:r>
            <a:r>
              <a:rPr lang="de-DE" sz="1800" i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de-DE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in a language, </a:t>
            </a:r>
            <a:br>
              <a:rPr lang="de-DE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DE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i.e. a language model</a:t>
            </a:r>
            <a:endParaRPr sz="14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3" name="Google Shape;683;gd4987168fb_0_251"/>
          <p:cNvCxnSpPr/>
          <p:nvPr/>
        </p:nvCxnSpPr>
        <p:spPr>
          <a:xfrm rot="10800000" flipH="1">
            <a:off x="1704975" y="3466503"/>
            <a:ext cx="2229000" cy="780300"/>
          </a:xfrm>
          <a:prstGeom prst="straightConnector1">
            <a:avLst/>
          </a:prstGeom>
          <a:noFill/>
          <a:ln w="25400" cap="flat" cmpd="sng">
            <a:solidFill>
              <a:srgbClr val="D8D8D8"/>
            </a:solidFill>
            <a:prstDash val="solid"/>
            <a:miter lim="400000"/>
            <a:headEnd type="none" w="sm" len="sm"/>
            <a:tailEnd type="stealth" w="med" len="med"/>
          </a:ln>
        </p:spPr>
      </p:cxnSp>
      <p:sp>
        <p:nvSpPr>
          <p:cNvPr id="684" name="Google Shape;684;gd4987168fb_0_251"/>
          <p:cNvSpPr txBox="1"/>
          <p:nvPr/>
        </p:nvSpPr>
        <p:spPr>
          <a:xfrm>
            <a:off x="465640" y="5089915"/>
            <a:ext cx="7956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Gaussian key model, now for a touch sequence</a:t>
            </a:r>
            <a:br>
              <a:rPr lang="de-DE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DE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(i.e. likelihood of observing the touch sequence </a:t>
            </a:r>
            <a:r>
              <a:rPr lang="de-DE" sz="1800" i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de-DE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under the assumption that the user intended to write </a:t>
            </a:r>
            <a:r>
              <a:rPr lang="de-DE" sz="1800" i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de-DE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4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5" name="Google Shape;685;gd4987168fb_0_251" descr="https://latex.codecogs.com/png.latex?%5Cdpi%7B300%7D%20p%28o%7Cs%29%3D%5Cprod_%7Bi%3D1%7D%5Em%20p%28t_i%20%7C%20k_%7Bi%7D%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0845" y="4019892"/>
            <a:ext cx="3038475" cy="10028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6" name="Google Shape;686;gd4987168fb_0_251"/>
          <p:cNvGrpSpPr/>
          <p:nvPr/>
        </p:nvGrpSpPr>
        <p:grpSpPr>
          <a:xfrm>
            <a:off x="4973268" y="3611308"/>
            <a:ext cx="3604011" cy="1752313"/>
            <a:chOff x="4973268" y="3611308"/>
            <a:chExt cx="3604011" cy="1752313"/>
          </a:xfrm>
        </p:grpSpPr>
        <p:grpSp>
          <p:nvGrpSpPr>
            <p:cNvPr id="687" name="Google Shape;687;gd4987168fb_0_251"/>
            <p:cNvGrpSpPr/>
            <p:nvPr/>
          </p:nvGrpSpPr>
          <p:grpSpPr>
            <a:xfrm>
              <a:off x="4973268" y="3611308"/>
              <a:ext cx="3604011" cy="1715683"/>
              <a:chOff x="7346138" y="2849182"/>
              <a:chExt cx="4345323" cy="2068584"/>
            </a:xfrm>
          </p:grpSpPr>
          <p:pic>
            <p:nvPicPr>
              <p:cNvPr id="688" name="Google Shape;688;gd4987168fb_0_251"/>
              <p:cNvPicPr preferRelativeResize="0"/>
              <p:nvPr/>
            </p:nvPicPr>
            <p:blipFill rotWithShape="1">
              <a:blip r:embed="rId5">
                <a:alphaModFix/>
              </a:blip>
              <a:srcRect l="49282" t="650" r="1237" b="-650"/>
              <a:stretch/>
            </p:blipFill>
            <p:spPr>
              <a:xfrm>
                <a:off x="7386638" y="3221817"/>
                <a:ext cx="1866463" cy="1294833"/>
              </a:xfrm>
              <a:prstGeom prst="rect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689" name="Google Shape;689;gd4987168fb_0_251"/>
              <p:cNvPicPr preferRelativeResize="0"/>
              <p:nvPr/>
            </p:nvPicPr>
            <p:blipFill rotWithShape="1">
              <a:blip r:embed="rId5">
                <a:alphaModFix/>
              </a:blip>
              <a:srcRect l="49282" t="650" r="1237" b="-650"/>
              <a:stretch/>
            </p:blipFill>
            <p:spPr>
              <a:xfrm>
                <a:off x="7970652" y="3392688"/>
                <a:ext cx="1866463" cy="1294833"/>
              </a:xfrm>
              <a:prstGeom prst="rect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690" name="Google Shape;690;gd4987168fb_0_251"/>
              <p:cNvPicPr preferRelativeResize="0"/>
              <p:nvPr/>
            </p:nvPicPr>
            <p:blipFill rotWithShape="1">
              <a:blip r:embed="rId5">
                <a:alphaModFix/>
              </a:blip>
              <a:srcRect l="49282" t="650" r="1237" b="-650"/>
              <a:stretch/>
            </p:blipFill>
            <p:spPr>
              <a:xfrm>
                <a:off x="8903882" y="3622933"/>
                <a:ext cx="1866463" cy="1294833"/>
              </a:xfrm>
              <a:prstGeom prst="rect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pic>
          <p:sp>
            <p:nvSpPr>
              <p:cNvPr id="691" name="Google Shape;691;gd4987168fb_0_251"/>
              <p:cNvSpPr/>
              <p:nvPr/>
            </p:nvSpPr>
            <p:spPr>
              <a:xfrm>
                <a:off x="7436132" y="3340827"/>
                <a:ext cx="252600" cy="2526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64892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gd4987168fb_0_251"/>
              <p:cNvSpPr/>
              <p:nvPr/>
            </p:nvSpPr>
            <p:spPr>
              <a:xfrm>
                <a:off x="8485628" y="3535502"/>
                <a:ext cx="252600" cy="2526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64892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gd4987168fb_0_251"/>
              <p:cNvSpPr/>
              <p:nvPr/>
            </p:nvSpPr>
            <p:spPr>
              <a:xfrm>
                <a:off x="9892927" y="4217425"/>
                <a:ext cx="252600" cy="2526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64892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694" name="Google Shape;694;gd4987168fb_0_251" descr="https://latex.codecogs.com/png.latex?%5Cdpi%7B300%7D%20p%28t_1%7Ck_1%29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7346138" y="2849182"/>
                <a:ext cx="855304" cy="27239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95" name="Google Shape;695;gd4987168fb_0_251" descr="https://latex.codecogs.com/png.latex?%5Cdpi%7B300%7D%20p%28t_2%7Ck_2%29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9334995" y="3068437"/>
                <a:ext cx="855304" cy="27239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96" name="Google Shape;696;gd4987168fb_0_251" descr="https://latex.codecogs.com/png.latex?%5Cdpi%7B300%7D%20p%28t_3%7Ck_3%29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10836158" y="3593321"/>
                <a:ext cx="855304" cy="2723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97" name="Google Shape;697;gd4987168fb_0_251"/>
            <p:cNvSpPr txBox="1"/>
            <p:nvPr/>
          </p:nvSpPr>
          <p:spPr>
            <a:xfrm>
              <a:off x="7894006" y="4994321"/>
              <a:ext cx="657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d4987168fb_0_277"/>
          <p:cNvSpPr txBox="1">
            <a:spLocks noGrp="1"/>
          </p:cNvSpPr>
          <p:nvPr>
            <p:ph type="title"/>
          </p:nvPr>
        </p:nvSpPr>
        <p:spPr>
          <a:xfrm>
            <a:off x="695327" y="115888"/>
            <a:ext cx="7956600" cy="9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/>
              <a:t>Decoding Typing Sequences</a:t>
            </a:r>
            <a:endParaRPr/>
          </a:p>
        </p:txBody>
      </p:sp>
      <p:sp>
        <p:nvSpPr>
          <p:cNvPr id="703" name="Google Shape;703;gd4987168fb_0_277"/>
          <p:cNvSpPr txBox="1">
            <a:spLocks noGrp="1"/>
          </p:cNvSpPr>
          <p:nvPr>
            <p:ph type="body" idx="2"/>
          </p:nvPr>
        </p:nvSpPr>
        <p:spPr>
          <a:xfrm>
            <a:off x="695326" y="1089025"/>
            <a:ext cx="79566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Token passing algorithm</a:t>
            </a:r>
            <a:endParaRPr/>
          </a:p>
        </p:txBody>
      </p:sp>
      <p:sp>
        <p:nvSpPr>
          <p:cNvPr id="704" name="Google Shape;704;gd4987168fb_0_277"/>
          <p:cNvSpPr txBox="1">
            <a:spLocks noGrp="1"/>
          </p:cNvSpPr>
          <p:nvPr>
            <p:ph type="body" idx="3"/>
          </p:nvPr>
        </p:nvSpPr>
        <p:spPr>
          <a:xfrm>
            <a:off x="695325" y="6356350"/>
            <a:ext cx="561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Intelligent Text Entry</a:t>
            </a:r>
            <a:endParaRPr/>
          </a:p>
        </p:txBody>
      </p:sp>
      <p:sp>
        <p:nvSpPr>
          <p:cNvPr id="705" name="Google Shape;705;gd4987168fb_0_277"/>
          <p:cNvSpPr txBox="1">
            <a:spLocks noGrp="1"/>
          </p:cNvSpPr>
          <p:nvPr>
            <p:ph type="ftr" idx="11"/>
          </p:nvPr>
        </p:nvSpPr>
        <p:spPr>
          <a:xfrm>
            <a:off x="8791074" y="6352598"/>
            <a:ext cx="3245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Daniel Buschek</a:t>
            </a:r>
            <a:endParaRPr/>
          </a:p>
        </p:txBody>
      </p:sp>
      <p:sp>
        <p:nvSpPr>
          <p:cNvPr id="706" name="Google Shape;706;gd4987168fb_0_277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41</a:t>
            </a:fld>
            <a:endParaRPr/>
          </a:p>
        </p:txBody>
      </p:sp>
      <p:pic>
        <p:nvPicPr>
          <p:cNvPr id="707" name="Google Shape;707;gd4987168fb_0_2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0479" y="2534415"/>
            <a:ext cx="6900383" cy="3697727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gd4987168fb_0_277"/>
          <p:cNvSpPr txBox="1"/>
          <p:nvPr/>
        </p:nvSpPr>
        <p:spPr>
          <a:xfrm>
            <a:off x="1054199" y="3888573"/>
            <a:ext cx="1021500" cy="10158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Token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Hyp: „“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p: 1.0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Index: 0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gd4987168fb_0_277"/>
          <p:cNvSpPr txBox="1"/>
          <p:nvPr/>
        </p:nvSpPr>
        <p:spPr>
          <a:xfrm>
            <a:off x="2531546" y="3124855"/>
            <a:ext cx="1021500" cy="10158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Token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Hyp: „a“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p: 0.082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Index: 1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gd4987168fb_0_277"/>
          <p:cNvSpPr txBox="1"/>
          <p:nvPr/>
        </p:nvSpPr>
        <p:spPr>
          <a:xfrm>
            <a:off x="2531546" y="4730958"/>
            <a:ext cx="1021500" cy="10158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Token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Hyp: „b“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p: 0.015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Index: 1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1" name="Google Shape;711;gd4987168fb_0_277"/>
          <p:cNvGrpSpPr/>
          <p:nvPr/>
        </p:nvGrpSpPr>
        <p:grpSpPr>
          <a:xfrm>
            <a:off x="2075707" y="1592264"/>
            <a:ext cx="1801800" cy="850800"/>
            <a:chOff x="1327150" y="1592264"/>
            <a:chExt cx="1801800" cy="850800"/>
          </a:xfrm>
        </p:grpSpPr>
        <p:sp>
          <p:nvSpPr>
            <p:cNvPr id="712" name="Google Shape;712;gd4987168fb_0_277"/>
            <p:cNvSpPr/>
            <p:nvPr/>
          </p:nvSpPr>
          <p:spPr>
            <a:xfrm>
              <a:off x="1327150" y="1592264"/>
              <a:ext cx="1801800" cy="850800"/>
            </a:xfrm>
            <a:prstGeom prst="rect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13" name="Google Shape;713;gd4987168fb_0_27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43225" y="1622386"/>
              <a:ext cx="564133" cy="790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4" name="Google Shape;714;gd4987168fb_0_27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359934" y="1622386"/>
              <a:ext cx="586703" cy="7906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15" name="Google Shape;715;gd4987168fb_0_277"/>
          <p:cNvGrpSpPr/>
          <p:nvPr/>
        </p:nvGrpSpPr>
        <p:grpSpPr>
          <a:xfrm>
            <a:off x="5248115" y="1592264"/>
            <a:ext cx="1801800" cy="850800"/>
            <a:chOff x="1327150" y="1592264"/>
            <a:chExt cx="1801800" cy="850800"/>
          </a:xfrm>
        </p:grpSpPr>
        <p:sp>
          <p:nvSpPr>
            <p:cNvPr id="716" name="Google Shape;716;gd4987168fb_0_277"/>
            <p:cNvSpPr/>
            <p:nvPr/>
          </p:nvSpPr>
          <p:spPr>
            <a:xfrm>
              <a:off x="1327150" y="1592264"/>
              <a:ext cx="1801800" cy="850800"/>
            </a:xfrm>
            <a:prstGeom prst="rect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17" name="Google Shape;717;gd4987168fb_0_27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43225" y="1622386"/>
              <a:ext cx="564133" cy="790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8" name="Google Shape;718;gd4987168fb_0_27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359934" y="1622386"/>
              <a:ext cx="586703" cy="7906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9" name="Google Shape;719;gd4987168fb_0_277"/>
          <p:cNvSpPr/>
          <p:nvPr/>
        </p:nvSpPr>
        <p:spPr>
          <a:xfrm>
            <a:off x="2770484" y="1960788"/>
            <a:ext cx="311700" cy="3117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64892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gd4987168fb_0_277"/>
          <p:cNvSpPr/>
          <p:nvPr/>
        </p:nvSpPr>
        <p:spPr>
          <a:xfrm>
            <a:off x="6574250" y="1690391"/>
            <a:ext cx="311700" cy="3117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64892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gd4987168fb_0_277"/>
          <p:cNvSpPr txBox="1"/>
          <p:nvPr/>
        </p:nvSpPr>
        <p:spPr>
          <a:xfrm>
            <a:off x="666066" y="1620772"/>
            <a:ext cx="1414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Keyboard, </a:t>
            </a:r>
            <a:br>
              <a:rPr lang="de-DE"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DE"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typing touches</a:t>
            </a:r>
            <a:endParaRPr sz="14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2" name="Google Shape;722;gd4987168fb_0_277" descr="https://latex.codecogs.com/png.latex?%5Cdpi%7B300%7D%20p%28t_1%7C%22a%22%29p%28%22a%22%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5089" y="2969688"/>
            <a:ext cx="1868317" cy="290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gd4987168fb_0_277" descr="https://latex.codecogs.com/png.latex?%5Cdpi%7B300%7D%20p%28t_1%7C%22b%22%29p%28%22b%22%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9807" y="5390941"/>
            <a:ext cx="1863599" cy="298654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Google Shape;724;gd4987168fb_0_277"/>
          <p:cNvSpPr txBox="1"/>
          <p:nvPr/>
        </p:nvSpPr>
        <p:spPr>
          <a:xfrm>
            <a:off x="4149917" y="3433491"/>
            <a:ext cx="1021500" cy="10158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Token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Hyp: „a“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p: 0.082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Index: 1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gd4987168fb_0_277"/>
          <p:cNvSpPr txBox="1"/>
          <p:nvPr/>
        </p:nvSpPr>
        <p:spPr>
          <a:xfrm>
            <a:off x="4149917" y="4526383"/>
            <a:ext cx="1021500" cy="10158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Token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Hyp: „b“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p: 0.015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Index: 1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gd4987168fb_0_277"/>
          <p:cNvSpPr txBox="1"/>
          <p:nvPr/>
        </p:nvSpPr>
        <p:spPr>
          <a:xfrm>
            <a:off x="5116510" y="3079816"/>
            <a:ext cx="1021500" cy="10158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Token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Hyp: „aa“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p: 0.002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Index: 2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gd4987168fb_0_277"/>
          <p:cNvSpPr txBox="1"/>
          <p:nvPr/>
        </p:nvSpPr>
        <p:spPr>
          <a:xfrm>
            <a:off x="6224127" y="3079815"/>
            <a:ext cx="1021500" cy="10158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Token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Hyp: „ba“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p: 0.0001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Index: 2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gd4987168fb_0_277"/>
          <p:cNvSpPr txBox="1"/>
          <p:nvPr/>
        </p:nvSpPr>
        <p:spPr>
          <a:xfrm>
            <a:off x="5116510" y="4727783"/>
            <a:ext cx="1021500" cy="10158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Token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Hyp: „ab“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p: 0.009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Index: 2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gd4987168fb_0_277"/>
          <p:cNvSpPr txBox="1"/>
          <p:nvPr/>
        </p:nvSpPr>
        <p:spPr>
          <a:xfrm>
            <a:off x="6224127" y="4727782"/>
            <a:ext cx="1021500" cy="10158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Token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Hyp: „bb“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p: 0.004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Index: 2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0" name="Google Shape;730;gd4987168fb_0_277" descr="https://latex.codecogs.com/png.latex?%5Cdpi%7B300%7D%20p%28t_2%7C%22a%22%29p%28%22a%22%7C%22a%22%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31994" y="2756020"/>
            <a:ext cx="2448963" cy="298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gd4987168fb_0_277" descr="https://latex.codecogs.com/png.latex?%5Cdpi%7B300%7D%20p%28t_2%7C%22a%22%29p%28%22a%22%7C%22b%22%2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06739" y="2755841"/>
            <a:ext cx="2345136" cy="289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gd4987168fb_0_277" descr="https://latex.codecogs.com/png.latex?%5Cdpi%7B300%7D%20p%28t_2%7C%22b%22%29p%28%22b%22%7C%22a%22%2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401842" y="5779688"/>
            <a:ext cx="2600232" cy="325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gd4987168fb_0_277" descr="https://latex.codecogs.com/png.latex?%5Cdpi%7B300%7D%20p%28t_2%7C%22b%22%29p%28%22b%22%7C%22b%22%2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305550" y="5792875"/>
            <a:ext cx="2359367" cy="298654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gd4987168fb_0_277"/>
          <p:cNvSpPr txBox="1"/>
          <p:nvPr/>
        </p:nvSpPr>
        <p:spPr>
          <a:xfrm>
            <a:off x="7610212" y="3888573"/>
            <a:ext cx="1021500" cy="10158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Token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Hyp: „aa“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p: 0.002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Index: 2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gd4987168fb_0_277"/>
          <p:cNvSpPr txBox="1"/>
          <p:nvPr/>
        </p:nvSpPr>
        <p:spPr>
          <a:xfrm>
            <a:off x="7610212" y="4939343"/>
            <a:ext cx="1021500" cy="10158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Token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Hyp: „ba“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p: 0.0001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Index: 2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gd4987168fb_0_277"/>
          <p:cNvSpPr txBox="1"/>
          <p:nvPr/>
        </p:nvSpPr>
        <p:spPr>
          <a:xfrm>
            <a:off x="7610212" y="1790034"/>
            <a:ext cx="1021500" cy="1015800"/>
          </a:xfrm>
          <a:prstGeom prst="rect">
            <a:avLst/>
          </a:prstGeom>
          <a:solidFill>
            <a:srgbClr val="E3F7C6"/>
          </a:solidFill>
          <a:ln w="9525" cap="flat" cmpd="sng">
            <a:solidFill>
              <a:srgbClr val="8ABD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Token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Hyp: „ab“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p: 0.009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Index: 2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gd4987168fb_0_277"/>
          <p:cNvSpPr txBox="1"/>
          <p:nvPr/>
        </p:nvSpPr>
        <p:spPr>
          <a:xfrm>
            <a:off x="7615652" y="2837803"/>
            <a:ext cx="1021500" cy="10158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Token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Hyp: „bb“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p: 0.004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Index: 2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d4987168fb_0_316"/>
          <p:cNvSpPr txBox="1">
            <a:spLocks noGrp="1"/>
          </p:cNvSpPr>
          <p:nvPr>
            <p:ph type="title"/>
          </p:nvPr>
        </p:nvSpPr>
        <p:spPr>
          <a:xfrm>
            <a:off x="695327" y="115888"/>
            <a:ext cx="7956600" cy="9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/>
              <a:t>Decoding Typing Sequences</a:t>
            </a:r>
            <a:endParaRPr/>
          </a:p>
        </p:txBody>
      </p:sp>
      <p:sp>
        <p:nvSpPr>
          <p:cNvPr id="743" name="Google Shape;743;gd4987168fb_0_316"/>
          <p:cNvSpPr txBox="1">
            <a:spLocks noGrp="1"/>
          </p:cNvSpPr>
          <p:nvPr>
            <p:ph type="body" idx="1"/>
          </p:nvPr>
        </p:nvSpPr>
        <p:spPr>
          <a:xfrm>
            <a:off x="695324" y="1592264"/>
            <a:ext cx="7956600" cy="4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de-DE"/>
              <a:t>Previous slide: Substitution-only decoder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400"/>
              <a:buChar char="▪"/>
            </a:pPr>
            <a:r>
              <a:rPr lang="de-DE"/>
              <a:t>Extensions: </a:t>
            </a:r>
            <a:r>
              <a:rPr lang="de-DE" b="1">
                <a:solidFill>
                  <a:srgbClr val="8ABD3E"/>
                </a:solidFill>
              </a:rPr>
              <a:t>insertion</a:t>
            </a:r>
            <a:r>
              <a:rPr lang="de-DE"/>
              <a:t> and </a:t>
            </a:r>
            <a:r>
              <a:rPr lang="de-DE" b="1">
                <a:solidFill>
                  <a:srgbClr val="C24A52"/>
                </a:solidFill>
              </a:rPr>
              <a:t>deletion</a:t>
            </a:r>
            <a:r>
              <a:rPr lang="de-DE" b="1"/>
              <a:t> </a:t>
            </a:r>
            <a:r>
              <a:rPr lang="de-DE"/>
              <a:t>transitions,</a:t>
            </a:r>
            <a:br>
              <a:rPr lang="de-DE"/>
            </a:br>
            <a:r>
              <a:rPr lang="de-DE"/>
              <a:t>with „penalty“</a:t>
            </a:r>
            <a:endParaRPr/>
          </a:p>
        </p:txBody>
      </p:sp>
      <p:sp>
        <p:nvSpPr>
          <p:cNvPr id="744" name="Google Shape;744;gd4987168fb_0_316"/>
          <p:cNvSpPr txBox="1">
            <a:spLocks noGrp="1"/>
          </p:cNvSpPr>
          <p:nvPr>
            <p:ph type="body" idx="2"/>
          </p:nvPr>
        </p:nvSpPr>
        <p:spPr>
          <a:xfrm>
            <a:off x="695326" y="1089025"/>
            <a:ext cx="79566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With insertion and deletion</a:t>
            </a:r>
            <a:endParaRPr/>
          </a:p>
        </p:txBody>
      </p:sp>
      <p:sp>
        <p:nvSpPr>
          <p:cNvPr id="745" name="Google Shape;745;gd4987168fb_0_316"/>
          <p:cNvSpPr txBox="1">
            <a:spLocks noGrp="1"/>
          </p:cNvSpPr>
          <p:nvPr>
            <p:ph type="body" idx="3"/>
          </p:nvPr>
        </p:nvSpPr>
        <p:spPr>
          <a:xfrm>
            <a:off x="695325" y="6356350"/>
            <a:ext cx="561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Intelligent Text Entry</a:t>
            </a:r>
            <a:endParaRPr/>
          </a:p>
        </p:txBody>
      </p:sp>
      <p:sp>
        <p:nvSpPr>
          <p:cNvPr id="746" name="Google Shape;746;gd4987168fb_0_316"/>
          <p:cNvSpPr txBox="1">
            <a:spLocks noGrp="1"/>
          </p:cNvSpPr>
          <p:nvPr>
            <p:ph type="ftr" idx="11"/>
          </p:nvPr>
        </p:nvSpPr>
        <p:spPr>
          <a:xfrm>
            <a:off x="8791074" y="6352598"/>
            <a:ext cx="3245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Daniel Buschek</a:t>
            </a:r>
            <a:endParaRPr/>
          </a:p>
        </p:txBody>
      </p:sp>
      <p:sp>
        <p:nvSpPr>
          <p:cNvPr id="747" name="Google Shape;747;gd4987168fb_0_316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42</a:t>
            </a:fld>
            <a:endParaRPr/>
          </a:p>
        </p:txBody>
      </p:sp>
      <p:pic>
        <p:nvPicPr>
          <p:cNvPr id="748" name="Google Shape;748;gd4987168fb_0_3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324" y="2789078"/>
            <a:ext cx="6060039" cy="2830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d4987168fb_0_326"/>
          <p:cNvSpPr txBox="1">
            <a:spLocks noGrp="1"/>
          </p:cNvSpPr>
          <p:nvPr>
            <p:ph type="title"/>
          </p:nvPr>
        </p:nvSpPr>
        <p:spPr>
          <a:xfrm>
            <a:off x="695327" y="115888"/>
            <a:ext cx="7956600" cy="9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/>
              <a:t>Decoding Typing Sequences</a:t>
            </a:r>
            <a:endParaRPr/>
          </a:p>
        </p:txBody>
      </p:sp>
      <p:sp>
        <p:nvSpPr>
          <p:cNvPr id="754" name="Google Shape;754;gd4987168fb_0_326"/>
          <p:cNvSpPr txBox="1">
            <a:spLocks noGrp="1"/>
          </p:cNvSpPr>
          <p:nvPr>
            <p:ph type="body" idx="1"/>
          </p:nvPr>
        </p:nvSpPr>
        <p:spPr>
          <a:xfrm>
            <a:off x="695324" y="1592264"/>
            <a:ext cx="7956600" cy="4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de-DE" sz="2000"/>
              <a:t>Problem: Large search space</a:t>
            </a:r>
            <a:br>
              <a:rPr lang="de-DE" sz="2000"/>
            </a:br>
            <a:r>
              <a:rPr lang="de-DE" sz="1800"/>
              <a:t>Substitution-only </a:t>
            </a:r>
            <a:r>
              <a:rPr lang="de-DE" sz="1800">
                <a:sym typeface="Wingdings" panose="05000000000000000000" pitchFamily="2" charset="2"/>
              </a:rPr>
              <a:t></a:t>
            </a:r>
            <a:r>
              <a:rPr lang="de-DE" sz="1800"/>
              <a:t> exponential, Insertion </a:t>
            </a:r>
            <a:r>
              <a:rPr lang="de-DE" sz="1800">
                <a:sym typeface="Wingdings" panose="05000000000000000000" pitchFamily="2" charset="2"/>
              </a:rPr>
              <a:t></a:t>
            </a:r>
            <a:r>
              <a:rPr lang="de-DE" sz="1800"/>
              <a:t> infinite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400"/>
              <a:buChar char="▪"/>
            </a:pPr>
            <a:r>
              <a:rPr lang="de-DE" sz="2000"/>
              <a:t>Solution: </a:t>
            </a:r>
            <a:r>
              <a:rPr lang="de-DE" sz="2000" b="1"/>
              <a:t>Beam search / pruning</a:t>
            </a:r>
            <a:br>
              <a:rPr lang="de-DE" sz="2000" b="1"/>
            </a:br>
            <a:r>
              <a:rPr lang="de-DE" sz="1800"/>
              <a:t>Per index, only propagate tokens that are within a certain range</a:t>
            </a:r>
            <a:br>
              <a:rPr lang="de-DE" sz="1800"/>
            </a:br>
            <a:r>
              <a:rPr lang="de-DE" sz="1800"/>
              <a:t>(=„beam width“) of the probability of the most likely token.</a:t>
            </a:r>
            <a:endParaRPr sz="2000"/>
          </a:p>
        </p:txBody>
      </p:sp>
      <p:sp>
        <p:nvSpPr>
          <p:cNvPr id="755" name="Google Shape;755;gd4987168fb_0_326"/>
          <p:cNvSpPr txBox="1">
            <a:spLocks noGrp="1"/>
          </p:cNvSpPr>
          <p:nvPr>
            <p:ph type="body" idx="2"/>
          </p:nvPr>
        </p:nvSpPr>
        <p:spPr>
          <a:xfrm>
            <a:off x="695326" y="1089025"/>
            <a:ext cx="79566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With beam search / pruning</a:t>
            </a:r>
            <a:endParaRPr/>
          </a:p>
        </p:txBody>
      </p:sp>
      <p:sp>
        <p:nvSpPr>
          <p:cNvPr id="756" name="Google Shape;756;gd4987168fb_0_326"/>
          <p:cNvSpPr txBox="1">
            <a:spLocks noGrp="1"/>
          </p:cNvSpPr>
          <p:nvPr>
            <p:ph type="body" idx="3"/>
          </p:nvPr>
        </p:nvSpPr>
        <p:spPr>
          <a:xfrm>
            <a:off x="695325" y="6356350"/>
            <a:ext cx="561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Intelligent Text Entry</a:t>
            </a:r>
            <a:endParaRPr/>
          </a:p>
        </p:txBody>
      </p:sp>
      <p:sp>
        <p:nvSpPr>
          <p:cNvPr id="757" name="Google Shape;757;gd4987168fb_0_326"/>
          <p:cNvSpPr txBox="1">
            <a:spLocks noGrp="1"/>
          </p:cNvSpPr>
          <p:nvPr>
            <p:ph type="ftr" idx="11"/>
          </p:nvPr>
        </p:nvSpPr>
        <p:spPr>
          <a:xfrm>
            <a:off x="8791074" y="6352598"/>
            <a:ext cx="3245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Daniel Buschek</a:t>
            </a:r>
            <a:endParaRPr/>
          </a:p>
        </p:txBody>
      </p:sp>
      <p:sp>
        <p:nvSpPr>
          <p:cNvPr id="758" name="Google Shape;758;gd4987168fb_0_326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43</a:t>
            </a:fld>
            <a:endParaRPr/>
          </a:p>
        </p:txBody>
      </p:sp>
      <p:pic>
        <p:nvPicPr>
          <p:cNvPr id="759" name="Google Shape;759;gd4987168fb_0_3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427" y="3171326"/>
            <a:ext cx="5592052" cy="2958012"/>
          </a:xfrm>
          <a:prstGeom prst="rect">
            <a:avLst/>
          </a:prstGeom>
          <a:noFill/>
          <a:ln>
            <a:noFill/>
          </a:ln>
        </p:spPr>
      </p:pic>
      <p:sp>
        <p:nvSpPr>
          <p:cNvPr id="760" name="Google Shape;760;gd4987168fb_0_326"/>
          <p:cNvSpPr txBox="1"/>
          <p:nvPr/>
        </p:nvSpPr>
        <p:spPr>
          <a:xfrm>
            <a:off x="5296469" y="5717847"/>
            <a:ext cx="3355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e.g. beam width = 0.005,</a:t>
            </a:r>
            <a:br>
              <a:rPr lang="de-D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D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i.e. here exclude p &lt; 0.009-0.005=0.004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d4987168fb_0_337"/>
          <p:cNvSpPr txBox="1">
            <a:spLocks noGrp="1"/>
          </p:cNvSpPr>
          <p:nvPr>
            <p:ph type="title"/>
          </p:nvPr>
        </p:nvSpPr>
        <p:spPr>
          <a:xfrm>
            <a:off x="695327" y="115888"/>
            <a:ext cx="7956600" cy="9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/>
              <a:t>Gesture-based Decoding</a:t>
            </a:r>
            <a:endParaRPr/>
          </a:p>
        </p:txBody>
      </p:sp>
      <p:sp>
        <p:nvSpPr>
          <p:cNvPr id="766" name="Google Shape;766;gd4987168fb_0_337"/>
          <p:cNvSpPr txBox="1">
            <a:spLocks noGrp="1"/>
          </p:cNvSpPr>
          <p:nvPr>
            <p:ph type="body" idx="2"/>
          </p:nvPr>
        </p:nvSpPr>
        <p:spPr>
          <a:xfrm>
            <a:off x="695326" y="1089025"/>
            <a:ext cx="79566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Infer intended word from shape of finger trace on the keyboard</a:t>
            </a:r>
            <a:endParaRPr/>
          </a:p>
        </p:txBody>
      </p:sp>
      <p:sp>
        <p:nvSpPr>
          <p:cNvPr id="767" name="Google Shape;767;gd4987168fb_0_337"/>
          <p:cNvSpPr txBox="1">
            <a:spLocks noGrp="1"/>
          </p:cNvSpPr>
          <p:nvPr>
            <p:ph type="body" idx="3"/>
          </p:nvPr>
        </p:nvSpPr>
        <p:spPr>
          <a:xfrm>
            <a:off x="695325" y="6356350"/>
            <a:ext cx="561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Intelligent Text Entry</a:t>
            </a:r>
            <a:endParaRPr/>
          </a:p>
        </p:txBody>
      </p:sp>
      <p:sp>
        <p:nvSpPr>
          <p:cNvPr id="768" name="Google Shape;768;gd4987168fb_0_337"/>
          <p:cNvSpPr txBox="1">
            <a:spLocks noGrp="1"/>
          </p:cNvSpPr>
          <p:nvPr>
            <p:ph type="ftr" idx="11"/>
          </p:nvPr>
        </p:nvSpPr>
        <p:spPr>
          <a:xfrm>
            <a:off x="8791074" y="6352598"/>
            <a:ext cx="3245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Daniel Buschek</a:t>
            </a:r>
            <a:endParaRPr/>
          </a:p>
        </p:txBody>
      </p:sp>
      <p:sp>
        <p:nvSpPr>
          <p:cNvPr id="769" name="Google Shape;769;gd4987168fb_0_337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44</a:t>
            </a:fld>
            <a:endParaRPr/>
          </a:p>
        </p:txBody>
      </p:sp>
      <p:sp>
        <p:nvSpPr>
          <p:cNvPr id="770" name="Google Shape;770;gd4987168fb_0_337"/>
          <p:cNvSpPr txBox="1"/>
          <p:nvPr/>
        </p:nvSpPr>
        <p:spPr>
          <a:xfrm>
            <a:off x="769969" y="4511495"/>
            <a:ext cx="36060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„SHARK</a:t>
            </a:r>
            <a:r>
              <a:rPr lang="de-DE" sz="1200" baseline="30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de-DE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“ [Kristensson and Zhai 2004]</a:t>
            </a:r>
            <a:endParaRPr sz="1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1" name="Google Shape;771;gd4987168fb_0_3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5143" y="2509767"/>
            <a:ext cx="3426731" cy="3258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Google Shape;772;gd4987168fb_0_3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325" y="2497930"/>
            <a:ext cx="3857534" cy="2013565"/>
          </a:xfrm>
          <a:prstGeom prst="rect">
            <a:avLst/>
          </a:prstGeom>
          <a:noFill/>
          <a:ln>
            <a:noFill/>
          </a:ln>
        </p:spPr>
      </p:pic>
      <p:sp>
        <p:nvSpPr>
          <p:cNvPr id="773" name="Google Shape;773;gd4987168fb_0_337"/>
          <p:cNvSpPr txBox="1"/>
          <p:nvPr/>
        </p:nvSpPr>
        <p:spPr>
          <a:xfrm>
            <a:off x="5225143" y="5807333"/>
            <a:ext cx="36060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Microsoft SwiftKey (screenshot Nov 2020)</a:t>
            </a:r>
            <a:endParaRPr sz="1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d4987168fb_0_349"/>
          <p:cNvSpPr txBox="1">
            <a:spLocks noGrp="1"/>
          </p:cNvSpPr>
          <p:nvPr>
            <p:ph type="title"/>
          </p:nvPr>
        </p:nvSpPr>
        <p:spPr>
          <a:xfrm>
            <a:off x="695327" y="115888"/>
            <a:ext cx="7956600" cy="9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/>
              <a:t>Gesture-based Decoding</a:t>
            </a:r>
            <a:endParaRPr/>
          </a:p>
        </p:txBody>
      </p:sp>
      <p:sp>
        <p:nvSpPr>
          <p:cNvPr id="780" name="Google Shape;780;gd4987168fb_0_349"/>
          <p:cNvSpPr txBox="1">
            <a:spLocks noGrp="1"/>
          </p:cNvSpPr>
          <p:nvPr>
            <p:ph type="body" idx="2"/>
          </p:nvPr>
        </p:nvSpPr>
        <p:spPr>
          <a:xfrm>
            <a:off x="695326" y="1089025"/>
            <a:ext cx="79566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781" name="Google Shape;781;gd4987168fb_0_349"/>
          <p:cNvSpPr txBox="1">
            <a:spLocks noGrp="1"/>
          </p:cNvSpPr>
          <p:nvPr>
            <p:ph type="body" idx="3"/>
          </p:nvPr>
        </p:nvSpPr>
        <p:spPr>
          <a:xfrm>
            <a:off x="695325" y="6356350"/>
            <a:ext cx="561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Intelligent Text Entry</a:t>
            </a:r>
            <a:endParaRPr/>
          </a:p>
        </p:txBody>
      </p:sp>
      <p:sp>
        <p:nvSpPr>
          <p:cNvPr id="782" name="Google Shape;782;gd4987168fb_0_349"/>
          <p:cNvSpPr txBox="1">
            <a:spLocks noGrp="1"/>
          </p:cNvSpPr>
          <p:nvPr>
            <p:ph type="ftr" idx="11"/>
          </p:nvPr>
        </p:nvSpPr>
        <p:spPr>
          <a:xfrm>
            <a:off x="8791074" y="6352598"/>
            <a:ext cx="3245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Daniel Buschek</a:t>
            </a:r>
            <a:endParaRPr/>
          </a:p>
        </p:txBody>
      </p:sp>
      <p:sp>
        <p:nvSpPr>
          <p:cNvPr id="783" name="Google Shape;783;gd4987168fb_0_349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45</a:t>
            </a:fld>
            <a:endParaRPr/>
          </a:p>
        </p:txBody>
      </p:sp>
      <p:pic>
        <p:nvPicPr>
          <p:cNvPr id="784" name="Google Shape;784;gd4987168fb_0_3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325" y="3711448"/>
            <a:ext cx="3153171" cy="1573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Google Shape;785;gd4987168fb_0_3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98703" y="3695691"/>
            <a:ext cx="3153171" cy="15732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6" name="Google Shape;786;gd4987168fb_0_349"/>
          <p:cNvCxnSpPr/>
          <p:nvPr/>
        </p:nvCxnSpPr>
        <p:spPr>
          <a:xfrm flipH="1">
            <a:off x="5297702" y="1808796"/>
            <a:ext cx="201000" cy="318600"/>
          </a:xfrm>
          <a:prstGeom prst="straightConnector1">
            <a:avLst/>
          </a:prstGeom>
          <a:noFill/>
          <a:ln w="25400" cap="flat" cmpd="sng">
            <a:solidFill>
              <a:srgbClr val="D8D8D8"/>
            </a:solidFill>
            <a:prstDash val="solid"/>
            <a:miter lim="400000"/>
            <a:headEnd type="none" w="sm" len="sm"/>
            <a:tailEnd type="stealth" w="med" len="med"/>
          </a:ln>
        </p:spPr>
      </p:cxnSp>
      <p:sp>
        <p:nvSpPr>
          <p:cNvPr id="787" name="Google Shape;787;gd4987168fb_0_349"/>
          <p:cNvSpPr txBox="1"/>
          <p:nvPr/>
        </p:nvSpPr>
        <p:spPr>
          <a:xfrm>
            <a:off x="5498702" y="1624130"/>
            <a:ext cx="2674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Language model</a:t>
            </a:r>
            <a:endParaRPr sz="14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gd4987168fb_0_349"/>
          <p:cNvSpPr txBox="1"/>
          <p:nvPr/>
        </p:nvSpPr>
        <p:spPr>
          <a:xfrm>
            <a:off x="2149970" y="1610740"/>
            <a:ext cx="1991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Shape model</a:t>
            </a:r>
            <a:endParaRPr sz="14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gd4987168fb_0_349"/>
          <p:cNvSpPr txBox="1"/>
          <p:nvPr/>
        </p:nvSpPr>
        <p:spPr>
          <a:xfrm>
            <a:off x="548785" y="2976832"/>
            <a:ext cx="3446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Stored template (ideal) shapes</a:t>
            </a:r>
            <a:b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all words in dictionary W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gd4987168fb_0_349"/>
          <p:cNvSpPr txBox="1"/>
          <p:nvPr/>
        </p:nvSpPr>
        <p:spPr>
          <a:xfrm>
            <a:off x="5498702" y="3078006"/>
            <a:ext cx="3153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User‘s touch trace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1" name="Google Shape;791;gd4987168fb_0_349"/>
          <p:cNvGrpSpPr/>
          <p:nvPr/>
        </p:nvGrpSpPr>
        <p:grpSpPr>
          <a:xfrm>
            <a:off x="3890987" y="3810504"/>
            <a:ext cx="1507500" cy="693300"/>
            <a:chOff x="3705444" y="4093561"/>
            <a:chExt cx="1507500" cy="693300"/>
          </a:xfrm>
        </p:grpSpPr>
        <p:sp>
          <p:nvSpPr>
            <p:cNvPr id="792" name="Google Shape;792;gd4987168fb_0_349"/>
            <p:cNvSpPr/>
            <p:nvPr/>
          </p:nvSpPr>
          <p:spPr>
            <a:xfrm>
              <a:off x="3705444" y="4093561"/>
              <a:ext cx="1507500" cy="693300"/>
            </a:xfrm>
            <a:prstGeom prst="leftRightArrow">
              <a:avLst>
                <a:gd name="adj1" fmla="val 100000"/>
                <a:gd name="adj2" fmla="val 26886"/>
              </a:avLst>
            </a:prstGeom>
            <a:solidFill>
              <a:srgbClr val="E3F7C6"/>
            </a:solidFill>
            <a:ln w="28575" cap="flat" cmpd="sng">
              <a:solidFill>
                <a:srgbClr val="8ABD3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gd4987168fb_0_349"/>
            <p:cNvSpPr txBox="1"/>
            <p:nvPr/>
          </p:nvSpPr>
          <p:spPr>
            <a:xfrm>
              <a:off x="3855563" y="4121842"/>
              <a:ext cx="12567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Distance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metric</a:t>
              </a:r>
              <a:endParaRPr/>
            </a:p>
          </p:txBody>
        </p:sp>
      </p:grpSp>
      <p:pic>
        <p:nvPicPr>
          <p:cNvPr id="794" name="Google Shape;794;gd4987168fb_0_3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5325" y="5349758"/>
            <a:ext cx="1404588" cy="700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gd4987168fb_0_3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43908" y="5344212"/>
            <a:ext cx="1404588" cy="700809"/>
          </a:xfrm>
          <a:prstGeom prst="rect">
            <a:avLst/>
          </a:prstGeom>
          <a:noFill/>
          <a:ln>
            <a:noFill/>
          </a:ln>
        </p:spPr>
      </p:pic>
      <p:sp>
        <p:nvSpPr>
          <p:cNvPr id="796" name="Google Shape;796;gd4987168fb_0_349"/>
          <p:cNvSpPr txBox="1"/>
          <p:nvPr/>
        </p:nvSpPr>
        <p:spPr>
          <a:xfrm>
            <a:off x="2057308" y="5487842"/>
            <a:ext cx="42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7" name="Google Shape;797;gd4987168fb_0_349" descr="https://latex.codecogs.com/png.latex?%5Cdpi%7B300%7D%20w%27%3D%5Ctext%7Bargmax%7D_%7Bw%20%5Cin%20W%7D%28p%28trace%7Cw%29p%28w%29%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5324" y="2155316"/>
            <a:ext cx="4937527" cy="3723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8" name="Google Shape;798;gd4987168fb_0_349"/>
          <p:cNvCxnSpPr/>
          <p:nvPr/>
        </p:nvCxnSpPr>
        <p:spPr>
          <a:xfrm>
            <a:off x="4141573" y="1808796"/>
            <a:ext cx="201000" cy="318600"/>
          </a:xfrm>
          <a:prstGeom prst="straightConnector1">
            <a:avLst/>
          </a:prstGeom>
          <a:noFill/>
          <a:ln w="25400" cap="flat" cmpd="sng">
            <a:solidFill>
              <a:srgbClr val="D8D8D8"/>
            </a:solidFill>
            <a:prstDash val="solid"/>
            <a:miter lim="400000"/>
            <a:headEnd type="none" w="sm" len="sm"/>
            <a:tailEnd type="stealth" w="med" len="med"/>
          </a:ln>
        </p:spPr>
      </p:cxnSp>
      <p:sp>
        <p:nvSpPr>
          <p:cNvPr id="799" name="Google Shape;799;gd4987168fb_0_349"/>
          <p:cNvSpPr txBox="1"/>
          <p:nvPr/>
        </p:nvSpPr>
        <p:spPr>
          <a:xfrm>
            <a:off x="3667303" y="4561275"/>
            <a:ext cx="20127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e.g. see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Kristensson and Zhai,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2004</a:t>
            </a:r>
            <a:endParaRPr sz="1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d4987168fb_0_374"/>
          <p:cNvSpPr txBox="1">
            <a:spLocks noGrp="1"/>
          </p:cNvSpPr>
          <p:nvPr>
            <p:ph type="title"/>
          </p:nvPr>
        </p:nvSpPr>
        <p:spPr>
          <a:xfrm>
            <a:off x="695327" y="115888"/>
            <a:ext cx="7956600" cy="9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/>
              <a:t>Word Prediction</a:t>
            </a:r>
            <a:endParaRPr/>
          </a:p>
        </p:txBody>
      </p:sp>
      <p:sp>
        <p:nvSpPr>
          <p:cNvPr id="805" name="Google Shape;805;gd4987168fb_0_374"/>
          <p:cNvSpPr txBox="1">
            <a:spLocks noGrp="1"/>
          </p:cNvSpPr>
          <p:nvPr>
            <p:ph type="body" idx="1"/>
          </p:nvPr>
        </p:nvSpPr>
        <p:spPr>
          <a:xfrm>
            <a:off x="695324" y="1592264"/>
            <a:ext cx="4725900" cy="4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de-DE"/>
              <a:t>So far: Inference used touch input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400"/>
              <a:buChar char="▪"/>
            </a:pPr>
            <a:r>
              <a:rPr lang="de-DE"/>
              <a:t>Now: Predict </a:t>
            </a:r>
            <a:r>
              <a:rPr lang="de-DE" i="1"/>
              <a:t>next </a:t>
            </a:r>
            <a:r>
              <a:rPr lang="de-DE"/>
              <a:t>word that user has not yet started to type,</a:t>
            </a:r>
            <a:br>
              <a:rPr lang="de-DE"/>
            </a:br>
            <a:r>
              <a:rPr lang="de-DE"/>
              <a:t>only using language context</a:t>
            </a:r>
            <a:endParaRPr/>
          </a:p>
          <a:p>
            <a:pPr marL="285750" lvl="0" indent="-1333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285750" lvl="0" indent="-1333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285750" lvl="0" indent="-1333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400"/>
              <a:buChar char="▪"/>
            </a:pPr>
            <a:r>
              <a:rPr lang="de-DE"/>
              <a:t>E.g. n-gram word models, i.e. context of last n-1 words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400"/>
              <a:buChar char="▪"/>
            </a:pPr>
            <a:r>
              <a:rPr lang="de-DE"/>
              <a:t>More recently: Deep Learning </a:t>
            </a:r>
            <a:br>
              <a:rPr lang="de-DE"/>
            </a:br>
            <a:r>
              <a:rPr lang="de-DE"/>
              <a:t>to include larger context</a:t>
            </a:r>
            <a:endParaRPr/>
          </a:p>
        </p:txBody>
      </p:sp>
      <p:sp>
        <p:nvSpPr>
          <p:cNvPr id="806" name="Google Shape;806;gd4987168fb_0_374"/>
          <p:cNvSpPr txBox="1">
            <a:spLocks noGrp="1"/>
          </p:cNvSpPr>
          <p:nvPr>
            <p:ph type="body" idx="2"/>
          </p:nvPr>
        </p:nvSpPr>
        <p:spPr>
          <a:xfrm>
            <a:off x="695326" y="1089025"/>
            <a:ext cx="79566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807" name="Google Shape;807;gd4987168fb_0_374"/>
          <p:cNvSpPr txBox="1">
            <a:spLocks noGrp="1"/>
          </p:cNvSpPr>
          <p:nvPr>
            <p:ph type="body" idx="3"/>
          </p:nvPr>
        </p:nvSpPr>
        <p:spPr>
          <a:xfrm>
            <a:off x="695325" y="6356350"/>
            <a:ext cx="561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Intelligent Text Entry</a:t>
            </a:r>
            <a:endParaRPr/>
          </a:p>
        </p:txBody>
      </p:sp>
      <p:sp>
        <p:nvSpPr>
          <p:cNvPr id="808" name="Google Shape;808;gd4987168fb_0_374"/>
          <p:cNvSpPr txBox="1">
            <a:spLocks noGrp="1"/>
          </p:cNvSpPr>
          <p:nvPr>
            <p:ph type="ftr" idx="11"/>
          </p:nvPr>
        </p:nvSpPr>
        <p:spPr>
          <a:xfrm>
            <a:off x="8791074" y="6352598"/>
            <a:ext cx="3245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Daniel Buschek</a:t>
            </a:r>
            <a:endParaRPr/>
          </a:p>
        </p:txBody>
      </p:sp>
      <p:sp>
        <p:nvSpPr>
          <p:cNvPr id="809" name="Google Shape;809;gd4987168fb_0_374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46</a:t>
            </a:fld>
            <a:endParaRPr/>
          </a:p>
        </p:txBody>
      </p:sp>
      <p:pic>
        <p:nvPicPr>
          <p:cNvPr id="810" name="Google Shape;810;gd4987168fb_0_374" descr="https://latex.codecogs.com/png.latex?%5Cdpi%7B300%7D%20p%28w_t%7Cw_%7Bt-n%7D...w_%7Bt-1%7D%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8110" y="3195478"/>
            <a:ext cx="34099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gd4987168fb_0_3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6203" y="2407395"/>
            <a:ext cx="3257253" cy="355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d4987168fb_0_385"/>
          <p:cNvSpPr txBox="1">
            <a:spLocks noGrp="1"/>
          </p:cNvSpPr>
          <p:nvPr>
            <p:ph type="title"/>
          </p:nvPr>
        </p:nvSpPr>
        <p:spPr>
          <a:xfrm>
            <a:off x="695327" y="115888"/>
            <a:ext cx="7956600" cy="9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/>
              <a:t>Summary</a:t>
            </a:r>
            <a:endParaRPr/>
          </a:p>
        </p:txBody>
      </p:sp>
      <p:sp>
        <p:nvSpPr>
          <p:cNvPr id="817" name="Google Shape;817;gd4987168fb_0_385"/>
          <p:cNvSpPr txBox="1">
            <a:spLocks noGrp="1"/>
          </p:cNvSpPr>
          <p:nvPr>
            <p:ph type="body" idx="1"/>
          </p:nvPr>
        </p:nvSpPr>
        <p:spPr>
          <a:xfrm>
            <a:off x="695324" y="1592264"/>
            <a:ext cx="7956600" cy="4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de-DE"/>
              <a:t>Improving keyboards by probabilistically combining </a:t>
            </a:r>
            <a:br>
              <a:rPr lang="de-DE"/>
            </a:br>
            <a:r>
              <a:rPr lang="de-DE"/>
              <a:t>input information with language information</a:t>
            </a:r>
            <a:endParaRPr/>
          </a:p>
          <a:p>
            <a:pPr marL="285750" lvl="0" indent="-1333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400"/>
              <a:buChar char="▪"/>
            </a:pPr>
            <a:r>
              <a:rPr lang="de-DE" b="1"/>
              <a:t>Adaptation:</a:t>
            </a:r>
            <a:endParaRPr/>
          </a:p>
          <a:p>
            <a:pPr marL="538162" lvl="1" indent="-180975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000"/>
              <a:buChar char="▪"/>
            </a:pPr>
            <a:r>
              <a:rPr lang="de-DE"/>
              <a:t>Individual input behaviour </a:t>
            </a:r>
            <a:r>
              <a:rPr lang="de-DE">
                <a:sym typeface="Wingdings" panose="05000000000000000000" pitchFamily="2" charset="2"/>
              </a:rPr>
              <a:t></a:t>
            </a:r>
            <a:r>
              <a:rPr lang="de-DE"/>
              <a:t> adaptation to typist</a:t>
            </a:r>
            <a:endParaRPr/>
          </a:p>
          <a:p>
            <a:pPr marL="538162" lvl="1" indent="-180975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000"/>
              <a:buChar char="▪"/>
            </a:pPr>
            <a:r>
              <a:rPr lang="de-DE"/>
              <a:t>Further sensors </a:t>
            </a:r>
            <a:r>
              <a:rPr lang="de-DE">
                <a:sym typeface="Wingdings" panose="05000000000000000000" pitchFamily="2" charset="2"/>
              </a:rPr>
              <a:t></a:t>
            </a:r>
            <a:r>
              <a:rPr lang="de-DE"/>
              <a:t> adaptation to context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400"/>
              <a:buChar char="▪"/>
            </a:pPr>
            <a:r>
              <a:rPr lang="de-DE" b="1"/>
              <a:t>Prediction/Decoding:</a:t>
            </a:r>
            <a:endParaRPr/>
          </a:p>
          <a:p>
            <a:pPr marL="538162" lvl="1" indent="-180975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000"/>
              <a:buChar char="▪"/>
            </a:pPr>
            <a:r>
              <a:rPr lang="de-DE"/>
              <a:t>Single touch + language context </a:t>
            </a:r>
            <a:r>
              <a:rPr lang="de-DE">
                <a:sym typeface="Wingdings" panose="05000000000000000000" pitchFamily="2" charset="2"/>
              </a:rPr>
              <a:t></a:t>
            </a:r>
            <a:r>
              <a:rPr lang="de-DE"/>
              <a:t> current key</a:t>
            </a:r>
            <a:endParaRPr/>
          </a:p>
          <a:p>
            <a:pPr marL="538162" lvl="1" indent="-180975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000"/>
              <a:buChar char="▪"/>
            </a:pPr>
            <a:r>
              <a:rPr lang="de-DE"/>
              <a:t>Touch sequences + language context </a:t>
            </a:r>
            <a:r>
              <a:rPr lang="de-DE">
                <a:sym typeface="Wingdings" panose="05000000000000000000" pitchFamily="2" charset="2"/>
              </a:rPr>
              <a:t></a:t>
            </a:r>
            <a:r>
              <a:rPr lang="de-DE"/>
              <a:t> current word/sentence</a:t>
            </a:r>
            <a:endParaRPr/>
          </a:p>
          <a:p>
            <a:pPr marL="538162" lvl="1" indent="-180975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000"/>
              <a:buChar char="▪"/>
            </a:pPr>
            <a:r>
              <a:rPr lang="de-DE"/>
              <a:t>Language only </a:t>
            </a:r>
            <a:r>
              <a:rPr lang="de-DE">
                <a:sym typeface="Wingdings" panose="05000000000000000000" pitchFamily="2" charset="2"/>
              </a:rPr>
              <a:t></a:t>
            </a:r>
            <a:r>
              <a:rPr lang="de-DE"/>
              <a:t> next word(s)</a:t>
            </a:r>
            <a:endParaRPr/>
          </a:p>
          <a:p>
            <a:pPr marL="285750" lvl="0" indent="-1333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818" name="Google Shape;818;gd4987168fb_0_385"/>
          <p:cNvSpPr txBox="1">
            <a:spLocks noGrp="1"/>
          </p:cNvSpPr>
          <p:nvPr>
            <p:ph type="body" idx="2"/>
          </p:nvPr>
        </p:nvSpPr>
        <p:spPr>
          <a:xfrm>
            <a:off x="695326" y="1089025"/>
            <a:ext cx="79566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819" name="Google Shape;819;gd4987168fb_0_385"/>
          <p:cNvSpPr txBox="1">
            <a:spLocks noGrp="1"/>
          </p:cNvSpPr>
          <p:nvPr>
            <p:ph type="body" idx="3"/>
          </p:nvPr>
        </p:nvSpPr>
        <p:spPr>
          <a:xfrm>
            <a:off x="695325" y="6356350"/>
            <a:ext cx="561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Intelligent Text Entry</a:t>
            </a:r>
            <a:endParaRPr/>
          </a:p>
        </p:txBody>
      </p:sp>
      <p:sp>
        <p:nvSpPr>
          <p:cNvPr id="820" name="Google Shape;820;gd4987168fb_0_385"/>
          <p:cNvSpPr txBox="1">
            <a:spLocks noGrp="1"/>
          </p:cNvSpPr>
          <p:nvPr>
            <p:ph type="ftr" idx="11"/>
          </p:nvPr>
        </p:nvSpPr>
        <p:spPr>
          <a:xfrm>
            <a:off x="8791074" y="6352598"/>
            <a:ext cx="3245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Daniel Buschek</a:t>
            </a:r>
            <a:endParaRPr/>
          </a:p>
        </p:txBody>
      </p:sp>
      <p:sp>
        <p:nvSpPr>
          <p:cNvPr id="821" name="Google Shape;821;gd4987168fb_0_385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47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d4987168fb_0_534"/>
          <p:cNvSpPr txBox="1">
            <a:spLocks noGrp="1"/>
          </p:cNvSpPr>
          <p:nvPr>
            <p:ph type="title"/>
          </p:nvPr>
        </p:nvSpPr>
        <p:spPr>
          <a:xfrm>
            <a:off x="695327" y="115888"/>
            <a:ext cx="7956600" cy="97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Notebook </a:t>
            </a:r>
            <a:r>
              <a:rPr lang="de-DE" dirty="0" err="1"/>
              <a:t>Example</a:t>
            </a:r>
            <a:r>
              <a:rPr lang="de-DE"/>
              <a:t> 2</a:t>
            </a:r>
            <a:endParaRPr/>
          </a:p>
        </p:txBody>
      </p:sp>
      <p:sp>
        <p:nvSpPr>
          <p:cNvPr id="828" name="Google Shape;828;gd4987168fb_0_534"/>
          <p:cNvSpPr txBox="1">
            <a:spLocks noGrp="1"/>
          </p:cNvSpPr>
          <p:nvPr>
            <p:ph type="body" idx="1"/>
          </p:nvPr>
        </p:nvSpPr>
        <p:spPr>
          <a:xfrm>
            <a:off x="695324" y="1592264"/>
            <a:ext cx="7956600" cy="453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600"/>
              </a:spcAft>
              <a:buNone/>
            </a:pPr>
            <a:endParaRPr/>
          </a:p>
        </p:txBody>
      </p:sp>
      <p:sp>
        <p:nvSpPr>
          <p:cNvPr id="829" name="Google Shape;829;gd4987168fb_0_534"/>
          <p:cNvSpPr txBox="1">
            <a:spLocks noGrp="1"/>
          </p:cNvSpPr>
          <p:nvPr>
            <p:ph type="body" idx="2"/>
          </p:nvPr>
        </p:nvSpPr>
        <p:spPr>
          <a:xfrm>
            <a:off x="695326" y="1089025"/>
            <a:ext cx="7956600" cy="503100"/>
          </a:xfrm>
          <a:prstGeom prst="rect">
            <a:avLst/>
          </a:prstGeom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600"/>
              </a:spcAft>
              <a:buNone/>
            </a:pPr>
            <a:r>
              <a:rPr lang="de-DE"/>
              <a:t>Sequence decoding</a:t>
            </a:r>
            <a:endParaRPr/>
          </a:p>
        </p:txBody>
      </p:sp>
      <p:sp>
        <p:nvSpPr>
          <p:cNvPr id="830" name="Google Shape;830;gd4987168fb_0_534"/>
          <p:cNvSpPr txBox="1">
            <a:spLocks noGrp="1"/>
          </p:cNvSpPr>
          <p:nvPr>
            <p:ph type="body" idx="3"/>
          </p:nvPr>
        </p:nvSpPr>
        <p:spPr>
          <a:xfrm>
            <a:off x="695325" y="6356350"/>
            <a:ext cx="5610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gd4987168fb_0_534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0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48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d4987168fb_0_412"/>
          <p:cNvSpPr txBox="1">
            <a:spLocks noGrp="1"/>
          </p:cNvSpPr>
          <p:nvPr>
            <p:ph type="title"/>
          </p:nvPr>
        </p:nvSpPr>
        <p:spPr>
          <a:xfrm>
            <a:off x="696384" y="365127"/>
            <a:ext cx="10801200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/>
              <a:t>References (Part 1)</a:t>
            </a:r>
            <a:endParaRPr/>
          </a:p>
        </p:txBody>
      </p:sp>
      <p:sp>
        <p:nvSpPr>
          <p:cNvPr id="838" name="Google Shape;838;gd4987168fb_0_412"/>
          <p:cNvSpPr txBox="1">
            <a:spLocks noGrp="1"/>
          </p:cNvSpPr>
          <p:nvPr>
            <p:ph type="body" idx="1"/>
          </p:nvPr>
        </p:nvSpPr>
        <p:spPr>
          <a:xfrm>
            <a:off x="696384" y="1268413"/>
            <a:ext cx="7955400" cy="49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de-DE" sz="1200"/>
              <a:t>Kristensson, P. O., &amp; Vertanen, K. (2014). The inviscid text entry rate and its application as a grand goal for mobile text entry. </a:t>
            </a:r>
            <a:r>
              <a:rPr lang="de-DE" sz="1200" i="1"/>
              <a:t>Proceedings of the 16th international conference on Human-computer interaction with mobile devices &amp; services</a:t>
            </a:r>
            <a:r>
              <a:rPr lang="de-DE" sz="1200"/>
              <a:t>, 335–338. </a:t>
            </a:r>
            <a:r>
              <a:rPr lang="de-DE" sz="1200" u="sng">
                <a:solidFill>
                  <a:schemeClr val="hlink"/>
                </a:solidFill>
                <a:hlinkClick r:id="rId3"/>
              </a:rPr>
              <a:t>https://doi.org/10.1145/2628363.2628405</a:t>
            </a:r>
            <a:endParaRPr sz="1200"/>
          </a:p>
          <a:p>
            <a:pPr marL="285750" lvl="0" indent="-2857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400"/>
              <a:buChar char="▪"/>
            </a:pPr>
            <a:r>
              <a:rPr lang="de-DE" sz="1200"/>
              <a:t>Kristensson, P.-O., &amp; Zhai, S. (2004). SHARK2: A large vocabulary shorthand writing system for pen-based computers. </a:t>
            </a:r>
            <a:r>
              <a:rPr lang="de-DE" sz="1200" i="1"/>
              <a:t>Proceedings of the 17th Annual ACM Symposium on User Interface Software and Technology  - UIST ’04</a:t>
            </a:r>
            <a:r>
              <a:rPr lang="de-DE" sz="1200"/>
              <a:t>, 43. </a:t>
            </a:r>
            <a:r>
              <a:rPr lang="de-DE" sz="1200" u="sng">
                <a:solidFill>
                  <a:schemeClr val="hlink"/>
                </a:solidFill>
                <a:hlinkClick r:id="rId4"/>
              </a:rPr>
              <a:t>https://doi.org/10.1145/1029632.1029640</a:t>
            </a:r>
            <a:endParaRPr sz="1200"/>
          </a:p>
          <a:p>
            <a:pPr marL="285750" lvl="0" indent="-2857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400"/>
              <a:buChar char="▪"/>
            </a:pPr>
            <a:r>
              <a:rPr lang="de-DE" sz="1200"/>
              <a:t>Vertanen, K., Memmi, H., Emge, J., Reyal, S., &amp; Kristensson, P. O. (2015). VelociTap: Investigating Fast Mobile Text Entry using Sentence-Based Decoding of Touchscreen Keyboard Input. </a:t>
            </a:r>
            <a:r>
              <a:rPr lang="de-DE" sz="1200" i="1"/>
              <a:t>Proceedings of the 33rd Annual ACM Conference on Human Factors in Computing Systems</a:t>
            </a:r>
            <a:r>
              <a:rPr lang="de-DE" sz="1200"/>
              <a:t>, 659–668. </a:t>
            </a:r>
            <a:r>
              <a:rPr lang="de-DE" sz="1200" u="sng">
                <a:solidFill>
                  <a:schemeClr val="hlink"/>
                </a:solidFill>
                <a:hlinkClick r:id="rId5"/>
              </a:rPr>
              <a:t>https://doi.org/10.1145/2702123.2702135</a:t>
            </a:r>
            <a:endParaRPr sz="1200"/>
          </a:p>
          <a:p>
            <a:pPr marL="285750" lvl="0" indent="-2857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400"/>
              <a:buChar char="▪"/>
            </a:pPr>
            <a:r>
              <a:rPr lang="de-DE" sz="1200"/>
              <a:t>Yin, Y., Ouyang, T. Y., Partridge, K., &amp; Zhai, S. (2013). Making touchscreen keyboards adaptive to keys, hand postures, and individuals: A hierarchical spatial backoff model approach. </a:t>
            </a:r>
            <a:r>
              <a:rPr lang="de-DE" sz="1200" i="1"/>
              <a:t>Proceedings of the SIGCHI Conference on Human Factors in Computing Systems</a:t>
            </a:r>
            <a:r>
              <a:rPr lang="de-DE" sz="1200"/>
              <a:t>, 2775–2784. </a:t>
            </a:r>
            <a:r>
              <a:rPr lang="de-DE" sz="1200" u="sng">
                <a:solidFill>
                  <a:schemeClr val="hlink"/>
                </a:solidFill>
                <a:hlinkClick r:id="rId6"/>
              </a:rPr>
              <a:t>https://doi.org/10.1145/2470654.2481384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400"/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400"/>
              <a:buNone/>
            </a:pPr>
            <a:r>
              <a:rPr lang="de-DE" sz="1600"/>
              <a:t>Further Reading: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400"/>
              <a:buChar char="▪"/>
            </a:pPr>
            <a:r>
              <a:rPr lang="de-DE" sz="1200"/>
              <a:t>Bi, X., Li, Y., &amp; Zhai, S. (2013). FFitts law: Modeling finger touch with fitts’ law. </a:t>
            </a:r>
            <a:r>
              <a:rPr lang="de-DE" sz="1200" i="1"/>
              <a:t>Proceedings of the SIGCHI Conference on Human Factors in Computing Systems</a:t>
            </a:r>
            <a:r>
              <a:rPr lang="de-DE" sz="1200"/>
              <a:t>, 1363–1372. </a:t>
            </a:r>
            <a:r>
              <a:rPr lang="de-DE" sz="1200" u="sng">
                <a:solidFill>
                  <a:schemeClr val="hlink"/>
                </a:solidFill>
                <a:hlinkClick r:id="rId7"/>
              </a:rPr>
              <a:t>https://doi.org/10.1145/2470654.2466180</a:t>
            </a:r>
            <a:endParaRPr sz="1200"/>
          </a:p>
          <a:p>
            <a:pPr marL="285750" lvl="0" indent="-2857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400"/>
              <a:buChar char="▪"/>
            </a:pPr>
            <a:r>
              <a:rPr lang="de-DE" sz="1200"/>
              <a:t>Oulasvirta, A., Kristensson, P. O., Bi, X., &amp; Howes, A. (Hrsg.). (2018). </a:t>
            </a:r>
            <a:r>
              <a:rPr lang="de-DE" sz="1200" i="1"/>
              <a:t>Computational Interaction</a:t>
            </a:r>
            <a:r>
              <a:rPr lang="de-DE" sz="1200"/>
              <a:t>. Oxford University Press.</a:t>
            </a:r>
            <a:endParaRPr sz="1200"/>
          </a:p>
        </p:txBody>
      </p:sp>
      <p:sp>
        <p:nvSpPr>
          <p:cNvPr id="839" name="Google Shape;839;gd4987168fb_0_412"/>
          <p:cNvSpPr txBox="1">
            <a:spLocks noGrp="1"/>
          </p:cNvSpPr>
          <p:nvPr>
            <p:ph type="ftr" idx="11"/>
          </p:nvPr>
        </p:nvSpPr>
        <p:spPr>
          <a:xfrm>
            <a:off x="8791074" y="6352598"/>
            <a:ext cx="3245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Daniel Buschek</a:t>
            </a:r>
            <a:endParaRPr/>
          </a:p>
        </p:txBody>
      </p:sp>
      <p:sp>
        <p:nvSpPr>
          <p:cNvPr id="840" name="Google Shape;840;gd4987168fb_0_412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49</a:t>
            </a:fld>
            <a:endParaRPr/>
          </a:p>
        </p:txBody>
      </p:sp>
      <p:sp>
        <p:nvSpPr>
          <p:cNvPr id="841" name="Google Shape;841;gd4987168fb_0_412"/>
          <p:cNvSpPr txBox="1">
            <a:spLocks noGrp="1"/>
          </p:cNvSpPr>
          <p:nvPr>
            <p:ph type="body" idx="2"/>
          </p:nvPr>
        </p:nvSpPr>
        <p:spPr>
          <a:xfrm>
            <a:off x="696385" y="6356350"/>
            <a:ext cx="560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Intelligent Text Entry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"/>
          <p:cNvSpPr txBox="1">
            <a:spLocks noGrp="1"/>
          </p:cNvSpPr>
          <p:nvPr>
            <p:ph type="title"/>
          </p:nvPr>
        </p:nvSpPr>
        <p:spPr>
          <a:xfrm>
            <a:off x="695327" y="115888"/>
            <a:ext cx="7956548" cy="97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/>
              <a:t>Key Assignment Problem</a:t>
            </a:r>
            <a:endParaRPr/>
          </a:p>
        </p:txBody>
      </p:sp>
      <p:sp>
        <p:nvSpPr>
          <p:cNvPr id="153" name="Google Shape;153;p4"/>
          <p:cNvSpPr txBox="1">
            <a:spLocks noGrp="1"/>
          </p:cNvSpPr>
          <p:nvPr>
            <p:ph type="body" idx="2"/>
          </p:nvPr>
        </p:nvSpPr>
        <p:spPr>
          <a:xfrm>
            <a:off x="695326" y="1089025"/>
            <a:ext cx="7956549" cy="503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54" name="Google Shape;154;p4"/>
          <p:cNvSpPr txBox="1">
            <a:spLocks noGrp="1"/>
          </p:cNvSpPr>
          <p:nvPr>
            <p:ph type="body" idx="3"/>
          </p:nvPr>
        </p:nvSpPr>
        <p:spPr>
          <a:xfrm>
            <a:off x="695325" y="6356350"/>
            <a:ext cx="5610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Intelligent Text Entry</a:t>
            </a:r>
            <a:endParaRPr/>
          </a:p>
        </p:txBody>
      </p:sp>
      <p:sp>
        <p:nvSpPr>
          <p:cNvPr id="155" name="Google Shape;155;p4"/>
          <p:cNvSpPr txBox="1">
            <a:spLocks noGrp="1"/>
          </p:cNvSpPr>
          <p:nvPr>
            <p:ph type="ftr" idx="11"/>
          </p:nvPr>
        </p:nvSpPr>
        <p:spPr>
          <a:xfrm>
            <a:off x="8791074" y="6352598"/>
            <a:ext cx="3245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Daniel Buschek</a:t>
            </a:r>
            <a:endParaRPr/>
          </a:p>
        </p:txBody>
      </p:sp>
      <p:sp>
        <p:nvSpPr>
          <p:cNvPr id="156" name="Google Shape;156;p4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1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</a:t>
            </a:fld>
            <a:endParaRPr/>
          </a:p>
        </p:txBody>
      </p:sp>
      <p:pic>
        <p:nvPicPr>
          <p:cNvPr id="157" name="Google Shape;15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6541" y="2444538"/>
            <a:ext cx="4305334" cy="185378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/>
          <p:nvPr/>
        </p:nvSpPr>
        <p:spPr>
          <a:xfrm>
            <a:off x="3145896" y="2566397"/>
            <a:ext cx="1230821" cy="154449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BC24A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4"/>
          <p:cNvSpPr txBox="1"/>
          <p:nvPr/>
        </p:nvSpPr>
        <p:spPr>
          <a:xfrm>
            <a:off x="695325" y="5153838"/>
            <a:ext cx="490114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many layouts are there?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4"/>
          <p:cNvSpPr txBox="1"/>
          <p:nvPr/>
        </p:nvSpPr>
        <p:spPr>
          <a:xfrm>
            <a:off x="5596467" y="5158229"/>
            <a:ext cx="231986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>
                <a:solidFill>
                  <a:srgbClr val="8BC24A"/>
                </a:solidFill>
                <a:latin typeface="Arial"/>
                <a:ea typeface="Arial"/>
                <a:cs typeface="Arial"/>
                <a:sym typeface="Arial"/>
              </a:rPr>
              <a:t>26! = 4 * 10</a:t>
            </a:r>
            <a:r>
              <a:rPr lang="de-DE" sz="2800" b="1" baseline="30000">
                <a:solidFill>
                  <a:srgbClr val="8BC24A"/>
                </a:solidFill>
                <a:latin typeface="Arial"/>
                <a:ea typeface="Arial"/>
                <a:cs typeface="Arial"/>
                <a:sym typeface="Arial"/>
              </a:rPr>
              <a:t>26</a:t>
            </a:r>
            <a:endParaRPr/>
          </a:p>
        </p:txBody>
      </p:sp>
      <p:pic>
        <p:nvPicPr>
          <p:cNvPr id="161" name="Google Shape;16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8334" y="3289804"/>
            <a:ext cx="1096441" cy="1008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8881" y="2984988"/>
            <a:ext cx="1096441" cy="1008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9428" y="2684174"/>
            <a:ext cx="1096441" cy="100851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4"/>
          <p:cNvSpPr txBox="1"/>
          <p:nvPr/>
        </p:nvSpPr>
        <p:spPr>
          <a:xfrm>
            <a:off x="1390575" y="3683018"/>
            <a:ext cx="44818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sz="3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4"/>
          <p:cNvSpPr/>
          <p:nvPr/>
        </p:nvSpPr>
        <p:spPr>
          <a:xfrm>
            <a:off x="695326" y="5987549"/>
            <a:ext cx="7956549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comparison - stars in the universe: https://www.esa.int/Science_Exploration/Space_Science/Herschel/How_many_stars_are_there_in_the_Universe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d4987168fb_0_403"/>
          <p:cNvSpPr txBox="1">
            <a:spLocks noGrp="1"/>
          </p:cNvSpPr>
          <p:nvPr>
            <p:ph type="title"/>
          </p:nvPr>
        </p:nvSpPr>
        <p:spPr>
          <a:xfrm>
            <a:off x="696384" y="365127"/>
            <a:ext cx="10801200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/>
              <a:t>References (Part 2)</a:t>
            </a:r>
            <a:endParaRPr/>
          </a:p>
        </p:txBody>
      </p:sp>
      <p:sp>
        <p:nvSpPr>
          <p:cNvPr id="848" name="Google Shape;848;gd4987168fb_0_403"/>
          <p:cNvSpPr txBox="1">
            <a:spLocks noGrp="1"/>
          </p:cNvSpPr>
          <p:nvPr>
            <p:ph type="body" idx="1"/>
          </p:nvPr>
        </p:nvSpPr>
        <p:spPr>
          <a:xfrm>
            <a:off x="696384" y="1268413"/>
            <a:ext cx="7955400" cy="49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85750" lvl="0" indent="-2628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00000"/>
              <a:buChar char="▪"/>
            </a:pPr>
            <a:r>
              <a:rPr lang="de-DE" sz="1200"/>
              <a:t>Azenkot, S., &amp; Zhai, S. (2012). Touch behavior with different postures on soft smartphone keyboards. </a:t>
            </a:r>
            <a:r>
              <a:rPr lang="de-DE" sz="1200" i="1"/>
              <a:t>Proceedings of the 14th international conference on Human-computer interaction with mobile devices and services</a:t>
            </a:r>
            <a:r>
              <a:rPr lang="de-DE" sz="1200"/>
              <a:t>, 251–260. </a:t>
            </a:r>
            <a:r>
              <a:rPr lang="de-DE" sz="1200" u="sng">
                <a:solidFill>
                  <a:schemeClr val="hlink"/>
                </a:solidFill>
                <a:hlinkClick r:id="rId3"/>
              </a:rPr>
              <a:t>https://doi.org/10.1145/2371574.2371612</a:t>
            </a:r>
            <a:endParaRPr sz="1200"/>
          </a:p>
          <a:p>
            <a:pPr marL="285750" lvl="0" indent="-26289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ct val="200000"/>
              <a:buChar char="▪"/>
            </a:pPr>
            <a:r>
              <a:rPr lang="de-DE" sz="1200"/>
              <a:t>Buschek, D., Bisinger, B., &amp; Alt, F. (2018). ResearchIME: A Mobile Keyboard Application for Studying Free Typing Behaviour in the Wild. </a:t>
            </a:r>
            <a:r>
              <a:rPr lang="de-DE" sz="1200" i="1"/>
              <a:t>Proceedings of the 2018 CHI Conference on Human Factors in Computing Systems</a:t>
            </a:r>
            <a:r>
              <a:rPr lang="de-DE" sz="1200"/>
              <a:t>, 1–14. </a:t>
            </a:r>
            <a:r>
              <a:rPr lang="de-DE" sz="1200" u="sng">
                <a:solidFill>
                  <a:schemeClr val="hlink"/>
                </a:solidFill>
                <a:hlinkClick r:id="rId4"/>
              </a:rPr>
              <a:t>https://doi.org/10.1145/3173574.3173829</a:t>
            </a:r>
            <a:endParaRPr sz="1200"/>
          </a:p>
          <a:p>
            <a:pPr marL="285750" lvl="0" indent="-26289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ct val="200000"/>
              <a:buChar char="▪"/>
            </a:pPr>
            <a:r>
              <a:rPr lang="de-DE" sz="1200"/>
              <a:t>Findlater, L., &amp; Wobbrock, J. (2012). Personalized input: Improving ten-finger touchscreen typing through automatic adaptation. </a:t>
            </a:r>
            <a:r>
              <a:rPr lang="de-DE" sz="1200" i="1"/>
              <a:t>Proceedings of the SIGCHI Conference on Human Factors in Computing Systems</a:t>
            </a:r>
            <a:r>
              <a:rPr lang="de-DE" sz="1200"/>
              <a:t>, 815–824. </a:t>
            </a:r>
            <a:r>
              <a:rPr lang="de-DE" sz="1200" u="sng">
                <a:solidFill>
                  <a:schemeClr val="hlink"/>
                </a:solidFill>
                <a:hlinkClick r:id="rId5"/>
              </a:rPr>
              <a:t>https://doi.org/10.1145/2207676.2208520</a:t>
            </a:r>
            <a:endParaRPr sz="1200"/>
          </a:p>
          <a:p>
            <a:pPr marL="285750" lvl="0" indent="-26289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ct val="200000"/>
              <a:buChar char="▪"/>
            </a:pPr>
            <a:r>
              <a:rPr lang="de-DE" sz="1200"/>
              <a:t>Goel, M., Findlater, L., &amp; Wobbrock, J. (2012). WalkType: Using accelerometer data to accomodate situational impairments in mobile touch screen text entry. </a:t>
            </a:r>
            <a:r>
              <a:rPr lang="de-DE" sz="1200" i="1"/>
              <a:t>Proceedings of the 2012 ACM Annual Conference on Human Factors in Computing Systems - CHI ’12</a:t>
            </a:r>
            <a:r>
              <a:rPr lang="de-DE" sz="1200"/>
              <a:t>, 2687. </a:t>
            </a:r>
            <a:r>
              <a:rPr lang="de-DE" sz="1200" u="sng">
                <a:solidFill>
                  <a:schemeClr val="hlink"/>
                </a:solidFill>
                <a:hlinkClick r:id="rId6"/>
              </a:rPr>
              <a:t>https://doi.org/10.1145/2207676.2208662</a:t>
            </a:r>
            <a:endParaRPr sz="1200"/>
          </a:p>
          <a:p>
            <a:pPr marL="285750" lvl="0" indent="-26289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ct val="200000"/>
              <a:buChar char="▪"/>
            </a:pPr>
            <a:r>
              <a:rPr lang="de-DE" sz="1200"/>
              <a:t>Goel, M., Jansen, A., Mandel, T., Patel, S. N., &amp; Wobbrock, J. O. (2013). ContextType: Using Hand Posture Information to Improve Mobile Touch Screen Text Entry. </a:t>
            </a:r>
            <a:r>
              <a:rPr lang="de-DE" sz="1200" i="1"/>
              <a:t>Proceedings of the SIGCHI Conference on Human Factors in Computing Systems</a:t>
            </a:r>
            <a:r>
              <a:rPr lang="de-DE" sz="1200"/>
              <a:t>, 2795–2798. </a:t>
            </a:r>
            <a:r>
              <a:rPr lang="de-DE" sz="1200" u="sng">
                <a:solidFill>
                  <a:schemeClr val="hlink"/>
                </a:solidFill>
                <a:hlinkClick r:id="rId7"/>
              </a:rPr>
              <a:t>https://doi.org/10.1145/2470654.2481386</a:t>
            </a:r>
            <a:endParaRPr sz="1200"/>
          </a:p>
          <a:p>
            <a:pPr marL="285750" lvl="0" indent="-26289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ct val="200000"/>
              <a:buChar char="▪"/>
            </a:pPr>
            <a:r>
              <a:rPr lang="de-DE" sz="1200"/>
              <a:t>Goodman, J., Venolia, G., Steury, K., &amp; Parker, C. (2002). Language modeling for soft keyboards. </a:t>
            </a:r>
            <a:r>
              <a:rPr lang="de-DE" sz="1200" i="1"/>
              <a:t>Proceedings of the 7th international conference on Intelligent user interfaces</a:t>
            </a:r>
            <a:r>
              <a:rPr lang="de-DE" sz="1200"/>
              <a:t>, 194–195. </a:t>
            </a:r>
            <a:r>
              <a:rPr lang="de-DE" sz="1200" u="sng">
                <a:solidFill>
                  <a:schemeClr val="hlink"/>
                </a:solidFill>
                <a:hlinkClick r:id="rId8"/>
              </a:rPr>
              <a:t>https://doi.org/10.1145/502716.502753</a:t>
            </a:r>
            <a:endParaRPr sz="1200"/>
          </a:p>
          <a:p>
            <a:pPr marL="285750" lvl="0" indent="-26289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ct val="200000"/>
              <a:buChar char="▪"/>
            </a:pPr>
            <a:r>
              <a:rPr lang="de-DE" sz="1200"/>
              <a:t>Gunawardana, A., Paek, T., &amp; Meek, C. (2010). Usability guided key-target resizing for soft keyboards. </a:t>
            </a:r>
            <a:r>
              <a:rPr lang="de-DE" sz="1200" i="1"/>
              <a:t>Proceedings of the 15th international conference on Intelligent user interfaces - IUI ’10</a:t>
            </a:r>
            <a:r>
              <a:rPr lang="de-DE" sz="1200"/>
              <a:t>, 111. </a:t>
            </a:r>
            <a:r>
              <a:rPr lang="de-DE" sz="1200" u="sng">
                <a:solidFill>
                  <a:schemeClr val="hlink"/>
                </a:solidFill>
                <a:hlinkClick r:id="rId9"/>
              </a:rPr>
              <a:t>https://doi.org/10.1145/1719970.1719986</a:t>
            </a:r>
            <a:endParaRPr sz="1200"/>
          </a:p>
          <a:p>
            <a:pPr marL="285750" lvl="0" indent="-26289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ct val="200000"/>
              <a:buChar char="▪"/>
            </a:pPr>
            <a:r>
              <a:rPr lang="de-DE" sz="1200"/>
              <a:t>Holz, C., &amp; Baudisch, P. (2011). Understanding touch. </a:t>
            </a:r>
            <a:r>
              <a:rPr lang="de-DE" sz="1200" i="1"/>
              <a:t>Proceedings of the SIGCHI Conference on Human Factors in Computing Systems</a:t>
            </a:r>
            <a:r>
              <a:rPr lang="de-DE" sz="1200"/>
              <a:t>, 2501–2510. </a:t>
            </a:r>
            <a:r>
              <a:rPr lang="de-DE" sz="1200" u="sng">
                <a:solidFill>
                  <a:schemeClr val="hlink"/>
                </a:solidFill>
                <a:hlinkClick r:id="rId10"/>
              </a:rPr>
              <a:t>https://doi.org/10.1145/1978942.1979308</a:t>
            </a:r>
            <a:endParaRPr sz="1200"/>
          </a:p>
        </p:txBody>
      </p:sp>
      <p:sp>
        <p:nvSpPr>
          <p:cNvPr id="849" name="Google Shape;849;gd4987168fb_0_403"/>
          <p:cNvSpPr txBox="1">
            <a:spLocks noGrp="1"/>
          </p:cNvSpPr>
          <p:nvPr>
            <p:ph type="ftr" idx="11"/>
          </p:nvPr>
        </p:nvSpPr>
        <p:spPr>
          <a:xfrm>
            <a:off x="8791074" y="6352598"/>
            <a:ext cx="3245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Daniel Buschek</a:t>
            </a:r>
            <a:endParaRPr/>
          </a:p>
        </p:txBody>
      </p:sp>
      <p:sp>
        <p:nvSpPr>
          <p:cNvPr id="850" name="Google Shape;850;gd4987168fb_0_403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50</a:t>
            </a:fld>
            <a:endParaRPr/>
          </a:p>
        </p:txBody>
      </p:sp>
      <p:sp>
        <p:nvSpPr>
          <p:cNvPr id="851" name="Google Shape;851;gd4987168fb_0_403"/>
          <p:cNvSpPr txBox="1">
            <a:spLocks noGrp="1"/>
          </p:cNvSpPr>
          <p:nvPr>
            <p:ph type="body" idx="2"/>
          </p:nvPr>
        </p:nvSpPr>
        <p:spPr>
          <a:xfrm>
            <a:off x="696385" y="6356350"/>
            <a:ext cx="560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Intelligent Text Entry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23"/>
          <p:cNvSpPr txBox="1">
            <a:spLocks noGrp="1"/>
          </p:cNvSpPr>
          <p:nvPr>
            <p:ph type="title"/>
          </p:nvPr>
        </p:nvSpPr>
        <p:spPr>
          <a:xfrm>
            <a:off x="696384" y="365127"/>
            <a:ext cx="10801349" cy="723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/>
              <a:t>References (Part 2, cont.)</a:t>
            </a:r>
            <a:endParaRPr/>
          </a:p>
        </p:txBody>
      </p:sp>
      <p:sp>
        <p:nvSpPr>
          <p:cNvPr id="858" name="Google Shape;858;p23"/>
          <p:cNvSpPr txBox="1">
            <a:spLocks noGrp="1"/>
          </p:cNvSpPr>
          <p:nvPr>
            <p:ph type="body" idx="1"/>
          </p:nvPr>
        </p:nvSpPr>
        <p:spPr>
          <a:xfrm>
            <a:off x="696384" y="1268413"/>
            <a:ext cx="7955491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de-DE" sz="1200"/>
              <a:t>Dunlop, M., &amp; Levine, J. (2012). Multidimensional pareto optimization of touchscreen keyboards for speed, familiarity and improved spell checking. </a:t>
            </a:r>
            <a:r>
              <a:rPr lang="de-DE" sz="1200" i="1"/>
              <a:t>Proceedings of the SIGCHI Conference on Human Factors in Computing Systems</a:t>
            </a:r>
            <a:r>
              <a:rPr lang="de-DE" sz="1200"/>
              <a:t>, 2669–2678. </a:t>
            </a:r>
            <a:r>
              <a:rPr lang="de-DE" sz="1200" u="sng">
                <a:solidFill>
                  <a:schemeClr val="hlink"/>
                </a:solidFill>
                <a:hlinkClick r:id="rId3"/>
              </a:rPr>
              <a:t>https://doi.org/10.1145/2207676.2208659</a:t>
            </a:r>
            <a:endParaRPr sz="1200"/>
          </a:p>
          <a:p>
            <a:pPr marL="285750" lvl="0" indent="-2857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400"/>
              <a:buChar char="▪"/>
            </a:pPr>
            <a:r>
              <a:rPr lang="de-DE" sz="1200"/>
              <a:t>Gong, J., Xu, Z., Guo, Q., Seyed, T., Chen, X. „Anthony“, Bi, X., &amp; Yang, X.-D. (2018). WrisText: One-handed Text Entry on Smartwatch using Wrist Gestures. </a:t>
            </a:r>
            <a:r>
              <a:rPr lang="de-DE" sz="1200" i="1"/>
              <a:t>Proceedings of the 2018 CHI Conference on Human Factors in Computing Systems  - CHI ’18</a:t>
            </a:r>
            <a:r>
              <a:rPr lang="de-DE" sz="1200"/>
              <a:t>, 1–14. </a:t>
            </a:r>
            <a:r>
              <a:rPr lang="de-DE" sz="1200" u="sng">
                <a:solidFill>
                  <a:schemeClr val="hlink"/>
                </a:solidFill>
                <a:hlinkClick r:id="rId4"/>
              </a:rPr>
              <a:t>https://doi.org/10.1145/3173574.3173755</a:t>
            </a:r>
            <a:endParaRPr sz="1200"/>
          </a:p>
          <a:p>
            <a:pPr marL="285750" lvl="0" indent="-2857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400"/>
              <a:buChar char="▪"/>
            </a:pPr>
            <a:r>
              <a:rPr lang="de-DE" sz="1200"/>
              <a:t>Oulasvirta, A., Reichel, A., Li, W., Zhang, Y., Bachynskyi, M., Vertanen, K., &amp; Kristensson, P. O. (2013). Improving two-thumb text entry on touchscreen devices. </a:t>
            </a:r>
            <a:r>
              <a:rPr lang="de-DE" sz="1200" i="1"/>
              <a:t>Proceedings of the SIGCHI Conference on Human Factors in Computing Systems</a:t>
            </a:r>
            <a:r>
              <a:rPr lang="de-DE" sz="1200"/>
              <a:t>, 2765–2774. </a:t>
            </a:r>
            <a:r>
              <a:rPr lang="de-DE" sz="1200" u="sng">
                <a:solidFill>
                  <a:schemeClr val="hlink"/>
                </a:solidFill>
                <a:hlinkClick r:id="rId5"/>
              </a:rPr>
              <a:t>https://doi.org/10.1145/2470654.2481383</a:t>
            </a:r>
            <a:endParaRPr sz="1200"/>
          </a:p>
          <a:p>
            <a:pPr marL="285750" lvl="0" indent="-2857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400"/>
              <a:buChar char="▪"/>
            </a:pPr>
            <a:r>
              <a:rPr lang="de-DE" sz="1200"/>
              <a:t>Zhai, S., Hunter, M., &amp; Smith, B. A. (2000). The metropolis keyboard—An exploration of quantitative techniques for virtual keyboard design. </a:t>
            </a:r>
            <a:r>
              <a:rPr lang="de-DE" sz="1200" i="1"/>
              <a:t>Proceedings of the 13th Annual ACM Symposium on User Interface Software and Technology  - UIST ’00</a:t>
            </a:r>
            <a:r>
              <a:rPr lang="de-DE" sz="1200"/>
              <a:t>, 119–128. </a:t>
            </a:r>
            <a:r>
              <a:rPr lang="de-DE" sz="1200" u="sng">
                <a:solidFill>
                  <a:schemeClr val="hlink"/>
                </a:solidFill>
                <a:hlinkClick r:id="rId6"/>
              </a:rPr>
              <a:t>https://doi.org/10.1145/354401.354424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400"/>
              <a:buNone/>
            </a:pPr>
            <a:r>
              <a:rPr lang="de-DE" sz="1600"/>
              <a:t>Further Reading: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400"/>
              <a:buChar char="▪"/>
            </a:pPr>
            <a:r>
              <a:rPr lang="de-DE" sz="1200"/>
              <a:t>Oulasvirta, A., Dayama, N. R., Shiripour, M., John, M., &amp; Karrenbauer, A. (2020). Combinatorial Optimization of Graphical User Interface Designs. </a:t>
            </a:r>
            <a:r>
              <a:rPr lang="de-DE" sz="1200" i="1"/>
              <a:t>Proceedings of the IEEE</a:t>
            </a:r>
            <a:r>
              <a:rPr lang="de-DE" sz="1200"/>
              <a:t>, </a:t>
            </a:r>
            <a:r>
              <a:rPr lang="de-DE" sz="1200" i="1"/>
              <a:t>108</a:t>
            </a:r>
            <a:r>
              <a:rPr lang="de-DE" sz="1200"/>
              <a:t>(3), 434–464. </a:t>
            </a:r>
            <a:r>
              <a:rPr lang="de-DE" sz="1200" u="sng">
                <a:solidFill>
                  <a:schemeClr val="hlink"/>
                </a:solidFill>
                <a:hlinkClick r:id="rId7"/>
              </a:rPr>
              <a:t>https://doi.org/10.1109/JPROC.2020.2969687</a:t>
            </a:r>
            <a:endParaRPr sz="1200"/>
          </a:p>
          <a:p>
            <a:pPr marL="285750" lvl="0" indent="-2857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400"/>
              <a:buChar char="▪"/>
            </a:pPr>
            <a:r>
              <a:rPr lang="de-DE" sz="1200"/>
              <a:t>Simon, H. A. (1969). </a:t>
            </a:r>
            <a:r>
              <a:rPr lang="de-DE" sz="1200" i="1"/>
              <a:t>The sciences of the artificial. </a:t>
            </a:r>
            <a:r>
              <a:rPr lang="de-DE" sz="1200"/>
              <a:t>The MIT Press.</a:t>
            </a:r>
            <a:endParaRPr sz="1200"/>
          </a:p>
        </p:txBody>
      </p:sp>
      <p:sp>
        <p:nvSpPr>
          <p:cNvPr id="859" name="Google Shape;859;p23"/>
          <p:cNvSpPr txBox="1">
            <a:spLocks noGrp="1"/>
          </p:cNvSpPr>
          <p:nvPr>
            <p:ph type="ftr" idx="11"/>
          </p:nvPr>
        </p:nvSpPr>
        <p:spPr>
          <a:xfrm>
            <a:off x="8791074" y="6352598"/>
            <a:ext cx="3245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Daniel Buschek</a:t>
            </a:r>
            <a:endParaRPr/>
          </a:p>
        </p:txBody>
      </p:sp>
      <p:sp>
        <p:nvSpPr>
          <p:cNvPr id="860" name="Google Shape;860;p23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1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51</a:t>
            </a:fld>
            <a:endParaRPr/>
          </a:p>
        </p:txBody>
      </p:sp>
      <p:sp>
        <p:nvSpPr>
          <p:cNvPr id="861" name="Google Shape;861;p23"/>
          <p:cNvSpPr txBox="1">
            <a:spLocks noGrp="1"/>
          </p:cNvSpPr>
          <p:nvPr>
            <p:ph type="body" idx="2"/>
          </p:nvPr>
        </p:nvSpPr>
        <p:spPr>
          <a:xfrm>
            <a:off x="696385" y="6356350"/>
            <a:ext cx="560916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Intelligent Text Entry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24"/>
          <p:cNvSpPr txBox="1">
            <a:spLocks noGrp="1"/>
          </p:cNvSpPr>
          <p:nvPr>
            <p:ph type="title"/>
          </p:nvPr>
        </p:nvSpPr>
        <p:spPr>
          <a:xfrm>
            <a:off x="695325" y="221781"/>
            <a:ext cx="10801349" cy="399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de-DE"/>
              <a:t>License</a:t>
            </a:r>
            <a:endParaRPr/>
          </a:p>
        </p:txBody>
      </p:sp>
      <p:sp>
        <p:nvSpPr>
          <p:cNvPr id="868" name="Google Shape;868;p24"/>
          <p:cNvSpPr txBox="1">
            <a:spLocks noGrp="1"/>
          </p:cNvSpPr>
          <p:nvPr>
            <p:ph type="ftr" idx="11"/>
          </p:nvPr>
        </p:nvSpPr>
        <p:spPr>
          <a:xfrm>
            <a:off x="8791074" y="6352598"/>
            <a:ext cx="3245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Daniel Buschek</a:t>
            </a:r>
            <a:endParaRPr/>
          </a:p>
        </p:txBody>
      </p:sp>
      <p:sp>
        <p:nvSpPr>
          <p:cNvPr id="869" name="Google Shape;869;p24"/>
          <p:cNvSpPr/>
          <p:nvPr/>
        </p:nvSpPr>
        <p:spPr>
          <a:xfrm>
            <a:off x="695325" y="710924"/>
            <a:ext cx="10881482" cy="142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file is licensed under the Creative Commons Attribution-Share Alike 4.0 (CC BY-SA) license: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https://creativecommons.org/licenses/by-sa/4.0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Attribution: Daniel Buschek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24"/>
          <p:cNvSpPr/>
          <p:nvPr/>
        </p:nvSpPr>
        <p:spPr>
          <a:xfrm>
            <a:off x="695325" y="5878480"/>
            <a:ext cx="45397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more content see: https://iui-lecture.org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1" name="Google Shape;871;p24" descr="https://upload.wikimedia.org/wikipedia/commons/thumb/5/57/CC-BY-SA_icon_white.svg/800px-CC-BY-SA_icon_white.sv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328" y="6299798"/>
            <a:ext cx="1399149" cy="493200"/>
          </a:xfrm>
          <a:prstGeom prst="rect">
            <a:avLst/>
          </a:prstGeom>
          <a:noFill/>
          <a:ln>
            <a:noFill/>
          </a:ln>
        </p:spPr>
      </p:pic>
      <p:sp>
        <p:nvSpPr>
          <p:cNvPr id="872" name="Google Shape;872;p24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1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52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"/>
          <p:cNvSpPr txBox="1">
            <a:spLocks noGrp="1"/>
          </p:cNvSpPr>
          <p:nvPr>
            <p:ph type="title"/>
          </p:nvPr>
        </p:nvSpPr>
        <p:spPr>
          <a:xfrm>
            <a:off x="695327" y="115888"/>
            <a:ext cx="7956548" cy="97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/>
              <a:t>Examples of Optimised Designs</a:t>
            </a:r>
            <a:endParaRPr/>
          </a:p>
        </p:txBody>
      </p:sp>
      <p:sp>
        <p:nvSpPr>
          <p:cNvPr id="171" name="Google Shape;171;p5"/>
          <p:cNvSpPr txBox="1">
            <a:spLocks noGrp="1"/>
          </p:cNvSpPr>
          <p:nvPr>
            <p:ph type="body" idx="2"/>
          </p:nvPr>
        </p:nvSpPr>
        <p:spPr>
          <a:xfrm>
            <a:off x="695326" y="1089025"/>
            <a:ext cx="7956549" cy="503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72" name="Google Shape;172;p5"/>
          <p:cNvSpPr txBox="1">
            <a:spLocks noGrp="1"/>
          </p:cNvSpPr>
          <p:nvPr>
            <p:ph type="body" idx="3"/>
          </p:nvPr>
        </p:nvSpPr>
        <p:spPr>
          <a:xfrm>
            <a:off x="695325" y="6356350"/>
            <a:ext cx="5610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Intelligent Text Entry</a:t>
            </a:r>
            <a:endParaRPr/>
          </a:p>
        </p:txBody>
      </p:sp>
      <p:sp>
        <p:nvSpPr>
          <p:cNvPr id="173" name="Google Shape;173;p5"/>
          <p:cNvSpPr txBox="1">
            <a:spLocks noGrp="1"/>
          </p:cNvSpPr>
          <p:nvPr>
            <p:ph type="ftr" idx="11"/>
          </p:nvPr>
        </p:nvSpPr>
        <p:spPr>
          <a:xfrm>
            <a:off x="8791074" y="6352598"/>
            <a:ext cx="3245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Daniel Buschek</a:t>
            </a:r>
            <a:endParaRPr/>
          </a:p>
        </p:txBody>
      </p:sp>
      <p:sp>
        <p:nvSpPr>
          <p:cNvPr id="174" name="Google Shape;174;p5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1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6</a:t>
            </a:fld>
            <a:endParaRPr/>
          </a:p>
        </p:txBody>
      </p:sp>
      <p:pic>
        <p:nvPicPr>
          <p:cNvPr id="175" name="Google Shape;175;p5" descr="Bildergebnis für kalq keyboard"/>
          <p:cNvPicPr preferRelativeResize="0"/>
          <p:nvPr/>
        </p:nvPicPr>
        <p:blipFill rotWithShape="1">
          <a:blip r:embed="rId3">
            <a:alphaModFix/>
          </a:blip>
          <a:srcRect t="17970"/>
          <a:stretch/>
        </p:blipFill>
        <p:spPr>
          <a:xfrm>
            <a:off x="695325" y="3925231"/>
            <a:ext cx="4545165" cy="1910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326" y="1623272"/>
            <a:ext cx="3343520" cy="2204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58901" y="1599001"/>
            <a:ext cx="3293297" cy="225330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5"/>
          <p:cNvSpPr txBox="1"/>
          <p:nvPr/>
        </p:nvSpPr>
        <p:spPr>
          <a:xfrm>
            <a:off x="641632" y="5963109"/>
            <a:ext cx="666881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Zhai et al. 2000, Dunlop and Levine 2012, Oulasvirta et al. 2013, Gong et al. 2018</a:t>
            </a:r>
            <a:endParaRPr sz="14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58205" y="3872001"/>
            <a:ext cx="2278799" cy="2081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"/>
          <p:cNvSpPr txBox="1">
            <a:spLocks noGrp="1"/>
          </p:cNvSpPr>
          <p:nvPr>
            <p:ph type="title"/>
          </p:nvPr>
        </p:nvSpPr>
        <p:spPr>
          <a:xfrm>
            <a:off x="695327" y="115888"/>
            <a:ext cx="7956600" cy="9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/>
              <a:t>What is „optimal“?</a:t>
            </a:r>
            <a:endParaRPr/>
          </a:p>
        </p:txBody>
      </p:sp>
      <p:sp>
        <p:nvSpPr>
          <p:cNvPr id="185" name="Google Shape;185;p6"/>
          <p:cNvSpPr txBox="1">
            <a:spLocks noGrp="1"/>
          </p:cNvSpPr>
          <p:nvPr>
            <p:ph type="body" idx="1"/>
          </p:nvPr>
        </p:nvSpPr>
        <p:spPr>
          <a:xfrm>
            <a:off x="695324" y="1592264"/>
            <a:ext cx="7956551" cy="4537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de-DE" sz="2400" b="1"/>
              <a:t>Design space: </a:t>
            </a:r>
            <a:br>
              <a:rPr lang="de-DE" sz="2400" b="1"/>
            </a:br>
            <a:r>
              <a:rPr lang="de-DE" sz="2400"/>
              <a:t>Best among which options?</a:t>
            </a:r>
            <a:endParaRPr/>
          </a:p>
          <a:p>
            <a:pPr marL="285750" lvl="0" indent="-1333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285750" lvl="0" indent="-2857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400"/>
              <a:buChar char="▪"/>
            </a:pPr>
            <a:r>
              <a:rPr lang="de-DE" sz="2400" b="1"/>
              <a:t>Design objective:</a:t>
            </a:r>
            <a:br>
              <a:rPr lang="de-DE" sz="2400"/>
            </a:br>
            <a:r>
              <a:rPr lang="de-DE" sz="2400"/>
              <a:t>Best for what?</a:t>
            </a:r>
            <a:endParaRPr/>
          </a:p>
          <a:p>
            <a:pPr marL="285750" lvl="0" indent="-1333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285750" lvl="0" indent="-2857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400"/>
              <a:buChar char="▪"/>
            </a:pPr>
            <a:r>
              <a:rPr lang="de-DE" sz="2400" b="1"/>
              <a:t>Optimizer:</a:t>
            </a:r>
            <a:br>
              <a:rPr lang="de-DE" sz="2400"/>
            </a:br>
            <a:r>
              <a:rPr lang="de-DE" sz="2400"/>
              <a:t>How to find the best design?</a:t>
            </a:r>
            <a:br>
              <a:rPr lang="de-DE" sz="2400"/>
            </a:br>
            <a:r>
              <a:rPr lang="de-DE" sz="2400"/>
              <a:t>Best with which guarantees?</a:t>
            </a:r>
            <a:endParaRPr sz="2400"/>
          </a:p>
        </p:txBody>
      </p:sp>
      <p:sp>
        <p:nvSpPr>
          <p:cNvPr id="186" name="Google Shape;186;p6"/>
          <p:cNvSpPr txBox="1">
            <a:spLocks noGrp="1"/>
          </p:cNvSpPr>
          <p:nvPr>
            <p:ph type="body" idx="2"/>
          </p:nvPr>
        </p:nvSpPr>
        <p:spPr>
          <a:xfrm>
            <a:off x="695326" y="1089025"/>
            <a:ext cx="7956549" cy="503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87" name="Google Shape;187;p6"/>
          <p:cNvSpPr txBox="1">
            <a:spLocks noGrp="1"/>
          </p:cNvSpPr>
          <p:nvPr>
            <p:ph type="body" idx="3"/>
          </p:nvPr>
        </p:nvSpPr>
        <p:spPr>
          <a:xfrm>
            <a:off x="695325" y="6356350"/>
            <a:ext cx="5610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Intelligent Text Entry</a:t>
            </a:r>
            <a:endParaRPr/>
          </a:p>
        </p:txBody>
      </p:sp>
      <p:sp>
        <p:nvSpPr>
          <p:cNvPr id="188" name="Google Shape;188;p6"/>
          <p:cNvSpPr txBox="1">
            <a:spLocks noGrp="1"/>
          </p:cNvSpPr>
          <p:nvPr>
            <p:ph type="ftr" idx="11"/>
          </p:nvPr>
        </p:nvSpPr>
        <p:spPr>
          <a:xfrm>
            <a:off x="8791074" y="6352598"/>
            <a:ext cx="3245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Daniel Buschek</a:t>
            </a:r>
            <a:endParaRPr/>
          </a:p>
        </p:txBody>
      </p:sp>
      <p:sp>
        <p:nvSpPr>
          <p:cNvPr id="189" name="Google Shape;189;p6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1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7</a:t>
            </a:fld>
            <a:endParaRPr/>
          </a:p>
        </p:txBody>
      </p:sp>
      <p:pic>
        <p:nvPicPr>
          <p:cNvPr id="190" name="Google Shape;19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4225" y="1276350"/>
            <a:ext cx="2019300" cy="430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"/>
          <p:cNvSpPr txBox="1">
            <a:spLocks noGrp="1"/>
          </p:cNvSpPr>
          <p:nvPr>
            <p:ph type="title"/>
          </p:nvPr>
        </p:nvSpPr>
        <p:spPr>
          <a:xfrm>
            <a:off x="695327" y="115888"/>
            <a:ext cx="7956548" cy="97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/>
              <a:t>Design Space, formalised</a:t>
            </a:r>
            <a:endParaRPr/>
          </a:p>
        </p:txBody>
      </p:sp>
      <p:sp>
        <p:nvSpPr>
          <p:cNvPr id="196" name="Google Shape;196;p7"/>
          <p:cNvSpPr txBox="1">
            <a:spLocks noGrp="1"/>
          </p:cNvSpPr>
          <p:nvPr>
            <p:ph type="body" idx="2"/>
          </p:nvPr>
        </p:nvSpPr>
        <p:spPr>
          <a:xfrm>
            <a:off x="695326" y="1089025"/>
            <a:ext cx="7956549" cy="503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97" name="Google Shape;197;p7"/>
          <p:cNvSpPr txBox="1">
            <a:spLocks noGrp="1"/>
          </p:cNvSpPr>
          <p:nvPr>
            <p:ph type="body" idx="3"/>
          </p:nvPr>
        </p:nvSpPr>
        <p:spPr>
          <a:xfrm>
            <a:off x="695325" y="6356350"/>
            <a:ext cx="5610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Intelligent Text Entry</a:t>
            </a:r>
            <a:endParaRPr/>
          </a:p>
        </p:txBody>
      </p:sp>
      <p:sp>
        <p:nvSpPr>
          <p:cNvPr id="198" name="Google Shape;198;p7"/>
          <p:cNvSpPr txBox="1">
            <a:spLocks noGrp="1"/>
          </p:cNvSpPr>
          <p:nvPr>
            <p:ph type="ftr" idx="11"/>
          </p:nvPr>
        </p:nvSpPr>
        <p:spPr>
          <a:xfrm>
            <a:off x="8791074" y="6352598"/>
            <a:ext cx="3245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Daniel Buschek</a:t>
            </a:r>
            <a:endParaRPr/>
          </a:p>
        </p:txBody>
      </p:sp>
      <p:sp>
        <p:nvSpPr>
          <p:cNvPr id="199" name="Google Shape;199;p7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1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8</a:t>
            </a:fld>
            <a:endParaRPr/>
          </a:p>
        </p:txBody>
      </p:sp>
      <p:pic>
        <p:nvPicPr>
          <p:cNvPr id="200" name="Google Shape;200;p7" descr="https://latex.codecogs.com/png.latex?%5Cdpi%7B300%7D%20d%3D%5Cbegin%7Bpmatrix%7D%20d_1%20%5C%5C%20d_2%20%5C%5C%20%5Cvdots%20%5C%5C%20d_n%20%5Cend%7Bpmatrix%7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5561" y="2189955"/>
            <a:ext cx="2009775" cy="2562226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7"/>
          <p:cNvSpPr/>
          <p:nvPr/>
        </p:nvSpPr>
        <p:spPr>
          <a:xfrm>
            <a:off x="4049312" y="3018422"/>
            <a:ext cx="442050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 space </a:t>
            </a:r>
            <a:r>
              <a:rPr lang="de-DE" sz="28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de-DE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de-DE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DE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</a:t>
            </a:r>
            <a:r>
              <a:rPr lang="de-DE" sz="28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de-DE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design variables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"/>
          <p:cNvSpPr txBox="1">
            <a:spLocks noGrp="1"/>
          </p:cNvSpPr>
          <p:nvPr>
            <p:ph type="title"/>
          </p:nvPr>
        </p:nvSpPr>
        <p:spPr>
          <a:xfrm>
            <a:off x="695327" y="115888"/>
            <a:ext cx="7956548" cy="97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/>
              <a:t>Design Space: Set of possible layouts</a:t>
            </a:r>
            <a:endParaRPr/>
          </a:p>
        </p:txBody>
      </p:sp>
      <p:sp>
        <p:nvSpPr>
          <p:cNvPr id="207" name="Google Shape;207;p8"/>
          <p:cNvSpPr txBox="1">
            <a:spLocks noGrp="1"/>
          </p:cNvSpPr>
          <p:nvPr>
            <p:ph type="body" idx="2"/>
          </p:nvPr>
        </p:nvSpPr>
        <p:spPr>
          <a:xfrm>
            <a:off x="695326" y="1089025"/>
            <a:ext cx="7956549" cy="503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208" name="Google Shape;208;p8"/>
          <p:cNvSpPr txBox="1">
            <a:spLocks noGrp="1"/>
          </p:cNvSpPr>
          <p:nvPr>
            <p:ph type="body" idx="3"/>
          </p:nvPr>
        </p:nvSpPr>
        <p:spPr>
          <a:xfrm>
            <a:off x="695325" y="6356350"/>
            <a:ext cx="5610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Intelligent Text Entry</a:t>
            </a:r>
            <a:endParaRPr/>
          </a:p>
        </p:txBody>
      </p:sp>
      <p:sp>
        <p:nvSpPr>
          <p:cNvPr id="209" name="Google Shape;209;p8"/>
          <p:cNvSpPr txBox="1">
            <a:spLocks noGrp="1"/>
          </p:cNvSpPr>
          <p:nvPr>
            <p:ph type="ftr" idx="11"/>
          </p:nvPr>
        </p:nvSpPr>
        <p:spPr>
          <a:xfrm>
            <a:off x="8791074" y="6352598"/>
            <a:ext cx="3245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Daniel Buschek</a:t>
            </a:r>
            <a:endParaRPr/>
          </a:p>
        </p:txBody>
      </p:sp>
      <p:sp>
        <p:nvSpPr>
          <p:cNvPr id="210" name="Google Shape;210;p8"/>
          <p:cNvSpPr txBox="1">
            <a:spLocks noGrp="1"/>
          </p:cNvSpPr>
          <p:nvPr>
            <p:ph type="sldNum" idx="12"/>
          </p:nvPr>
        </p:nvSpPr>
        <p:spPr>
          <a:xfrm>
            <a:off x="7686675" y="6359905"/>
            <a:ext cx="7831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9</a:t>
            </a:fld>
            <a:endParaRPr/>
          </a:p>
        </p:txBody>
      </p:sp>
      <p:pic>
        <p:nvPicPr>
          <p:cNvPr id="211" name="Google Shape;21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2200275"/>
            <a:ext cx="7619999" cy="2457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8"/>
          <p:cNvSpPr txBox="1"/>
          <p:nvPr/>
        </p:nvSpPr>
        <p:spPr>
          <a:xfrm>
            <a:off x="5908929" y="2989447"/>
            <a:ext cx="231986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>
                <a:solidFill>
                  <a:srgbClr val="8BC24A"/>
                </a:solidFill>
                <a:latin typeface="Arial"/>
                <a:ea typeface="Arial"/>
                <a:cs typeface="Arial"/>
                <a:sym typeface="Arial"/>
              </a:rPr>
              <a:t>26! = 4 * 10</a:t>
            </a:r>
            <a:r>
              <a:rPr lang="de-DE" sz="2800" b="1" baseline="30000">
                <a:solidFill>
                  <a:srgbClr val="8BC24A"/>
                </a:solidFill>
                <a:latin typeface="Arial"/>
                <a:ea typeface="Arial"/>
                <a:cs typeface="Arial"/>
                <a:sym typeface="Arial"/>
              </a:rPr>
              <a:t>26</a:t>
            </a:r>
            <a:endParaRPr/>
          </a:p>
        </p:txBody>
      </p:sp>
      <p:grpSp>
        <p:nvGrpSpPr>
          <p:cNvPr id="213" name="Google Shape;213;p8"/>
          <p:cNvGrpSpPr/>
          <p:nvPr/>
        </p:nvGrpSpPr>
        <p:grpSpPr>
          <a:xfrm>
            <a:off x="924496" y="2648759"/>
            <a:ext cx="4920601" cy="1204595"/>
            <a:chOff x="1079428" y="2444538"/>
            <a:chExt cx="7572447" cy="1853784"/>
          </a:xfrm>
        </p:grpSpPr>
        <p:pic>
          <p:nvPicPr>
            <p:cNvPr id="214" name="Google Shape;214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346541" y="2444538"/>
              <a:ext cx="4305334" cy="18537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8"/>
            <p:cNvSpPr/>
            <p:nvPr/>
          </p:nvSpPr>
          <p:spPr>
            <a:xfrm>
              <a:off x="3145896" y="2566397"/>
              <a:ext cx="1230821" cy="15444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8BC24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4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6" name="Google Shape;216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918334" y="3289804"/>
              <a:ext cx="1096441" cy="10085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98881" y="2984988"/>
              <a:ext cx="1096441" cy="10085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p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79428" y="2684174"/>
              <a:ext cx="1096441" cy="100851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ABD3E"/>
      </a:accent1>
      <a:accent2>
        <a:srgbClr val="E97B33"/>
      </a:accent2>
      <a:accent3>
        <a:srgbClr val="FEC63E"/>
      </a:accent3>
      <a:accent4>
        <a:srgbClr val="20ABDE"/>
      </a:accent4>
      <a:accent5>
        <a:srgbClr val="3E444C"/>
      </a:accent5>
      <a:accent6>
        <a:srgbClr val="E97B33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3327</Words>
  <Application>Microsoft Office PowerPoint</Application>
  <PresentationFormat>Breitbild</PresentationFormat>
  <Paragraphs>518</Paragraphs>
  <Slides>52</Slides>
  <Notes>52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52</vt:i4>
      </vt:variant>
    </vt:vector>
  </HeadingPairs>
  <TitlesOfParts>
    <vt:vector size="61" baseType="lpstr">
      <vt:lpstr>Helvetica Neue Light</vt:lpstr>
      <vt:lpstr>Lato</vt:lpstr>
      <vt:lpstr>Helvetica Neue</vt:lpstr>
      <vt:lpstr>Noto Sans Symbols</vt:lpstr>
      <vt:lpstr>Arial</vt:lpstr>
      <vt:lpstr>Calibri</vt:lpstr>
      <vt:lpstr>Courier New</vt:lpstr>
      <vt:lpstr>Wingdings</vt:lpstr>
      <vt:lpstr>Office Theme</vt:lpstr>
      <vt:lpstr>Intelligent Text Input and Optimization</vt:lpstr>
      <vt:lpstr>Learning Goals</vt:lpstr>
      <vt:lpstr>Optimizing User Interfaces</vt:lpstr>
      <vt:lpstr>Motivation: Fast typing without errors</vt:lpstr>
      <vt:lpstr>Key Assignment Problem</vt:lpstr>
      <vt:lpstr>Examples of Optimised Designs</vt:lpstr>
      <vt:lpstr>What is „optimal“?</vt:lpstr>
      <vt:lpstr>Design Space, formalised</vt:lpstr>
      <vt:lpstr>Design Space: Set of possible layouts</vt:lpstr>
      <vt:lpstr>Objective Function: How to judge a layout?</vt:lpstr>
      <vt:lpstr>Objective Function: How to judge a layout?</vt:lpstr>
      <vt:lpstr>Optimizer: How to pick layouts?</vt:lpstr>
      <vt:lpstr>Design Task</vt:lpstr>
      <vt:lpstr>A Simple Optimizer</vt:lpstr>
      <vt:lpstr>Optimization Landscape</vt:lpstr>
      <vt:lpstr>Random Guessing</vt:lpstr>
      <vt:lpstr>Optimizers</vt:lpstr>
      <vt:lpstr>Example: Simulated Annealing</vt:lpstr>
      <vt:lpstr>Simulated Annealing</vt:lpstr>
      <vt:lpstr>Example Results</vt:lpstr>
      <vt:lpstr>Example Results</vt:lpstr>
      <vt:lpstr>Potential of Optimization-based Design</vt:lpstr>
      <vt:lpstr>Adaptive and Predictive Keyboards</vt:lpstr>
      <vt:lpstr>Motivation: Fast typing without errors</vt:lpstr>
      <vt:lpstr>Challenges for Mobile Typing</vt:lpstr>
      <vt:lpstr>Variance in Touchscreen Keypresses</vt:lpstr>
      <vt:lpstr>Individual Typing Behaviour</vt:lpstr>
      <vt:lpstr>Adapting Keyboards to Typists</vt:lpstr>
      <vt:lpstr>Modelling Touchscreen Keypresses</vt:lpstr>
      <vt:lpstr>Probabilistic Keyboard Model</vt:lpstr>
      <vt:lpstr>DIY: Probabilistic Keyboard Model</vt:lpstr>
      <vt:lpstr>Language Model Influence</vt:lpstr>
      <vt:lpstr>Adaptation in the Background</vt:lpstr>
      <vt:lpstr>Adaptation vs Distortion</vt:lpstr>
      <vt:lpstr>Context Adaptations</vt:lpstr>
      <vt:lpstr>Context Adaptations</vt:lpstr>
      <vt:lpstr>Notebook Example</vt:lpstr>
      <vt:lpstr>Decoding Typing Sequences</vt:lpstr>
      <vt:lpstr>Sequence Decoding, formally</vt:lpstr>
      <vt:lpstr>Probabilistic Model for Sequences</vt:lpstr>
      <vt:lpstr>Decoding Typing Sequences</vt:lpstr>
      <vt:lpstr>Decoding Typing Sequences</vt:lpstr>
      <vt:lpstr>Decoding Typing Sequences</vt:lpstr>
      <vt:lpstr>Gesture-based Decoding</vt:lpstr>
      <vt:lpstr>Gesture-based Decoding</vt:lpstr>
      <vt:lpstr>Word Prediction</vt:lpstr>
      <vt:lpstr>Summary</vt:lpstr>
      <vt:lpstr>Notebook Example 2</vt:lpstr>
      <vt:lpstr>References (Part 1)</vt:lpstr>
      <vt:lpstr>References (Part 2)</vt:lpstr>
      <vt:lpstr>References (Part 2, cont.)</vt:lpstr>
      <vt:lpstr>License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Intelligent Text Input and Optimization</dc:title>
  <dc:creator>Daniel Buschek</dc:creator>
  <cp:lastModifiedBy>Daniel</cp:lastModifiedBy>
  <cp:revision>6</cp:revision>
  <dcterms:created xsi:type="dcterms:W3CDTF">2017-10-10T14:10:45Z</dcterms:created>
  <dcterms:modified xsi:type="dcterms:W3CDTF">2021-05-07T08:29:38Z</dcterms:modified>
</cp:coreProperties>
</file>