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2.xml" ContentType="application/inkml+xml"/>
  <Override PartName="/ppt/notesSlides/notesSlide13.xml" ContentType="application/vnd.openxmlformats-officedocument.presentationml.notesSlide+xml"/>
  <Override PartName="/ppt/ink/ink3.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4.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5.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6.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7.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972" r:id="rId3"/>
    <p:sldId id="978" r:id="rId4"/>
    <p:sldId id="985" r:id="rId5"/>
    <p:sldId id="986" r:id="rId6"/>
    <p:sldId id="935" r:id="rId7"/>
    <p:sldId id="941" r:id="rId8"/>
    <p:sldId id="942" r:id="rId9"/>
    <p:sldId id="944" r:id="rId10"/>
    <p:sldId id="945" r:id="rId11"/>
    <p:sldId id="946" r:id="rId12"/>
    <p:sldId id="947" r:id="rId13"/>
    <p:sldId id="953" r:id="rId14"/>
    <p:sldId id="954" r:id="rId15"/>
    <p:sldId id="956" r:id="rId16"/>
    <p:sldId id="958" r:id="rId17"/>
    <p:sldId id="957" r:id="rId18"/>
    <p:sldId id="961" r:id="rId19"/>
    <p:sldId id="959" r:id="rId20"/>
    <p:sldId id="963" r:id="rId21"/>
    <p:sldId id="980" r:id="rId22"/>
    <p:sldId id="987" r:id="rId23"/>
    <p:sldId id="964" r:id="rId24"/>
    <p:sldId id="965" r:id="rId25"/>
    <p:sldId id="982" r:id="rId26"/>
    <p:sldId id="989" r:id="rId27"/>
    <p:sldId id="966" r:id="rId28"/>
    <p:sldId id="967" r:id="rId29"/>
    <p:sldId id="968" r:id="rId30"/>
    <p:sldId id="969" r:id="rId31"/>
    <p:sldId id="991" r:id="rId32"/>
    <p:sldId id="970" r:id="rId33"/>
    <p:sldId id="971" r:id="rId34"/>
    <p:sldId id="976" r:id="rId35"/>
    <p:sldId id="974" r:id="rId36"/>
    <p:sldId id="975" r:id="rId37"/>
    <p:sldId id="973" r:id="rId38"/>
    <p:sldId id="98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Theres Völkel" initials="STV" lastIdx="1" clrIdx="0">
    <p:extLst>
      <p:ext uri="{19B8F6BF-5375-455C-9EA6-DF929625EA0E}">
        <p15:presenceInfo xmlns:p15="http://schemas.microsoft.com/office/powerpoint/2012/main" userId="Sarah Theres Völk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ABD3E"/>
    <a:srgbClr val="89BD3E"/>
    <a:srgbClr val="E3F7C6"/>
    <a:srgbClr val="8BC24A"/>
    <a:srgbClr val="CBE6A3"/>
    <a:srgbClr val="FFDCC6"/>
    <a:srgbClr val="E27732"/>
    <a:srgbClr val="F39200"/>
    <a:srgbClr val="FFCFB1"/>
    <a:srgbClr val="D8BB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2" autoAdjust="0"/>
    <p:restoredTop sz="83755" autoAdjust="0"/>
  </p:normalViewPr>
  <p:slideViewPr>
    <p:cSldViewPr snapToGrid="0" showGuides="1">
      <p:cViewPr varScale="1">
        <p:scale>
          <a:sx n="98" d="100"/>
          <a:sy n="98" d="100"/>
        </p:scale>
        <p:origin x="1128" y="108"/>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3" d="100"/>
          <a:sy n="123" d="100"/>
        </p:scale>
        <p:origin x="41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17.11.2020</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200" units="cm"/>
          <inkml:channel name="Y" type="integer" min="-677" max="1080" units="cm"/>
          <inkml:channel name="T" type="integer" max="2.14748E9" units="dev"/>
        </inkml:traceFormat>
        <inkml:channelProperties>
          <inkml:channelProperty channel="X" name="resolution" value="67.08595" units="1/cm"/>
          <inkml:channelProperty channel="Y" name="resolution" value="65.5597" units="1/cm"/>
          <inkml:channelProperty channel="T" name="resolution" value="1" units="1/dev"/>
        </inkml:channelProperties>
      </inkml:inkSource>
      <inkml:timestamp xml:id="ts0" timeString="2020-11-12T11:36:47.072"/>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F0"/>
    </inkml:brush>
  </inkml:definitions>
  <inkml:trace contextRef="#ctx0" brushRef="#br0">15134 13150 0,'-26'26'125,"26"1"-125,0-1 15,0 27-15,0-26 16,0-1-16,0 0 15,0 27-15,0-26 16,0-1-16,0 27 16,0-26-16,0-1 15,0 1-15,-27 25 16,27-25-16,0-1 16,-26 54-16,26-54 15,0 1-15,0-1 16,0 27-16,0-26 15,0-1-15,0 27 16,-27-27-16,27 1 16,0 26-16,0-27 15,-26-26-15,26 53 16,0-26 0,0 26-16,0-27 15,0 0-15,0 1 0,0-1 16,0 1-1,0-1-15,0 1 16,0-1 0,0 1-16,0-1 0,0 1 15,0 25-15,0-25 16,0-1-16,0 27 16,0-26-1,0 26-15,-27-27 16,27 1-16,0-1 15,0 27-15,-26-27 16,26 27 0,0 0-16,0-26 0,0-1 15,0 1-15,0-1 16,0 1-16,0-1 16,-27 0-1,27 1-15,0-1 16,0 1-1,0-1 110,0 1-109,0-1-16,0 27 16,0-26-1,0 26 1,0-27 0,0 0-16,0 1 15,0-1-15,0 27 16,0-26-1,0 26 1,0-27-16,0 1 16,0-1-1,27 0-15,-27 27 16,0-26 187,0-1-156,26 1-31,-26-1-16,27-26 15,-27 27 63,0-1-62,26-26 31,-26 27-32,0-1-15,27-26 172,-1 0-156,27 0-16,-26 0 16,-1 0-16,27 0 15,-27 0-15,1 0 16,26-26-16,-27 26 15,27 0 1,-26 0-16,-1 0 16,27 0-16,-27 0 15,1 0-15,-1 0 16,27 0-16,-26 0 16,26 0-16,-27 0 15,27 0-15,-26 0 16,-1 0-16,27 0 15,0 0-15,0 0 16,0 26-16,0-26 16,-1 0-16,28 0 15,-1 0-15,27 0 16,-27 0-16,1 0 16,-27 0-16,26 0 15,0-26-15,-26 26 16,-26 0-16,-1 0 15,1 0-15,-1 0 16,1 0 0,-1 0-1,27 0-15,0 0 0,0 0 16,0 0 0,26 0-16,-26 0 15,53 0-15,0 0 16,26 0-16,-26 0 0,0 0 15,-27 0-15,0 0 16,1 0-16,-54 0 16,27 0-1,-26-27-15,79 1 16,-27 26-16,0-27 16,1 27-16,-1 0 15,0 0-15,-26 0 16,0 0-16,-26-26 15,26 26-15,-27 0 16,1 0-16,-1 0 16,27 0-1,-27 0-15,80 26 16,-26-26-16,78 0 16,-52 27-16,26-1 15,27 1-15,26-27 16,-52 0-1,52 0-15,0-27 0,0 1 16,-79 26-16,-26-27 16,-28 1-16,1 26 15,-26 0-15,-1 0 16,1 0-16,26 0 16,-27 0-1,27 0 32,0 0-47,26 0 16,54 26-16,-28 1 15,1-27-15,53 0 0,-27 0 16,27-27 0,-53-26-16,26 0 15,-79 27-15,0-1 16,0 1-16,-53 0 0,26 26 15,1-27 1,-1 27-16,-26-26 16,27 26-16,-1 0 15,-26-27 1,27 27 0,-1 0-1,-26-26 16,27-1-15,26-26-16,26-79 16,-53 53-16,27-1 15,0-52-15,-26 53 16,26-1-16,-1-26 16,-52 1-16,27 25 15,26 1-15,-53-53 16,26 52-16,-26 1 15,0-1-15,0 28 16,0 25-16,0-52 16,0 26-16,0 0 15,0 26-15,0 1 16,-26-27-16,26-26 16,-53 52-16,26 1 15,1-27-15,0 26 16,26-26-16,0-26 15,0 53-15,0-1 16,0 1-16,0-27 16,0 26-16,-27 1 15,27-27-15,0 0 16,0 27-16,0-1 16,0 1 62,0-1-63,27 1-15,-1-27 16,0 0-16,1 26 16,-1-25-16,-26 25 15,27 1-15,-27-1 16,26 27-16,-26-53 15,0 27 1,27 26 0,-27-27-1,26 1 17,-26-1-32,27 27 15,-27-26-15,53-27 16,-53 27-16,26-1 15,-26 1-15,0-1 16,27 27 0,-54 0 156,1 0-157,-1 27-15,-26-27 16,0 53-16,0-27 15,-26 27-15,-53 0 16,52 0-16,1-53 16,-27 53-16,53-27 15,-53 1-15,-52 26 16,52-27-16,-53 27 16,27-27-16,-1 27 15,-25-26-15,52-27 16,-26 26-16,-1 1 15,27-27-15,1 0 16,25 0-16,27 26 16,0-26-16,27 0 15,0 0-15,-1 0 16,-26 0-16,27 0 16,-1 0-16,-26 0 15,0 0-15,27 0 16,-27 0-16,-53 27 15,-53-27-15,54 0 16,-28 0-16,-25 0 16,25 26-16,27-26 15,1 0-15,25 0 16,-26 0-16,27 0 16,0 0-16,-1 0 15,27 0-15,27 0 16,-1 0-16,-25 0 15,25 0-15,1 0 16,-27-26-16,26 26 16,1-27-16,-27 1 15,26 26-15,1-27 16,-27 27-16,27-26 16,-1 26-16,-26-53 15,27 53-15,-1 0 16,-26 0-16,0-27 15,1 27-15,-28 0 16,1 0-16,-1-53 0,1 27 16,0 26-16,-27-53 15,26 27 1,28 26-16,-28 0 0,1 0 16,26-27-16,26 27 15,-26-26-15,27 26 16,0 0-1,-1 0-15,1 0 0,-1 0 16,-26 0-16,27 0 16,-27 0-16,26 0 15,-25 0 1,25 0-16,1 0 0,-27 0 16,26 0-16,-26 0 15,0 0-15,0 0 16,1-27-16,25 27 15,-26-53-15,0 53 16,0-26 0,27 26-16,-1-27 15,-52 27-15,0 0 16,26 0-16,-27-26 16,27 26-16,27 0 15,0 0-15,-27 0 16,26 0-16,1 0 15,-1 0-15,1 0 79,-1 0-64,1 26-15,-1-26 16,1 27-16,-27-1 15,27 1-15,-1-1 16,-26 1-16,27-1 16,-1-26-16,1 0 15,-1 0 1,27 27-16,0-1 16,-26-26-1,-27 53 1,27-27-16,-27 1 0,26 26 15,-26-27-15,27 1 16,-1-1-16,1-26 250</inkml:trace>
  <inkml:trace contextRef="#ctx0" brushRef="#br0" timeOffset="3709.14">18150 14420 0,'0'-27'16,"-26"27"0,-1-26 15,1 26-15,-27-27-1,53 1-15,-26 26 16,-1 0 62,1 0-78,-1 0 156,27 26-140,0 1-1,0-1 1,-26-26 0,26 27 93,0-1-93,0 1-1,0-1 48,0 1-48,0-1 1,26 1 0,-26-1-1,27-26 32,-27 26-47,26-26 16,-26 27 15,0-1-15,27-26 156,-27 27-141,26-27 31,-26 26-46,27-26 31,-1 0-32,-26 27 110,26-27-93,1 0-17,-27 26 1,26-26 15,-26-26 32,27 26-63,-27-27 15,26 27 17,-26-26 61,27-1-77,-1 1 0,1-1-16,-27 1 15,0 0-15,26-1 94,-26 1-63,0-1-15,0 1-16,0-1 31,0 1 0,-26-1 344,26 1-343,-27 26 30</inkml:trace>
  <inkml:trace contextRef="#ctx0" brushRef="#br0" timeOffset="5578.61">16272 13679 0,'26'0'94,"1"0"-78,-27 26-16,26-26 15,-26 53-15,27-26 16,-27-1-1,26 1 1,-26-1-16,27 1 16,-1-1-1,-26 27-15,-26-79 344,-1 26-344,27-27 16,-26 27-1,26-26-15,-27-1 32,-26 1-17,53-1 1,-26 27 15</inkml:trace>
  <inkml:trace contextRef="#ctx0" brushRef="#br0" timeOffset="6621.07">16007 14552 0,'0'53'110,"0"-27"-95,27 1-15,-1 26 16,-26-27 0,0-79 202,-26 27-202,26-27 0,-27 27-16,27-1 0,0-26 15,-26 53 110</inkml:trace>
  <inkml:trace contextRef="#ctx0" brushRef="#br0" timeOffset="8022.26">16404 15478 0,'27'0'141,"-1"0"-126,1 27 95,-27-1-110,0 1 187,0-1-171,0 0-1,0 1 1,-27-27 78,1 0-79,26-27 1,-27 1-16,1 26 16,26-26-16,-27 26 15,27-27 63,-26 1-46</inkml:trace>
  <inkml:trace contextRef="#ctx0" brushRef="#br0" timeOffset="9697.06">21696 13811 0,'0'27'109,"26"26"-93,-26-27-16,0 1 15,27-1 16,-27 0 63,26-26 62,-26-26-140,0 0 31,0-1-31,0 1 15,0-1 16</inkml:trace>
  <inkml:trace contextRef="#ctx0" brushRef="#br0" timeOffset="11359.53">20849 14764 0,'27'26'296,"-1"-26"-280,-26 27 31,27-27-31,-1 0-16,-26-27 125,0 1-94,0-1-31,0 1 15,0-1 1,-26 1-16,26-1 0,-27 1 16,1 0-1,-1 26 32,1 0-31,52 26 281,-26 27-282,0-27-15,0 1 16,27-27-16,-27 26 125,26-26-109,-26 27 30,-26-27-14</inkml:trace>
  <inkml:trace contextRef="#ctx0" brushRef="#br0" timeOffset="12516.06">19685 13944 0,'0'-27'15,"0"54"204,0-1-141,0 0-78,0 1 16,26-1-16,-26 1 16,0-1 62,27-26-63,-27 27 63,26-27-62,1 0 47,-1 0-48,1 0 1,-27-27 31</inkml:trace>
  <inkml:trace contextRef="#ctx0" brushRef="#br0" timeOffset="13610.2">19950 15293 0,'0'26'110,"26"-26"-110,0 0 15,1 27 1,-1-27 0,-26 26-1</inkml:trace>
  <inkml:trace contextRef="#ctx0" brushRef="#br0" timeOffset="35518.78">10927 11642 0,'0'26'94,"0"27"-94,27 0 15,-27-27-15,26 54 16,-26-27-16,0-27 16,0 1-16,0-1 15,27-26-15,-27 27 32,0-54 124,0 1-156,0-1 15,0 1-15,0-1 16,0 1-16,0-1 16,0 1-16,0-1 15,-27 1 32,1 0-16,26-1-31,0 1 16,0-1 0,0 1-1,-27 26 17,27-27 30,0 1-46,-26 52 93,26 1-93,0-1-16,0 1 15,0-1 1,0 1-16,0 25 0,0-25 16,-27-27-1,27 26-15,0 1 0,0-1 31,0 27 1,0-26-32,0-1 15,0 1-15,0 25 16,-26-25-16,26-1 16,0-52 124,0-1-124,0 1-16,26-27 15,-26 27-15,0-1 16,27-26-16,-27 27 16,26 26-16,-26-53 15,0 26 1</inkml:trace>
  <inkml:trace contextRef="#ctx0" brushRef="#br1" timeOffset="72529.84">22834 14579 0,'0'26'203,"-27"27"-187,1-27-16,26 1 15,0 26-15,0 0 16,0-27 15,0 1 0,0-1 1,0 0-32,0 1 0,0-1 15,0 1 1,0-1-1,0 1-15,0 26 16,0-27 0,0 1-16,0-1 15,0 1 1,0-1-16,0 0 16,0 1-16,26-1 15,-26 1 1,0-1-1,0 1 17,27-27-17,-27-53 110,0 26-125,26-26 16,-26 27-16,0 0 16,26-27-16,-26 26 15,0 1 1,0-27-16,0 26 15,0 1-15,0-1 16,0 1-16,0-27 16,0 27-1,0-1-15,0 1 16,27-1 0,-27 1-1,0-1 16,0 1-15,0-1 47,0 1-48,0-1 1,0 1-1,0 0-15,0-1 110,0 1-48,0-1-46</inkml:trace>
  <inkml:trace contextRef="#ctx0" brushRef="#br1" timeOffset="111783.72">21696 13309 0,'26'0'172,"1"0"-156,-1 0 15,1 0 0,26 26-15,-27-26 0,0 0 62,-26 26-31,27-26-32,-1 0 63,1 27-62,-1-27 0,27 0-1,-26 26 1,-1 1-16,1-27 16,-1 26-16,1-26 15,-1 0 1,0 27-16,27-1 15,-26 1 1,-1-1-16,27-26 16,-53 53-1,53-53-15,-26 0 63,-27 26-48,26 1 17,0-27-1,-26 26 0,27 1-31,-27-1 16,53 1-1,-53-1-15,26 1 16,-26-1-16,27 1 16,-1-1-1,1 1 1,-27-1-16,26-26 0,-26 26 16,0 1-1,27-1 1,-1-26-1,-26 27-15,0-1 16,0 1 0,0-1-1,27-26 1,-27 27-16,0 26 16,0-27-1,0 1 1,26-1-16,-26 0 15,0 1 1,0-1 0,0 1-16,0-1 15,0 1 17,0-1-17,0 1 1,0-1-1,0 27 1,0-27 0,0 1 15,0-1-15,0 1-16,0-1 15,0 1-15,0-1 16,0 1-1,0-1 1,0 1 15,0-1-31,0 0 16,0 1 0,0 26-1,0-27 1,0 1-1,0-1-15,0 27 16,0-26 0,0-1-1,0 1-15,0-1 16,0 0-16,0 1 16,0-1-16,0 1 15,0-1-15,0 1 16,0-1-16,0 1 15,0-1-15,0 1 16,0-1-16,0 1 16,0-1-1,0 27 1,-26-53-16,26 26 47,0 1-32,-27-1-15,1-26 16,26 27-16,0-1 16,-27 1-16,1-1 15,-1 1 1,27-1-16,0 0 16,-26-26-1,26 27 1,0-1 15,0 1-15,-27-27 62,27 26-63,-53 1-15,53-1 16,-26 1-16,-1-1 16,1 1-1,0-1 1,26 0-16,-27 1 16,1-1 30,-1-26-30,-26 53 0,27-53-16,-1 27 15,1-1 1,-1-26 46,1 0-46,0 0 0,-1 0 15,1 0-15,-1 0-16,-26 27 15,27-27 1,-27 0 62,26 0-62,1 0-16,-27-27 31,27 27-31,-1-26 15,1 26 1,-1-27-16,1 27 0,-1-26 16,-26 26-1,53-27-15,-26 27 16,-1 0 0,1 0-16,0-26 31,-27 26-31,26-27 15,1 1-15,-27 26 16,26-53-16,-26 53 16,27-26-16,-1 26 15,-25-53-15,25 53 16,1 0-16,-1-27 16,1 27-1,-1-26-15,27-1 16,-26 27 15,-1-26-31,1 26 16,26-27-16,-27 1 15,27 0 1,0-27 250</inkml:trace>
  <inkml:trace contextRef="#ctx0" brushRef="#br1" timeOffset="114893.22">22992 14631 0,'-26'53'125,"26"-26"-109,0-1-16,-27 1 15,27-1 1,0 27-1,0-26 1,-26-27-16,26 26 16,0 0-1,0 1 1,0-1-16,0 1 16,0-1-16,0 1 15,0-1 1,0 1-16,0-1 15,0 1 64,0-1-79,26 27 15,1-53-15,-27 26 16,0 1-16,26-27 15,-26 26-15,27 27 16,26-53-16,-53 53 16,26-53-16,1 27 15,-1-27 17,0 26-1,1-26-16,-27 27 17,26-27-32,1 0 78,-1-27-63,-26-26-15,27 53 16,-27-26-16,0-1 31,26 1 16,1 26-31,-27-27-16,26-26 15,1 1 1,-27 25-16,0 1 16,26-27-16,-26 26 15,0 1 1,0-1-16,0 1 16,0-1-1,0 1 1,0-1-1,0 1 1,0 0-16,0-1 16,0 1-1,0-1 79,0 1-78,0-1-1,-26 1 110,-1 26-109,1 0 62,-1-27-47,1 27-15,-27-26 0,26 26-1,27-27 1,-26 27-1,-1 0 142,1 0-157,0 0 140,-1 0-124,1 27-16,-1-27 16,-26 0-16,27 26 218,-1-26-202</inkml:trace>
  <inkml:trace contextRef="#ctx0" brushRef="#br1" timeOffset="118892.74">21802 13361 0,'0'-26'47,"0"0"16,26 26-16,1 26-32,-1 0 1,-26 27-16,53-26 15,-27 26-15,27 0 16,-53-27-16,27 27 16,26-27-16,-27 1 0,-26 26 15,27-53 1,-1 53-16,1-27 16,-27 1-1,0-1 95,26-26-48,-26 27-62,53 26 16,0-1-1,-53-25 1,26-27 0,-26 26-1,0 1 1,27-27-1,-27 26-15,26-26 16,-26 27-16,0-1 16,27 1-16,-1-1 15,1 1-15,-27-1 16,0 1-16,26-27 16,-26 26-1,26 0 1,1-26-1,-27 27-15,26-1 16,-26 1 0,0-1-1,27-26-15,-27 27 16,0-1-16,26 27 16,1-26-16,-27-1 15,53 0-15,-53 1 16,0-1-16,26-26 15,-26 27 79,27-1-78,-27 1-1,26-1 17,-26 1-32,0-1 0,0 1 15,0-1 1,27-26 78,-27 26-79,0 1 188,0-1-62,0 1-125,-27-27-16,27 26 15,-26 1-15,26-1 16,-27 27 0,27-26-1,-26 26 1,-1-27-1,27 0 1,-26-26 0,26 27-1,0-1-15,-27-26 16,27 27-16,-26-1 16,26 1-1,-27-27-15,27 26 16,0 1-1,-26-27 48,26 26-47,-53 1-16,27 26 15,-1-27-15,-26 0 16,27-26-16,-27 53 15,26-26-15,1-1 16,-1-26-16,27 27 16,-26-1-16,0 1 15,-1-27 1,27 26-16,-26 1 78,-1-27-62,1 26-1,-1-26 1,1 26 15,-1-26-15,1 27-1,-1-27 1,-26 0-16,27 0 0,0 0 16,-1 0-16,1 0 15,-1 0-15,-26 26 16,27-26-16,-1 0 16,-26 0-16,1 0 15,25 0-15,1 0 16,-27 0-16,26 0 78,1 0-62,-1 0-16,27 27 15,-26-27-15,-1 0 16,-26 26-1,27-26 1,-27 27 31,27-27-31,-1 0-16,1 0 15,52-27 329</inkml:trace>
  <inkml:trace contextRef="#ctx0" brushRef="#br1" timeOffset="121289">22490 13520 0,'0'27'78,"0"-1"-78,0 27 31,0-27-15,0 27-16,0-26 15,0-1-15,-27 27 16,27-26-16,0-1 16,0 27-16,0-26 15,0-1-15,0 0 16,0 27 78,0-26-79,0-1-15,0 1 16,0-1 140,27 1-93,-27-1-48,0 1-15,26-27 16,0 26-16,-26 1 16,0-1-16,27-26 15,-27 53-15,0-27 16,26 1-16,-26-1 15,27-26 1,-27 27 203,26-1-204,-26 1 1</inkml:trace>
  <inkml:trace contextRef="#ctx0" brushRef="#br1" timeOffset="123882.87">22146 13547 0,'26'26'204,"27"27"-204,-27-27 15,1 27-15,-1-53 16,-26 27-16,27-27 15,-27 26 17,26-26-32,1 27 31,-1-1-15,-26 1-1,27-1-15,-27 1 16,26-1-16,1 1 15,-27-1-15,26 27 16,0-27-16,1 1 16,-1-1-16,-26 1 15,27-1-15,-27 1 47,0-1-31,0 1-1,26-27-15,-26 26 16,0 27-16,27-27 16,-27 27-16,0 0 15,26-26-15,1-1 16,-27 1-16,0-1 16,26 1-1,-26-1 251,0 27-235,0-27-31,0 1 0,0-1 63,0 1-32,0-1-16,0 1 1,0-1 0,0 1-16,0-1 15,0 0 1,0 1-16,0-1 16,0 1-16,0-1 15,0 1-15,0 26 16,0-27-1,0 1 1,0-1 0,0 1-16,0-1 15,-26-26 1,26 53-16,0-27 16,0 1-1,0-1 1,-27 1-16,27-1 31,0 1-15,0 26-1,0-27 1,0 1-16,0-1 16,-26 0-16,26 1 15,0-1 1,-27 1-16,27-1 15,-26 1-15,26-1 16,-27 1-16,27-1 16,-26 1-16,26-1 15,-27-26-15,27 53 16,-26-27-16,0 1 16,-1 26-16,1-27 15,26 1 1,-27 26-16,1-27 0,26 0 15,-27 1 64,1-1-48,-1-26-31,27 27 15,-26-27-15,-1 26 16,1 1-16,0-1 16,-1-26-16,1 27 109,-1-1-109,1-26 16,-27 0-16,26 0 15,-26 27 1,27-27-16,-1 0 16,1 0-16,0 0 15,52-27 188</inkml:trace>
  <inkml:trace contextRef="#ctx0" brushRef="#br1" timeOffset="173685.81">3440 11351 0,'0'26'140,"0"1"-124,0-1-16,0 27 16,0 0-16,0 0 15,0 0-15,0 0 16,0-27-16,0 27 16,0-27-16,0 1 15,0 26-15,0-27 16,0 1-16,0-1 15,0 1 1,0-1 0,0 1-1,0-1-15,0 0 16,26 1-16,0 26 16,-26-27-16,0 27 15,0-26 32,0 26-31,0-27-16,0 0 15,53 27-15,-53-26 16,27-1-16,-1-26 125,1 0-109,52 0-1,1 0-15,25-26 16,54-1-16,-27 27 15,27-26-15,-27 26 16,1 0-16,25-27 16,1-25-16,-79 52 15,-27 0-15,-27 0 16,27-27-16,-27 27 78,1 0-62,-1 0-16,27 0 15,-26 0-15,-1-26 0,27 26 16,-27 0-16,1 0 16,-1 0-1,1 0-15,26 0 16,0 0-16,0 0 0,0 0 15,-1 0-15,1 0 16,-26 0-16,-1 0 16,1 0-16,26 0 15,-27 0-15,1 0 16,25 0-16,-25 0 31,26 0-31,-27 0 16,1 0-16,26 0 0,-27 0 15,1 0-15,26-27 16,-27 27 0,27 0-16,-27 0 15,27 0-15,0 0 16,53 0-16,-53 0 16,26-26-16,-26 26 15,-26 0-15,-1 0 16,27-27-16,-26 27 15,-1 0 1,0-26 0,27-1-16,-26 27 15,52-53-15,-26 27 16,26 0-16,-52 26 16,-1 0-16,27 0 15,-26 0-15,-1 0 16,1 0-16,26 0 15,0 0-15,52 0 16,-25 0-16,-1-27 16,0 27-16,-26 0 15,-26 0-15,26 0 0,-27 0 16,1 0 0,-1 0-16,27 0 15,-26 0-15,-1 0 16,0 0-16,1 0 15,-1 0 1,1 0-16,26 0 0,-27 0 16,1 0-1,26 0-15,-27 0 0,27 0 16,0 27-16,0-1 16,0 0-16,26 27 15,0-26-15,27 26 16,-26 0-16,-27-53 15,26 53-15,0-1 16,-26-52-16,0 27 16,-26-27-16,26 26 15,-27-26-15,0 27 16,27-27-16,0 26 16,0 1-16,0-27 15,0 0-15,-27 26 16,27-26-16,0 0 15,0 27-15,-26-27 16,-1 0-16,1 0 16,26 0-16,-27 0 15,0 0-15,54 0 16,-27 0-16,-27 0 16,1 0-16,-1 0 15,27 0-15,-27 0 16,1 0-16,26 0 15,-27 0-15,1 0 16,26 0-16,-27 0 16,1 0-16,-1 0 15,1 0-15,-1-27 16,0 27-16,1-26 16,-1-1-16,27 1 15,-26-1-15,26 27 16,-53-26-1,26 26 1,1-27 15,-1 1-31,27 26 16,-27-53-16,1 27 16,26-27-16,-27 26 15,27 1-15,0-27 16,-26 26-16,25-25 15,-52 25-15,53 1 16,-53-1 31,27 1-31,-27-1-1,26 1 1,1-1-16,-27 1 15,0-1-15,0 1 16,26-27-16,-26 27 16,0-1-16,0-26 15,27 27-15,-27-1 16,0 1-16,0-1 16,0 1 15,0-1-31,0 1 47,-27-27-32,1 53-15,-1-26 16,1-1-16,-1 27 0,-26 0 31,27-26-31,0 26 16,-27 0-16,26-27 0,1 27 15,-1 0-15,-26 0 16,0 0 0,-26 0-16,0 27 0,-1-27 15,-52 53 1,-27-53-16,27 0 0,-27 0 16,53 0-16,27-27 15,0 27-15,52 0 16,-26 0-16,27 0 15,-1 0-15,1 0 16,-1 0 15,1 0-15,-1 0 0,1 0-16,-27 0 15,27 0 1,-1 0 31,1 0-32,-27 0-15,26 0 16,1 27-16,-27-27 16,27 26-16,-27 1 15,26-27-15,-52 0 16,-1 52-1,27-25-15,1-27 16,25 0-16,1 0 16,-54 26-16,54 1 15,-1-27-15,-26 0 16,1 26-16,25 1 16,1-27-16,-27 26 15,26 1-15,1-27 16,-27 0-16,26 0 15,1 26-15,-27-26 16,27 27-16,-1-27 16,1 0-16,-1 0 15,-26 0-15,27 0 16,-1 0-16,1 0 16,-1 0-16,-25 0 15,25 0 1,1 0-16,-27 0 15,26 0-15,1 0 16,-27 0-16,0-27 16,26 27-16,1 0 15,-27 0-15,27 0 16,-1-26-16,-26 26 16,27-27-16,-1 1 15,1 26-15,-1-27 16,1 27-1,0 0 1,26-26 0,-27 26-16,1 0 15,-1 0 1,-26-27-16,27 27 16,-1 0-16,-26-26 15,27 26-15,-1 0 16,-25 0-16,25-27 15,1 1-15,-27 26 16,26 0-16,1 0 16,-27-26-16,0 26 15,0 0-15,0 0 16,-26 0-16,-1 0 16,27 0-16,27 0 15,-80 26-15,53 0 16,0-26-16,0 27 15,-26-27-15,0 26 16,-1-26-16,27 27 16,27-27-16,-1 0 15,1 0-15,-27 0 16,27 0-16,-1 0 16,-26 0-16,27 0 15,-27 0-15,26 0 16,-25 0-16,-1 0 15,-27-27-15,27 27 16,0 0-16,0-26 16,-26-1-16,53 1 15,-1 26-15,-26 0 16,27-26-16,-1-1 16,-26 27-16,27-26 15,0-1-15,-27 27 16,26-26-16,-26-1 15,27 1 1,-1-1-16,-26 1 0,53-27 16,-53 53-16,53-53 15,-52 53-15,25-53 16,-26 53-16,27 0 16,26-26-16,-27 26 15,1-27-15,-1 27 125,1 27-109,-1-27-16,-25 26 15,25 1-15,1-27 16,-27 26-16,26 0 16,-26-26-16,27 0 15,-1 27-15,1-27 0,-1 0 16,27 26-16,-26-26 16,0 0 15,-1 0 47,1 27-78,-1-27 16,1 26-16,-1-26 15,1 0 48,-1 0-63,1 0 15,-1 0-15,-25 0 16,25 0-16,1 0 16,-27 27-16,26-27 15,1 0-15,-1 0 16,27 26-16,-26 1 0,-1-27 15,1 0 1,-1 26 172,1 1-157</inkml:trace>
</inkml:ink>
</file>

<file path=ppt/ink/ink2.xml><?xml version="1.0" encoding="utf-8"?>
<inkml:ink xmlns:inkml="http://www.w3.org/2003/InkML">
  <inkml:definitions>
    <inkml:context xml:id="ctx0">
      <inkml:inkSource xml:id="inkSrc0">
        <inkml:traceFormat>
          <inkml:channel name="X" type="integer" max="3200" units="cm"/>
          <inkml:channel name="Y" type="integer" min="-677" max="1080" units="cm"/>
          <inkml:channel name="T" type="integer" max="2.14748E9" units="dev"/>
        </inkml:traceFormat>
        <inkml:channelProperties>
          <inkml:channelProperty channel="X" name="resolution" value="67.08595" units="1/cm"/>
          <inkml:channelProperty channel="Y" name="resolution" value="65.5597" units="1/cm"/>
          <inkml:channelProperty channel="T" name="resolution" value="1" units="1/dev"/>
        </inkml:channelProperties>
      </inkml:inkSource>
      <inkml:timestamp xml:id="ts0" timeString="2020-11-12T11:44:45.136"/>
    </inkml:context>
    <inkml:brush xml:id="br0">
      <inkml:brushProperty name="width" value="0.05292" units="cm"/>
      <inkml:brushProperty name="height" value="0.05292" units="cm"/>
      <inkml:brushProperty name="color" value="#00B0F0"/>
    </inkml:brush>
  </inkml:definitions>
  <inkml:trace contextRef="#ctx0" brushRef="#br0">16298 9948 0,'0'-26'219,"0"-1"-204,-26 27 126,-1 0-126,1 0 1,-1 0-16,1 0 16,0 0 15,-1 0-15,1 0 46,-27 0-31,26 0-31,27 27 16,-26-27-16,-1 0 16,1 26 62,-1-26-63,27 27 1,-26-27-16,26 26 16,0 1-16,-26-27 15,-1 26 32,1 27-31,-1-26-1,27-1-15,-26 27 16,26 0 0,-27-27-1,1 1 95,26 26-95,0-27-15,0 1 16,0-1-16,0 27 15,0-27-15,0 1 16,0-1-16,0 1 16,0-1 109,26-26-47,1 0-78,-1 27 15,1-27 1,-1 0-16,-26 26 16,27-26-16,25 27 15,-25-27-15,-1 0 16,27 0-16,-26 0 16,-1 0-16,1 0 15,-1 26 1,1-26-16,-1 0 187,0 0-171,1 0 62,-1 0-78,1 0 16,-1 0 31,1-26-32,-1 26 1,-26-27 31,27 27-32,-1-26-15,1-27 16,-1 53-16,1-53 16,25 26-16,-25 1 15,26 0-15,-27-27 16,1 53-16,-1-53 15,1 26-15,-1 1 16,1-27-16,-27 26 16,26 1-1,-26-1 17,0 1-17,26 0 32,-26-1-47,0 1 16,0-1-16,27 1 15,-27-1 1,0 1-16,0-1 16,0 1-16,0-1 15,0 1 1,0-1-1,0 1 1,-53 26 250,0-26-251,27 26 1,-1 0 0,1 0 46,-1 0-46,1 0-1,-1 0 95,1 0 30,-1 0-46,1 0-63,0 0 32,-1 0 202,1 0-233,-1 0-32,1 0 15,-1 0 17,27 26-17,-26-26 1,-1 0-1,1 0 95</inkml:trace>
  <inkml:trace contextRef="#ctx0" brushRef="#br0" timeOffset="6253.98">3545 6826 0,'0'27'125,"-26"26"-125,-27 0 16,27-27-16,-27 27 16,26-27-16,-26 27 15,27-26 1,-1 26-1,1-27-15,-1 1 0,27 25 0,0-25 16,0-1-16,0 1 16,0-1-16,0 1 15,27-1 48,-1-26-63,1 0 15,-1 27-15,1-27 16,-1 0-16,1 0 16,-27 26-1,26-26 1,1 27-16,25-27 16,-25 0-16,-1 0 15,27 0-15,0 0 0,-26 0 16,26-27-1,-27 1-15,27-27 16,0 53-16,-27-27 16,1 1-16,26 26 15,-53-27-15,26 1 0,1 26 16,-1-27 0,1 27-1,-27-26 32,26-27-31,-26 27-16,0-1 15,0 1-15,0-1 32,0 1-32,0-1 15,0 1 1,0-27-1,-26 53 1,-1-26 0,1 26-1,26-27 1,-27 27-16,1-26 16,26-1-1,-27 27 1,1-26 93,-1 26-109,1 0 31,-1 0-15,27-27-16,-52 27 16,25 0 31,-26 0-16,27 0-16,-1 0-15,1 0 16,-1 0-16,1 0 63,-1-26 77</inkml:trace>
</inkml:ink>
</file>

<file path=ppt/ink/ink3.xml><?xml version="1.0" encoding="utf-8"?>
<inkml:ink xmlns:inkml="http://www.w3.org/2003/InkML">
  <inkml:definitions>
    <inkml:context xml:id="ctx0">
      <inkml:inkSource xml:id="inkSrc0">
        <inkml:traceFormat>
          <inkml:channel name="X" type="integer" max="3200" units="cm"/>
          <inkml:channel name="Y" type="integer" min="-677" max="1080" units="cm"/>
          <inkml:channel name="T" type="integer" max="2.14748E9" units="dev"/>
        </inkml:traceFormat>
        <inkml:channelProperties>
          <inkml:channelProperty channel="X" name="resolution" value="67.08595" units="1/cm"/>
          <inkml:channelProperty channel="Y" name="resolution" value="65.5597" units="1/cm"/>
          <inkml:channelProperty channel="T" name="resolution" value="1" units="1/dev"/>
        </inkml:channelProperties>
      </inkml:inkSource>
      <inkml:timestamp xml:id="ts0" timeString="2020-11-12T11:46:15.651"/>
    </inkml:context>
    <inkml:brush xml:id="br0">
      <inkml:brushProperty name="width" value="0.05292" units="cm"/>
      <inkml:brushProperty name="height" value="0.05292" units="cm"/>
      <inkml:brushProperty name="color" value="#00B0F0"/>
    </inkml:brush>
  </inkml:definitions>
  <inkml:trace contextRef="#ctx0" brushRef="#br0">11324 8678 0,'-26'0'250,"-1"0"-188,27-26-46,-26 26 0,-1 0-1,1-27-15,-1 27 16,-26-26 0,27 26-1,26-27 1,-26 27-16,-1 0 0,1 0 94,-1 0-32,1 0-46,-27 27-1,26-27 1,27 26 0,-26-26-16,26 27 15,-27-27-15,27 26 16,-26-26 15,26 27 0,-26-27-15,26 26 0,-27 1-1,1-1-15,26 1 16,0-1 15,-27-26-15,27 27 15,0-1-15,0 0-16,-26 1 15,26-1-15,0 1 16,-27-1-1,27 27-15,0-26 16,0-1-16,0 1 16,0-1 93,27-26-93,-1 0-1,-26 27 1,27-27 31,-27 26 0,26-26-47,1 26 15,-1-26 1,0 0-16,1 27 16,-1-27 30,1 0 1,-27 26-31,26-26 31,1 0-32,-27 27-15,53-27 16,0 26 0,-27 1-1,0-27-15,1 0 16,-1 0-16,1 0 31,-1 0-15,1 0-16,-1 0 31,1 0-15,-1 0 15,1 0 0,-27-27-15,26 1-16,1-1 15,-1 27-15,-26-53 16,26 27 0,-26-27-1,27 27 1,-27-1 0,0 1-1,26 26-15,-26-27 16,0 1-16,0-27 15,27 53 1,-27-27-16,0-26 16,0 27-16,26 0 15,-26-27-15,0 26 16,0 1 15,0-1 79,-26 1-95,-1 26 16,1-27 1,-1 27-17,1 0 1,26-26 15,-26 26 32,26-27 140,52 27-203</inkml:trace>
</inkml:ink>
</file>

<file path=ppt/ink/ink4.xml><?xml version="1.0" encoding="utf-8"?>
<inkml:ink xmlns:inkml="http://www.w3.org/2003/InkML">
  <inkml:definitions>
    <inkml:context xml:id="ctx0">
      <inkml:inkSource xml:id="inkSrc0">
        <inkml:traceFormat>
          <inkml:channel name="X" type="integer" max="3200" units="cm"/>
          <inkml:channel name="Y" type="integer" min="-677" max="1080" units="cm"/>
          <inkml:channel name="T" type="integer" max="2.14748E9" units="dev"/>
        </inkml:traceFormat>
        <inkml:channelProperties>
          <inkml:channelProperty channel="X" name="resolution" value="67.08595" units="1/cm"/>
          <inkml:channelProperty channel="Y" name="resolution" value="65.5597" units="1/cm"/>
          <inkml:channelProperty channel="T" name="resolution" value="1" units="1/dev"/>
        </inkml:channelProperties>
      </inkml:inkSource>
      <inkml:timestamp xml:id="ts0" timeString="2020-11-12T11:47:17.011"/>
    </inkml:context>
    <inkml:brush xml:id="br0">
      <inkml:brushProperty name="width" value="0.05292" units="cm"/>
      <inkml:brushProperty name="height" value="0.05292" units="cm"/>
      <inkml:brushProperty name="color" value="#00B0F0"/>
    </inkml:brush>
  </inkml:definitions>
  <inkml:trace contextRef="#ctx0" brushRef="#br0">11112 7355 0,'-26'0'125,"0"0"-110,-1 0 1,1 0-16,-1 0 31,1 0-15,26 27 0,-27-1-1,1-26 1,26 27-16,-27-1 15,27 27 1,-26-53-16,26 27 16,-27 26-1,1-27 1,26 27 0,-26-53-1,26 26 1,0 1-1,0-1 1,0 1-16,0-1 16,0 1-1,0-1-15,0 1 16,0-1 0,0 1-16,0-1 15,26-26 1,-26 26 15,26-26 0,1 0 16,-1 0-16,1 0-15,-1 0 15,1 0 16,-1 0-16,-26-26-15,27 0 0,-1-1-1,1 27-15,25-53 16,-25 27-16,-1-1 16,1 1-16,-1-1 15,1 1-15,-1-1 16,1 1-1,-1-27-15,1 53 16,-27-26-16,26 26 16,-26-27-16,0 1 15,27 26 1,-27-27 0,26 27-1,-26-26 48,-26-1 62,-1 1-110,-26-1 1,27 1 0,-1-1-1,1 27 1,-1 0-1,1 0 267,-1 0-204</inkml:trace>
</inkml:ink>
</file>

<file path=ppt/ink/ink5.xml><?xml version="1.0" encoding="utf-8"?>
<inkml:ink xmlns:inkml="http://www.w3.org/2003/InkML">
  <inkml:definitions>
    <inkml:context xml:id="ctx0">
      <inkml:inkSource xml:id="inkSrc0">
        <inkml:traceFormat>
          <inkml:channel name="X" type="integer" max="3200" units="cm"/>
          <inkml:channel name="Y" type="integer" min="-677" max="1080" units="cm"/>
          <inkml:channel name="T" type="integer" max="2.14748E9" units="dev"/>
        </inkml:traceFormat>
        <inkml:channelProperties>
          <inkml:channelProperty channel="X" name="resolution" value="67.08595" units="1/cm"/>
          <inkml:channelProperty channel="Y" name="resolution" value="65.5597" units="1/cm"/>
          <inkml:channelProperty channel="T" name="resolution" value="1" units="1/dev"/>
        </inkml:channelProperties>
      </inkml:inkSource>
      <inkml:timestamp xml:id="ts0" timeString="2020-11-12T12:25:15.460"/>
    </inkml:context>
    <inkml:brush xml:id="br0">
      <inkml:brushProperty name="width" value="0.05292" units="cm"/>
      <inkml:brushProperty name="height" value="0.05292" units="cm"/>
      <inkml:brushProperty name="color" value="#00B0F0"/>
    </inkml:brush>
  </inkml:definitions>
  <inkml:trace contextRef="#ctx0" brushRef="#br0">13494 9631 0</inkml:trace>
</inkml:ink>
</file>

<file path=ppt/ink/ink6.xml><?xml version="1.0" encoding="utf-8"?>
<inkml:ink xmlns:inkml="http://www.w3.org/2003/InkML">
  <inkml:definitions>
    <inkml:context xml:id="ctx0">
      <inkml:inkSource xml:id="inkSrc0">
        <inkml:traceFormat>
          <inkml:channel name="X" type="integer" max="3200" units="cm"/>
          <inkml:channel name="Y" type="integer" min="-677" max="1080" units="cm"/>
          <inkml:channel name="T" type="integer" max="2.14748E9" units="dev"/>
        </inkml:traceFormat>
        <inkml:channelProperties>
          <inkml:channelProperty channel="X" name="resolution" value="67.08595" units="1/cm"/>
          <inkml:channelProperty channel="Y" name="resolution" value="65.5597" units="1/cm"/>
          <inkml:channelProperty channel="T" name="resolution" value="1" units="1/dev"/>
        </inkml:channelProperties>
      </inkml:inkSource>
      <inkml:timestamp xml:id="ts0" timeString="2020-11-12T12:28:05.779"/>
    </inkml:context>
    <inkml:brush xml:id="br0">
      <inkml:brushProperty name="width" value="0.05292" units="cm"/>
      <inkml:brushProperty name="height" value="0.05292" units="cm"/>
      <inkml:brushProperty name="color" value="#00B0F0"/>
    </inkml:brush>
  </inkml:definitions>
  <inkml:trace contextRef="#ctx0" brushRef="#br0">25453 9763 0</inkml:trace>
</inkml:ink>
</file>

<file path=ppt/ink/ink7.xml><?xml version="1.0" encoding="utf-8"?>
<inkml:ink xmlns:inkml="http://www.w3.org/2003/InkML">
  <inkml:definitions>
    <inkml:context xml:id="ctx0">
      <inkml:inkSource xml:id="inkSrc0">
        <inkml:traceFormat>
          <inkml:channel name="X" type="integer" max="3200" units="cm"/>
          <inkml:channel name="Y" type="integer" min="-677" max="1080" units="cm"/>
          <inkml:channel name="T" type="integer" max="2.14748E9" units="dev"/>
        </inkml:traceFormat>
        <inkml:channelProperties>
          <inkml:channelProperty channel="X" name="resolution" value="67.08595" units="1/cm"/>
          <inkml:channelProperty channel="Y" name="resolution" value="65.5597" units="1/cm"/>
          <inkml:channelProperty channel="T" name="resolution" value="1" units="1/dev"/>
        </inkml:channelProperties>
      </inkml:inkSource>
      <inkml:timestamp xml:id="ts0" timeString="2020-11-12T12:37:14.762"/>
    </inkml:context>
    <inkml:brush xml:id="br0">
      <inkml:brushProperty name="width" value="0.05292" units="cm"/>
      <inkml:brushProperty name="height" value="0.05292" units="cm"/>
      <inkml:brushProperty name="color" value="#00B0F0"/>
    </inkml:brush>
  </inkml:definitions>
  <inkml:trace contextRef="#ctx0" brushRef="#br0">15346 12277 0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11/17/2020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dirty="0"/>
          </a:p>
        </p:txBody>
      </p:sp>
    </p:spTree>
    <p:extLst>
      <p:ext uri="{BB962C8B-B14F-4D97-AF65-F5344CB8AC3E}">
        <p14:creationId xmlns:p14="http://schemas.microsoft.com/office/powerpoint/2010/main" val="57097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10</a:t>
            </a:fld>
            <a:endParaRPr lang="en-US"/>
          </a:p>
        </p:txBody>
      </p:sp>
    </p:spTree>
    <p:extLst>
      <p:ext uri="{BB962C8B-B14F-4D97-AF65-F5344CB8AC3E}">
        <p14:creationId xmlns:p14="http://schemas.microsoft.com/office/powerpoint/2010/main" val="1043783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11</a:t>
            </a:fld>
            <a:endParaRPr lang="en-US"/>
          </a:p>
        </p:txBody>
      </p:sp>
    </p:spTree>
    <p:extLst>
      <p:ext uri="{BB962C8B-B14F-4D97-AF65-F5344CB8AC3E}">
        <p14:creationId xmlns:p14="http://schemas.microsoft.com/office/powerpoint/2010/main" val="2580075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12</a:t>
            </a:fld>
            <a:endParaRPr lang="en-US"/>
          </a:p>
        </p:txBody>
      </p:sp>
    </p:spTree>
    <p:extLst>
      <p:ext uri="{BB962C8B-B14F-4D97-AF65-F5344CB8AC3E}">
        <p14:creationId xmlns:p14="http://schemas.microsoft.com/office/powerpoint/2010/main" val="120853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13</a:t>
            </a:fld>
            <a:endParaRPr lang="en-US"/>
          </a:p>
        </p:txBody>
      </p:sp>
    </p:spTree>
    <p:extLst>
      <p:ext uri="{BB962C8B-B14F-4D97-AF65-F5344CB8AC3E}">
        <p14:creationId xmlns:p14="http://schemas.microsoft.com/office/powerpoint/2010/main" val="1824706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14</a:t>
            </a:fld>
            <a:endParaRPr lang="en-US"/>
          </a:p>
        </p:txBody>
      </p:sp>
    </p:spTree>
    <p:extLst>
      <p:ext uri="{BB962C8B-B14F-4D97-AF65-F5344CB8AC3E}">
        <p14:creationId xmlns:p14="http://schemas.microsoft.com/office/powerpoint/2010/main" val="622174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15</a:t>
            </a:fld>
            <a:endParaRPr lang="en-US"/>
          </a:p>
        </p:txBody>
      </p:sp>
    </p:spTree>
    <p:extLst>
      <p:ext uri="{BB962C8B-B14F-4D97-AF65-F5344CB8AC3E}">
        <p14:creationId xmlns:p14="http://schemas.microsoft.com/office/powerpoint/2010/main" val="1563299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16</a:t>
            </a:fld>
            <a:endParaRPr lang="en-US"/>
          </a:p>
        </p:txBody>
      </p:sp>
    </p:spTree>
    <p:extLst>
      <p:ext uri="{BB962C8B-B14F-4D97-AF65-F5344CB8AC3E}">
        <p14:creationId xmlns:p14="http://schemas.microsoft.com/office/powerpoint/2010/main" val="469689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17</a:t>
            </a:fld>
            <a:endParaRPr lang="en-US"/>
          </a:p>
        </p:txBody>
      </p:sp>
    </p:spTree>
    <p:extLst>
      <p:ext uri="{BB962C8B-B14F-4D97-AF65-F5344CB8AC3E}">
        <p14:creationId xmlns:p14="http://schemas.microsoft.com/office/powerpoint/2010/main" val="1089088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18</a:t>
            </a:fld>
            <a:endParaRPr lang="en-US"/>
          </a:p>
        </p:txBody>
      </p:sp>
    </p:spTree>
    <p:extLst>
      <p:ext uri="{BB962C8B-B14F-4D97-AF65-F5344CB8AC3E}">
        <p14:creationId xmlns:p14="http://schemas.microsoft.com/office/powerpoint/2010/main" val="1460479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934EE8-1DD6-4929-B7B8-30F750D483F0}" type="slidenum">
              <a:rPr lang="en-US" smtClean="0"/>
              <a:t>19</a:t>
            </a:fld>
            <a:endParaRPr lang="en-US"/>
          </a:p>
        </p:txBody>
      </p:sp>
    </p:spTree>
    <p:extLst>
      <p:ext uri="{BB962C8B-B14F-4D97-AF65-F5344CB8AC3E}">
        <p14:creationId xmlns:p14="http://schemas.microsoft.com/office/powerpoint/2010/main" val="1208479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2</a:t>
            </a:fld>
            <a:endParaRPr lang="en-US"/>
          </a:p>
        </p:txBody>
      </p:sp>
    </p:spTree>
    <p:extLst>
      <p:ext uri="{BB962C8B-B14F-4D97-AF65-F5344CB8AC3E}">
        <p14:creationId xmlns:p14="http://schemas.microsoft.com/office/powerpoint/2010/main" val="967864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20</a:t>
            </a:fld>
            <a:endParaRPr lang="en-US"/>
          </a:p>
        </p:txBody>
      </p:sp>
    </p:spTree>
    <p:extLst>
      <p:ext uri="{BB962C8B-B14F-4D97-AF65-F5344CB8AC3E}">
        <p14:creationId xmlns:p14="http://schemas.microsoft.com/office/powerpoint/2010/main" val="1745583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38934EE8-1DD6-4929-B7B8-30F750D483F0}" type="slidenum">
              <a:rPr lang="en-US" smtClean="0"/>
              <a:t>21</a:t>
            </a:fld>
            <a:endParaRPr lang="en-US"/>
          </a:p>
        </p:txBody>
      </p:sp>
    </p:spTree>
    <p:extLst>
      <p:ext uri="{BB962C8B-B14F-4D97-AF65-F5344CB8AC3E}">
        <p14:creationId xmlns:p14="http://schemas.microsoft.com/office/powerpoint/2010/main" val="3156408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23</a:t>
            </a:fld>
            <a:endParaRPr lang="en-US"/>
          </a:p>
        </p:txBody>
      </p:sp>
    </p:spTree>
    <p:extLst>
      <p:ext uri="{BB962C8B-B14F-4D97-AF65-F5344CB8AC3E}">
        <p14:creationId xmlns:p14="http://schemas.microsoft.com/office/powerpoint/2010/main" val="2608497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934EE8-1DD6-4929-B7B8-30F750D483F0}" type="slidenum">
              <a:rPr lang="en-US" smtClean="0"/>
              <a:t>24</a:t>
            </a:fld>
            <a:endParaRPr lang="en-US"/>
          </a:p>
        </p:txBody>
      </p:sp>
    </p:spTree>
    <p:extLst>
      <p:ext uri="{BB962C8B-B14F-4D97-AF65-F5344CB8AC3E}">
        <p14:creationId xmlns:p14="http://schemas.microsoft.com/office/powerpoint/2010/main" val="2153029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25</a:t>
            </a:fld>
            <a:endParaRPr lang="en-US"/>
          </a:p>
        </p:txBody>
      </p:sp>
    </p:spTree>
    <p:extLst>
      <p:ext uri="{BB962C8B-B14F-4D97-AF65-F5344CB8AC3E}">
        <p14:creationId xmlns:p14="http://schemas.microsoft.com/office/powerpoint/2010/main" val="2967682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27</a:t>
            </a:fld>
            <a:endParaRPr lang="en-US"/>
          </a:p>
        </p:txBody>
      </p:sp>
    </p:spTree>
    <p:extLst>
      <p:ext uri="{BB962C8B-B14F-4D97-AF65-F5344CB8AC3E}">
        <p14:creationId xmlns:p14="http://schemas.microsoft.com/office/powerpoint/2010/main" val="763745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28</a:t>
            </a:fld>
            <a:endParaRPr lang="en-US"/>
          </a:p>
        </p:txBody>
      </p:sp>
    </p:spTree>
    <p:extLst>
      <p:ext uri="{BB962C8B-B14F-4D97-AF65-F5344CB8AC3E}">
        <p14:creationId xmlns:p14="http://schemas.microsoft.com/office/powerpoint/2010/main" val="1251369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934EE8-1DD6-4929-B7B8-30F750D483F0}" type="slidenum">
              <a:rPr lang="en-US" smtClean="0"/>
              <a:t>29</a:t>
            </a:fld>
            <a:endParaRPr lang="en-US"/>
          </a:p>
        </p:txBody>
      </p:sp>
    </p:spTree>
    <p:extLst>
      <p:ext uri="{BB962C8B-B14F-4D97-AF65-F5344CB8AC3E}">
        <p14:creationId xmlns:p14="http://schemas.microsoft.com/office/powerpoint/2010/main" val="1164310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30</a:t>
            </a:fld>
            <a:endParaRPr lang="en-US"/>
          </a:p>
        </p:txBody>
      </p:sp>
    </p:spTree>
    <p:extLst>
      <p:ext uri="{BB962C8B-B14F-4D97-AF65-F5344CB8AC3E}">
        <p14:creationId xmlns:p14="http://schemas.microsoft.com/office/powerpoint/2010/main" val="4112848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32</a:t>
            </a:fld>
            <a:endParaRPr lang="en-US"/>
          </a:p>
        </p:txBody>
      </p:sp>
    </p:spTree>
    <p:extLst>
      <p:ext uri="{BB962C8B-B14F-4D97-AF65-F5344CB8AC3E}">
        <p14:creationId xmlns:p14="http://schemas.microsoft.com/office/powerpoint/2010/main" val="1408952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What</a:t>
            </a:r>
            <a:r>
              <a:rPr lang="de-DE" dirty="0"/>
              <a:t> </a:t>
            </a:r>
            <a:r>
              <a:rPr lang="de-DE" dirty="0" err="1"/>
              <a:t>tasks</a:t>
            </a:r>
            <a:r>
              <a:rPr lang="de-DE" dirty="0"/>
              <a:t> </a:t>
            </a:r>
            <a:r>
              <a:rPr lang="de-DE" dirty="0" err="1"/>
              <a:t>are</a:t>
            </a:r>
            <a:r>
              <a:rPr lang="de-DE" dirty="0"/>
              <a:t> in an IQ </a:t>
            </a:r>
            <a:r>
              <a:rPr lang="de-DE" dirty="0" err="1"/>
              <a:t>test</a:t>
            </a:r>
            <a:r>
              <a:rPr lang="de-DE" dirty="0"/>
              <a:t>?</a:t>
            </a:r>
          </a:p>
          <a:p>
            <a:r>
              <a:rPr lang="de-DE" dirty="0" err="1"/>
              <a:t>Why</a:t>
            </a:r>
            <a:r>
              <a:rPr lang="de-DE" baseline="0" dirty="0"/>
              <a:t> </a:t>
            </a:r>
            <a:r>
              <a:rPr lang="de-DE" baseline="0" dirty="0" err="1"/>
              <a:t>are</a:t>
            </a:r>
            <a:r>
              <a:rPr lang="de-DE" baseline="0" dirty="0"/>
              <a:t> </a:t>
            </a:r>
            <a:r>
              <a:rPr lang="de-DE" baseline="0" dirty="0" err="1"/>
              <a:t>the</a:t>
            </a:r>
            <a:r>
              <a:rPr lang="de-DE" baseline="0" dirty="0"/>
              <a:t> </a:t>
            </a:r>
            <a:r>
              <a:rPr lang="de-DE" baseline="0" dirty="0" err="1"/>
              <a:t>solution</a:t>
            </a:r>
            <a:r>
              <a:rPr lang="de-DE" baseline="0" dirty="0"/>
              <a:t> </a:t>
            </a:r>
            <a:r>
              <a:rPr lang="de-DE" baseline="0" dirty="0" err="1"/>
              <a:t>requiring</a:t>
            </a:r>
            <a:r>
              <a:rPr lang="de-DE" baseline="0" dirty="0"/>
              <a:t> an intelligent </a:t>
            </a:r>
            <a:r>
              <a:rPr lang="de-DE" baseline="0" dirty="0" err="1"/>
              <a:t>person</a:t>
            </a:r>
            <a:r>
              <a:rPr lang="de-DE" baseline="0" dirty="0"/>
              <a:t>/</a:t>
            </a:r>
            <a:r>
              <a:rPr lang="de-DE" baseline="0" dirty="0" err="1"/>
              <a:t>actor</a:t>
            </a:r>
            <a:r>
              <a:rPr lang="de-DE" baseline="0" dirty="0"/>
              <a:t>?</a:t>
            </a:r>
          </a:p>
          <a:p>
            <a:pPr marL="171450" indent="-171450">
              <a:buFont typeface="Wingdings" panose="05000000000000000000" pitchFamily="2" charset="2"/>
              <a:buChar char="à"/>
            </a:pPr>
            <a:r>
              <a:rPr lang="de-DE" baseline="0" dirty="0" err="1">
                <a:sym typeface="Wingdings" panose="05000000000000000000" pitchFamily="2" charset="2"/>
              </a:rPr>
              <a:t>Predict</a:t>
            </a:r>
            <a:r>
              <a:rPr lang="de-DE" baseline="0" dirty="0">
                <a:sym typeface="Wingdings" panose="05000000000000000000" pitchFamily="2" charset="2"/>
              </a:rPr>
              <a:t> </a:t>
            </a:r>
            <a:r>
              <a:rPr lang="de-DE" baseline="0" dirty="0" err="1">
                <a:sym typeface="Wingdings" panose="05000000000000000000" pitchFamily="2" charset="2"/>
              </a:rPr>
              <a:t>the</a:t>
            </a:r>
            <a:r>
              <a:rPr lang="de-DE" baseline="0" dirty="0">
                <a:sym typeface="Wingdings" panose="05000000000000000000" pitchFamily="2" charset="2"/>
              </a:rPr>
              <a:t> </a:t>
            </a:r>
            <a:r>
              <a:rPr lang="de-DE" baseline="0" dirty="0" err="1">
                <a:sym typeface="Wingdings" panose="05000000000000000000" pitchFamily="2" charset="2"/>
              </a:rPr>
              <a:t>future</a:t>
            </a:r>
            <a:r>
              <a:rPr lang="de-DE" baseline="0" dirty="0">
                <a:sym typeface="Wingdings" panose="05000000000000000000" pitchFamily="2" charset="2"/>
              </a:rPr>
              <a:t> </a:t>
            </a:r>
            <a:r>
              <a:rPr lang="de-DE" baseline="0" dirty="0" err="1">
                <a:sym typeface="Wingdings" panose="05000000000000000000" pitchFamily="2" charset="2"/>
              </a:rPr>
              <a:t>from</a:t>
            </a:r>
            <a:r>
              <a:rPr lang="de-DE" baseline="0" dirty="0">
                <a:sym typeface="Wingdings" panose="05000000000000000000" pitchFamily="2" charset="2"/>
              </a:rPr>
              <a:t> </a:t>
            </a:r>
            <a:r>
              <a:rPr lang="de-DE" baseline="0" dirty="0" err="1">
                <a:sym typeface="Wingdings" panose="05000000000000000000" pitchFamily="2" charset="2"/>
              </a:rPr>
              <a:t>know</a:t>
            </a:r>
            <a:r>
              <a:rPr lang="de-DE" baseline="0" dirty="0">
                <a:sym typeface="Wingdings" panose="05000000000000000000" pitchFamily="2" charset="2"/>
              </a:rPr>
              <a:t> </a:t>
            </a:r>
            <a:r>
              <a:rPr lang="de-DE" baseline="0" dirty="0" err="1">
                <a:sym typeface="Wingdings" panose="05000000000000000000" pitchFamily="2" charset="2"/>
              </a:rPr>
              <a:t>examples</a:t>
            </a:r>
            <a:r>
              <a:rPr lang="de-DE" baseline="0" dirty="0">
                <a:sym typeface="Wingdings" panose="05000000000000000000" pitchFamily="2" charset="2"/>
              </a:rPr>
              <a:t>  </a:t>
            </a:r>
            <a:r>
              <a:rPr lang="de-DE" baseline="0" dirty="0" err="1">
                <a:sym typeface="Wingdings" panose="05000000000000000000" pitchFamily="2" charset="2"/>
              </a:rPr>
              <a:t>regresion</a:t>
            </a:r>
            <a:r>
              <a:rPr lang="de-DE" baseline="0" dirty="0">
                <a:sym typeface="Wingdings" panose="05000000000000000000" pitchFamily="2" charset="2"/>
              </a:rPr>
              <a:t>, </a:t>
            </a:r>
            <a:r>
              <a:rPr lang="de-DE" baseline="0" dirty="0" err="1">
                <a:sym typeface="Wingdings" panose="05000000000000000000" pitchFamily="2" charset="2"/>
              </a:rPr>
              <a:t>prediction</a:t>
            </a:r>
            <a:endParaRPr lang="de-DE" baseline="0" dirty="0">
              <a:sym typeface="Wingdings" panose="05000000000000000000" pitchFamily="2" charset="2"/>
            </a:endParaRPr>
          </a:p>
          <a:p>
            <a:pPr marL="171450" indent="-171450">
              <a:buFont typeface="Wingdings" panose="05000000000000000000" pitchFamily="2" charset="2"/>
              <a:buChar char="à"/>
            </a:pPr>
            <a:r>
              <a:rPr lang="de-DE" baseline="0" dirty="0" err="1">
                <a:sym typeface="Wingdings" panose="05000000000000000000" pitchFamily="2" charset="2"/>
              </a:rPr>
              <a:t>Classify</a:t>
            </a:r>
            <a:r>
              <a:rPr lang="de-DE" baseline="0" dirty="0">
                <a:sym typeface="Wingdings" panose="05000000000000000000" pitchFamily="2" charset="2"/>
              </a:rPr>
              <a:t> </a:t>
            </a:r>
            <a:r>
              <a:rPr lang="de-DE" baseline="0" dirty="0" err="1">
                <a:sym typeface="Wingdings" panose="05000000000000000000" pitchFamily="2" charset="2"/>
              </a:rPr>
              <a:t>based</a:t>
            </a:r>
            <a:r>
              <a:rPr lang="de-DE" baseline="0" dirty="0">
                <a:sym typeface="Wingdings" panose="05000000000000000000" pitchFamily="2" charset="2"/>
              </a:rPr>
              <a:t> on </a:t>
            </a:r>
            <a:r>
              <a:rPr lang="de-DE" baseline="0" dirty="0" err="1">
                <a:sym typeface="Wingdings" panose="05000000000000000000" pitchFamily="2" charset="2"/>
              </a:rPr>
              <a:t>previous</a:t>
            </a:r>
            <a:r>
              <a:rPr lang="de-DE" baseline="0" dirty="0">
                <a:sym typeface="Wingdings" panose="05000000000000000000" pitchFamily="2" charset="2"/>
              </a:rPr>
              <a:t> </a:t>
            </a:r>
            <a:r>
              <a:rPr lang="de-DE" baseline="0" dirty="0" err="1">
                <a:sym typeface="Wingdings" panose="05000000000000000000" pitchFamily="2" charset="2"/>
              </a:rPr>
              <a:t>examples</a:t>
            </a:r>
            <a:r>
              <a:rPr lang="de-DE" baseline="0" dirty="0">
                <a:sym typeface="Wingdings" panose="05000000000000000000" pitchFamily="2" charset="2"/>
              </a:rPr>
              <a:t>  NN, SVM</a:t>
            </a:r>
          </a:p>
          <a:p>
            <a:pPr marL="0" indent="0">
              <a:buFont typeface="Wingdings" panose="05000000000000000000" pitchFamily="2" charset="2"/>
              <a:buNone/>
            </a:pPr>
            <a:endParaRPr lang="de-DE" baseline="0" dirty="0">
              <a:sym typeface="Wingdings" panose="05000000000000000000" pitchFamily="2" charset="2"/>
            </a:endParaRPr>
          </a:p>
          <a:p>
            <a:pPr marL="0" indent="0">
              <a:buFont typeface="Wingdings" panose="05000000000000000000" pitchFamily="2" charset="2"/>
              <a:buNone/>
            </a:pPr>
            <a:r>
              <a:rPr lang="de-DE" baseline="0" dirty="0">
                <a:sym typeface="Wingdings" panose="05000000000000000000" pitchFamily="2" charset="2"/>
              </a:rPr>
              <a:t>The </a:t>
            </a:r>
            <a:r>
              <a:rPr lang="de-DE" baseline="0" dirty="0" err="1">
                <a:sym typeface="Wingdings" panose="05000000000000000000" pitchFamily="2" charset="2"/>
              </a:rPr>
              <a:t>odd</a:t>
            </a:r>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3</a:t>
            </a:fld>
            <a:endParaRPr lang="en-US"/>
          </a:p>
        </p:txBody>
      </p:sp>
    </p:spTree>
    <p:extLst>
      <p:ext uri="{BB962C8B-B14F-4D97-AF65-F5344CB8AC3E}">
        <p14:creationId xmlns:p14="http://schemas.microsoft.com/office/powerpoint/2010/main" val="2994184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33</a:t>
            </a:fld>
            <a:endParaRPr lang="en-US"/>
          </a:p>
        </p:txBody>
      </p:sp>
    </p:spTree>
    <p:extLst>
      <p:ext uri="{BB962C8B-B14F-4D97-AF65-F5344CB8AC3E}">
        <p14:creationId xmlns:p14="http://schemas.microsoft.com/office/powerpoint/2010/main" val="2230722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34</a:t>
            </a:fld>
            <a:endParaRPr lang="en-US"/>
          </a:p>
        </p:txBody>
      </p:sp>
    </p:spTree>
    <p:extLst>
      <p:ext uri="{BB962C8B-B14F-4D97-AF65-F5344CB8AC3E}">
        <p14:creationId xmlns:p14="http://schemas.microsoft.com/office/powerpoint/2010/main" val="363599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934EE8-1DD6-4929-B7B8-30F750D483F0}" type="slidenum">
              <a:rPr lang="en-US" smtClean="0"/>
              <a:t>35</a:t>
            </a:fld>
            <a:endParaRPr lang="en-US"/>
          </a:p>
        </p:txBody>
      </p:sp>
    </p:spTree>
    <p:extLst>
      <p:ext uri="{BB962C8B-B14F-4D97-AF65-F5344CB8AC3E}">
        <p14:creationId xmlns:p14="http://schemas.microsoft.com/office/powerpoint/2010/main" val="1321942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36</a:t>
            </a:fld>
            <a:endParaRPr lang="en-US"/>
          </a:p>
        </p:txBody>
      </p:sp>
    </p:spTree>
    <p:extLst>
      <p:ext uri="{BB962C8B-B14F-4D97-AF65-F5344CB8AC3E}">
        <p14:creationId xmlns:p14="http://schemas.microsoft.com/office/powerpoint/2010/main" val="127144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37</a:t>
            </a:fld>
            <a:endParaRPr lang="en-US"/>
          </a:p>
        </p:txBody>
      </p:sp>
    </p:spTree>
    <p:extLst>
      <p:ext uri="{BB962C8B-B14F-4D97-AF65-F5344CB8AC3E}">
        <p14:creationId xmlns:p14="http://schemas.microsoft.com/office/powerpoint/2010/main" val="1108247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38</a:t>
            </a:fld>
            <a:endParaRPr lang="en-US"/>
          </a:p>
        </p:txBody>
      </p:sp>
    </p:spTree>
    <p:extLst>
      <p:ext uri="{BB962C8B-B14F-4D97-AF65-F5344CB8AC3E}">
        <p14:creationId xmlns:p14="http://schemas.microsoft.com/office/powerpoint/2010/main" val="62449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4</a:t>
            </a:fld>
            <a:endParaRPr lang="en-US"/>
          </a:p>
        </p:txBody>
      </p:sp>
    </p:spTree>
    <p:extLst>
      <p:ext uri="{BB962C8B-B14F-4D97-AF65-F5344CB8AC3E}">
        <p14:creationId xmlns:p14="http://schemas.microsoft.com/office/powerpoint/2010/main" val="102061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5</a:t>
            </a:fld>
            <a:endParaRPr lang="en-US"/>
          </a:p>
        </p:txBody>
      </p:sp>
    </p:spTree>
    <p:extLst>
      <p:ext uri="{BB962C8B-B14F-4D97-AF65-F5344CB8AC3E}">
        <p14:creationId xmlns:p14="http://schemas.microsoft.com/office/powerpoint/2010/main" val="1612504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6</a:t>
            </a:fld>
            <a:endParaRPr lang="en-US"/>
          </a:p>
        </p:txBody>
      </p:sp>
    </p:spTree>
    <p:extLst>
      <p:ext uri="{BB962C8B-B14F-4D97-AF65-F5344CB8AC3E}">
        <p14:creationId xmlns:p14="http://schemas.microsoft.com/office/powerpoint/2010/main" val="55308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7</a:t>
            </a:fld>
            <a:endParaRPr lang="en-US"/>
          </a:p>
        </p:txBody>
      </p:sp>
    </p:spTree>
    <p:extLst>
      <p:ext uri="{BB962C8B-B14F-4D97-AF65-F5344CB8AC3E}">
        <p14:creationId xmlns:p14="http://schemas.microsoft.com/office/powerpoint/2010/main" val="2932671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8</a:t>
            </a:fld>
            <a:endParaRPr lang="en-US"/>
          </a:p>
        </p:txBody>
      </p:sp>
    </p:spTree>
    <p:extLst>
      <p:ext uri="{BB962C8B-B14F-4D97-AF65-F5344CB8AC3E}">
        <p14:creationId xmlns:p14="http://schemas.microsoft.com/office/powerpoint/2010/main" val="3135746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9</a:t>
            </a:fld>
            <a:endParaRPr lang="en-US"/>
          </a:p>
        </p:txBody>
      </p:sp>
    </p:spTree>
    <p:extLst>
      <p:ext uri="{BB962C8B-B14F-4D97-AF65-F5344CB8AC3E}">
        <p14:creationId xmlns:p14="http://schemas.microsoft.com/office/powerpoint/2010/main" val="27336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2" name="Title 1">
            <a:extLst>
              <a:ext uri="{FF2B5EF4-FFF2-40B4-BE49-F238E27FC236}">
                <a16:creationId xmlns:a16="http://schemas.microsoft.com/office/drawing/2014/main" id="{5F4A09D3-9A56-4D70-AB01-BC424B382397}"/>
              </a:ext>
            </a:extLst>
          </p:cNvPr>
          <p:cNvSpPr>
            <a:spLocks noGrp="1"/>
          </p:cNvSpPr>
          <p:nvPr>
            <p:ph type="ctrTitle"/>
          </p:nvPr>
        </p:nvSpPr>
        <p:spPr>
          <a:xfrm>
            <a:off x="695327" y="3968749"/>
            <a:ext cx="7956548" cy="1198412"/>
          </a:xfrm>
          <a:prstGeom prst="rect">
            <a:avLst/>
          </a:prstGeom>
        </p:spPr>
        <p:txBody>
          <a:bodyPr anchor="b">
            <a:normAutofit/>
          </a:bodyPr>
          <a:lstStyle>
            <a:lvl1pPr algn="l">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p:nvPr>
        </p:nvSpPr>
        <p:spPr>
          <a:xfrm>
            <a:off x="695325" y="5202085"/>
            <a:ext cx="11496675" cy="927253"/>
          </a:xfrm>
          <a:prstGeom prst="rect">
            <a:avLst/>
          </a:prstGeom>
        </p:spPr>
        <p:txBody>
          <a:bodyPr lIns="0" tIns="0" rIns="0" bIns="0">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38029"/>
          </a:xfrm>
          <a:prstGeom prst="rect">
            <a:avLst/>
          </a:prstGeom>
          <a:solidFill>
            <a:srgbClr val="89B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213687" y="371953"/>
            <a:ext cx="2534303" cy="502699"/>
          </a:xfrm>
          <a:prstGeom prst="rect">
            <a:avLst/>
          </a:prstGeom>
        </p:spPr>
        <p:txBody>
          <a:body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371953"/>
            <a:ext cx="2749020" cy="502699"/>
          </a:xfrm>
          <a:prstGeom prst="rect">
            <a:avLst/>
          </a:prstGeom>
        </p:spPr>
        <p:txBody>
          <a:body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454506" y="371953"/>
            <a:ext cx="2749020" cy="502699"/>
          </a:xfrm>
          <a:prstGeom prst="rect">
            <a:avLst/>
          </a:prstGeom>
        </p:spPr>
        <p:txBody>
          <a:body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747657" y="371952"/>
            <a:ext cx="2534303" cy="502699"/>
          </a:xfrm>
          <a:prstGeom prst="rect">
            <a:avLst/>
          </a:prstGeom>
        </p:spPr>
        <p:txBody>
          <a:bodyPr/>
          <a:lstStyle/>
          <a:p>
            <a:endParaRPr lang="en-US" dirty="0"/>
          </a:p>
        </p:txBody>
      </p:sp>
      <p:sp>
        <p:nvSpPr>
          <p:cNvPr id="13" name="Datumsplatzhalter 12">
            <a:extLst>
              <a:ext uri="{FF2B5EF4-FFF2-40B4-BE49-F238E27FC236}">
                <a16:creationId xmlns:a16="http://schemas.microsoft.com/office/drawing/2014/main" id="{5EA87B94-F2A0-427E-B660-8569B5EA0977}"/>
              </a:ext>
            </a:extLst>
          </p:cNvPr>
          <p:cNvSpPr>
            <a:spLocks noGrp="1"/>
          </p:cNvSpPr>
          <p:nvPr>
            <p:ph type="dt" sz="half" idx="26"/>
          </p:nvPr>
        </p:nvSpPr>
        <p:spPr/>
        <p:txBody>
          <a:bodyPr/>
          <a:lstStyle/>
          <a:p>
            <a:fld id="{B20FE661-9432-4351-A938-CD716F2DC45E}" type="datetime1">
              <a:rPr lang="en-US" smtClean="0"/>
              <a:t>11/17/2020</a:t>
            </a:fld>
            <a:endParaRPr lang="de-DE" dirty="0"/>
          </a:p>
        </p:txBody>
      </p:sp>
      <p:sp>
        <p:nvSpPr>
          <p:cNvPr id="14" name="Fußzeilenplatzhalter 13">
            <a:extLst>
              <a:ext uri="{FF2B5EF4-FFF2-40B4-BE49-F238E27FC236}">
                <a16:creationId xmlns:a16="http://schemas.microsoft.com/office/drawing/2014/main" id="{407E4E8E-7AEA-4798-B41B-E44C9A4442FB}"/>
              </a:ext>
            </a:extLst>
          </p:cNvPr>
          <p:cNvSpPr>
            <a:spLocks noGrp="1"/>
          </p:cNvSpPr>
          <p:nvPr>
            <p:ph type="ftr" sz="quarter" idx="27"/>
          </p:nvPr>
        </p:nvSpPr>
        <p:spPr/>
        <p:txBody>
          <a:bodyPr/>
          <a:lstStyle/>
          <a:p>
            <a:r>
              <a:rPr lang="de-DE"/>
              <a:t>Niels Henze</a:t>
            </a:r>
            <a:endParaRPr lang="de-DE" dirty="0"/>
          </a:p>
        </p:txBody>
      </p:sp>
      <p:sp>
        <p:nvSpPr>
          <p:cNvPr id="15" name="Foliennummernplatzhalter 14">
            <a:extLst>
              <a:ext uri="{FF2B5EF4-FFF2-40B4-BE49-F238E27FC236}">
                <a16:creationId xmlns:a16="http://schemas.microsoft.com/office/drawing/2014/main" id="{1BF9F099-A708-492B-9666-B1030F072A27}"/>
              </a:ext>
            </a:extLst>
          </p:cNvPr>
          <p:cNvSpPr>
            <a:spLocks noGrp="1"/>
          </p:cNvSpPr>
          <p:nvPr>
            <p:ph type="sldNum" sz="quarter" idx="28"/>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3" orient="horz" pos="392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9339-D1CD-4C3D-9D0E-B6D872D3DEE3}"/>
              </a:ext>
            </a:extLst>
          </p:cNvPr>
          <p:cNvSpPr>
            <a:spLocks noGrp="1"/>
          </p:cNvSpPr>
          <p:nvPr>
            <p:ph type="title"/>
          </p:nvPr>
        </p:nvSpPr>
        <p:spPr>
          <a:xfrm>
            <a:off x="695325" y="1089026"/>
            <a:ext cx="10801349" cy="2879724"/>
          </a:xfrm>
          <a:prstGeom prst="rect">
            <a:avLst/>
          </a:prstGeo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platzhalter 33">
            <a:extLst>
              <a:ext uri="{FF2B5EF4-FFF2-40B4-BE49-F238E27FC236}">
                <a16:creationId xmlns:a16="http://schemas.microsoft.com/office/drawing/2014/main" id="{4AFD0E6B-074F-4856-ADAE-6AFDE0AD3B83}"/>
              </a:ext>
            </a:extLst>
          </p:cNvPr>
          <p:cNvSpPr>
            <a:spLocks noGrp="1"/>
          </p:cNvSpPr>
          <p:nvPr>
            <p:ph type="body" sz="quarter" idx="21"/>
          </p:nvPr>
        </p:nvSpPr>
        <p:spPr>
          <a:xfrm>
            <a:off x="695326" y="6356350"/>
            <a:ext cx="830643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3C1BDC80-AA5D-4A78-98B0-C69933D7F526}"/>
              </a:ext>
            </a:extLst>
          </p:cNvPr>
          <p:cNvSpPr>
            <a:spLocks noGrp="1"/>
          </p:cNvSpPr>
          <p:nvPr>
            <p:ph type="dt" sz="half" idx="22"/>
          </p:nvPr>
        </p:nvSpPr>
        <p:spPr/>
        <p:txBody>
          <a:bodyPr/>
          <a:lstStyle/>
          <a:p>
            <a:fld id="{90E70D50-D682-4476-973E-767091493DC8}" type="datetime1">
              <a:rPr lang="en-US" smtClean="0"/>
              <a:t>11/17/2020</a:t>
            </a:fld>
            <a:endParaRPr lang="de-DE" dirty="0"/>
          </a:p>
        </p:txBody>
      </p:sp>
      <p:sp>
        <p:nvSpPr>
          <p:cNvPr id="5" name="Fußzeilenplatzhalter 4">
            <a:extLst>
              <a:ext uri="{FF2B5EF4-FFF2-40B4-BE49-F238E27FC236}">
                <a16:creationId xmlns:a16="http://schemas.microsoft.com/office/drawing/2014/main" id="{720564B3-250D-42F0-9534-FD2B09C5F1B4}"/>
              </a:ext>
            </a:extLst>
          </p:cNvPr>
          <p:cNvSpPr>
            <a:spLocks noGrp="1"/>
          </p:cNvSpPr>
          <p:nvPr>
            <p:ph type="ftr" sz="quarter" idx="23"/>
          </p:nvPr>
        </p:nvSpPr>
        <p:spPr/>
        <p:txBody>
          <a:bodyPr/>
          <a:lstStyle/>
          <a:p>
            <a:r>
              <a:rPr lang="de-DE"/>
              <a:t>Niels Henze</a:t>
            </a:r>
            <a:endParaRPr lang="de-DE" dirty="0"/>
          </a:p>
        </p:txBody>
      </p:sp>
      <p:sp>
        <p:nvSpPr>
          <p:cNvPr id="6" name="Foliennummernplatzhalter 5">
            <a:extLst>
              <a:ext uri="{FF2B5EF4-FFF2-40B4-BE49-F238E27FC236}">
                <a16:creationId xmlns:a16="http://schemas.microsoft.com/office/drawing/2014/main" id="{0C36E6DB-4130-41F6-84C1-5598BFB23A9F}"/>
              </a:ext>
            </a:extLst>
          </p:cNvPr>
          <p:cNvSpPr>
            <a:spLocks noGrp="1"/>
          </p:cNvSpPr>
          <p:nvPr>
            <p:ph type="sldNum" sz="quarter" idx="24"/>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414775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79565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695324" y="1592264"/>
            <a:ext cx="795655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932D37C9-8C47-46F1-90DE-4D249E5D2F91}"/>
              </a:ext>
            </a:extLst>
          </p:cNvPr>
          <p:cNvSpPr>
            <a:spLocks noGrp="1"/>
          </p:cNvSpPr>
          <p:nvPr>
            <p:ph type="body" sz="quarter" idx="15" hasCustomPrompt="1"/>
          </p:nvPr>
        </p:nvSpPr>
        <p:spPr>
          <a:xfrm>
            <a:off x="695326" y="1089025"/>
            <a:ext cx="7956549"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11" name="Textplatzhalter 33">
            <a:extLst>
              <a:ext uri="{FF2B5EF4-FFF2-40B4-BE49-F238E27FC236}">
                <a16:creationId xmlns:a16="http://schemas.microsoft.com/office/drawing/2014/main" id="{1CC2D235-C613-4A23-9CE8-CC0F66C7F019}"/>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5" name="Datumsplatzhalter 4">
            <a:extLst>
              <a:ext uri="{FF2B5EF4-FFF2-40B4-BE49-F238E27FC236}">
                <a16:creationId xmlns:a16="http://schemas.microsoft.com/office/drawing/2014/main" id="{9AA33FBA-7D22-4532-AC9C-95B8E02232C8}"/>
              </a:ext>
            </a:extLst>
          </p:cNvPr>
          <p:cNvSpPr>
            <a:spLocks noGrp="1"/>
          </p:cNvSpPr>
          <p:nvPr>
            <p:ph type="dt" sz="half" idx="22"/>
          </p:nvPr>
        </p:nvSpPr>
        <p:spPr/>
        <p:txBody>
          <a:bodyPr/>
          <a:lstStyle/>
          <a:p>
            <a:fld id="{FDD35FE9-67CB-4E22-B791-B28F44EF27AB}" type="datetime1">
              <a:rPr lang="en-US" smtClean="0"/>
              <a:t>11/17/2020</a:t>
            </a:fld>
            <a:endParaRPr lang="de-DE" dirty="0"/>
          </a:p>
        </p:txBody>
      </p:sp>
      <p:sp>
        <p:nvSpPr>
          <p:cNvPr id="6" name="Fußzeilenplatzhalter 5">
            <a:extLst>
              <a:ext uri="{FF2B5EF4-FFF2-40B4-BE49-F238E27FC236}">
                <a16:creationId xmlns:a16="http://schemas.microsoft.com/office/drawing/2014/main" id="{49B7E09D-1A2C-4AFD-A321-1D82FF3C9B34}"/>
              </a:ext>
            </a:extLst>
          </p:cNvPr>
          <p:cNvSpPr>
            <a:spLocks noGrp="1"/>
          </p:cNvSpPr>
          <p:nvPr>
            <p:ph type="ftr" sz="quarter" idx="23"/>
          </p:nvPr>
        </p:nvSpPr>
        <p:spPr/>
        <p:txBody>
          <a:bodyPr/>
          <a:lstStyle/>
          <a:p>
            <a:r>
              <a:rPr lang="de-DE"/>
              <a:t>Niels Henze</a:t>
            </a:r>
            <a:endParaRPr lang="de-DE" dirty="0"/>
          </a:p>
        </p:txBody>
      </p:sp>
      <p:sp>
        <p:nvSpPr>
          <p:cNvPr id="8" name="Foliennummernplatzhalter 7">
            <a:extLst>
              <a:ext uri="{FF2B5EF4-FFF2-40B4-BE49-F238E27FC236}">
                <a16:creationId xmlns:a16="http://schemas.microsoft.com/office/drawing/2014/main" id="{5605FDB6-1F62-4B0D-821E-1DDA79D24034}"/>
              </a:ext>
            </a:extLst>
          </p:cNvPr>
          <p:cNvSpPr>
            <a:spLocks noGrp="1"/>
          </p:cNvSpPr>
          <p:nvPr>
            <p:ph type="sldNum" sz="quarter" idx="24"/>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4217904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hasCustomPrompt="1"/>
          </p:nvPr>
        </p:nvSpPr>
        <p:spPr>
          <a:xfrm>
            <a:off x="695325" y="1592264"/>
            <a:ext cx="380604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97FF797D-D68B-448F-9EF9-8565E16D3A99}"/>
              </a:ext>
            </a:extLst>
          </p:cNvPr>
          <p:cNvSpPr>
            <a:spLocks noGrp="1"/>
          </p:cNvSpPr>
          <p:nvPr>
            <p:ph idx="1" hasCustomPrompt="1"/>
          </p:nvPr>
        </p:nvSpPr>
        <p:spPr>
          <a:xfrm>
            <a:off x="4767283" y="1592265"/>
            <a:ext cx="3884592" cy="4537073"/>
          </a:xfrm>
          <a:prstGeom prst="rect">
            <a:avLst/>
          </a:prstGeom>
        </p:spPr>
        <p:txBody>
          <a:bodyPr/>
          <a:lstStyle>
            <a:lvl1pPr>
              <a:buClr>
                <a:srgbClr val="8BC24A"/>
              </a:buClr>
              <a:defRPr/>
            </a:lvl1pPr>
            <a:lvl2pPr defTabSz="687600">
              <a:buClr>
                <a:srgbClr val="8BC24A"/>
              </a:buClr>
              <a:defRPr/>
            </a:lvl2pPr>
            <a:lvl3pPr>
              <a:buClr>
                <a:srgbClr val="8BC24A"/>
              </a:buClr>
              <a:defRPr/>
            </a:lvl3pPr>
            <a:lvl4pPr>
              <a:buClr>
                <a:srgbClr val="8BC24A"/>
              </a:buClr>
              <a:defRPr/>
            </a:lvl4pPr>
            <a:lvl5pPr>
              <a:buClr>
                <a:srgbClr val="8BC24A"/>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platzhalter 33">
            <a:extLst>
              <a:ext uri="{FF2B5EF4-FFF2-40B4-BE49-F238E27FC236}">
                <a16:creationId xmlns:a16="http://schemas.microsoft.com/office/drawing/2014/main" id="{CF808356-F1D3-4E54-96FE-067E9605134F}"/>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 name="Datumsplatzhalter 1">
            <a:extLst>
              <a:ext uri="{FF2B5EF4-FFF2-40B4-BE49-F238E27FC236}">
                <a16:creationId xmlns:a16="http://schemas.microsoft.com/office/drawing/2014/main" id="{B4285318-182B-4275-82AD-58FC8AEAF9F0}"/>
              </a:ext>
            </a:extLst>
          </p:cNvPr>
          <p:cNvSpPr>
            <a:spLocks noGrp="1"/>
          </p:cNvSpPr>
          <p:nvPr>
            <p:ph type="dt" sz="half" idx="22"/>
          </p:nvPr>
        </p:nvSpPr>
        <p:spPr/>
        <p:txBody>
          <a:bodyPr/>
          <a:lstStyle/>
          <a:p>
            <a:fld id="{271F914B-0619-4EC3-A545-3440B74C3516}" type="datetime1">
              <a:rPr lang="en-US" smtClean="0"/>
              <a:t>11/17/2020</a:t>
            </a:fld>
            <a:endParaRPr lang="de-DE" dirty="0"/>
          </a:p>
        </p:txBody>
      </p:sp>
      <p:sp>
        <p:nvSpPr>
          <p:cNvPr id="3" name="Fußzeilenplatzhalter 2">
            <a:extLst>
              <a:ext uri="{FF2B5EF4-FFF2-40B4-BE49-F238E27FC236}">
                <a16:creationId xmlns:a16="http://schemas.microsoft.com/office/drawing/2014/main" id="{20C33625-2406-4F76-A793-8CCD27FB720C}"/>
              </a:ext>
            </a:extLst>
          </p:cNvPr>
          <p:cNvSpPr>
            <a:spLocks noGrp="1"/>
          </p:cNvSpPr>
          <p:nvPr>
            <p:ph type="ftr" sz="quarter" idx="23"/>
          </p:nvPr>
        </p:nvSpPr>
        <p:spPr/>
        <p:txBody>
          <a:bodyPr/>
          <a:lstStyle/>
          <a:p>
            <a:r>
              <a:rPr lang="de-DE"/>
              <a:t>Niels Henze</a:t>
            </a:r>
            <a:endParaRPr lang="de-DE" dirty="0"/>
          </a:p>
        </p:txBody>
      </p:sp>
      <p:sp>
        <p:nvSpPr>
          <p:cNvPr id="11" name="Foliennummernplatzhalter 10">
            <a:extLst>
              <a:ext uri="{FF2B5EF4-FFF2-40B4-BE49-F238E27FC236}">
                <a16:creationId xmlns:a16="http://schemas.microsoft.com/office/drawing/2014/main" id="{2A0482F7-AF8F-4B8B-9F26-77EADFAB94AF}"/>
              </a:ext>
            </a:extLst>
          </p:cNvPr>
          <p:cNvSpPr>
            <a:spLocks noGrp="1"/>
          </p:cNvSpPr>
          <p:nvPr>
            <p:ph type="sldNum" sz="quarter" idx="24"/>
          </p:nvPr>
        </p:nvSpPr>
        <p:spPr/>
        <p:txBody>
          <a:bodyPr/>
          <a:lstStyle/>
          <a:p>
            <a:fld id="{C564DEAC-083F-4EA1-9D67-84BB3A537A3E}" type="slidenum">
              <a:rPr lang="de-DE" smtClean="0"/>
              <a:pPr/>
              <a:t>‹#›</a:t>
            </a:fld>
            <a:endParaRPr lang="de-DE" dirty="0"/>
          </a:p>
        </p:txBody>
      </p:sp>
      <p:sp>
        <p:nvSpPr>
          <p:cNvPr id="14" name="Title 6">
            <a:extLst>
              <a:ext uri="{FF2B5EF4-FFF2-40B4-BE49-F238E27FC236}">
                <a16:creationId xmlns:a16="http://schemas.microsoft.com/office/drawing/2014/main" id="{82F033CF-87CA-DE4B-8BA7-8E79059DCDC0}"/>
              </a:ext>
            </a:extLst>
          </p:cNvPr>
          <p:cNvSpPr>
            <a:spLocks noGrp="1"/>
          </p:cNvSpPr>
          <p:nvPr>
            <p:ph type="title"/>
          </p:nvPr>
        </p:nvSpPr>
        <p:spPr>
          <a:xfrm>
            <a:off x="695327" y="115888"/>
            <a:ext cx="79565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8">
            <a:extLst>
              <a:ext uri="{FF2B5EF4-FFF2-40B4-BE49-F238E27FC236}">
                <a16:creationId xmlns:a16="http://schemas.microsoft.com/office/drawing/2014/main" id="{FAED13FB-C2F2-B44E-A678-D4DC32255F18}"/>
              </a:ext>
            </a:extLst>
          </p:cNvPr>
          <p:cNvSpPr>
            <a:spLocks noGrp="1"/>
          </p:cNvSpPr>
          <p:nvPr>
            <p:ph type="body" sz="quarter" idx="15" hasCustomPrompt="1"/>
          </p:nvPr>
        </p:nvSpPr>
        <p:spPr>
          <a:xfrm>
            <a:off x="695326" y="1089025"/>
            <a:ext cx="7956549"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Tree>
    <p:extLst>
      <p:ext uri="{BB962C8B-B14F-4D97-AF65-F5344CB8AC3E}">
        <p14:creationId xmlns:p14="http://schemas.microsoft.com/office/powerpoint/2010/main" val="2224797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108013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platzhalter 33">
            <a:extLst>
              <a:ext uri="{FF2B5EF4-FFF2-40B4-BE49-F238E27FC236}">
                <a16:creationId xmlns:a16="http://schemas.microsoft.com/office/drawing/2014/main" id="{4670F045-806E-425A-86B4-32E0D5E863AA}"/>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7C6BF1CC-3BAD-4BB9-B717-3F5D044B8E8E}"/>
              </a:ext>
            </a:extLst>
          </p:cNvPr>
          <p:cNvSpPr>
            <a:spLocks noGrp="1"/>
          </p:cNvSpPr>
          <p:nvPr>
            <p:ph type="dt" sz="half" idx="22"/>
          </p:nvPr>
        </p:nvSpPr>
        <p:spPr/>
        <p:txBody>
          <a:bodyPr/>
          <a:lstStyle/>
          <a:p>
            <a:fld id="{84FDAA4A-79CC-4CBB-9EC8-B3B7030C7E3E}" type="datetime1">
              <a:rPr lang="en-US" smtClean="0"/>
              <a:t>11/17/2020</a:t>
            </a:fld>
            <a:endParaRPr lang="de-DE" dirty="0"/>
          </a:p>
        </p:txBody>
      </p:sp>
      <p:sp>
        <p:nvSpPr>
          <p:cNvPr id="5" name="Fußzeilenplatzhalter 4">
            <a:extLst>
              <a:ext uri="{FF2B5EF4-FFF2-40B4-BE49-F238E27FC236}">
                <a16:creationId xmlns:a16="http://schemas.microsoft.com/office/drawing/2014/main" id="{7BAE4930-1E0B-4443-8FCC-3EF9232EF91C}"/>
              </a:ext>
            </a:extLst>
          </p:cNvPr>
          <p:cNvSpPr>
            <a:spLocks noGrp="1"/>
          </p:cNvSpPr>
          <p:nvPr>
            <p:ph type="ftr" sz="quarter" idx="23"/>
          </p:nvPr>
        </p:nvSpPr>
        <p:spPr/>
        <p:txBody>
          <a:bodyPr/>
          <a:lstStyle/>
          <a:p>
            <a:r>
              <a:rPr lang="de-DE"/>
              <a:t>Niels Henze</a:t>
            </a:r>
            <a:endParaRPr lang="de-DE" dirty="0"/>
          </a:p>
        </p:txBody>
      </p:sp>
      <p:sp>
        <p:nvSpPr>
          <p:cNvPr id="6" name="Foliennummernplatzhalter 5">
            <a:extLst>
              <a:ext uri="{FF2B5EF4-FFF2-40B4-BE49-F238E27FC236}">
                <a16:creationId xmlns:a16="http://schemas.microsoft.com/office/drawing/2014/main" id="{8939AC7A-0B0A-4434-9B1F-404C0CCD4F1C}"/>
              </a:ext>
            </a:extLst>
          </p:cNvPr>
          <p:cNvSpPr>
            <a:spLocks noGrp="1"/>
          </p:cNvSpPr>
          <p:nvPr>
            <p:ph type="sldNum" sz="quarter" idx="24"/>
          </p:nvPr>
        </p:nvSpPr>
        <p:spPr/>
        <p:txBody>
          <a:bodyPr/>
          <a:lstStyle/>
          <a:p>
            <a:fld id="{C564DEAC-083F-4EA1-9D67-84BB3A537A3E}" type="slidenum">
              <a:rPr lang="de-DE" smtClean="0"/>
              <a:pPr/>
              <a:t>‹#›</a:t>
            </a:fld>
            <a:endParaRPr lang="de-DE" dirty="0"/>
          </a:p>
        </p:txBody>
      </p:sp>
      <p:sp>
        <p:nvSpPr>
          <p:cNvPr id="10" name="Text Placeholder 8">
            <a:extLst>
              <a:ext uri="{FF2B5EF4-FFF2-40B4-BE49-F238E27FC236}">
                <a16:creationId xmlns:a16="http://schemas.microsoft.com/office/drawing/2014/main" id="{E3C43F50-2D19-3A42-8F8D-19996F296CEF}"/>
              </a:ext>
            </a:extLst>
          </p:cNvPr>
          <p:cNvSpPr>
            <a:spLocks noGrp="1"/>
          </p:cNvSpPr>
          <p:nvPr>
            <p:ph type="body" sz="quarter" idx="15" hasCustomPrompt="1"/>
          </p:nvPr>
        </p:nvSpPr>
        <p:spPr>
          <a:xfrm>
            <a:off x="695326" y="1089025"/>
            <a:ext cx="10801347"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11" name="Text Placeholder 8">
            <a:extLst>
              <a:ext uri="{FF2B5EF4-FFF2-40B4-BE49-F238E27FC236}">
                <a16:creationId xmlns:a16="http://schemas.microsoft.com/office/drawing/2014/main" id="{4C07BC0B-714E-DB4C-9304-6B3399B48206}"/>
              </a:ext>
            </a:extLst>
          </p:cNvPr>
          <p:cNvSpPr>
            <a:spLocks noGrp="1"/>
          </p:cNvSpPr>
          <p:nvPr>
            <p:ph type="body" sz="quarter" idx="13"/>
          </p:nvPr>
        </p:nvSpPr>
        <p:spPr>
          <a:xfrm>
            <a:off x="695324" y="1592264"/>
            <a:ext cx="10801347"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83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8FDFE9C0-FC18-49FC-9D3B-448B3038E2F6}"/>
              </a:ext>
            </a:extLst>
          </p:cNvPr>
          <p:cNvSpPr>
            <a:spLocks noGrp="1"/>
          </p:cNvSpPr>
          <p:nvPr>
            <p:ph type="dt" sz="half" idx="10"/>
          </p:nvPr>
        </p:nvSpPr>
        <p:spPr/>
        <p:txBody>
          <a:bodyPr/>
          <a:lstStyle/>
          <a:p>
            <a:fld id="{73939AEA-DA17-4F44-ABD9-A9EE010785F0}" type="datetime1">
              <a:rPr lang="en-US" smtClean="0"/>
              <a:t>11/17/2020</a:t>
            </a:fld>
            <a:endParaRPr lang="de-DE"/>
          </a:p>
        </p:txBody>
      </p:sp>
      <p:sp>
        <p:nvSpPr>
          <p:cNvPr id="8" name="Fußzeilenplatzhalter 7">
            <a:extLst>
              <a:ext uri="{FF2B5EF4-FFF2-40B4-BE49-F238E27FC236}">
                <a16:creationId xmlns:a16="http://schemas.microsoft.com/office/drawing/2014/main" id="{BCA537D9-DB87-462B-9880-94A85866FA1A}"/>
              </a:ext>
            </a:extLst>
          </p:cNvPr>
          <p:cNvSpPr>
            <a:spLocks noGrp="1"/>
          </p:cNvSpPr>
          <p:nvPr>
            <p:ph type="ftr" sz="quarter" idx="11"/>
          </p:nvPr>
        </p:nvSpPr>
        <p:spPr/>
        <p:txBody>
          <a:bodyPr/>
          <a:lstStyle/>
          <a:p>
            <a:r>
              <a:rPr lang="de-DE"/>
              <a:t>Niels Henze</a:t>
            </a:r>
            <a:endParaRPr lang="de-DE" dirty="0"/>
          </a:p>
        </p:txBody>
      </p:sp>
      <p:sp>
        <p:nvSpPr>
          <p:cNvPr id="9" name="Foliennummernplatzhalter 8">
            <a:extLst>
              <a:ext uri="{FF2B5EF4-FFF2-40B4-BE49-F238E27FC236}">
                <a16:creationId xmlns:a16="http://schemas.microsoft.com/office/drawing/2014/main" id="{816211B0-F335-4163-9F0F-D0713D573512}"/>
              </a:ext>
            </a:extLst>
          </p:cNvPr>
          <p:cNvSpPr>
            <a:spLocks noGrp="1"/>
          </p:cNvSpPr>
          <p:nvPr>
            <p:ph type="sldNum" sz="quarter" idx="12"/>
          </p:nvPr>
        </p:nvSpPr>
        <p:spPr/>
        <p:txBody>
          <a:bodyPr/>
          <a:lstStyle/>
          <a:p>
            <a:fld id="{C564DEAC-083F-4EA1-9D67-84BB3A537A3E}" type="slidenum">
              <a:rPr lang="de-DE" smtClean="0"/>
              <a:pPr/>
              <a:t>‹#›</a:t>
            </a:fld>
            <a:endParaRPr lang="de-DE"/>
          </a:p>
        </p:txBody>
      </p:sp>
      <p:sp>
        <p:nvSpPr>
          <p:cNvPr id="11" name="Textplatzhalter 33">
            <a:extLst>
              <a:ext uri="{FF2B5EF4-FFF2-40B4-BE49-F238E27FC236}">
                <a16:creationId xmlns:a16="http://schemas.microsoft.com/office/drawing/2014/main" id="{25091D95-C517-4494-818D-3614D52BC38C}"/>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237288"/>
          </a:xfrm>
        </p:spPr>
        <p:txBody>
          <a:bodyPr/>
          <a:lstStyle>
            <a:lvl1pPr>
              <a:defRPr>
                <a:solidFill>
                  <a:schemeClr val="tx1"/>
                </a:solidFill>
              </a:defRPr>
            </a:lvl1pPr>
          </a:lstStyle>
          <a:p>
            <a:endParaRPr lang="de-DE" dirty="0"/>
          </a:p>
        </p:txBody>
      </p:sp>
      <p:sp>
        <p:nvSpPr>
          <p:cNvPr id="10" name="Textplatzhalter 33">
            <a:extLst>
              <a:ext uri="{FF2B5EF4-FFF2-40B4-BE49-F238E27FC236}">
                <a16:creationId xmlns:a16="http://schemas.microsoft.com/office/drawing/2014/main" id="{94CAE3FC-6193-4A75-93E4-FCAA1502D07A}"/>
              </a:ext>
            </a:extLst>
          </p:cNvPr>
          <p:cNvSpPr>
            <a:spLocks noGrp="1"/>
          </p:cNvSpPr>
          <p:nvPr>
            <p:ph type="body" sz="quarter" idx="23"/>
          </p:nvPr>
        </p:nvSpPr>
        <p:spPr>
          <a:xfrm>
            <a:off x="695325" y="430236"/>
            <a:ext cx="10801350" cy="658789"/>
          </a:xfrm>
        </p:spPr>
        <p:txBody>
          <a:bodyPr lIns="0" tIns="0" rIns="0" bIns="0" anchor="t">
            <a:normAutofit/>
          </a:bodyPr>
          <a:lstStyle>
            <a:lvl1pPr marL="0" indent="0" algn="l">
              <a:spcBef>
                <a:spcPts val="0"/>
              </a:spcBef>
              <a:spcAft>
                <a:spcPts val="0"/>
              </a:spcAft>
              <a:buNone/>
              <a:defRPr sz="1400" b="0" baseline="0">
                <a:solidFill>
                  <a:schemeClr val="tx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988712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8FDFE9C0-FC18-49FC-9D3B-448B3038E2F6}"/>
              </a:ext>
            </a:extLst>
          </p:cNvPr>
          <p:cNvSpPr>
            <a:spLocks noGrp="1"/>
          </p:cNvSpPr>
          <p:nvPr>
            <p:ph type="dt" sz="half" idx="10"/>
          </p:nvPr>
        </p:nvSpPr>
        <p:spPr/>
        <p:txBody>
          <a:bodyPr/>
          <a:lstStyle/>
          <a:p>
            <a:fld id="{73939AEA-DA17-4F44-ABD9-A9EE010785F0}" type="datetime1">
              <a:rPr lang="en-US" smtClean="0"/>
              <a:t>11/17/2020</a:t>
            </a:fld>
            <a:endParaRPr lang="de-DE"/>
          </a:p>
        </p:txBody>
      </p:sp>
      <p:sp>
        <p:nvSpPr>
          <p:cNvPr id="8" name="Fußzeilenplatzhalter 7">
            <a:extLst>
              <a:ext uri="{FF2B5EF4-FFF2-40B4-BE49-F238E27FC236}">
                <a16:creationId xmlns:a16="http://schemas.microsoft.com/office/drawing/2014/main" id="{BCA537D9-DB87-462B-9880-94A85866FA1A}"/>
              </a:ext>
            </a:extLst>
          </p:cNvPr>
          <p:cNvSpPr>
            <a:spLocks noGrp="1"/>
          </p:cNvSpPr>
          <p:nvPr>
            <p:ph type="ftr" sz="quarter" idx="11"/>
          </p:nvPr>
        </p:nvSpPr>
        <p:spPr/>
        <p:txBody>
          <a:bodyPr/>
          <a:lstStyle/>
          <a:p>
            <a:r>
              <a:rPr lang="de-DE"/>
              <a:t>Niels Henze</a:t>
            </a:r>
            <a:endParaRPr lang="de-DE" dirty="0"/>
          </a:p>
        </p:txBody>
      </p:sp>
      <p:sp>
        <p:nvSpPr>
          <p:cNvPr id="9" name="Foliennummernplatzhalter 8">
            <a:extLst>
              <a:ext uri="{FF2B5EF4-FFF2-40B4-BE49-F238E27FC236}">
                <a16:creationId xmlns:a16="http://schemas.microsoft.com/office/drawing/2014/main" id="{816211B0-F335-4163-9F0F-D0713D573512}"/>
              </a:ext>
            </a:extLst>
          </p:cNvPr>
          <p:cNvSpPr>
            <a:spLocks noGrp="1"/>
          </p:cNvSpPr>
          <p:nvPr>
            <p:ph type="sldNum" sz="quarter" idx="12"/>
          </p:nvPr>
        </p:nvSpPr>
        <p:spPr/>
        <p:txBody>
          <a:bodyPr/>
          <a:lstStyle/>
          <a:p>
            <a:fld id="{C564DEAC-083F-4EA1-9D67-84BB3A537A3E}" type="slidenum">
              <a:rPr lang="de-DE" smtClean="0"/>
              <a:pPr/>
              <a:t>‹#›</a:t>
            </a:fld>
            <a:endParaRPr lang="de-DE"/>
          </a:p>
        </p:txBody>
      </p:sp>
      <p:sp>
        <p:nvSpPr>
          <p:cNvPr id="11" name="Textplatzhalter 33">
            <a:extLst>
              <a:ext uri="{FF2B5EF4-FFF2-40B4-BE49-F238E27FC236}">
                <a16:creationId xmlns:a16="http://schemas.microsoft.com/office/drawing/2014/main" id="{25091D95-C517-4494-818D-3614D52BC38C}"/>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237288"/>
          </a:xfrm>
        </p:spPr>
        <p:txBody>
          <a:bodyPr/>
          <a:lstStyle/>
          <a:p>
            <a:endParaRPr lang="de-DE" dirty="0"/>
          </a:p>
        </p:txBody>
      </p:sp>
      <p:sp>
        <p:nvSpPr>
          <p:cNvPr id="10" name="Textplatzhalter 33">
            <a:extLst>
              <a:ext uri="{FF2B5EF4-FFF2-40B4-BE49-F238E27FC236}">
                <a16:creationId xmlns:a16="http://schemas.microsoft.com/office/drawing/2014/main" id="{94CAE3FC-6193-4A75-93E4-FCAA1502D07A}"/>
              </a:ext>
            </a:extLst>
          </p:cNvPr>
          <p:cNvSpPr>
            <a:spLocks noGrp="1"/>
          </p:cNvSpPr>
          <p:nvPr>
            <p:ph type="body" sz="quarter" idx="23"/>
          </p:nvPr>
        </p:nvSpPr>
        <p:spPr>
          <a:xfrm>
            <a:off x="695325" y="5448563"/>
            <a:ext cx="10801350" cy="658789"/>
          </a:xfrm>
        </p:spPr>
        <p:txBody>
          <a:bodyPr lIns="0" tIns="0" rIns="0" bIns="0" anchor="b">
            <a:normAutofit/>
          </a:bodyPr>
          <a:lstStyle>
            <a:lvl1pPr marL="0" indent="0" algn="l">
              <a:spcBef>
                <a:spcPts val="0"/>
              </a:spcBef>
              <a:spcAft>
                <a:spcPts val="0"/>
              </a:spcAft>
              <a:buNone/>
              <a:defRPr sz="1400" b="0" baseline="0">
                <a:solidFill>
                  <a:schemeClr val="tx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1"/>
            <a:ext cx="3000786" cy="623375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Rectangle 14">
            <a:extLst>
              <a:ext uri="{FF2B5EF4-FFF2-40B4-BE49-F238E27FC236}">
                <a16:creationId xmlns:a16="http://schemas.microsoft.com/office/drawing/2014/main" id="{932AD0B1-3165-4B2D-B899-6312064BE865}"/>
              </a:ext>
            </a:extLst>
          </p:cNvPr>
          <p:cNvSpPr/>
          <p:nvPr userDrawn="1"/>
        </p:nvSpPr>
        <p:spPr>
          <a:xfrm rot="5400000">
            <a:off x="-370283" y="3371399"/>
            <a:ext cx="6858000" cy="115200"/>
          </a:xfrm>
          <a:prstGeom prst="rect">
            <a:avLst/>
          </a:prstGeom>
          <a:solidFill>
            <a:srgbClr val="8B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3734790" y="365126"/>
            <a:ext cx="5341224" cy="723900"/>
          </a:xfrm>
        </p:spPr>
        <p:txBody>
          <a:bodyPr/>
          <a:lstStyle/>
          <a:p>
            <a:r>
              <a:rPr lang="en-US" dirty="0"/>
              <a:t>Click to edit Master title style</a:t>
            </a:r>
          </a:p>
        </p:txBody>
      </p:sp>
      <p:sp>
        <p:nvSpPr>
          <p:cNvPr id="19" name="Text Placeholder 18">
            <a:extLst>
              <a:ext uri="{FF2B5EF4-FFF2-40B4-BE49-F238E27FC236}">
                <a16:creationId xmlns:a16="http://schemas.microsoft.com/office/drawing/2014/main" id="{97F5D411-2DE6-483B-87D6-585923619774}"/>
              </a:ext>
            </a:extLst>
          </p:cNvPr>
          <p:cNvSpPr>
            <a:spLocks noGrp="1"/>
          </p:cNvSpPr>
          <p:nvPr>
            <p:ph type="body" sz="quarter" idx="13"/>
          </p:nvPr>
        </p:nvSpPr>
        <p:spPr>
          <a:xfrm>
            <a:off x="3734790" y="1592264"/>
            <a:ext cx="5341224" cy="449242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3734790" y="1089025"/>
            <a:ext cx="5341224"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729C9F29-9467-4790-A990-E3BA7DDC2150}"/>
              </a:ext>
            </a:extLst>
          </p:cNvPr>
          <p:cNvSpPr>
            <a:spLocks noGrp="1"/>
          </p:cNvSpPr>
          <p:nvPr>
            <p:ph type="dt" sz="half" idx="16"/>
          </p:nvPr>
        </p:nvSpPr>
        <p:spPr/>
        <p:txBody>
          <a:bodyPr/>
          <a:lstStyle/>
          <a:p>
            <a:fld id="{399F3A75-0F37-4CCE-BF8F-C7D2800B495D}" type="datetime1">
              <a:rPr lang="en-US" smtClean="0"/>
              <a:t>11/17/2020</a:t>
            </a:fld>
            <a:endParaRPr lang="de-DE"/>
          </a:p>
        </p:txBody>
      </p:sp>
      <p:sp>
        <p:nvSpPr>
          <p:cNvPr id="4" name="Fußzeilenplatzhalter 3">
            <a:extLst>
              <a:ext uri="{FF2B5EF4-FFF2-40B4-BE49-F238E27FC236}">
                <a16:creationId xmlns:a16="http://schemas.microsoft.com/office/drawing/2014/main" id="{CD1AA870-E424-487E-9777-032CB20FB808}"/>
              </a:ext>
            </a:extLst>
          </p:cNvPr>
          <p:cNvSpPr>
            <a:spLocks noGrp="1"/>
          </p:cNvSpPr>
          <p:nvPr>
            <p:ph type="ftr" sz="quarter" idx="17"/>
          </p:nvPr>
        </p:nvSpPr>
        <p:spPr/>
        <p:txBody>
          <a:bodyPr/>
          <a:lstStyle/>
          <a:p>
            <a:r>
              <a:rPr lang="de-DE"/>
              <a:t>Niels Henze</a:t>
            </a:r>
            <a:endParaRPr lang="de-DE" dirty="0"/>
          </a:p>
        </p:txBody>
      </p:sp>
      <p:sp>
        <p:nvSpPr>
          <p:cNvPr id="5" name="Foliennummernplatzhalter 4">
            <a:extLst>
              <a:ext uri="{FF2B5EF4-FFF2-40B4-BE49-F238E27FC236}">
                <a16:creationId xmlns:a16="http://schemas.microsoft.com/office/drawing/2014/main" id="{1B620C02-7CF1-46A5-9245-1E7D7C8FFA6C}"/>
              </a:ext>
            </a:extLst>
          </p:cNvPr>
          <p:cNvSpPr>
            <a:spLocks noGrp="1"/>
          </p:cNvSpPr>
          <p:nvPr>
            <p:ph type="sldNum" sz="quarter" idx="18"/>
          </p:nvPr>
        </p:nvSpPr>
        <p:spPr/>
        <p:txBody>
          <a:bodyPr/>
          <a:lstStyle/>
          <a:p>
            <a:fld id="{C564DEAC-083F-4EA1-9D67-84BB3A537A3E}" type="slidenum">
              <a:rPr lang="de-DE" smtClean="0"/>
              <a:pPr/>
              <a:t>‹#›</a:t>
            </a:fld>
            <a:endParaRPr lang="de-DE"/>
          </a:p>
        </p:txBody>
      </p:sp>
      <p:sp>
        <p:nvSpPr>
          <p:cNvPr id="16" name="Textplatzhalter 33">
            <a:extLst>
              <a:ext uri="{FF2B5EF4-FFF2-40B4-BE49-F238E27FC236}">
                <a16:creationId xmlns:a16="http://schemas.microsoft.com/office/drawing/2014/main" id="{F242F43B-6E1D-4F28-8F19-19918A2E6F6E}"/>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005104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FEB98-94C9-482E-B2D1-1E5EBBCAB07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71EF9CA-16DE-40AA-BC35-DDCB0EDB40DF}"/>
              </a:ext>
            </a:extLst>
          </p:cNvPr>
          <p:cNvSpPr>
            <a:spLocks noGrp="1"/>
          </p:cNvSpPr>
          <p:nvPr>
            <p:ph type="dt" sz="half" idx="10"/>
          </p:nvPr>
        </p:nvSpPr>
        <p:spPr/>
        <p:txBody>
          <a:bodyPr/>
          <a:lstStyle/>
          <a:p>
            <a:fld id="{0E4AA525-64A9-4C4F-A52F-6DBFDD976E8A}" type="datetime1">
              <a:rPr lang="en-US" smtClean="0"/>
              <a:t>11/17/2020</a:t>
            </a:fld>
            <a:endParaRPr lang="de-DE" dirty="0"/>
          </a:p>
        </p:txBody>
      </p:sp>
      <p:sp>
        <p:nvSpPr>
          <p:cNvPr id="4" name="Fußzeilenplatzhalter 3">
            <a:extLst>
              <a:ext uri="{FF2B5EF4-FFF2-40B4-BE49-F238E27FC236}">
                <a16:creationId xmlns:a16="http://schemas.microsoft.com/office/drawing/2014/main" id="{2005D478-1E0C-4E3C-B26E-DCA0722FAFFC}"/>
              </a:ext>
            </a:extLst>
          </p:cNvPr>
          <p:cNvSpPr>
            <a:spLocks noGrp="1"/>
          </p:cNvSpPr>
          <p:nvPr>
            <p:ph type="ftr" sz="quarter" idx="11"/>
          </p:nvPr>
        </p:nvSpPr>
        <p:spPr/>
        <p:txBody>
          <a:bodyPr/>
          <a:lstStyle/>
          <a:p>
            <a:r>
              <a:rPr lang="de-DE"/>
              <a:t>Niels Henze</a:t>
            </a:r>
            <a:endParaRPr lang="de-DE" dirty="0"/>
          </a:p>
        </p:txBody>
      </p:sp>
      <p:sp>
        <p:nvSpPr>
          <p:cNvPr id="5" name="Foliennummernplatzhalter 4">
            <a:extLst>
              <a:ext uri="{FF2B5EF4-FFF2-40B4-BE49-F238E27FC236}">
                <a16:creationId xmlns:a16="http://schemas.microsoft.com/office/drawing/2014/main" id="{9AC453C7-A396-4A2D-A2E5-8E461029793D}"/>
              </a:ext>
            </a:extLst>
          </p:cNvPr>
          <p:cNvSpPr>
            <a:spLocks noGrp="1"/>
          </p:cNvSpPr>
          <p:nvPr>
            <p:ph type="sldNum" sz="quarter" idx="12"/>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3001902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8084" y="6237963"/>
            <a:ext cx="3523915" cy="620037"/>
          </a:xfrm>
          <a:prstGeom prst="rect">
            <a:avLst/>
          </a:prstGeom>
          <a:solidFill>
            <a:srgbClr val="8B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237963"/>
            <a:ext cx="8651874" cy="620037"/>
          </a:xfrm>
          <a:prstGeom prst="rect">
            <a:avLst/>
          </a:prstGeom>
          <a:solidFill>
            <a:srgbClr val="8B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ext Placeholder 11">
            <a:extLst>
              <a:ext uri="{FF2B5EF4-FFF2-40B4-BE49-F238E27FC236}">
                <a16:creationId xmlns:a16="http://schemas.microsoft.com/office/drawing/2014/main" id="{65909326-5AF4-4A88-97FF-ECA0369798D8}"/>
              </a:ext>
            </a:extLst>
          </p:cNvPr>
          <p:cNvSpPr>
            <a:spLocks noGrp="1"/>
          </p:cNvSpPr>
          <p:nvPr>
            <p:ph type="body" idx="1"/>
          </p:nvPr>
        </p:nvSpPr>
        <p:spPr>
          <a:xfrm>
            <a:off x="695326" y="1592263"/>
            <a:ext cx="7956550" cy="45370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2">
            <a:extLst>
              <a:ext uri="{FF2B5EF4-FFF2-40B4-BE49-F238E27FC236}">
                <a16:creationId xmlns:a16="http://schemas.microsoft.com/office/drawing/2014/main" id="{0EB72566-25B1-4AC5-8DFD-74DB68298277}"/>
              </a:ext>
            </a:extLst>
          </p:cNvPr>
          <p:cNvSpPr>
            <a:spLocks noGrp="1"/>
          </p:cNvSpPr>
          <p:nvPr>
            <p:ph type="title"/>
          </p:nvPr>
        </p:nvSpPr>
        <p:spPr>
          <a:xfrm>
            <a:off x="695325" y="136525"/>
            <a:ext cx="10801349" cy="952501"/>
          </a:xfrm>
          <a:prstGeom prst="rect">
            <a:avLst/>
          </a:prstGeom>
        </p:spPr>
        <p:txBody>
          <a:bodyPr vert="horz" lIns="0" tIns="0" rIns="0" bIns="0" rtlCol="0" anchor="b" anchorCtr="0">
            <a:noAutofit/>
          </a:bodyPr>
          <a:lstStyle/>
          <a:p>
            <a:r>
              <a:rPr lang="en-US" dirty="0"/>
              <a:t>Click to edit Master title style</a:t>
            </a:r>
          </a:p>
        </p:txBody>
      </p:sp>
      <p:sp>
        <p:nvSpPr>
          <p:cNvPr id="20" name="Datumsplatzhalter 19">
            <a:extLst>
              <a:ext uri="{FF2B5EF4-FFF2-40B4-BE49-F238E27FC236}">
                <a16:creationId xmlns:a16="http://schemas.microsoft.com/office/drawing/2014/main" id="{13EFEA2E-EA03-4D81-9489-7647000D9BE7}"/>
              </a:ext>
            </a:extLst>
          </p:cNvPr>
          <p:cNvSpPr>
            <a:spLocks noGrp="1"/>
          </p:cNvSpPr>
          <p:nvPr>
            <p:ph type="dt" sz="half" idx="2"/>
          </p:nvPr>
        </p:nvSpPr>
        <p:spPr>
          <a:xfrm>
            <a:off x="6305550" y="6352598"/>
            <a:ext cx="1225549" cy="365125"/>
          </a:xfrm>
          <a:prstGeom prst="rect">
            <a:avLst/>
          </a:prstGeom>
        </p:spPr>
        <p:txBody>
          <a:bodyPr vert="horz" lIns="91440" tIns="45720" rIns="91440" bIns="45720" rtlCol="0" anchor="ctr"/>
          <a:lstStyle>
            <a:lvl1pPr algn="r">
              <a:defRPr sz="1600" b="0">
                <a:solidFill>
                  <a:schemeClr val="bg1"/>
                </a:solidFill>
              </a:defRPr>
            </a:lvl1pPr>
          </a:lstStyle>
          <a:p>
            <a:fld id="{2E72350C-EE76-435C-9172-0688999591A6}" type="datetime1">
              <a:rPr lang="en-US" smtClean="0"/>
              <a:t>11/17/2020</a:t>
            </a:fld>
            <a:endParaRPr lang="de-DE" dirty="0"/>
          </a:p>
        </p:txBody>
      </p:sp>
      <p:sp>
        <p:nvSpPr>
          <p:cNvPr id="21" name="Fußzeilenplatzhalter 20">
            <a:extLst>
              <a:ext uri="{FF2B5EF4-FFF2-40B4-BE49-F238E27FC236}">
                <a16:creationId xmlns:a16="http://schemas.microsoft.com/office/drawing/2014/main" id="{DFBBA49C-F52C-4DF5-97C3-1E373625C25A}"/>
              </a:ext>
            </a:extLst>
          </p:cNvPr>
          <p:cNvSpPr>
            <a:spLocks noGrp="1"/>
          </p:cNvSpPr>
          <p:nvPr>
            <p:ph type="ftr" sz="quarter" idx="3"/>
          </p:nvPr>
        </p:nvSpPr>
        <p:spPr>
          <a:xfrm>
            <a:off x="8791074" y="6352598"/>
            <a:ext cx="3245350" cy="365125"/>
          </a:xfrm>
          <a:prstGeom prst="rect">
            <a:avLst/>
          </a:prstGeom>
        </p:spPr>
        <p:txBody>
          <a:bodyPr vert="horz" lIns="91440" tIns="45720" rIns="91440" bIns="45720" rtlCol="0" anchor="ctr"/>
          <a:lstStyle>
            <a:lvl1pPr algn="ctr" defTabSz="363600">
              <a:defRPr sz="1600" b="0">
                <a:solidFill>
                  <a:schemeClr val="bg1"/>
                </a:solidFill>
              </a:defRPr>
            </a:lvl1pPr>
          </a:lstStyle>
          <a:p>
            <a:r>
              <a:rPr lang="de-DE"/>
              <a:t>Niels Henze</a:t>
            </a:r>
            <a:endParaRPr lang="de-DE" dirty="0"/>
          </a:p>
        </p:txBody>
      </p:sp>
      <p:sp>
        <p:nvSpPr>
          <p:cNvPr id="22" name="Foliennummernplatzhalter 21">
            <a:extLst>
              <a:ext uri="{FF2B5EF4-FFF2-40B4-BE49-F238E27FC236}">
                <a16:creationId xmlns:a16="http://schemas.microsoft.com/office/drawing/2014/main" id="{60C13802-11A0-4808-BF6B-86CEA24AB3A0}"/>
              </a:ext>
            </a:extLst>
          </p:cNvPr>
          <p:cNvSpPr>
            <a:spLocks noGrp="1"/>
          </p:cNvSpPr>
          <p:nvPr>
            <p:ph type="sldNum" sz="quarter" idx="4"/>
          </p:nvPr>
        </p:nvSpPr>
        <p:spPr>
          <a:xfrm>
            <a:off x="7686675" y="6359905"/>
            <a:ext cx="783138" cy="365125"/>
          </a:xfrm>
          <a:prstGeom prst="rect">
            <a:avLst/>
          </a:prstGeom>
        </p:spPr>
        <p:txBody>
          <a:bodyPr vert="horz" lIns="91440" tIns="45720" rIns="91440" bIns="45720" rtlCol="0" anchor="ctr"/>
          <a:lstStyle>
            <a:lvl1pPr algn="r">
              <a:defRPr sz="1600" b="0">
                <a:solidFill>
                  <a:schemeClr val="bg1"/>
                </a:solidFill>
              </a:defRPr>
            </a:lvl1p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3" r:id="rId4"/>
    <p:sldLayoutId id="2147483662" r:id="rId5"/>
    <p:sldLayoutId id="2147483682" r:id="rId6"/>
    <p:sldLayoutId id="2147483655" r:id="rId7"/>
    <p:sldLayoutId id="2147483657" r:id="rId8"/>
    <p:sldLayoutId id="2147483681" r:id="rId9"/>
  </p:sldLayoutIdLst>
  <p:hf hdr="0" dt="0"/>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85750" marR="0" indent="-285750" algn="l" defTabSz="284400" rtl="0" eaLnBrk="1" fontAlgn="auto" latinLnBrk="0" hangingPunct="1">
        <a:lnSpc>
          <a:spcPct val="90000"/>
        </a:lnSpc>
        <a:spcBef>
          <a:spcPts val="500"/>
        </a:spcBef>
        <a:spcAft>
          <a:spcPts val="600"/>
        </a:spcAft>
        <a:buClr>
          <a:srgbClr val="89BD3E"/>
        </a:buClr>
        <a:buSzPts val="2400"/>
        <a:buFont typeface="Wingdings" panose="05000000000000000000" pitchFamily="2" charset="2"/>
        <a:buChar char="§"/>
        <a:tabLst/>
        <a:defRPr lang="en-US" sz="2200" kern="1200" noProof="0" dirty="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929" userDrawn="1">
          <p15:clr>
            <a:srgbClr val="F26B43"/>
          </p15:clr>
        </p15:guide>
        <p15:guide id="7" orient="horz" pos="3997" userDrawn="1">
          <p15:clr>
            <a:srgbClr val="F26B43"/>
          </p15:clr>
        </p15:guide>
        <p15:guide id="8" orient="horz" pos="73" userDrawn="1">
          <p15:clr>
            <a:srgbClr val="F26B43"/>
          </p15:clr>
        </p15:guide>
        <p15:guide id="9" orient="horz" pos="686" userDrawn="1">
          <p15:clr>
            <a:srgbClr val="F26B43"/>
          </p15:clr>
        </p15:guide>
        <p15:guide id="10" orient="horz" pos="1003" userDrawn="1">
          <p15:clr>
            <a:srgbClr val="F26B43"/>
          </p15:clr>
        </p15:guide>
        <p15:guide id="11" pos="7242" userDrawn="1">
          <p15:clr>
            <a:srgbClr val="F26B43"/>
          </p15:clr>
        </p15:guide>
        <p15:guide id="12" orient="horz" pos="799" userDrawn="1">
          <p15:clr>
            <a:srgbClr val="F26B43"/>
          </p15:clr>
        </p15:guide>
        <p15:guide id="13"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hyperlink" Target="https://medium.com/@Francesco_AI/ai-knowledge-map-how-to-classify-ai-technologies-6c073b969020"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medium.com/@Francesco_AI/ai-knowledge-map-how-to-classify-ai-technologies-6c073b969020"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2.deloitte.com/nl/nl/pages/data-analytics/articles/part-2-artificial-intelligence-techniques-explained.html"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https://scikit-learn.org/"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towardsdatascience.com/supervised-vs-unsupervised-learning-14f68e32ea8d"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towardsdatascience.com/supervised-vs-unsupervised-learning-14f68e32ea8d"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1.emf"/><Relationship Id="rId4" Type="http://schemas.openxmlformats.org/officeDocument/2006/relationships/customXml" Target="../ink/ink5.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towardsdatascience.com/supervised-vs-unsupervised-learning-14f68e32ea8d" TargetMode="Externa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19.png"/><Relationship Id="rId7" Type="http://schemas.openxmlformats.org/officeDocument/2006/relationships/hyperlink" Target="https://towardsdatascience.com/supervised-vs-unsupervised-learning-14f68e32ea8d"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 Id="rId9" Type="http://schemas.openxmlformats.org/officeDocument/2006/relationships/image" Target="../media/image21.emf"/></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towardsdatascience.com/supervised-vs-unsupervised-learning-14f68e32ea8d"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hyperlink" Target="https://towardsdatascience.com/supervised-vs-unsupervised-learning-14f68e32ea8d"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_aWzGGNrcic"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hyperlink" Target="https://towardsdatascience.com/supervised-vs-unsupervised-learning-14f68e32ea8d"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hyperlink" Target="https://docs.microsoft.com/en-us/azure/cognitive-services/"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hyperlink" Target="https://console.bluemix.net/apidocs/language-translator" TargetMode="External"/><Relationship Id="rId7"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pypi.org/project/langdetect/" TargetMode="External"/><Relationship Id="rId5" Type="http://schemas.openxmlformats.org/officeDocument/2006/relationships/hyperlink" Target="https://cloud.google.com/translate/docs/basic/detecting-language" TargetMode="External"/><Relationship Id="rId4" Type="http://schemas.openxmlformats.org/officeDocument/2006/relationships/hyperlink" Target="https://docs.microsoft.com/en-us/azure/cognitive-services/translator/"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www.python.org/downloads/"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hyperlink" Target="http://www.anaconda.com/" TargetMode="External"/><Relationship Id="rId4" Type="http://schemas.openxmlformats.org/officeDocument/2006/relationships/hyperlink" Target="https://colab.research.google.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www.geminoid.jp/en"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medium.com/@Francesco_AI/ai-knowledge-map-how-to-classify-ai-technologies-6c073b969020"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emf"/><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medium.com/@Francesco_AI/ai-knowledge-map-how-to-classify-ai-technologies-6c073b96902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75452-D548-4EEC-BA89-DE48BBA11484}"/>
              </a:ext>
            </a:extLst>
          </p:cNvPr>
          <p:cNvSpPr>
            <a:spLocks noGrp="1"/>
          </p:cNvSpPr>
          <p:nvPr>
            <p:ph type="ctrTitle"/>
          </p:nvPr>
        </p:nvSpPr>
        <p:spPr/>
        <p:txBody>
          <a:bodyPr/>
          <a:lstStyle/>
          <a:p>
            <a:r>
              <a:rPr lang="en-US" dirty="0"/>
              <a:t>Introduction to Intelligent User Interfaces</a:t>
            </a:r>
          </a:p>
        </p:txBody>
      </p:sp>
      <p:sp>
        <p:nvSpPr>
          <p:cNvPr id="3" name="Untertitel 2">
            <a:extLst>
              <a:ext uri="{FF2B5EF4-FFF2-40B4-BE49-F238E27FC236}">
                <a16:creationId xmlns:a16="http://schemas.microsoft.com/office/drawing/2014/main" id="{3A381266-C22C-44E9-AF7C-EC48CA7C57CB}"/>
              </a:ext>
            </a:extLst>
          </p:cNvPr>
          <p:cNvSpPr>
            <a:spLocks noGrp="1"/>
          </p:cNvSpPr>
          <p:nvPr>
            <p:ph type="subTitle" idx="1"/>
          </p:nvPr>
        </p:nvSpPr>
        <p:spPr/>
        <p:txBody>
          <a:bodyPr/>
          <a:lstStyle/>
          <a:p>
            <a:r>
              <a:rPr lang="en-US" dirty="0"/>
              <a:t>Artificial Intelligence: An Overview for HCI</a:t>
            </a:r>
            <a:endParaRPr lang="de-DE" dirty="0"/>
          </a:p>
        </p:txBody>
      </p:sp>
      <p:sp>
        <p:nvSpPr>
          <p:cNvPr id="27" name="Picture Placeholder 26">
            <a:extLst>
              <a:ext uri="{FF2B5EF4-FFF2-40B4-BE49-F238E27FC236}">
                <a16:creationId xmlns:a16="http://schemas.microsoft.com/office/drawing/2014/main" id="{2FA77E99-930E-4BF8-AD23-D122D2721F0B}"/>
              </a:ext>
            </a:extLst>
          </p:cNvPr>
          <p:cNvSpPr>
            <a:spLocks noGrp="1"/>
          </p:cNvSpPr>
          <p:nvPr>
            <p:ph type="pic" sz="quarter" idx="16"/>
          </p:nvPr>
        </p:nvSpPr>
        <p:spPr/>
      </p:sp>
      <p:sp>
        <p:nvSpPr>
          <p:cNvPr id="29" name="Picture Placeholder 28">
            <a:extLst>
              <a:ext uri="{FF2B5EF4-FFF2-40B4-BE49-F238E27FC236}">
                <a16:creationId xmlns:a16="http://schemas.microsoft.com/office/drawing/2014/main" id="{09768B6F-72F5-4334-94C4-24442370BA50}"/>
              </a:ext>
            </a:extLst>
          </p:cNvPr>
          <p:cNvSpPr>
            <a:spLocks noGrp="1"/>
          </p:cNvSpPr>
          <p:nvPr>
            <p:ph type="pic" sz="quarter" idx="17"/>
          </p:nvPr>
        </p:nvSpPr>
        <p:spPr/>
      </p:sp>
      <p:sp>
        <p:nvSpPr>
          <p:cNvPr id="28" name="Fußzeilenplatzhalter 27">
            <a:extLst>
              <a:ext uri="{FF2B5EF4-FFF2-40B4-BE49-F238E27FC236}">
                <a16:creationId xmlns:a16="http://schemas.microsoft.com/office/drawing/2014/main" id="{A14D6A10-FCBD-43C4-9B24-CD6428E5EA65}"/>
              </a:ext>
            </a:extLst>
          </p:cNvPr>
          <p:cNvSpPr>
            <a:spLocks noGrp="1"/>
          </p:cNvSpPr>
          <p:nvPr>
            <p:ph type="ftr" sz="quarter" idx="27"/>
          </p:nvPr>
        </p:nvSpPr>
        <p:spPr>
          <a:xfrm>
            <a:off x="8791074" y="6352598"/>
            <a:ext cx="3245350" cy="365125"/>
          </a:xfrm>
        </p:spPr>
        <p:txBody>
          <a:bodyPr/>
          <a:lstStyle/>
          <a:p>
            <a:endParaRPr lang="de-DE" dirty="0"/>
          </a:p>
        </p:txBody>
      </p:sp>
      <p:sp>
        <p:nvSpPr>
          <p:cNvPr id="12" name="Foliennummernplatzhalter 11">
            <a:extLst>
              <a:ext uri="{FF2B5EF4-FFF2-40B4-BE49-F238E27FC236}">
                <a16:creationId xmlns:a16="http://schemas.microsoft.com/office/drawing/2014/main" id="{949606A8-74C1-4D5C-9083-2C32D4B3A7A7}"/>
              </a:ext>
            </a:extLst>
          </p:cNvPr>
          <p:cNvSpPr>
            <a:spLocks noGrp="1"/>
          </p:cNvSpPr>
          <p:nvPr>
            <p:ph type="sldNum" sz="quarter" idx="28"/>
          </p:nvPr>
        </p:nvSpPr>
        <p:spPr>
          <a:xfrm>
            <a:off x="7686675" y="6359905"/>
            <a:ext cx="783138" cy="365125"/>
          </a:xfrm>
        </p:spPr>
        <p:txBody>
          <a:bodyPr/>
          <a:lstStyle/>
          <a:p>
            <a:fld id="{002E4239-9C90-407D-B00F-DCBF08F5A841}" type="slidenum">
              <a:rPr lang="en-US" smtClean="0"/>
              <a:pPr/>
              <a:t>1</a:t>
            </a:fld>
            <a:endParaRPr lang="en-US"/>
          </a:p>
        </p:txBody>
      </p:sp>
      <p:sp>
        <p:nvSpPr>
          <p:cNvPr id="31" name="Picture Placeholder 30">
            <a:extLst>
              <a:ext uri="{FF2B5EF4-FFF2-40B4-BE49-F238E27FC236}">
                <a16:creationId xmlns:a16="http://schemas.microsoft.com/office/drawing/2014/main" id="{C2D478FC-73A2-4952-A3FE-4CD8679761A7}"/>
              </a:ext>
            </a:extLst>
          </p:cNvPr>
          <p:cNvSpPr>
            <a:spLocks noGrp="1"/>
          </p:cNvSpPr>
          <p:nvPr>
            <p:ph type="pic" sz="quarter" idx="25"/>
          </p:nvPr>
        </p:nvSpPr>
        <p:spPr/>
      </p:sp>
      <p:sp>
        <p:nvSpPr>
          <p:cNvPr id="25" name="Rectangle 7">
            <a:extLst>
              <a:ext uri="{FF2B5EF4-FFF2-40B4-BE49-F238E27FC236}">
                <a16:creationId xmlns:a16="http://schemas.microsoft.com/office/drawing/2014/main" id="{8313B69C-47FF-475E-8B61-845683C92909}"/>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3600000" bIns="108000" rtlCol="0" anchor="b" anchorCtr="0">
            <a:spAutoFit/>
          </a:bodyPr>
          <a:lstStyle/>
          <a:p>
            <a:r>
              <a:rPr lang="en-US" sz="1200" dirty="0">
                <a:solidFill>
                  <a:schemeClr val="tx1"/>
                </a:solidFill>
              </a:rPr>
              <a:t>Image Source</a:t>
            </a:r>
          </a:p>
        </p:txBody>
      </p:sp>
      <p:pic>
        <p:nvPicPr>
          <p:cNvPr id="17" name="Picture 2">
            <a:extLst>
              <a:ext uri="{FF2B5EF4-FFF2-40B4-BE49-F238E27FC236}">
                <a16:creationId xmlns:a16="http://schemas.microsoft.com/office/drawing/2014/main" id="{FCA28DB7-A5CF-4C19-9875-070FE4F871EB}"/>
              </a:ext>
            </a:extLst>
          </p:cNvPr>
          <p:cNvPicPr>
            <a:picLocks noChangeAspect="1" noChangeArrowheads="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695327" y="6343404"/>
            <a:ext cx="1160554" cy="4061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8" descr="A person sitting at a table using a computer&#10;&#10;Description automatically generated">
            <a:extLst>
              <a:ext uri="{FF2B5EF4-FFF2-40B4-BE49-F238E27FC236}">
                <a16:creationId xmlns:a16="http://schemas.microsoft.com/office/drawing/2014/main" id="{7A09B558-68A2-9147-B26B-0A5F4117F090}"/>
              </a:ext>
            </a:extLst>
          </p:cNvPr>
          <p:cNvPicPr>
            <a:picLocks noGrp="1" noChangeAspect="1"/>
          </p:cNvPicPr>
          <p:nvPr>
            <p:ph type="pic" sz="quarter" idx="13"/>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43604" b="19626"/>
          <a:stretch/>
        </p:blipFill>
        <p:spPr>
          <a:xfrm>
            <a:off x="0" y="1089025"/>
            <a:ext cx="12192000" cy="2879725"/>
          </a:xfrm>
        </p:spPr>
      </p:pic>
      <p:sp>
        <p:nvSpPr>
          <p:cNvPr id="11" name="Picture Placeholder 10">
            <a:extLst>
              <a:ext uri="{FF2B5EF4-FFF2-40B4-BE49-F238E27FC236}">
                <a16:creationId xmlns:a16="http://schemas.microsoft.com/office/drawing/2014/main" id="{9E375F41-E409-EC42-8D10-BA4AD7369D31}"/>
              </a:ext>
            </a:extLst>
          </p:cNvPr>
          <p:cNvSpPr>
            <a:spLocks noGrp="1"/>
          </p:cNvSpPr>
          <p:nvPr>
            <p:ph type="pic" sz="quarter" idx="15"/>
          </p:nvPr>
        </p:nvSpPr>
        <p:spPr/>
      </p:sp>
    </p:spTree>
    <p:extLst>
      <p:ext uri="{BB962C8B-B14F-4D97-AF65-F5344CB8AC3E}">
        <p14:creationId xmlns:p14="http://schemas.microsoft.com/office/powerpoint/2010/main" val="1490774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AI Knowledge Map: </a:t>
            </a:r>
            <a:br>
              <a:rPr lang="en-US" dirty="0"/>
            </a:br>
            <a:r>
              <a:rPr lang="en-US" dirty="0"/>
              <a:t>how to classify AI technologies</a:t>
            </a:r>
          </a:p>
        </p:txBody>
      </p:sp>
      <p:sp>
        <p:nvSpPr>
          <p:cNvPr id="3" name="Textplatzhalter 2"/>
          <p:cNvSpPr>
            <a:spLocks noGrp="1"/>
          </p:cNvSpPr>
          <p:nvPr>
            <p:ph type="body" sz="quarter" idx="13"/>
          </p:nvPr>
        </p:nvSpPr>
        <p:spPr/>
        <p:txBody>
          <a:bodyPr>
            <a:normAutofit lnSpcReduction="10000"/>
          </a:bodyPr>
          <a:lstStyle/>
          <a:p>
            <a:pPr marL="0" indent="0">
              <a:buNone/>
            </a:pPr>
            <a:r>
              <a:rPr lang="en-US" sz="2400" b="1" dirty="0"/>
              <a:t>Technologies</a:t>
            </a:r>
          </a:p>
          <a:p>
            <a:r>
              <a:rPr lang="en-US" sz="2000" b="1" dirty="0"/>
              <a:t>Logic-based tools</a:t>
            </a:r>
            <a:r>
              <a:rPr lang="en-US" sz="2000" dirty="0"/>
              <a:t>: tools that are used for knowledge representation and problem-solving</a:t>
            </a:r>
          </a:p>
          <a:p>
            <a:r>
              <a:rPr lang="en-US" sz="2000" b="1" dirty="0"/>
              <a:t>Knowledge-based tools</a:t>
            </a:r>
            <a:r>
              <a:rPr lang="en-US" sz="2000" dirty="0"/>
              <a:t>: tools based on ontologies and huge databases of notions, information, and rules</a:t>
            </a:r>
          </a:p>
          <a:p>
            <a:r>
              <a:rPr lang="en-US" sz="2000" b="1" dirty="0"/>
              <a:t>Probabilistic methods</a:t>
            </a:r>
            <a:r>
              <a:rPr lang="en-US" sz="2000" dirty="0"/>
              <a:t>: tools that allow agents to act in incomplete information scenarios</a:t>
            </a:r>
          </a:p>
          <a:p>
            <a:r>
              <a:rPr lang="en-US" sz="2000" b="1" dirty="0"/>
              <a:t>Machine learning</a:t>
            </a:r>
            <a:r>
              <a:rPr lang="en-US" sz="2000" dirty="0"/>
              <a:t>: tools that allow computers to learn from data</a:t>
            </a:r>
          </a:p>
          <a:p>
            <a:r>
              <a:rPr lang="en-US" sz="2000" b="1" dirty="0"/>
              <a:t>Embodied intelligence</a:t>
            </a:r>
            <a:r>
              <a:rPr lang="en-US" sz="2000" dirty="0"/>
              <a:t>: engineering toolbox, which assumes that a body (or at least a partial set of functions such as movement, perception, interaction, and visualization) is required for higher intelligence</a:t>
            </a:r>
          </a:p>
          <a:p>
            <a:r>
              <a:rPr lang="en-US" sz="2000" b="1" dirty="0"/>
              <a:t>Search and optimization</a:t>
            </a:r>
            <a:r>
              <a:rPr lang="en-US" sz="2000" dirty="0"/>
              <a:t>: tools that allow intelligently searching through many possible solutions</a:t>
            </a:r>
            <a:endParaRPr lang="en-US" sz="1000" dirty="0"/>
          </a:p>
        </p:txBody>
      </p:sp>
      <p:sp>
        <p:nvSpPr>
          <p:cNvPr id="4" name="Textplatzhalter 3"/>
          <p:cNvSpPr>
            <a:spLocks noGrp="1"/>
          </p:cNvSpPr>
          <p:nvPr>
            <p:ph type="body" sz="quarter" idx="15"/>
          </p:nvPr>
        </p:nvSpPr>
        <p:spPr/>
        <p:txBody>
          <a:bodyPr/>
          <a:lstStyle/>
          <a:p>
            <a:r>
              <a:rPr lang="en-US" dirty="0"/>
              <a:t>A sketch of a new AI technology landscape by Francesco </a:t>
            </a:r>
            <a:r>
              <a:rPr lang="en-US" dirty="0" err="1"/>
              <a:t>Corea</a:t>
            </a:r>
            <a:endParaRPr lang="en-US" dirty="0"/>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en-US" smtClean="0"/>
              <a:pPr/>
              <a:t>10</a:t>
            </a:fld>
            <a:endParaRPr lang="en-US" dirty="0"/>
          </a:p>
        </p:txBody>
      </p:sp>
      <p:sp>
        <p:nvSpPr>
          <p:cNvPr id="10" name="Rechteck 7">
            <a:extLst>
              <a:ext uri="{FF2B5EF4-FFF2-40B4-BE49-F238E27FC236}">
                <a16:creationId xmlns:a16="http://schemas.microsoft.com/office/drawing/2014/main" id="{5BF7DA24-E94E-5947-9A2E-A2AA36DBD1C7}"/>
              </a:ext>
            </a:extLst>
          </p:cNvPr>
          <p:cNvSpPr/>
          <p:nvPr/>
        </p:nvSpPr>
        <p:spPr>
          <a:xfrm>
            <a:off x="695324" y="5904798"/>
            <a:ext cx="7853082" cy="261610"/>
          </a:xfrm>
          <a:prstGeom prst="rect">
            <a:avLst/>
          </a:prstGeom>
        </p:spPr>
        <p:txBody>
          <a:bodyPr wrap="square">
            <a:spAutoFit/>
          </a:bodyPr>
          <a:lstStyle/>
          <a:p>
            <a:r>
              <a:rPr lang="en-US" sz="1100" dirty="0">
                <a:hlinkClick r:id="rId3">
                  <a:extLst>
                    <a:ext uri="{A12FA001-AC4F-418D-AE19-62706E023703}">
                      <ahyp:hlinkClr xmlns:ahyp="http://schemas.microsoft.com/office/drawing/2018/hyperlinkcolor" val="tx"/>
                    </a:ext>
                  </a:extLst>
                </a:hlinkClick>
              </a:rPr>
              <a:t>https://medium.com/@Francesco_AI/ai-knowledge-map-how-to-classify-ai-technologies-6c073b969020</a:t>
            </a:r>
            <a:r>
              <a:rPr lang="en-US" sz="1100" dirty="0"/>
              <a:t> </a:t>
            </a:r>
          </a:p>
        </p:txBody>
      </p:sp>
    </p:spTree>
    <p:extLst>
      <p:ext uri="{BB962C8B-B14F-4D97-AF65-F5344CB8AC3E}">
        <p14:creationId xmlns:p14="http://schemas.microsoft.com/office/powerpoint/2010/main" val="934824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AI Knowledge Map: </a:t>
            </a:r>
            <a:br>
              <a:rPr lang="en-US" dirty="0"/>
            </a:br>
            <a:r>
              <a:rPr lang="en-US" dirty="0"/>
              <a:t>how to classify AI technologies</a:t>
            </a:r>
          </a:p>
        </p:txBody>
      </p:sp>
      <p:sp>
        <p:nvSpPr>
          <p:cNvPr id="3" name="Text Placeholder 2">
            <a:extLst>
              <a:ext uri="{FF2B5EF4-FFF2-40B4-BE49-F238E27FC236}">
                <a16:creationId xmlns:a16="http://schemas.microsoft.com/office/drawing/2014/main" id="{7560262B-1060-4B44-AFBE-BD18FD086232}"/>
              </a:ext>
            </a:extLst>
          </p:cNvPr>
          <p:cNvSpPr>
            <a:spLocks noGrp="1"/>
          </p:cNvSpPr>
          <p:nvPr>
            <p:ph type="body" sz="quarter" idx="13"/>
          </p:nvPr>
        </p:nvSpPr>
        <p:spPr/>
        <p:txBody>
          <a:bodyPr>
            <a:normAutofit fontScale="92500"/>
          </a:bodyPr>
          <a:lstStyle/>
          <a:p>
            <a:pPr marL="0" indent="0">
              <a:buNone/>
            </a:pPr>
            <a:r>
              <a:rPr lang="en-US" sz="3200" b="1" dirty="0"/>
              <a:t>Domains</a:t>
            </a:r>
          </a:p>
          <a:p>
            <a:pPr>
              <a:lnSpc>
                <a:spcPct val="120000"/>
              </a:lnSpc>
            </a:pPr>
            <a:r>
              <a:rPr lang="en-US" sz="2400" b="1" dirty="0"/>
              <a:t>Reasoning</a:t>
            </a:r>
            <a:r>
              <a:rPr lang="en-US" sz="2400" dirty="0"/>
              <a:t>: the capability to solve problems</a:t>
            </a:r>
          </a:p>
          <a:p>
            <a:pPr>
              <a:lnSpc>
                <a:spcPct val="120000"/>
              </a:lnSpc>
            </a:pPr>
            <a:r>
              <a:rPr lang="en-US" sz="2400" b="1" dirty="0"/>
              <a:t>Knowledge</a:t>
            </a:r>
            <a:r>
              <a:rPr lang="en-US" sz="2400" dirty="0"/>
              <a:t>: the ability to represent and understand the world</a:t>
            </a:r>
          </a:p>
          <a:p>
            <a:pPr>
              <a:lnSpc>
                <a:spcPct val="120000"/>
              </a:lnSpc>
            </a:pPr>
            <a:r>
              <a:rPr lang="en-US" sz="2400" b="1" dirty="0"/>
              <a:t>Planning</a:t>
            </a:r>
            <a:r>
              <a:rPr lang="en-US" sz="2400" dirty="0"/>
              <a:t>: the capability of setting and achieving goals</a:t>
            </a:r>
          </a:p>
          <a:p>
            <a:pPr>
              <a:lnSpc>
                <a:spcPct val="120000"/>
              </a:lnSpc>
            </a:pPr>
            <a:r>
              <a:rPr lang="en-US" sz="2400" b="1" dirty="0"/>
              <a:t>Communication</a:t>
            </a:r>
            <a:r>
              <a:rPr lang="en-US" sz="2400" dirty="0"/>
              <a:t>: the ability to understand language and communicate</a:t>
            </a:r>
          </a:p>
          <a:p>
            <a:pPr>
              <a:lnSpc>
                <a:spcPct val="120000"/>
              </a:lnSpc>
            </a:pPr>
            <a:r>
              <a:rPr lang="en-US" sz="2400" b="1" dirty="0"/>
              <a:t>Perception</a:t>
            </a:r>
            <a:r>
              <a:rPr lang="en-US" sz="2400" dirty="0"/>
              <a:t>: the ability to transform raw sensorial inputs (e.g., images, sounds, etc.) into usable information</a:t>
            </a:r>
          </a:p>
          <a:p>
            <a:pPr marL="0" indent="0">
              <a:buNone/>
            </a:pPr>
            <a:endParaRPr lang="en-US" sz="1000" dirty="0"/>
          </a:p>
        </p:txBody>
      </p:sp>
      <p:sp>
        <p:nvSpPr>
          <p:cNvPr id="4" name="Textplatzhalter 3"/>
          <p:cNvSpPr>
            <a:spLocks noGrp="1"/>
          </p:cNvSpPr>
          <p:nvPr>
            <p:ph type="body" sz="quarter" idx="15"/>
          </p:nvPr>
        </p:nvSpPr>
        <p:spPr/>
        <p:txBody>
          <a:bodyPr/>
          <a:lstStyle/>
          <a:p>
            <a:r>
              <a:rPr lang="en-US" dirty="0"/>
              <a:t>A sketch of a new AI technology landscape by Francesco </a:t>
            </a:r>
            <a:r>
              <a:rPr lang="en-US" dirty="0" err="1"/>
              <a:t>Corea</a:t>
            </a:r>
            <a:endParaRPr lang="en-US" dirty="0"/>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en-US" smtClean="0"/>
              <a:pPr/>
              <a:t>11</a:t>
            </a:fld>
            <a:endParaRPr lang="en-US" dirty="0"/>
          </a:p>
        </p:txBody>
      </p:sp>
      <p:sp>
        <p:nvSpPr>
          <p:cNvPr id="11" name="Textplatzhalter 2">
            <a:extLst>
              <a:ext uri="{FF2B5EF4-FFF2-40B4-BE49-F238E27FC236}">
                <a16:creationId xmlns:a16="http://schemas.microsoft.com/office/drawing/2014/main" id="{2EDC7884-2499-EA41-A49D-10DBAA0A4764}"/>
              </a:ext>
            </a:extLst>
          </p:cNvPr>
          <p:cNvSpPr txBox="1">
            <a:spLocks/>
          </p:cNvSpPr>
          <p:nvPr/>
        </p:nvSpPr>
        <p:spPr>
          <a:xfrm>
            <a:off x="695324" y="1592264"/>
            <a:ext cx="10242752" cy="4027109"/>
          </a:xfrm>
          <a:prstGeom prst="rect">
            <a:avLst/>
          </a:prstGeom>
        </p:spPr>
        <p:txBody>
          <a:bodyPr vert="horz" lIns="91440" tIns="45720" rIns="91440" bIns="45720" rtlCol="0">
            <a:normAutofit/>
          </a:bodyPr>
          <a:lstStyle>
            <a:lvl1pPr marL="285750" marR="0" indent="-285750" algn="l" defTabSz="284400" rtl="0" eaLnBrk="1" fontAlgn="auto" latinLnBrk="0" hangingPunct="1">
              <a:lnSpc>
                <a:spcPct val="90000"/>
              </a:lnSpc>
              <a:spcBef>
                <a:spcPts val="500"/>
              </a:spcBef>
              <a:spcAft>
                <a:spcPts val="600"/>
              </a:spcAft>
              <a:buClr>
                <a:srgbClr val="89BD3E"/>
              </a:buClr>
              <a:buSzPts val="2400"/>
              <a:buFont typeface="Wingdings" panose="05000000000000000000" pitchFamily="2" charset="2"/>
              <a:buChar char="§"/>
              <a:tabLst/>
              <a:defRPr lang="en-US" sz="2200" kern="1200" noProof="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sz="1575" dirty="0"/>
          </a:p>
        </p:txBody>
      </p:sp>
      <p:sp>
        <p:nvSpPr>
          <p:cNvPr id="10" name="Rechteck 7">
            <a:extLst>
              <a:ext uri="{FF2B5EF4-FFF2-40B4-BE49-F238E27FC236}">
                <a16:creationId xmlns:a16="http://schemas.microsoft.com/office/drawing/2014/main" id="{ACCE9292-5AF7-7749-A8DE-8BD98115F5EB}"/>
              </a:ext>
            </a:extLst>
          </p:cNvPr>
          <p:cNvSpPr/>
          <p:nvPr/>
        </p:nvSpPr>
        <p:spPr>
          <a:xfrm>
            <a:off x="695324" y="5904798"/>
            <a:ext cx="7853082" cy="261610"/>
          </a:xfrm>
          <a:prstGeom prst="rect">
            <a:avLst/>
          </a:prstGeom>
        </p:spPr>
        <p:txBody>
          <a:bodyPr wrap="square">
            <a:spAutoFit/>
          </a:bodyPr>
          <a:lstStyle/>
          <a:p>
            <a:r>
              <a:rPr lang="en-US" sz="1100" dirty="0">
                <a:hlinkClick r:id="rId3">
                  <a:extLst>
                    <a:ext uri="{A12FA001-AC4F-418D-AE19-62706E023703}">
                      <ahyp:hlinkClr xmlns:ahyp="http://schemas.microsoft.com/office/drawing/2018/hyperlinkcolor" val="tx"/>
                    </a:ext>
                  </a:extLst>
                </a:hlinkClick>
              </a:rPr>
              <a:t>https://medium.com/@Francesco_AI/ai-knowledge-map-how-to-classify-ai-technologies-6c073b969020</a:t>
            </a:r>
            <a:r>
              <a:rPr lang="en-US" sz="1100" dirty="0"/>
              <a:t> </a:t>
            </a:r>
          </a:p>
        </p:txBody>
      </p:sp>
    </p:spTree>
    <p:extLst>
      <p:ext uri="{BB962C8B-B14F-4D97-AF65-F5344CB8AC3E}">
        <p14:creationId xmlns:p14="http://schemas.microsoft.com/office/powerpoint/2010/main" val="4089338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Classification</a:t>
            </a:r>
            <a:endParaRPr lang="de-DE" dirty="0"/>
          </a:p>
        </p:txBody>
      </p:sp>
      <p:sp>
        <p:nvSpPr>
          <p:cNvPr id="3" name="Textplatzhalter 2"/>
          <p:cNvSpPr>
            <a:spLocks noGrp="1"/>
          </p:cNvSpPr>
          <p:nvPr>
            <p:ph type="body" sz="quarter" idx="13"/>
          </p:nvPr>
        </p:nvSpPr>
        <p:spPr>
          <a:xfrm>
            <a:off x="695324" y="5446936"/>
            <a:ext cx="7956551" cy="739756"/>
          </a:xfrm>
        </p:spPr>
        <p:txBody>
          <a:bodyPr>
            <a:normAutofit fontScale="85000" lnSpcReduction="20000"/>
          </a:bodyPr>
          <a:lstStyle/>
          <a:p>
            <a:r>
              <a:rPr lang="en-US" dirty="0"/>
              <a:t>These are your examples…</a:t>
            </a:r>
          </a:p>
          <a:p>
            <a:r>
              <a:rPr lang="en-US" dirty="0"/>
              <a:t>How can we find a “line” that separates the two groups?</a:t>
            </a:r>
          </a:p>
          <a:p>
            <a:endParaRPr lang="de-DE" dirty="0"/>
          </a:p>
        </p:txBody>
      </p:sp>
      <p:sp>
        <p:nvSpPr>
          <p:cNvPr id="4" name="Textplatzhalter 3"/>
          <p:cNvSpPr>
            <a:spLocks noGrp="1"/>
          </p:cNvSpPr>
          <p:nvPr>
            <p:ph type="body" sz="quarter" idx="15"/>
          </p:nvPr>
        </p:nvSpPr>
        <p:spPr/>
        <p:txBody>
          <a:bodyPr/>
          <a:lstStyle/>
          <a:p>
            <a:r>
              <a:rPr lang="en-US" dirty="0"/>
              <a:t>e.g. is an Email spam or not?</a:t>
            </a:r>
            <a:endParaRPr lang="de-DE" dirty="0"/>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12</a:t>
            </a:fld>
            <a:endParaRPr lang="de-DE" dirty="0"/>
          </a:p>
        </p:txBody>
      </p:sp>
      <p:sp>
        <p:nvSpPr>
          <p:cNvPr id="9" name="Ellipse 8"/>
          <p:cNvSpPr/>
          <p:nvPr/>
        </p:nvSpPr>
        <p:spPr>
          <a:xfrm>
            <a:off x="1469985" y="1979271"/>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2046714" y="2062162"/>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1655180" y="234487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2178197" y="2689943"/>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2754926" y="2772834"/>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2363392" y="305554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2455989" y="207013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3422436" y="1967005"/>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2760374" y="2169388"/>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911298" y="3240226"/>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1434315" y="3585292"/>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1619510" y="3950898"/>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1712107" y="296547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2016492" y="306473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p:nvSpPr>
        <p:spPr>
          <a:xfrm>
            <a:off x="4424859" y="295217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5" name="Rechteck 24"/>
          <p:cNvSpPr/>
          <p:nvPr/>
        </p:nvSpPr>
        <p:spPr>
          <a:xfrm>
            <a:off x="5091953" y="2247960"/>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6" name="Rechteck 25"/>
          <p:cNvSpPr/>
          <p:nvPr/>
        </p:nvSpPr>
        <p:spPr>
          <a:xfrm>
            <a:off x="4635767" y="2531746"/>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7" name="Rechteck 26"/>
          <p:cNvSpPr/>
          <p:nvPr/>
        </p:nvSpPr>
        <p:spPr>
          <a:xfrm>
            <a:off x="5856770" y="3105107"/>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8" name="Rechteck 27"/>
          <p:cNvSpPr/>
          <p:nvPr/>
        </p:nvSpPr>
        <p:spPr>
          <a:xfrm>
            <a:off x="4851438" y="321773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9" name="Rechteck 28"/>
          <p:cNvSpPr/>
          <p:nvPr/>
        </p:nvSpPr>
        <p:spPr>
          <a:xfrm>
            <a:off x="4917179" y="360701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0" name="Rechteck 29"/>
          <p:cNvSpPr/>
          <p:nvPr/>
        </p:nvSpPr>
        <p:spPr>
          <a:xfrm>
            <a:off x="4460993" y="3890797"/>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1" name="Rechteck 30"/>
          <p:cNvSpPr/>
          <p:nvPr/>
        </p:nvSpPr>
        <p:spPr>
          <a:xfrm>
            <a:off x="5070594" y="4173894"/>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2" name="Rechteck 31"/>
          <p:cNvSpPr/>
          <p:nvPr/>
        </p:nvSpPr>
        <p:spPr>
          <a:xfrm>
            <a:off x="3894435" y="346470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3" name="Rechteck 32"/>
          <p:cNvSpPr/>
          <p:nvPr/>
        </p:nvSpPr>
        <p:spPr>
          <a:xfrm>
            <a:off x="3960176" y="3862648"/>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4" name="Rechteck 33"/>
          <p:cNvSpPr/>
          <p:nvPr/>
        </p:nvSpPr>
        <p:spPr>
          <a:xfrm>
            <a:off x="3637464" y="4164062"/>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5" name="Rechteck 34"/>
          <p:cNvSpPr/>
          <p:nvPr/>
        </p:nvSpPr>
        <p:spPr>
          <a:xfrm>
            <a:off x="3978231" y="443043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6" name="Rechteck 35"/>
          <p:cNvSpPr/>
          <p:nvPr/>
        </p:nvSpPr>
        <p:spPr>
          <a:xfrm>
            <a:off x="4881045" y="2761715"/>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7" name="Rechteck 36"/>
          <p:cNvSpPr/>
          <p:nvPr/>
        </p:nvSpPr>
        <p:spPr>
          <a:xfrm>
            <a:off x="5533733" y="2573469"/>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8" name="Rechteck 37"/>
          <p:cNvSpPr/>
          <p:nvPr/>
        </p:nvSpPr>
        <p:spPr>
          <a:xfrm>
            <a:off x="4490600" y="3227934"/>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9" name="Rechteck 38"/>
          <p:cNvSpPr/>
          <p:nvPr/>
        </p:nvSpPr>
        <p:spPr>
          <a:xfrm>
            <a:off x="5100201" y="351103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0" name="Rechteck 39"/>
          <p:cNvSpPr/>
          <p:nvPr/>
        </p:nvSpPr>
        <p:spPr>
          <a:xfrm>
            <a:off x="4355963" y="2696360"/>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1" name="Ellipse 40"/>
          <p:cNvSpPr/>
          <p:nvPr/>
        </p:nvSpPr>
        <p:spPr>
          <a:xfrm>
            <a:off x="3543144" y="172807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p:cNvSpPr/>
          <p:nvPr/>
        </p:nvSpPr>
        <p:spPr>
          <a:xfrm>
            <a:off x="1308280" y="302965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p:cNvSpPr/>
          <p:nvPr/>
        </p:nvSpPr>
        <p:spPr>
          <a:xfrm>
            <a:off x="1831297" y="3374723"/>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p:cNvSpPr/>
          <p:nvPr/>
        </p:nvSpPr>
        <p:spPr>
          <a:xfrm>
            <a:off x="2231909" y="352544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3476149" y="445901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50" name="Ellipse 49"/>
          <p:cNvSpPr/>
          <p:nvPr/>
        </p:nvSpPr>
        <p:spPr>
          <a:xfrm>
            <a:off x="2948549" y="366171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4D0A9447-C3E9-4212-8EF9-276D631B20D3}"/>
                  </a:ext>
                </a:extLst>
              </p14:cNvPr>
              <p14:cNvContentPartPr/>
              <p14:nvPr/>
            </p14:nvContentPartPr>
            <p14:xfrm>
              <a:off x="1152360" y="2448000"/>
              <a:ext cx="4915440" cy="1419480"/>
            </p14:xfrm>
          </p:contentPart>
        </mc:Choice>
        <mc:Fallback xmlns="">
          <p:pic>
            <p:nvPicPr>
              <p:cNvPr id="8" name="Ink 7">
                <a:extLst>
                  <a:ext uri="{FF2B5EF4-FFF2-40B4-BE49-F238E27FC236}">
                    <a16:creationId xmlns:a16="http://schemas.microsoft.com/office/drawing/2014/main" id="{4D0A9447-C3E9-4212-8EF9-276D631B20D3}"/>
                  </a:ext>
                </a:extLst>
              </p:cNvPr>
              <p:cNvPicPr/>
              <p:nvPr/>
            </p:nvPicPr>
            <p:blipFill>
              <a:blip r:embed="rId4"/>
              <a:stretch>
                <a:fillRect/>
              </a:stretch>
            </p:blipFill>
            <p:spPr>
              <a:xfrm>
                <a:off x="1143000" y="2438640"/>
                <a:ext cx="4934160" cy="1438200"/>
              </a:xfrm>
              <a:prstGeom prst="rect">
                <a:avLst/>
              </a:prstGeom>
            </p:spPr>
          </p:pic>
        </mc:Fallback>
      </mc:AlternateContent>
    </p:spTree>
    <p:extLst>
      <p:ext uri="{BB962C8B-B14F-4D97-AF65-F5344CB8AC3E}">
        <p14:creationId xmlns:p14="http://schemas.microsoft.com/office/powerpoint/2010/main" val="2163133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Classification</a:t>
            </a:r>
            <a:endParaRPr lang="de-DE" dirty="0"/>
          </a:p>
        </p:txBody>
      </p:sp>
      <p:sp>
        <p:nvSpPr>
          <p:cNvPr id="3" name="Textplatzhalter 2"/>
          <p:cNvSpPr>
            <a:spLocks noGrp="1"/>
          </p:cNvSpPr>
          <p:nvPr>
            <p:ph type="body" sz="quarter" idx="13"/>
          </p:nvPr>
        </p:nvSpPr>
        <p:spPr>
          <a:xfrm>
            <a:off x="695324" y="5446936"/>
            <a:ext cx="7956551" cy="739756"/>
          </a:xfrm>
        </p:spPr>
        <p:txBody>
          <a:bodyPr>
            <a:normAutofit fontScale="85000" lnSpcReduction="20000"/>
          </a:bodyPr>
          <a:lstStyle/>
          <a:p>
            <a:r>
              <a:rPr lang="en-US" dirty="0"/>
              <a:t>These are your examples…</a:t>
            </a:r>
          </a:p>
          <a:p>
            <a:r>
              <a:rPr lang="en-US" dirty="0"/>
              <a:t>How can we find a “line” that separates the two groups?</a:t>
            </a:r>
          </a:p>
          <a:p>
            <a:endParaRPr lang="de-DE" dirty="0"/>
          </a:p>
        </p:txBody>
      </p:sp>
      <p:sp>
        <p:nvSpPr>
          <p:cNvPr id="4" name="Textplatzhalter 3"/>
          <p:cNvSpPr>
            <a:spLocks noGrp="1"/>
          </p:cNvSpPr>
          <p:nvPr>
            <p:ph type="body" sz="quarter" idx="15"/>
          </p:nvPr>
        </p:nvSpPr>
        <p:spPr/>
        <p:txBody>
          <a:bodyPr/>
          <a:lstStyle/>
          <a:p>
            <a:r>
              <a:rPr lang="en-US" dirty="0"/>
              <a:t>e.g. is an Email spam or not?</a:t>
            </a:r>
            <a:endParaRPr lang="de-DE" dirty="0"/>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13</a:t>
            </a:fld>
            <a:endParaRPr lang="de-DE" dirty="0"/>
          </a:p>
        </p:txBody>
      </p:sp>
      <p:sp>
        <p:nvSpPr>
          <p:cNvPr id="9" name="Ellipse 8"/>
          <p:cNvSpPr/>
          <p:nvPr/>
        </p:nvSpPr>
        <p:spPr>
          <a:xfrm>
            <a:off x="1469985" y="1979271"/>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2046714" y="2062162"/>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1655180" y="234487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2178197" y="2689943"/>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2754926" y="2772834"/>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2363392" y="305554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2455989" y="207013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3422436" y="1967005"/>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2760374" y="2169388"/>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911298" y="3240226"/>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1434315" y="3585292"/>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2948549" y="366171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1619510" y="3950898"/>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1712107" y="296547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2016492" y="306473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p:nvSpPr>
        <p:spPr>
          <a:xfrm>
            <a:off x="4424859" y="295217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5" name="Rechteck 24"/>
          <p:cNvSpPr/>
          <p:nvPr/>
        </p:nvSpPr>
        <p:spPr>
          <a:xfrm>
            <a:off x="5091953" y="2247960"/>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6" name="Rechteck 25"/>
          <p:cNvSpPr/>
          <p:nvPr/>
        </p:nvSpPr>
        <p:spPr>
          <a:xfrm>
            <a:off x="4635767" y="2531746"/>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7" name="Rechteck 26"/>
          <p:cNvSpPr/>
          <p:nvPr/>
        </p:nvSpPr>
        <p:spPr>
          <a:xfrm>
            <a:off x="5856770" y="3105107"/>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8" name="Rechteck 27"/>
          <p:cNvSpPr/>
          <p:nvPr/>
        </p:nvSpPr>
        <p:spPr>
          <a:xfrm>
            <a:off x="4851438" y="321773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9" name="Rechteck 28"/>
          <p:cNvSpPr/>
          <p:nvPr/>
        </p:nvSpPr>
        <p:spPr>
          <a:xfrm>
            <a:off x="4917179" y="360701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0" name="Rechteck 29"/>
          <p:cNvSpPr/>
          <p:nvPr/>
        </p:nvSpPr>
        <p:spPr>
          <a:xfrm>
            <a:off x="4460993" y="3890797"/>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1" name="Rechteck 30"/>
          <p:cNvSpPr/>
          <p:nvPr/>
        </p:nvSpPr>
        <p:spPr>
          <a:xfrm>
            <a:off x="5070594" y="4173894"/>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2" name="Rechteck 31"/>
          <p:cNvSpPr/>
          <p:nvPr/>
        </p:nvSpPr>
        <p:spPr>
          <a:xfrm>
            <a:off x="3894435" y="346470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3" name="Rechteck 32"/>
          <p:cNvSpPr/>
          <p:nvPr/>
        </p:nvSpPr>
        <p:spPr>
          <a:xfrm>
            <a:off x="3960176" y="3862648"/>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4" name="Rechteck 33"/>
          <p:cNvSpPr/>
          <p:nvPr/>
        </p:nvSpPr>
        <p:spPr>
          <a:xfrm>
            <a:off x="3637464" y="4164062"/>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5" name="Rechteck 34"/>
          <p:cNvSpPr/>
          <p:nvPr/>
        </p:nvSpPr>
        <p:spPr>
          <a:xfrm>
            <a:off x="3978231" y="443043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6" name="Rechteck 35"/>
          <p:cNvSpPr/>
          <p:nvPr/>
        </p:nvSpPr>
        <p:spPr>
          <a:xfrm>
            <a:off x="4881045" y="2761715"/>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7" name="Rechteck 36"/>
          <p:cNvSpPr/>
          <p:nvPr/>
        </p:nvSpPr>
        <p:spPr>
          <a:xfrm>
            <a:off x="5533733" y="2573469"/>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8" name="Rechteck 37"/>
          <p:cNvSpPr/>
          <p:nvPr/>
        </p:nvSpPr>
        <p:spPr>
          <a:xfrm>
            <a:off x="4490600" y="3227934"/>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9" name="Rechteck 38"/>
          <p:cNvSpPr/>
          <p:nvPr/>
        </p:nvSpPr>
        <p:spPr>
          <a:xfrm>
            <a:off x="5100201" y="351103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0" name="Rechteck 39"/>
          <p:cNvSpPr/>
          <p:nvPr/>
        </p:nvSpPr>
        <p:spPr>
          <a:xfrm>
            <a:off x="4355963" y="2696360"/>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1" name="Ellipse 40"/>
          <p:cNvSpPr/>
          <p:nvPr/>
        </p:nvSpPr>
        <p:spPr>
          <a:xfrm>
            <a:off x="3543144" y="172807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p:cNvSpPr/>
          <p:nvPr/>
        </p:nvSpPr>
        <p:spPr>
          <a:xfrm>
            <a:off x="1308280" y="302965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p:cNvSpPr/>
          <p:nvPr/>
        </p:nvSpPr>
        <p:spPr>
          <a:xfrm>
            <a:off x="1831297" y="3374723"/>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p:cNvSpPr/>
          <p:nvPr/>
        </p:nvSpPr>
        <p:spPr>
          <a:xfrm>
            <a:off x="2231909" y="352544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3476149" y="445901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cxnSp>
        <p:nvCxnSpPr>
          <p:cNvPr id="47" name="Gerader Verbinder 46"/>
          <p:cNvCxnSpPr/>
          <p:nvPr/>
        </p:nvCxnSpPr>
        <p:spPr>
          <a:xfrm flipV="1">
            <a:off x="2754926" y="1649506"/>
            <a:ext cx="2162253" cy="3603813"/>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7282A93B-80B1-477D-A11C-1ADF806BB0B3}"/>
                  </a:ext>
                </a:extLst>
              </p14:cNvPr>
              <p14:cNvContentPartPr/>
              <p14:nvPr/>
            </p14:nvContentPartPr>
            <p14:xfrm>
              <a:off x="3828960" y="3085920"/>
              <a:ext cx="333720" cy="295920"/>
            </p14:xfrm>
          </p:contentPart>
        </mc:Choice>
        <mc:Fallback xmlns="">
          <p:pic>
            <p:nvPicPr>
              <p:cNvPr id="8" name="Ink 7">
                <a:extLst>
                  <a:ext uri="{FF2B5EF4-FFF2-40B4-BE49-F238E27FC236}">
                    <a16:creationId xmlns:a16="http://schemas.microsoft.com/office/drawing/2014/main" id="{7282A93B-80B1-477D-A11C-1ADF806BB0B3}"/>
                  </a:ext>
                </a:extLst>
              </p:cNvPr>
              <p:cNvPicPr/>
              <p:nvPr/>
            </p:nvPicPr>
            <p:blipFill>
              <a:blip r:embed="rId4"/>
              <a:stretch>
                <a:fillRect/>
              </a:stretch>
            </p:blipFill>
            <p:spPr>
              <a:xfrm>
                <a:off x="3819600" y="3076560"/>
                <a:ext cx="352440" cy="314640"/>
              </a:xfrm>
              <a:prstGeom prst="rect">
                <a:avLst/>
              </a:prstGeom>
            </p:spPr>
          </p:pic>
        </mc:Fallback>
      </mc:AlternateContent>
    </p:spTree>
    <p:extLst>
      <p:ext uri="{BB962C8B-B14F-4D97-AF65-F5344CB8AC3E}">
        <p14:creationId xmlns:p14="http://schemas.microsoft.com/office/powerpoint/2010/main" val="3524513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Classification</a:t>
            </a:r>
            <a:endParaRPr lang="de-DE" dirty="0"/>
          </a:p>
        </p:txBody>
      </p:sp>
      <p:sp>
        <p:nvSpPr>
          <p:cNvPr id="3" name="Textplatzhalter 2"/>
          <p:cNvSpPr>
            <a:spLocks noGrp="1"/>
          </p:cNvSpPr>
          <p:nvPr>
            <p:ph type="body" sz="quarter" idx="13"/>
          </p:nvPr>
        </p:nvSpPr>
        <p:spPr>
          <a:xfrm>
            <a:off x="695324" y="5446936"/>
            <a:ext cx="7956551" cy="739756"/>
          </a:xfrm>
        </p:spPr>
        <p:txBody>
          <a:bodyPr>
            <a:normAutofit fontScale="85000" lnSpcReduction="20000"/>
          </a:bodyPr>
          <a:lstStyle/>
          <a:p>
            <a:r>
              <a:rPr lang="en-US" dirty="0"/>
              <a:t>These are your examples…</a:t>
            </a:r>
          </a:p>
          <a:p>
            <a:r>
              <a:rPr lang="en-US" dirty="0"/>
              <a:t>How can we find a “line” that separates the two groups?</a:t>
            </a:r>
          </a:p>
          <a:p>
            <a:endParaRPr lang="de-DE" dirty="0"/>
          </a:p>
        </p:txBody>
      </p:sp>
      <p:sp>
        <p:nvSpPr>
          <p:cNvPr id="4" name="Textplatzhalter 3"/>
          <p:cNvSpPr>
            <a:spLocks noGrp="1"/>
          </p:cNvSpPr>
          <p:nvPr>
            <p:ph type="body" sz="quarter" idx="15"/>
          </p:nvPr>
        </p:nvSpPr>
        <p:spPr/>
        <p:txBody>
          <a:bodyPr/>
          <a:lstStyle/>
          <a:p>
            <a:r>
              <a:rPr lang="en-US" dirty="0"/>
              <a:t>e.g. is an Email spam or not?</a:t>
            </a:r>
            <a:endParaRPr lang="de-DE" dirty="0"/>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14</a:t>
            </a:fld>
            <a:endParaRPr lang="de-DE" dirty="0"/>
          </a:p>
        </p:txBody>
      </p:sp>
      <p:sp>
        <p:nvSpPr>
          <p:cNvPr id="9" name="Ellipse 8"/>
          <p:cNvSpPr/>
          <p:nvPr/>
        </p:nvSpPr>
        <p:spPr>
          <a:xfrm>
            <a:off x="1469985" y="1979271"/>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2046714" y="2062162"/>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1655180" y="234487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2178197" y="2689943"/>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2754926" y="2772834"/>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2363392" y="305554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2455989" y="207013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3422436" y="1967005"/>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2760374" y="2169388"/>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911298" y="3240226"/>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1434315" y="3585292"/>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2948549" y="366171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1619510" y="3950898"/>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1712107" y="296547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2016492" y="306473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p:nvSpPr>
        <p:spPr>
          <a:xfrm>
            <a:off x="4424859" y="295217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5" name="Rechteck 24"/>
          <p:cNvSpPr/>
          <p:nvPr/>
        </p:nvSpPr>
        <p:spPr>
          <a:xfrm>
            <a:off x="5091953" y="2247960"/>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6" name="Rechteck 25"/>
          <p:cNvSpPr/>
          <p:nvPr/>
        </p:nvSpPr>
        <p:spPr>
          <a:xfrm>
            <a:off x="4635767" y="2531746"/>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7" name="Rechteck 26"/>
          <p:cNvSpPr/>
          <p:nvPr/>
        </p:nvSpPr>
        <p:spPr>
          <a:xfrm>
            <a:off x="5856770" y="3105107"/>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8" name="Rechteck 27"/>
          <p:cNvSpPr/>
          <p:nvPr/>
        </p:nvSpPr>
        <p:spPr>
          <a:xfrm>
            <a:off x="4851438" y="321773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9" name="Rechteck 28"/>
          <p:cNvSpPr/>
          <p:nvPr/>
        </p:nvSpPr>
        <p:spPr>
          <a:xfrm>
            <a:off x="4917179" y="360701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0" name="Rechteck 29"/>
          <p:cNvSpPr/>
          <p:nvPr/>
        </p:nvSpPr>
        <p:spPr>
          <a:xfrm>
            <a:off x="4460993" y="3890797"/>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1" name="Rechteck 30"/>
          <p:cNvSpPr/>
          <p:nvPr/>
        </p:nvSpPr>
        <p:spPr>
          <a:xfrm>
            <a:off x="5070594" y="4173894"/>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2" name="Rechteck 31"/>
          <p:cNvSpPr/>
          <p:nvPr/>
        </p:nvSpPr>
        <p:spPr>
          <a:xfrm>
            <a:off x="3894435" y="346470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3" name="Rechteck 32"/>
          <p:cNvSpPr/>
          <p:nvPr/>
        </p:nvSpPr>
        <p:spPr>
          <a:xfrm>
            <a:off x="3960176" y="3862648"/>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4" name="Rechteck 33"/>
          <p:cNvSpPr/>
          <p:nvPr/>
        </p:nvSpPr>
        <p:spPr>
          <a:xfrm>
            <a:off x="3637464" y="4164062"/>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5" name="Rechteck 34"/>
          <p:cNvSpPr/>
          <p:nvPr/>
        </p:nvSpPr>
        <p:spPr>
          <a:xfrm>
            <a:off x="3978231" y="443043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6" name="Rechteck 35"/>
          <p:cNvSpPr/>
          <p:nvPr/>
        </p:nvSpPr>
        <p:spPr>
          <a:xfrm>
            <a:off x="4881045" y="2761715"/>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7" name="Rechteck 36"/>
          <p:cNvSpPr/>
          <p:nvPr/>
        </p:nvSpPr>
        <p:spPr>
          <a:xfrm>
            <a:off x="5533733" y="2573469"/>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8" name="Rechteck 37"/>
          <p:cNvSpPr/>
          <p:nvPr/>
        </p:nvSpPr>
        <p:spPr>
          <a:xfrm>
            <a:off x="4490600" y="3227934"/>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9" name="Rechteck 38"/>
          <p:cNvSpPr/>
          <p:nvPr/>
        </p:nvSpPr>
        <p:spPr>
          <a:xfrm>
            <a:off x="5100201" y="351103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0" name="Rechteck 39"/>
          <p:cNvSpPr/>
          <p:nvPr/>
        </p:nvSpPr>
        <p:spPr>
          <a:xfrm>
            <a:off x="4355963" y="2696360"/>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1" name="Ellipse 40"/>
          <p:cNvSpPr/>
          <p:nvPr/>
        </p:nvSpPr>
        <p:spPr>
          <a:xfrm>
            <a:off x="3543144" y="172807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p:cNvSpPr/>
          <p:nvPr/>
        </p:nvSpPr>
        <p:spPr>
          <a:xfrm>
            <a:off x="1308280" y="302965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p:cNvSpPr/>
          <p:nvPr/>
        </p:nvSpPr>
        <p:spPr>
          <a:xfrm>
            <a:off x="1831297" y="3374723"/>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p:cNvSpPr/>
          <p:nvPr/>
        </p:nvSpPr>
        <p:spPr>
          <a:xfrm>
            <a:off x="2231909" y="352544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3476149" y="445901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cxnSp>
        <p:nvCxnSpPr>
          <p:cNvPr id="47" name="Gerader Verbinder 46"/>
          <p:cNvCxnSpPr/>
          <p:nvPr/>
        </p:nvCxnSpPr>
        <p:spPr>
          <a:xfrm flipV="1">
            <a:off x="2754926" y="1649506"/>
            <a:ext cx="2162253" cy="360381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V="1">
            <a:off x="2739215" y="1455890"/>
            <a:ext cx="1250400" cy="3487807"/>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06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Classification</a:t>
            </a:r>
            <a:endParaRPr lang="de-DE" dirty="0"/>
          </a:p>
        </p:txBody>
      </p:sp>
      <p:sp>
        <p:nvSpPr>
          <p:cNvPr id="3" name="Textplatzhalter 2"/>
          <p:cNvSpPr>
            <a:spLocks noGrp="1"/>
          </p:cNvSpPr>
          <p:nvPr>
            <p:ph type="body" sz="quarter" idx="13"/>
          </p:nvPr>
        </p:nvSpPr>
        <p:spPr>
          <a:xfrm>
            <a:off x="695324" y="5446936"/>
            <a:ext cx="7956551" cy="739756"/>
          </a:xfrm>
        </p:spPr>
        <p:txBody>
          <a:bodyPr>
            <a:normAutofit fontScale="85000" lnSpcReduction="20000"/>
          </a:bodyPr>
          <a:lstStyle/>
          <a:p>
            <a:r>
              <a:rPr lang="en-US" dirty="0"/>
              <a:t>These are your examples…</a:t>
            </a:r>
          </a:p>
          <a:p>
            <a:r>
              <a:rPr lang="en-US" dirty="0"/>
              <a:t>How can we find a “line” that separates the two groups?</a:t>
            </a:r>
          </a:p>
          <a:p>
            <a:endParaRPr lang="de-DE" dirty="0"/>
          </a:p>
        </p:txBody>
      </p:sp>
      <p:sp>
        <p:nvSpPr>
          <p:cNvPr id="4" name="Textplatzhalter 3"/>
          <p:cNvSpPr>
            <a:spLocks noGrp="1"/>
          </p:cNvSpPr>
          <p:nvPr>
            <p:ph type="body" sz="quarter" idx="15"/>
          </p:nvPr>
        </p:nvSpPr>
        <p:spPr/>
        <p:txBody>
          <a:bodyPr/>
          <a:lstStyle/>
          <a:p>
            <a:r>
              <a:rPr lang="en-US" dirty="0"/>
              <a:t>e.g. is an Email spam or not?</a:t>
            </a:r>
            <a:endParaRPr lang="de-DE" dirty="0"/>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15</a:t>
            </a:fld>
            <a:endParaRPr lang="de-DE" dirty="0"/>
          </a:p>
        </p:txBody>
      </p:sp>
      <p:sp>
        <p:nvSpPr>
          <p:cNvPr id="9" name="Ellipse 8"/>
          <p:cNvSpPr/>
          <p:nvPr/>
        </p:nvSpPr>
        <p:spPr>
          <a:xfrm>
            <a:off x="1469985" y="1979271"/>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2046714" y="2062162"/>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1655180" y="234487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2178197" y="2689943"/>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2754926" y="2772834"/>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2363392" y="305554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2455989" y="207013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3422436" y="1967005"/>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2760374" y="2169388"/>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911298" y="3240226"/>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1434315" y="3585292"/>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2948549" y="366171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1619510" y="3950898"/>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1712107" y="296547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2016492" y="306473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p:nvSpPr>
        <p:spPr>
          <a:xfrm>
            <a:off x="4424859" y="295217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5" name="Rechteck 24"/>
          <p:cNvSpPr/>
          <p:nvPr/>
        </p:nvSpPr>
        <p:spPr>
          <a:xfrm>
            <a:off x="5091953" y="2247960"/>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6" name="Rechteck 25"/>
          <p:cNvSpPr/>
          <p:nvPr/>
        </p:nvSpPr>
        <p:spPr>
          <a:xfrm>
            <a:off x="4635767" y="2531746"/>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7" name="Rechteck 26"/>
          <p:cNvSpPr/>
          <p:nvPr/>
        </p:nvSpPr>
        <p:spPr>
          <a:xfrm>
            <a:off x="5856770" y="3105107"/>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8" name="Rechteck 27"/>
          <p:cNvSpPr/>
          <p:nvPr/>
        </p:nvSpPr>
        <p:spPr>
          <a:xfrm>
            <a:off x="4851438" y="321773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9" name="Rechteck 28"/>
          <p:cNvSpPr/>
          <p:nvPr/>
        </p:nvSpPr>
        <p:spPr>
          <a:xfrm>
            <a:off x="4917179" y="360701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0" name="Rechteck 29"/>
          <p:cNvSpPr/>
          <p:nvPr/>
        </p:nvSpPr>
        <p:spPr>
          <a:xfrm>
            <a:off x="4460993" y="3890797"/>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1" name="Rechteck 30"/>
          <p:cNvSpPr/>
          <p:nvPr/>
        </p:nvSpPr>
        <p:spPr>
          <a:xfrm>
            <a:off x="5070594" y="4173894"/>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2" name="Rechteck 31"/>
          <p:cNvSpPr/>
          <p:nvPr/>
        </p:nvSpPr>
        <p:spPr>
          <a:xfrm>
            <a:off x="3894435" y="346470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3" name="Rechteck 32"/>
          <p:cNvSpPr/>
          <p:nvPr/>
        </p:nvSpPr>
        <p:spPr>
          <a:xfrm>
            <a:off x="3960176" y="3862648"/>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4" name="Rechteck 33"/>
          <p:cNvSpPr/>
          <p:nvPr/>
        </p:nvSpPr>
        <p:spPr>
          <a:xfrm>
            <a:off x="3637464" y="4164062"/>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5" name="Rechteck 34"/>
          <p:cNvSpPr/>
          <p:nvPr/>
        </p:nvSpPr>
        <p:spPr>
          <a:xfrm>
            <a:off x="3978231" y="443043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6" name="Rechteck 35"/>
          <p:cNvSpPr/>
          <p:nvPr/>
        </p:nvSpPr>
        <p:spPr>
          <a:xfrm>
            <a:off x="4881045" y="2761715"/>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7" name="Rechteck 36"/>
          <p:cNvSpPr/>
          <p:nvPr/>
        </p:nvSpPr>
        <p:spPr>
          <a:xfrm>
            <a:off x="5533733" y="2573469"/>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8" name="Rechteck 37"/>
          <p:cNvSpPr/>
          <p:nvPr/>
        </p:nvSpPr>
        <p:spPr>
          <a:xfrm>
            <a:off x="4490600" y="3227934"/>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9" name="Rechteck 38"/>
          <p:cNvSpPr/>
          <p:nvPr/>
        </p:nvSpPr>
        <p:spPr>
          <a:xfrm>
            <a:off x="5100201" y="351103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0" name="Rechteck 39"/>
          <p:cNvSpPr/>
          <p:nvPr/>
        </p:nvSpPr>
        <p:spPr>
          <a:xfrm>
            <a:off x="4355963" y="2696360"/>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1" name="Ellipse 40"/>
          <p:cNvSpPr/>
          <p:nvPr/>
        </p:nvSpPr>
        <p:spPr>
          <a:xfrm>
            <a:off x="3543144" y="172807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p:cNvSpPr/>
          <p:nvPr/>
        </p:nvSpPr>
        <p:spPr>
          <a:xfrm>
            <a:off x="1308280" y="302965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p:cNvSpPr/>
          <p:nvPr/>
        </p:nvSpPr>
        <p:spPr>
          <a:xfrm>
            <a:off x="1831297" y="3374723"/>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p:cNvSpPr/>
          <p:nvPr/>
        </p:nvSpPr>
        <p:spPr>
          <a:xfrm>
            <a:off x="2231909" y="352544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3476149" y="445901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cxnSp>
        <p:nvCxnSpPr>
          <p:cNvPr id="47" name="Gerader Verbinder 46"/>
          <p:cNvCxnSpPr/>
          <p:nvPr/>
        </p:nvCxnSpPr>
        <p:spPr>
          <a:xfrm flipV="1">
            <a:off x="2754926" y="1649506"/>
            <a:ext cx="2162253" cy="360381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V="1">
            <a:off x="2739215" y="1455890"/>
            <a:ext cx="1250400" cy="348780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Gerader Verbinder 47"/>
          <p:cNvCxnSpPr/>
          <p:nvPr/>
        </p:nvCxnSpPr>
        <p:spPr>
          <a:xfrm flipV="1">
            <a:off x="3371418" y="1467475"/>
            <a:ext cx="457981" cy="3439925"/>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9EDC282D-C615-4016-A070-1E9A6487EC5E}"/>
                  </a:ext>
                </a:extLst>
              </p14:cNvPr>
              <p14:cNvContentPartPr/>
              <p14:nvPr/>
            </p14:nvContentPartPr>
            <p14:xfrm>
              <a:off x="3876840" y="2647800"/>
              <a:ext cx="238320" cy="228960"/>
            </p14:xfrm>
          </p:contentPart>
        </mc:Choice>
        <mc:Fallback xmlns="">
          <p:pic>
            <p:nvPicPr>
              <p:cNvPr id="8" name="Ink 7">
                <a:extLst>
                  <a:ext uri="{FF2B5EF4-FFF2-40B4-BE49-F238E27FC236}">
                    <a16:creationId xmlns:a16="http://schemas.microsoft.com/office/drawing/2014/main" id="{9EDC282D-C615-4016-A070-1E9A6487EC5E}"/>
                  </a:ext>
                </a:extLst>
              </p:cNvPr>
              <p:cNvPicPr/>
              <p:nvPr/>
            </p:nvPicPr>
            <p:blipFill>
              <a:blip r:embed="rId4"/>
              <a:stretch>
                <a:fillRect/>
              </a:stretch>
            </p:blipFill>
            <p:spPr>
              <a:xfrm>
                <a:off x="3867480" y="2638440"/>
                <a:ext cx="257040" cy="247680"/>
              </a:xfrm>
              <a:prstGeom prst="rect">
                <a:avLst/>
              </a:prstGeom>
            </p:spPr>
          </p:pic>
        </mc:Fallback>
      </mc:AlternateContent>
    </p:spTree>
    <p:extLst>
      <p:ext uri="{BB962C8B-B14F-4D97-AF65-F5344CB8AC3E}">
        <p14:creationId xmlns:p14="http://schemas.microsoft.com/office/powerpoint/2010/main" val="869367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Classification</a:t>
            </a:r>
            <a:endParaRPr lang="de-DE" dirty="0"/>
          </a:p>
        </p:txBody>
      </p:sp>
      <p:sp>
        <p:nvSpPr>
          <p:cNvPr id="4" name="Textplatzhalter 3"/>
          <p:cNvSpPr>
            <a:spLocks noGrp="1"/>
          </p:cNvSpPr>
          <p:nvPr>
            <p:ph type="body" sz="quarter" idx="15"/>
          </p:nvPr>
        </p:nvSpPr>
        <p:spPr/>
        <p:txBody>
          <a:bodyPr/>
          <a:lstStyle/>
          <a:p>
            <a:r>
              <a:rPr lang="en-US" dirty="0"/>
              <a:t>e.g. is an Email spam or not?</a:t>
            </a:r>
            <a:endParaRPr lang="de-DE" dirty="0"/>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16</a:t>
            </a:fld>
            <a:endParaRPr lang="de-DE" dirty="0"/>
          </a:p>
        </p:txBody>
      </p:sp>
      <p:sp>
        <p:nvSpPr>
          <p:cNvPr id="9" name="Ellipse 8"/>
          <p:cNvSpPr/>
          <p:nvPr/>
        </p:nvSpPr>
        <p:spPr>
          <a:xfrm>
            <a:off x="1469985" y="1979271"/>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2046714" y="2062162"/>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1655180" y="234487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2178197" y="2689943"/>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2754926" y="2772834"/>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2363392" y="305554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2455989" y="207013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3422436" y="1967005"/>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2760374" y="2169388"/>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911298" y="3240226"/>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1434315" y="3585292"/>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2948549" y="366171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1619510" y="3950898"/>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1712107" y="296547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2016492" y="306473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p:nvSpPr>
        <p:spPr>
          <a:xfrm>
            <a:off x="4424859" y="295217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5" name="Rechteck 24"/>
          <p:cNvSpPr/>
          <p:nvPr/>
        </p:nvSpPr>
        <p:spPr>
          <a:xfrm>
            <a:off x="5091953" y="2247960"/>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6" name="Rechteck 25"/>
          <p:cNvSpPr/>
          <p:nvPr/>
        </p:nvSpPr>
        <p:spPr>
          <a:xfrm>
            <a:off x="4635767" y="2531746"/>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7" name="Rechteck 26"/>
          <p:cNvSpPr/>
          <p:nvPr/>
        </p:nvSpPr>
        <p:spPr>
          <a:xfrm>
            <a:off x="5856770" y="3105107"/>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8" name="Rechteck 27"/>
          <p:cNvSpPr/>
          <p:nvPr/>
        </p:nvSpPr>
        <p:spPr>
          <a:xfrm>
            <a:off x="4851438" y="321773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9" name="Rechteck 28"/>
          <p:cNvSpPr/>
          <p:nvPr/>
        </p:nvSpPr>
        <p:spPr>
          <a:xfrm>
            <a:off x="4917179" y="360701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0" name="Rechteck 29"/>
          <p:cNvSpPr/>
          <p:nvPr/>
        </p:nvSpPr>
        <p:spPr>
          <a:xfrm>
            <a:off x="4460993" y="3890797"/>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1" name="Rechteck 30"/>
          <p:cNvSpPr/>
          <p:nvPr/>
        </p:nvSpPr>
        <p:spPr>
          <a:xfrm>
            <a:off x="5070594" y="4173894"/>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2" name="Rechteck 31"/>
          <p:cNvSpPr/>
          <p:nvPr/>
        </p:nvSpPr>
        <p:spPr>
          <a:xfrm>
            <a:off x="3894435" y="346470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3" name="Rechteck 32"/>
          <p:cNvSpPr/>
          <p:nvPr/>
        </p:nvSpPr>
        <p:spPr>
          <a:xfrm>
            <a:off x="3960176" y="3862648"/>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4" name="Rechteck 33"/>
          <p:cNvSpPr/>
          <p:nvPr/>
        </p:nvSpPr>
        <p:spPr>
          <a:xfrm>
            <a:off x="3637464" y="4164062"/>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5" name="Rechteck 34"/>
          <p:cNvSpPr/>
          <p:nvPr/>
        </p:nvSpPr>
        <p:spPr>
          <a:xfrm>
            <a:off x="3978231" y="443043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6" name="Rechteck 35"/>
          <p:cNvSpPr/>
          <p:nvPr/>
        </p:nvSpPr>
        <p:spPr>
          <a:xfrm>
            <a:off x="4881045" y="2761715"/>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7" name="Rechteck 36"/>
          <p:cNvSpPr/>
          <p:nvPr/>
        </p:nvSpPr>
        <p:spPr>
          <a:xfrm>
            <a:off x="5533733" y="2573469"/>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8" name="Rechteck 37"/>
          <p:cNvSpPr/>
          <p:nvPr/>
        </p:nvSpPr>
        <p:spPr>
          <a:xfrm>
            <a:off x="4490600" y="3227934"/>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9" name="Rechteck 38"/>
          <p:cNvSpPr/>
          <p:nvPr/>
        </p:nvSpPr>
        <p:spPr>
          <a:xfrm>
            <a:off x="5100201" y="351103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0" name="Rechteck 39"/>
          <p:cNvSpPr/>
          <p:nvPr/>
        </p:nvSpPr>
        <p:spPr>
          <a:xfrm>
            <a:off x="4355963" y="2696360"/>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1" name="Ellipse 40"/>
          <p:cNvSpPr/>
          <p:nvPr/>
        </p:nvSpPr>
        <p:spPr>
          <a:xfrm>
            <a:off x="3543144" y="172807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p:cNvSpPr/>
          <p:nvPr/>
        </p:nvSpPr>
        <p:spPr>
          <a:xfrm>
            <a:off x="1308280" y="302965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p:cNvSpPr/>
          <p:nvPr/>
        </p:nvSpPr>
        <p:spPr>
          <a:xfrm>
            <a:off x="1831297" y="3374723"/>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p:cNvSpPr/>
          <p:nvPr/>
        </p:nvSpPr>
        <p:spPr>
          <a:xfrm>
            <a:off x="2231909" y="352544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3476149" y="445901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6" name="Abgerundetes Rechteck 45"/>
          <p:cNvSpPr/>
          <p:nvPr/>
        </p:nvSpPr>
        <p:spPr>
          <a:xfrm>
            <a:off x="3858229" y="1938323"/>
            <a:ext cx="208844" cy="21387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t>1</a:t>
            </a:r>
          </a:p>
        </p:txBody>
      </p:sp>
      <p:sp>
        <p:nvSpPr>
          <p:cNvPr id="51" name="Abgerundetes Rechteck 50"/>
          <p:cNvSpPr/>
          <p:nvPr/>
        </p:nvSpPr>
        <p:spPr>
          <a:xfrm>
            <a:off x="3113559" y="4707711"/>
            <a:ext cx="208844" cy="21387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t>2</a:t>
            </a:r>
          </a:p>
        </p:txBody>
      </p:sp>
      <p:sp>
        <p:nvSpPr>
          <p:cNvPr id="52" name="Abgerundetes Rechteck 51"/>
          <p:cNvSpPr/>
          <p:nvPr/>
        </p:nvSpPr>
        <p:spPr>
          <a:xfrm>
            <a:off x="3209991" y="3841903"/>
            <a:ext cx="208844" cy="21387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t>3</a:t>
            </a:r>
          </a:p>
        </p:txBody>
      </p:sp>
      <p:sp>
        <p:nvSpPr>
          <p:cNvPr id="49" name="Textplatzhalter 2">
            <a:extLst>
              <a:ext uri="{FF2B5EF4-FFF2-40B4-BE49-F238E27FC236}">
                <a16:creationId xmlns:a16="http://schemas.microsoft.com/office/drawing/2014/main" id="{B0C84663-7E59-E54F-BA18-F42672FDAD0B}"/>
              </a:ext>
            </a:extLst>
          </p:cNvPr>
          <p:cNvSpPr txBox="1">
            <a:spLocks/>
          </p:cNvSpPr>
          <p:nvPr/>
        </p:nvSpPr>
        <p:spPr>
          <a:xfrm>
            <a:off x="695324" y="5446936"/>
            <a:ext cx="7956551" cy="739756"/>
          </a:xfrm>
          <a:prstGeom prst="rect">
            <a:avLst/>
          </a:prstGeom>
        </p:spPr>
        <p:txBody>
          <a:bodyPr vert="horz" lIns="91440" tIns="45720" rIns="91440" bIns="45720" rtlCol="0">
            <a:normAutofit fontScale="85000" lnSpcReduction="20000"/>
          </a:bodyPr>
          <a:lstStyle>
            <a:lvl1pPr marL="285750" marR="0" indent="-285750" algn="l" defTabSz="284400" rtl="0" eaLnBrk="1" fontAlgn="auto" latinLnBrk="0" hangingPunct="1">
              <a:lnSpc>
                <a:spcPct val="90000"/>
              </a:lnSpc>
              <a:spcBef>
                <a:spcPts val="500"/>
              </a:spcBef>
              <a:spcAft>
                <a:spcPts val="600"/>
              </a:spcAft>
              <a:buClr>
                <a:srgbClr val="89BD3E"/>
              </a:buClr>
              <a:buSzPts val="2400"/>
              <a:buFont typeface="Wingdings" panose="05000000000000000000" pitchFamily="2" charset="2"/>
              <a:buChar char="§"/>
              <a:tabLst/>
              <a:defRPr lang="en-US" sz="2200" kern="1200" noProof="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These are your examples…</a:t>
            </a:r>
          </a:p>
          <a:p>
            <a:r>
              <a:rPr lang="en-US"/>
              <a:t>How can we find a “line” that separates the two groups?</a:t>
            </a:r>
          </a:p>
          <a:p>
            <a:endParaRPr lang="en-US" dirty="0"/>
          </a:p>
        </p:txBody>
      </p:sp>
      <p:sp>
        <p:nvSpPr>
          <p:cNvPr id="50" name="Textplatzhalter 2">
            <a:extLst>
              <a:ext uri="{FF2B5EF4-FFF2-40B4-BE49-F238E27FC236}">
                <a16:creationId xmlns:a16="http://schemas.microsoft.com/office/drawing/2014/main" id="{44E292B5-3CE7-8C47-A8A6-3A9A9A7F77FE}"/>
              </a:ext>
            </a:extLst>
          </p:cNvPr>
          <p:cNvSpPr txBox="1">
            <a:spLocks/>
          </p:cNvSpPr>
          <p:nvPr/>
        </p:nvSpPr>
        <p:spPr>
          <a:xfrm>
            <a:off x="4303467" y="444507"/>
            <a:ext cx="4362823" cy="1135562"/>
          </a:xfrm>
          <a:prstGeom prst="rect">
            <a:avLst/>
          </a:prstGeom>
        </p:spPr>
        <p:txBody>
          <a:bodyPr vert="horz" lIns="91440" tIns="45720" rIns="91440" bIns="45720" rtlCol="0">
            <a:normAutofit/>
          </a:bodyPr>
          <a:lstStyle>
            <a:lvl1pPr marL="285750" marR="0" indent="-285750" algn="l" defTabSz="284400" rtl="0" eaLnBrk="1" fontAlgn="auto" latinLnBrk="0" hangingPunct="1">
              <a:lnSpc>
                <a:spcPct val="90000"/>
              </a:lnSpc>
              <a:spcBef>
                <a:spcPts val="500"/>
              </a:spcBef>
              <a:spcAft>
                <a:spcPts val="600"/>
              </a:spcAft>
              <a:buClr>
                <a:srgbClr val="89BD3E"/>
              </a:buClr>
              <a:buSzPts val="2400"/>
              <a:buFont typeface="Wingdings" panose="05000000000000000000" pitchFamily="2" charset="2"/>
              <a:buChar char="§"/>
              <a:tabLst/>
              <a:defRPr lang="en-US" sz="2200" kern="1200" noProof="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will you classify the new data points?</a:t>
            </a:r>
          </a:p>
        </p:txBody>
      </p:sp>
      <p:sp>
        <p:nvSpPr>
          <p:cNvPr id="47" name="Text Placeholder 46">
            <a:extLst>
              <a:ext uri="{FF2B5EF4-FFF2-40B4-BE49-F238E27FC236}">
                <a16:creationId xmlns:a16="http://schemas.microsoft.com/office/drawing/2014/main" id="{21A6F177-2EB9-9945-9C29-FA404333279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16503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Classification</a:t>
            </a:r>
            <a:endParaRPr lang="de-DE" dirty="0"/>
          </a:p>
        </p:txBody>
      </p:sp>
      <p:sp>
        <p:nvSpPr>
          <p:cNvPr id="4" name="Textplatzhalter 3"/>
          <p:cNvSpPr>
            <a:spLocks noGrp="1"/>
          </p:cNvSpPr>
          <p:nvPr>
            <p:ph type="body" sz="quarter" idx="15"/>
          </p:nvPr>
        </p:nvSpPr>
        <p:spPr/>
        <p:txBody>
          <a:bodyPr/>
          <a:lstStyle/>
          <a:p>
            <a:r>
              <a:rPr lang="en-US" dirty="0"/>
              <a:t>e.g. is an Email spam or not?</a:t>
            </a:r>
            <a:endParaRPr lang="de-DE" dirty="0"/>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17</a:t>
            </a:fld>
            <a:endParaRPr lang="de-DE" dirty="0"/>
          </a:p>
        </p:txBody>
      </p:sp>
      <p:sp>
        <p:nvSpPr>
          <p:cNvPr id="9" name="Ellipse 8"/>
          <p:cNvSpPr/>
          <p:nvPr/>
        </p:nvSpPr>
        <p:spPr>
          <a:xfrm>
            <a:off x="1469985" y="1979271"/>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2046714" y="2062162"/>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1655180" y="234487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2178197" y="2689943"/>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2754926" y="2772834"/>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2363392" y="305554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2455989" y="207013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3422436" y="1967005"/>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2760374" y="2169388"/>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911298" y="3240226"/>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1434315" y="3585292"/>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2948549" y="366171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1619510" y="3950898"/>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1712107" y="296547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2016492" y="306473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p:nvSpPr>
        <p:spPr>
          <a:xfrm>
            <a:off x="4424859" y="295217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5" name="Rechteck 24"/>
          <p:cNvSpPr/>
          <p:nvPr/>
        </p:nvSpPr>
        <p:spPr>
          <a:xfrm>
            <a:off x="5091953" y="2247960"/>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6" name="Rechteck 25"/>
          <p:cNvSpPr/>
          <p:nvPr/>
        </p:nvSpPr>
        <p:spPr>
          <a:xfrm>
            <a:off x="4635767" y="2531746"/>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7" name="Rechteck 26"/>
          <p:cNvSpPr/>
          <p:nvPr/>
        </p:nvSpPr>
        <p:spPr>
          <a:xfrm>
            <a:off x="5856770" y="3105107"/>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8" name="Rechteck 27"/>
          <p:cNvSpPr/>
          <p:nvPr/>
        </p:nvSpPr>
        <p:spPr>
          <a:xfrm>
            <a:off x="4851438" y="321773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9" name="Rechteck 28"/>
          <p:cNvSpPr/>
          <p:nvPr/>
        </p:nvSpPr>
        <p:spPr>
          <a:xfrm>
            <a:off x="4917179" y="360701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0" name="Rechteck 29"/>
          <p:cNvSpPr/>
          <p:nvPr/>
        </p:nvSpPr>
        <p:spPr>
          <a:xfrm>
            <a:off x="4460993" y="3890797"/>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1" name="Rechteck 30"/>
          <p:cNvSpPr/>
          <p:nvPr/>
        </p:nvSpPr>
        <p:spPr>
          <a:xfrm>
            <a:off x="5070594" y="4173894"/>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2" name="Rechteck 31"/>
          <p:cNvSpPr/>
          <p:nvPr/>
        </p:nvSpPr>
        <p:spPr>
          <a:xfrm>
            <a:off x="3894435" y="346470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3" name="Rechteck 32"/>
          <p:cNvSpPr/>
          <p:nvPr/>
        </p:nvSpPr>
        <p:spPr>
          <a:xfrm>
            <a:off x="3960176" y="3862648"/>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4" name="Rechteck 33"/>
          <p:cNvSpPr/>
          <p:nvPr/>
        </p:nvSpPr>
        <p:spPr>
          <a:xfrm>
            <a:off x="3637464" y="4164062"/>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5" name="Rechteck 34"/>
          <p:cNvSpPr/>
          <p:nvPr/>
        </p:nvSpPr>
        <p:spPr>
          <a:xfrm>
            <a:off x="3978231" y="443043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6" name="Rechteck 35"/>
          <p:cNvSpPr/>
          <p:nvPr/>
        </p:nvSpPr>
        <p:spPr>
          <a:xfrm>
            <a:off x="4881045" y="2761715"/>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7" name="Rechteck 36"/>
          <p:cNvSpPr/>
          <p:nvPr/>
        </p:nvSpPr>
        <p:spPr>
          <a:xfrm>
            <a:off x="5533733" y="2573469"/>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8" name="Rechteck 37"/>
          <p:cNvSpPr/>
          <p:nvPr/>
        </p:nvSpPr>
        <p:spPr>
          <a:xfrm>
            <a:off x="4490600" y="3227934"/>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9" name="Rechteck 38"/>
          <p:cNvSpPr/>
          <p:nvPr/>
        </p:nvSpPr>
        <p:spPr>
          <a:xfrm>
            <a:off x="5100201" y="351103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0" name="Rechteck 39"/>
          <p:cNvSpPr/>
          <p:nvPr/>
        </p:nvSpPr>
        <p:spPr>
          <a:xfrm>
            <a:off x="4355963" y="2696360"/>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1" name="Ellipse 40"/>
          <p:cNvSpPr/>
          <p:nvPr/>
        </p:nvSpPr>
        <p:spPr>
          <a:xfrm>
            <a:off x="3543144" y="172807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p:cNvSpPr/>
          <p:nvPr/>
        </p:nvSpPr>
        <p:spPr>
          <a:xfrm>
            <a:off x="1308280" y="302965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p:cNvSpPr/>
          <p:nvPr/>
        </p:nvSpPr>
        <p:spPr>
          <a:xfrm>
            <a:off x="1831297" y="3374723"/>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p:cNvSpPr/>
          <p:nvPr/>
        </p:nvSpPr>
        <p:spPr>
          <a:xfrm>
            <a:off x="2231909" y="352544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3476149" y="445901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cxnSp>
        <p:nvCxnSpPr>
          <p:cNvPr id="47" name="Gerader Verbinder 46"/>
          <p:cNvCxnSpPr/>
          <p:nvPr/>
        </p:nvCxnSpPr>
        <p:spPr>
          <a:xfrm flipV="1">
            <a:off x="2754926" y="1649506"/>
            <a:ext cx="2162253" cy="360381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V="1">
            <a:off x="2739215" y="1455890"/>
            <a:ext cx="1250400" cy="348780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Gerader Verbinder 47"/>
          <p:cNvCxnSpPr/>
          <p:nvPr/>
        </p:nvCxnSpPr>
        <p:spPr>
          <a:xfrm flipV="1">
            <a:off x="3371418" y="1467475"/>
            <a:ext cx="457981" cy="343992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6" name="Abgerundetes Rechteck 45"/>
          <p:cNvSpPr/>
          <p:nvPr/>
        </p:nvSpPr>
        <p:spPr>
          <a:xfrm>
            <a:off x="3858229" y="1938323"/>
            <a:ext cx="208844" cy="21387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t>1</a:t>
            </a:r>
          </a:p>
        </p:txBody>
      </p:sp>
      <p:sp>
        <p:nvSpPr>
          <p:cNvPr id="51" name="Abgerundetes Rechteck 50"/>
          <p:cNvSpPr/>
          <p:nvPr/>
        </p:nvSpPr>
        <p:spPr>
          <a:xfrm>
            <a:off x="3113559" y="4707711"/>
            <a:ext cx="208844" cy="21387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t>2</a:t>
            </a:r>
          </a:p>
        </p:txBody>
      </p:sp>
      <p:sp>
        <p:nvSpPr>
          <p:cNvPr id="52" name="Abgerundetes Rechteck 51"/>
          <p:cNvSpPr/>
          <p:nvPr/>
        </p:nvSpPr>
        <p:spPr>
          <a:xfrm>
            <a:off x="3209991" y="3841903"/>
            <a:ext cx="208844" cy="21387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t>3</a:t>
            </a:r>
          </a:p>
        </p:txBody>
      </p:sp>
      <p:sp>
        <p:nvSpPr>
          <p:cNvPr id="54" name="Textplatzhalter 2">
            <a:extLst>
              <a:ext uri="{FF2B5EF4-FFF2-40B4-BE49-F238E27FC236}">
                <a16:creationId xmlns:a16="http://schemas.microsoft.com/office/drawing/2014/main" id="{1FFF1D40-7E45-164F-BC19-FD655E9CF803}"/>
              </a:ext>
            </a:extLst>
          </p:cNvPr>
          <p:cNvSpPr txBox="1">
            <a:spLocks/>
          </p:cNvSpPr>
          <p:nvPr/>
        </p:nvSpPr>
        <p:spPr>
          <a:xfrm>
            <a:off x="695324" y="5446936"/>
            <a:ext cx="7956551" cy="739756"/>
          </a:xfrm>
          <a:prstGeom prst="rect">
            <a:avLst/>
          </a:prstGeom>
        </p:spPr>
        <p:txBody>
          <a:bodyPr vert="horz" lIns="91440" tIns="45720" rIns="91440" bIns="45720" rtlCol="0">
            <a:normAutofit fontScale="85000" lnSpcReduction="20000"/>
          </a:bodyPr>
          <a:lstStyle>
            <a:lvl1pPr marL="285750" marR="0" indent="-285750" algn="l" defTabSz="284400" rtl="0" eaLnBrk="1" fontAlgn="auto" latinLnBrk="0" hangingPunct="1">
              <a:lnSpc>
                <a:spcPct val="90000"/>
              </a:lnSpc>
              <a:spcBef>
                <a:spcPts val="500"/>
              </a:spcBef>
              <a:spcAft>
                <a:spcPts val="600"/>
              </a:spcAft>
              <a:buClr>
                <a:srgbClr val="89BD3E"/>
              </a:buClr>
              <a:buSzPts val="2400"/>
              <a:buFont typeface="Wingdings" panose="05000000000000000000" pitchFamily="2" charset="2"/>
              <a:buChar char="§"/>
              <a:tabLst/>
              <a:defRPr lang="en-US" sz="2200" kern="1200" noProof="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These are your examples…</a:t>
            </a:r>
          </a:p>
          <a:p>
            <a:r>
              <a:rPr lang="en-US"/>
              <a:t>How can we find a “line” that separates the two groups?</a:t>
            </a:r>
          </a:p>
          <a:p>
            <a:endParaRPr lang="en-US" dirty="0"/>
          </a:p>
        </p:txBody>
      </p:sp>
      <p:sp>
        <p:nvSpPr>
          <p:cNvPr id="53" name="Textplatzhalter 2">
            <a:extLst>
              <a:ext uri="{FF2B5EF4-FFF2-40B4-BE49-F238E27FC236}">
                <a16:creationId xmlns:a16="http://schemas.microsoft.com/office/drawing/2014/main" id="{9A33A259-0EF4-134E-92AD-2A8F7E869E5C}"/>
              </a:ext>
            </a:extLst>
          </p:cNvPr>
          <p:cNvSpPr txBox="1">
            <a:spLocks/>
          </p:cNvSpPr>
          <p:nvPr/>
        </p:nvSpPr>
        <p:spPr>
          <a:xfrm>
            <a:off x="4303467" y="444507"/>
            <a:ext cx="4362823" cy="1135562"/>
          </a:xfrm>
          <a:prstGeom prst="rect">
            <a:avLst/>
          </a:prstGeom>
        </p:spPr>
        <p:txBody>
          <a:bodyPr vert="horz" lIns="91440" tIns="45720" rIns="91440" bIns="45720" rtlCol="0">
            <a:normAutofit/>
          </a:bodyPr>
          <a:lstStyle>
            <a:lvl1pPr marL="285750" marR="0" indent="-285750" algn="l" defTabSz="284400" rtl="0" eaLnBrk="1" fontAlgn="auto" latinLnBrk="0" hangingPunct="1">
              <a:lnSpc>
                <a:spcPct val="90000"/>
              </a:lnSpc>
              <a:spcBef>
                <a:spcPts val="500"/>
              </a:spcBef>
              <a:spcAft>
                <a:spcPts val="600"/>
              </a:spcAft>
              <a:buClr>
                <a:srgbClr val="89BD3E"/>
              </a:buClr>
              <a:buSzPts val="2400"/>
              <a:buFont typeface="Wingdings" panose="05000000000000000000" pitchFamily="2" charset="2"/>
              <a:buChar char="§"/>
              <a:tabLst/>
              <a:defRPr lang="en-US" sz="2200" kern="1200" noProof="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How will you classify the new data points?</a:t>
            </a:r>
          </a:p>
          <a:p>
            <a:pPr marL="357188" lvl="1" indent="0">
              <a:buFont typeface="Wingdings" panose="05000000000000000000" pitchFamily="2" charset="2"/>
              <a:buNone/>
            </a:pPr>
            <a:r>
              <a:rPr lang="en-US"/>
              <a:t>… it depends on your “line”</a:t>
            </a:r>
            <a:endParaRPr lang="en-US" dirty="0"/>
          </a:p>
        </p:txBody>
      </p:sp>
      <p:sp>
        <p:nvSpPr>
          <p:cNvPr id="49" name="Text Placeholder 48">
            <a:extLst>
              <a:ext uri="{FF2B5EF4-FFF2-40B4-BE49-F238E27FC236}">
                <a16:creationId xmlns:a16="http://schemas.microsoft.com/office/drawing/2014/main" id="{72D3000B-8D7F-0E4B-AEE5-000F6B67C91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72863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Classification</a:t>
            </a:r>
            <a:endParaRPr lang="de-DE" dirty="0"/>
          </a:p>
        </p:txBody>
      </p:sp>
      <p:sp>
        <p:nvSpPr>
          <p:cNvPr id="3" name="Textplatzhalter 2"/>
          <p:cNvSpPr>
            <a:spLocks noGrp="1"/>
          </p:cNvSpPr>
          <p:nvPr>
            <p:ph type="body" sz="quarter" idx="13"/>
          </p:nvPr>
        </p:nvSpPr>
        <p:spPr>
          <a:xfrm>
            <a:off x="4303467" y="444507"/>
            <a:ext cx="4362823" cy="1135562"/>
          </a:xfrm>
        </p:spPr>
        <p:txBody>
          <a:bodyPr>
            <a:normAutofit/>
          </a:bodyPr>
          <a:lstStyle/>
          <a:p>
            <a:r>
              <a:rPr lang="en-US" dirty="0"/>
              <a:t>How will you classify the new data points?</a:t>
            </a:r>
          </a:p>
          <a:p>
            <a:pPr marL="357188" lvl="1" indent="0">
              <a:buNone/>
            </a:pPr>
            <a:r>
              <a:rPr lang="en-US" dirty="0"/>
              <a:t>… it depends on your “line”</a:t>
            </a:r>
            <a:endParaRPr lang="de-DE" dirty="0"/>
          </a:p>
        </p:txBody>
      </p:sp>
      <p:sp>
        <p:nvSpPr>
          <p:cNvPr id="4" name="Textplatzhalter 3"/>
          <p:cNvSpPr>
            <a:spLocks noGrp="1"/>
          </p:cNvSpPr>
          <p:nvPr>
            <p:ph type="body" sz="quarter" idx="15"/>
          </p:nvPr>
        </p:nvSpPr>
        <p:spPr/>
        <p:txBody>
          <a:bodyPr/>
          <a:lstStyle/>
          <a:p>
            <a:r>
              <a:rPr lang="en-US" dirty="0"/>
              <a:t>e.g. is an Email spam or not?</a:t>
            </a:r>
            <a:endParaRPr lang="de-DE" dirty="0"/>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18</a:t>
            </a:fld>
            <a:endParaRPr lang="de-DE" dirty="0"/>
          </a:p>
        </p:txBody>
      </p:sp>
      <p:sp>
        <p:nvSpPr>
          <p:cNvPr id="9" name="Ellipse 8"/>
          <p:cNvSpPr/>
          <p:nvPr/>
        </p:nvSpPr>
        <p:spPr>
          <a:xfrm>
            <a:off x="1469985" y="1979271"/>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2046714" y="2062162"/>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1655180" y="234487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2178197" y="2689943"/>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2754926" y="2772834"/>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2363392" y="305554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2455989" y="207013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3422436" y="1967005"/>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2760374" y="2169388"/>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911298" y="3240226"/>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1434315" y="3585292"/>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2948549" y="366171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1619510" y="3950898"/>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1712107" y="296547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2016492" y="306473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p:nvSpPr>
        <p:spPr>
          <a:xfrm>
            <a:off x="4424859" y="295217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5" name="Rechteck 24"/>
          <p:cNvSpPr/>
          <p:nvPr/>
        </p:nvSpPr>
        <p:spPr>
          <a:xfrm>
            <a:off x="5091953" y="2247960"/>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6" name="Rechteck 25"/>
          <p:cNvSpPr/>
          <p:nvPr/>
        </p:nvSpPr>
        <p:spPr>
          <a:xfrm>
            <a:off x="4635767" y="2531746"/>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7" name="Rechteck 26"/>
          <p:cNvSpPr/>
          <p:nvPr/>
        </p:nvSpPr>
        <p:spPr>
          <a:xfrm>
            <a:off x="5856770" y="3105107"/>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8" name="Rechteck 27"/>
          <p:cNvSpPr/>
          <p:nvPr/>
        </p:nvSpPr>
        <p:spPr>
          <a:xfrm>
            <a:off x="4851438" y="321773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9" name="Rechteck 28"/>
          <p:cNvSpPr/>
          <p:nvPr/>
        </p:nvSpPr>
        <p:spPr>
          <a:xfrm>
            <a:off x="4917179" y="360701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0" name="Rechteck 29"/>
          <p:cNvSpPr/>
          <p:nvPr/>
        </p:nvSpPr>
        <p:spPr>
          <a:xfrm>
            <a:off x="4460993" y="3890797"/>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1" name="Rechteck 30"/>
          <p:cNvSpPr/>
          <p:nvPr/>
        </p:nvSpPr>
        <p:spPr>
          <a:xfrm>
            <a:off x="5070594" y="4173894"/>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2" name="Rechteck 31"/>
          <p:cNvSpPr/>
          <p:nvPr/>
        </p:nvSpPr>
        <p:spPr>
          <a:xfrm>
            <a:off x="3894435" y="346470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3" name="Rechteck 32"/>
          <p:cNvSpPr/>
          <p:nvPr/>
        </p:nvSpPr>
        <p:spPr>
          <a:xfrm>
            <a:off x="3960176" y="3862648"/>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4" name="Rechteck 33"/>
          <p:cNvSpPr/>
          <p:nvPr/>
        </p:nvSpPr>
        <p:spPr>
          <a:xfrm>
            <a:off x="3637464" y="4164062"/>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5" name="Rechteck 34"/>
          <p:cNvSpPr/>
          <p:nvPr/>
        </p:nvSpPr>
        <p:spPr>
          <a:xfrm>
            <a:off x="3978231" y="4430433"/>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6" name="Rechteck 35"/>
          <p:cNvSpPr/>
          <p:nvPr/>
        </p:nvSpPr>
        <p:spPr>
          <a:xfrm>
            <a:off x="4881045" y="2761715"/>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7" name="Rechteck 36"/>
          <p:cNvSpPr/>
          <p:nvPr/>
        </p:nvSpPr>
        <p:spPr>
          <a:xfrm>
            <a:off x="5533733" y="2573469"/>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8" name="Rechteck 37"/>
          <p:cNvSpPr/>
          <p:nvPr/>
        </p:nvSpPr>
        <p:spPr>
          <a:xfrm>
            <a:off x="4490600" y="3227934"/>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9" name="Rechteck 38"/>
          <p:cNvSpPr/>
          <p:nvPr/>
        </p:nvSpPr>
        <p:spPr>
          <a:xfrm>
            <a:off x="5100201" y="351103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0" name="Rechteck 39"/>
          <p:cNvSpPr/>
          <p:nvPr/>
        </p:nvSpPr>
        <p:spPr>
          <a:xfrm>
            <a:off x="4355963" y="2696360"/>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1" name="Ellipse 40"/>
          <p:cNvSpPr/>
          <p:nvPr/>
        </p:nvSpPr>
        <p:spPr>
          <a:xfrm>
            <a:off x="3543144" y="172807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p:cNvSpPr/>
          <p:nvPr/>
        </p:nvSpPr>
        <p:spPr>
          <a:xfrm>
            <a:off x="1308280" y="302965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p:cNvSpPr/>
          <p:nvPr/>
        </p:nvSpPr>
        <p:spPr>
          <a:xfrm>
            <a:off x="1831297" y="3374723"/>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p:cNvSpPr/>
          <p:nvPr/>
        </p:nvSpPr>
        <p:spPr>
          <a:xfrm>
            <a:off x="2231909" y="352544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3476149" y="4459011"/>
            <a:ext cx="131482" cy="120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cxnSp>
        <p:nvCxnSpPr>
          <p:cNvPr id="47" name="Gerader Verbinder 46"/>
          <p:cNvCxnSpPr/>
          <p:nvPr/>
        </p:nvCxnSpPr>
        <p:spPr>
          <a:xfrm flipV="1">
            <a:off x="2754926" y="1649506"/>
            <a:ext cx="2162253" cy="360381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V="1">
            <a:off x="2739215" y="1455890"/>
            <a:ext cx="1250400" cy="348780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Gerader Verbinder 47"/>
          <p:cNvCxnSpPr/>
          <p:nvPr/>
        </p:nvCxnSpPr>
        <p:spPr>
          <a:xfrm flipV="1">
            <a:off x="3371418" y="1467475"/>
            <a:ext cx="457981" cy="343992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6" name="Abgerundetes Rechteck 45"/>
          <p:cNvSpPr/>
          <p:nvPr/>
        </p:nvSpPr>
        <p:spPr>
          <a:xfrm>
            <a:off x="3858229" y="1938323"/>
            <a:ext cx="208844" cy="21387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t>1</a:t>
            </a:r>
          </a:p>
        </p:txBody>
      </p:sp>
      <p:sp>
        <p:nvSpPr>
          <p:cNvPr id="51" name="Abgerundetes Rechteck 50"/>
          <p:cNvSpPr/>
          <p:nvPr/>
        </p:nvSpPr>
        <p:spPr>
          <a:xfrm>
            <a:off x="3113559" y="4707711"/>
            <a:ext cx="208844" cy="21387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t>2</a:t>
            </a:r>
          </a:p>
        </p:txBody>
      </p:sp>
      <p:sp>
        <p:nvSpPr>
          <p:cNvPr id="52" name="Abgerundetes Rechteck 51"/>
          <p:cNvSpPr/>
          <p:nvPr/>
        </p:nvSpPr>
        <p:spPr>
          <a:xfrm>
            <a:off x="3209991" y="3841903"/>
            <a:ext cx="208844" cy="21387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t>3</a:t>
            </a:r>
          </a:p>
        </p:txBody>
      </p:sp>
      <p:sp>
        <p:nvSpPr>
          <p:cNvPr id="54" name="Textplatzhalter 2">
            <a:extLst>
              <a:ext uri="{FF2B5EF4-FFF2-40B4-BE49-F238E27FC236}">
                <a16:creationId xmlns:a16="http://schemas.microsoft.com/office/drawing/2014/main" id="{F771AA8D-8511-0D4E-AE14-4677B3405941}"/>
              </a:ext>
            </a:extLst>
          </p:cNvPr>
          <p:cNvSpPr txBox="1">
            <a:spLocks/>
          </p:cNvSpPr>
          <p:nvPr/>
        </p:nvSpPr>
        <p:spPr>
          <a:xfrm>
            <a:off x="695324" y="5446936"/>
            <a:ext cx="7956551" cy="739756"/>
          </a:xfrm>
          <a:prstGeom prst="rect">
            <a:avLst/>
          </a:prstGeom>
        </p:spPr>
        <p:txBody>
          <a:bodyPr vert="horz" lIns="91440" tIns="45720" rIns="91440" bIns="45720" rtlCol="0">
            <a:normAutofit fontScale="85000" lnSpcReduction="20000"/>
          </a:bodyPr>
          <a:lstStyle>
            <a:lvl1pPr marL="285750" marR="0" indent="-285750" algn="l" defTabSz="284400" rtl="0" eaLnBrk="1" fontAlgn="auto" latinLnBrk="0" hangingPunct="1">
              <a:lnSpc>
                <a:spcPct val="90000"/>
              </a:lnSpc>
              <a:spcBef>
                <a:spcPts val="500"/>
              </a:spcBef>
              <a:spcAft>
                <a:spcPts val="600"/>
              </a:spcAft>
              <a:buClr>
                <a:srgbClr val="89BD3E"/>
              </a:buClr>
              <a:buSzPts val="2400"/>
              <a:buFont typeface="Wingdings" panose="05000000000000000000" pitchFamily="2" charset="2"/>
              <a:buChar char="§"/>
              <a:tabLst/>
              <a:defRPr lang="en-US" sz="2200" kern="1200" noProof="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These are your examples…</a:t>
            </a:r>
          </a:p>
          <a:p>
            <a:r>
              <a:rPr lang="en-US"/>
              <a:t>How can we find a “line” that separates the two groups?</a:t>
            </a:r>
          </a:p>
          <a:p>
            <a:endParaRPr lang="en-US" dirty="0"/>
          </a:p>
        </p:txBody>
      </p:sp>
    </p:spTree>
    <p:extLst>
      <p:ext uri="{BB962C8B-B14F-4D97-AF65-F5344CB8AC3E}">
        <p14:creationId xmlns:p14="http://schemas.microsoft.com/office/powerpoint/2010/main" val="3723112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7">
            <a:extLst>
              <a:ext uri="{FF2B5EF4-FFF2-40B4-BE49-F238E27FC236}">
                <a16:creationId xmlns:a16="http://schemas.microsoft.com/office/drawing/2014/main" id="{3C72C1B0-F84C-F14B-BAFC-EC5A700A4415}"/>
              </a:ext>
            </a:extLst>
          </p:cNvPr>
          <p:cNvSpPr/>
          <p:nvPr/>
        </p:nvSpPr>
        <p:spPr>
          <a:xfrm>
            <a:off x="695324" y="5867727"/>
            <a:ext cx="7853082" cy="261610"/>
          </a:xfrm>
          <a:prstGeom prst="rect">
            <a:avLst/>
          </a:prstGeom>
        </p:spPr>
        <p:txBody>
          <a:bodyPr wrap="square">
            <a:spAutoFit/>
          </a:bodyPr>
          <a:lstStyle/>
          <a:p>
            <a:r>
              <a:rPr lang="en-US" sz="1100" dirty="0">
                <a:hlinkClick r:id="rId3">
                  <a:extLst>
                    <a:ext uri="{A12FA001-AC4F-418D-AE19-62706E023703}">
                      <ahyp:hlinkClr xmlns:ahyp="http://schemas.microsoft.com/office/drawing/2018/hyperlinkcolor" val="tx"/>
                    </a:ext>
                  </a:extLst>
                </a:hlinkClick>
              </a:rPr>
              <a:t>https://www2.deloitte.com/nl/nl/pages/data-analytics/articles/part-2-artificial-intelligence-techniques-explained.html#</a:t>
            </a:r>
            <a:r>
              <a:rPr lang="en-US" sz="1100" dirty="0"/>
              <a:t> </a:t>
            </a:r>
          </a:p>
        </p:txBody>
      </p:sp>
      <p:sp>
        <p:nvSpPr>
          <p:cNvPr id="2" name="Titel 1"/>
          <p:cNvSpPr>
            <a:spLocks noGrp="1"/>
          </p:cNvSpPr>
          <p:nvPr>
            <p:ph type="title"/>
          </p:nvPr>
        </p:nvSpPr>
        <p:spPr/>
        <p:txBody>
          <a:bodyPr>
            <a:normAutofit/>
          </a:bodyPr>
          <a:lstStyle/>
          <a:p>
            <a:r>
              <a:rPr lang="en-US" dirty="0"/>
              <a:t>Classification </a:t>
            </a:r>
            <a:endParaRPr lang="de-DE" dirty="0"/>
          </a:p>
        </p:txBody>
      </p:sp>
      <p:sp>
        <p:nvSpPr>
          <p:cNvPr id="3" name="Textplatzhalter 2"/>
          <p:cNvSpPr>
            <a:spLocks noGrp="1"/>
          </p:cNvSpPr>
          <p:nvPr>
            <p:ph type="body" sz="quarter" idx="13"/>
          </p:nvPr>
        </p:nvSpPr>
        <p:spPr/>
        <p:txBody>
          <a:bodyPr>
            <a:normAutofit/>
          </a:bodyPr>
          <a:lstStyle/>
          <a:p>
            <a:r>
              <a:rPr lang="en-US" sz="2000" dirty="0"/>
              <a:t>Determine whether a given data point belongs to a certain class or not </a:t>
            </a:r>
          </a:p>
          <a:p>
            <a:r>
              <a:rPr lang="en-US" sz="2000" dirty="0"/>
              <a:t>Supervised method:</a:t>
            </a:r>
          </a:p>
          <a:p>
            <a:pPr lvl="1"/>
            <a:r>
              <a:rPr lang="en-US" sz="1800" dirty="0"/>
              <a:t>First training a classifier model on data points for which the class is known (e.g. a set of emails that are labeled as spam or not spam) </a:t>
            </a:r>
          </a:p>
          <a:p>
            <a:pPr lvl="1"/>
            <a:r>
              <a:rPr lang="en-US" sz="1800" dirty="0"/>
              <a:t>Then use the model to determine </a:t>
            </a:r>
            <a:br>
              <a:rPr lang="en-US" sz="1800" dirty="0"/>
            </a:br>
            <a:r>
              <a:rPr lang="en-US" sz="1800" dirty="0"/>
              <a:t>the class of new, unseen data-points</a:t>
            </a:r>
          </a:p>
          <a:p>
            <a:r>
              <a:rPr lang="en-US" sz="2000" dirty="0"/>
              <a:t>Find the boundary line that </a:t>
            </a:r>
            <a:br>
              <a:rPr lang="en-US" sz="2000" dirty="0"/>
            </a:br>
            <a:r>
              <a:rPr lang="en-US" sz="2000" dirty="0"/>
              <a:t>separates two classes</a:t>
            </a:r>
          </a:p>
          <a:p>
            <a:r>
              <a:rPr lang="en-US" sz="2000" dirty="0"/>
              <a:t>The boundary line should create </a:t>
            </a:r>
            <a:br>
              <a:rPr lang="en-US" sz="2000" dirty="0"/>
            </a:br>
            <a:r>
              <a:rPr lang="en-US" sz="2000" dirty="0"/>
              <a:t>a maximum  separation between </a:t>
            </a:r>
            <a:br>
              <a:rPr lang="en-US" sz="2000" dirty="0"/>
            </a:br>
            <a:r>
              <a:rPr lang="en-US" sz="2000" dirty="0"/>
              <a:t>the classes</a:t>
            </a:r>
          </a:p>
        </p:txBody>
      </p:sp>
      <p:sp>
        <p:nvSpPr>
          <p:cNvPr id="4" name="Textplatzhalter 3"/>
          <p:cNvSpPr>
            <a:spLocks noGrp="1"/>
          </p:cNvSpPr>
          <p:nvPr>
            <p:ph type="body" sz="quarter" idx="15"/>
          </p:nvPr>
        </p:nvSpPr>
        <p:spPr/>
        <p:txBody>
          <a:bodyPr/>
          <a:lstStyle/>
          <a:p>
            <a:r>
              <a:rPr lang="en-US" dirty="0"/>
              <a:t>Example: Support Vector Machines (SVM)</a:t>
            </a:r>
            <a:endParaRPr lang="de-DE" dirty="0"/>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19</a:t>
            </a:fld>
            <a:endParaRPr lang="de-DE" dirty="0"/>
          </a:p>
        </p:txBody>
      </p:sp>
      <p:pic>
        <p:nvPicPr>
          <p:cNvPr id="9" name="Grafik 8"/>
          <p:cNvPicPr>
            <a:picLocks noChangeAspect="1"/>
          </p:cNvPicPr>
          <p:nvPr/>
        </p:nvPicPr>
        <p:blipFill>
          <a:blip r:embed="rId4"/>
          <a:stretch>
            <a:fillRect/>
          </a:stretch>
        </p:blipFill>
        <p:spPr>
          <a:xfrm>
            <a:off x="5193867" y="3296094"/>
            <a:ext cx="3275946" cy="23200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9138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326" y="115888"/>
            <a:ext cx="8095747" cy="973137"/>
          </a:xfrm>
        </p:spPr>
        <p:txBody>
          <a:bodyPr/>
          <a:lstStyle/>
          <a:p>
            <a:r>
              <a:rPr lang="en-US" dirty="0"/>
              <a:t>What is considered Artificial Intelligence?</a:t>
            </a:r>
          </a:p>
        </p:txBody>
      </p:sp>
      <p:sp>
        <p:nvSpPr>
          <p:cNvPr id="3" name="Textplatzhalter 2"/>
          <p:cNvSpPr>
            <a:spLocks noGrp="1"/>
          </p:cNvSpPr>
          <p:nvPr>
            <p:ph type="body" sz="quarter" idx="13"/>
          </p:nvPr>
        </p:nvSpPr>
        <p:spPr/>
        <p:txBody>
          <a:bodyPr/>
          <a:lstStyle/>
          <a:p>
            <a:endParaRPr lang="de-DE"/>
          </a:p>
        </p:txBody>
      </p:sp>
      <p:sp>
        <p:nvSpPr>
          <p:cNvPr id="4" name="Textplatzhalter 3"/>
          <p:cNvSpPr>
            <a:spLocks noGrp="1"/>
          </p:cNvSpPr>
          <p:nvPr>
            <p:ph type="body" sz="quarter" idx="15"/>
          </p:nvPr>
        </p:nvSpPr>
        <p:spPr/>
        <p:txBody>
          <a:bodyPr/>
          <a:lstStyle/>
          <a:p>
            <a:endParaRPr lang="de-DE"/>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de-DE"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2</a:t>
            </a:fld>
            <a:endParaRPr lang="de-DE" dirty="0"/>
          </a:p>
        </p:txBody>
      </p:sp>
    </p:spTree>
    <p:extLst>
      <p:ext uri="{BB962C8B-B14F-4D97-AF65-F5344CB8AC3E}">
        <p14:creationId xmlns:p14="http://schemas.microsoft.com/office/powerpoint/2010/main" val="3848332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Classification </a:t>
            </a:r>
            <a:endParaRPr lang="de-DE" dirty="0"/>
          </a:p>
        </p:txBody>
      </p:sp>
      <p:sp>
        <p:nvSpPr>
          <p:cNvPr id="3" name="Textplatzhalter 2"/>
          <p:cNvSpPr>
            <a:spLocks noGrp="1"/>
          </p:cNvSpPr>
          <p:nvPr>
            <p:ph type="body" sz="quarter" idx="13"/>
          </p:nvPr>
        </p:nvSpPr>
        <p:spPr>
          <a:xfrm>
            <a:off x="695325" y="1592264"/>
            <a:ext cx="3893932" cy="4537074"/>
          </a:xfrm>
        </p:spPr>
        <p:txBody>
          <a:bodyPr>
            <a:normAutofit/>
          </a:bodyPr>
          <a:lstStyle/>
          <a:p>
            <a:pPr>
              <a:lnSpc>
                <a:spcPct val="120000"/>
              </a:lnSpc>
            </a:pPr>
            <a:r>
              <a:rPr lang="en-US" dirty="0"/>
              <a:t>Find the boundary line that separates two classes</a:t>
            </a:r>
          </a:p>
          <a:p>
            <a:pPr>
              <a:lnSpc>
                <a:spcPct val="120000"/>
              </a:lnSpc>
            </a:pPr>
            <a:r>
              <a:rPr lang="en-US" dirty="0"/>
              <a:t>The boundary line should create a maximum  separation between the classes</a:t>
            </a:r>
          </a:p>
          <a:p>
            <a:pPr>
              <a:lnSpc>
                <a:spcPct val="120000"/>
              </a:lnSpc>
            </a:pPr>
            <a:endParaRPr lang="de-DE" dirty="0"/>
          </a:p>
        </p:txBody>
      </p:sp>
      <p:sp>
        <p:nvSpPr>
          <p:cNvPr id="4" name="Textplatzhalter 3"/>
          <p:cNvSpPr>
            <a:spLocks noGrp="1"/>
          </p:cNvSpPr>
          <p:nvPr>
            <p:ph type="body" sz="quarter" idx="15"/>
          </p:nvPr>
        </p:nvSpPr>
        <p:spPr/>
        <p:txBody>
          <a:bodyPr/>
          <a:lstStyle/>
          <a:p>
            <a:r>
              <a:rPr lang="en-US" dirty="0"/>
              <a:t>Example: Support Vector Machines (SVM)</a:t>
            </a:r>
            <a:endParaRPr lang="de-DE" dirty="0"/>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de-DE"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20</a:t>
            </a:fld>
            <a:endParaRPr lang="de-DE" dirty="0"/>
          </a:p>
        </p:txBody>
      </p:sp>
      <p:pic>
        <p:nvPicPr>
          <p:cNvPr id="55" name="Grafik 54"/>
          <p:cNvPicPr>
            <a:picLocks noChangeAspect="1"/>
          </p:cNvPicPr>
          <p:nvPr/>
        </p:nvPicPr>
        <p:blipFill>
          <a:blip r:embed="rId3"/>
          <a:stretch>
            <a:fillRect/>
          </a:stretch>
        </p:blipFill>
        <p:spPr>
          <a:xfrm>
            <a:off x="6260953" y="4478834"/>
            <a:ext cx="2390922" cy="1537571"/>
          </a:xfrm>
          <a:prstGeom prst="rect">
            <a:avLst/>
          </a:prstGeom>
          <a:ln>
            <a:noFill/>
          </a:ln>
          <a:effectLst>
            <a:outerShdw blurRad="292100" dist="139700" dir="2700000" algn="tl" rotWithShape="0">
              <a:srgbClr val="333333">
                <a:alpha val="65000"/>
              </a:srgbClr>
            </a:outerShdw>
          </a:effectLst>
        </p:spPr>
      </p:pic>
      <p:pic>
        <p:nvPicPr>
          <p:cNvPr id="61" name="Grafik 60"/>
          <p:cNvPicPr>
            <a:picLocks noChangeAspect="1"/>
          </p:cNvPicPr>
          <p:nvPr/>
        </p:nvPicPr>
        <p:blipFill>
          <a:blip r:embed="rId4"/>
          <a:stretch>
            <a:fillRect/>
          </a:stretch>
        </p:blipFill>
        <p:spPr>
          <a:xfrm>
            <a:off x="420035" y="4486018"/>
            <a:ext cx="2589447" cy="1537571"/>
          </a:xfrm>
          <a:prstGeom prst="rect">
            <a:avLst/>
          </a:prstGeom>
          <a:ln>
            <a:noFill/>
          </a:ln>
          <a:effectLst>
            <a:outerShdw blurRad="292100" dist="139700" dir="2700000" algn="tl" rotWithShape="0">
              <a:srgbClr val="333333">
                <a:alpha val="65000"/>
              </a:srgbClr>
            </a:outerShdw>
          </a:effectLst>
        </p:spPr>
      </p:pic>
      <p:pic>
        <p:nvPicPr>
          <p:cNvPr id="65" name="Grafik 64"/>
          <p:cNvPicPr>
            <a:picLocks noChangeAspect="1"/>
          </p:cNvPicPr>
          <p:nvPr/>
        </p:nvPicPr>
        <p:blipFill>
          <a:blip r:embed="rId5"/>
          <a:stretch>
            <a:fillRect/>
          </a:stretch>
        </p:blipFill>
        <p:spPr>
          <a:xfrm>
            <a:off x="3264835" y="4486018"/>
            <a:ext cx="2666213" cy="1537571"/>
          </a:xfrm>
          <a:prstGeom prst="rect">
            <a:avLst/>
          </a:prstGeom>
          <a:ln>
            <a:noFill/>
          </a:ln>
          <a:effectLst>
            <a:outerShdw blurRad="292100" dist="139700" dir="2700000" algn="tl" rotWithShape="0">
              <a:srgbClr val="333333">
                <a:alpha val="65000"/>
              </a:srgbClr>
            </a:outerShdw>
          </a:effectLst>
        </p:spPr>
      </p:pic>
      <p:pic>
        <p:nvPicPr>
          <p:cNvPr id="72" name="Grafik 71"/>
          <p:cNvPicPr>
            <a:picLocks noChangeAspect="1"/>
          </p:cNvPicPr>
          <p:nvPr/>
        </p:nvPicPr>
        <p:blipFill>
          <a:blip r:embed="rId6"/>
          <a:stretch>
            <a:fillRect/>
          </a:stretch>
        </p:blipFill>
        <p:spPr>
          <a:xfrm>
            <a:off x="4757944" y="1592264"/>
            <a:ext cx="3893931" cy="24397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4348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Live Coding Example 1</a:t>
            </a:r>
          </a:p>
        </p:txBody>
      </p:sp>
      <p:sp>
        <p:nvSpPr>
          <p:cNvPr id="3" name="Textplatzhalter 2"/>
          <p:cNvSpPr>
            <a:spLocks noGrp="1"/>
          </p:cNvSpPr>
          <p:nvPr>
            <p:ph type="body" sz="quarter" idx="13"/>
          </p:nvPr>
        </p:nvSpPr>
        <p:spPr>
          <a:xfrm>
            <a:off x="695324" y="1592264"/>
            <a:ext cx="3332979" cy="4537074"/>
          </a:xfrm>
        </p:spPr>
        <p:txBody>
          <a:bodyPr/>
          <a:lstStyle/>
          <a:p>
            <a:r>
              <a:rPr lang="en-US" dirty="0"/>
              <a:t>SVM with </a:t>
            </a:r>
            <a:r>
              <a:rPr lang="en-US" dirty="0" err="1"/>
              <a:t>scikit</a:t>
            </a:r>
            <a:r>
              <a:rPr lang="en-US" dirty="0"/>
              <a:t>-learn</a:t>
            </a:r>
            <a:br>
              <a:rPr lang="en-US" dirty="0"/>
            </a:br>
            <a:r>
              <a:rPr lang="en-US" dirty="0">
                <a:hlinkClick r:id="rId3">
                  <a:extLst>
                    <a:ext uri="{A12FA001-AC4F-418D-AE19-62706E023703}">
                      <ahyp:hlinkClr xmlns:ahyp="http://schemas.microsoft.com/office/drawing/2018/hyperlinkcolor" val="tx"/>
                    </a:ext>
                  </a:extLst>
                </a:hlinkClick>
              </a:rPr>
              <a:t>https://scikit-learn.org</a:t>
            </a:r>
            <a:r>
              <a:rPr lang="en-US" dirty="0"/>
              <a:t> </a:t>
            </a:r>
          </a:p>
        </p:txBody>
      </p:sp>
      <p:sp>
        <p:nvSpPr>
          <p:cNvPr id="4" name="Textplatzhalter 3"/>
          <p:cNvSpPr>
            <a:spLocks noGrp="1"/>
          </p:cNvSpPr>
          <p:nvPr>
            <p:ph type="body" sz="quarter" idx="15"/>
          </p:nvPr>
        </p:nvSpPr>
        <p:spPr/>
        <p:txBody>
          <a:bodyPr/>
          <a:lstStyle/>
          <a:p>
            <a:r>
              <a:rPr lang="de-DE" dirty="0"/>
              <a:t>SVM </a:t>
            </a:r>
            <a:r>
              <a:rPr lang="de-DE"/>
              <a:t>in Python</a:t>
            </a:r>
          </a:p>
        </p:txBody>
      </p:sp>
      <p:sp>
        <p:nvSpPr>
          <p:cNvPr id="5" name="Textplatzhalter 4"/>
          <p:cNvSpPr>
            <a:spLocks noGrp="1"/>
          </p:cNvSpPr>
          <p:nvPr>
            <p:ph type="body" sz="quarter" idx="21"/>
          </p:nvPr>
        </p:nvSpPr>
        <p:spPr/>
        <p:txBody>
          <a:bodyPr/>
          <a:lstStyle/>
          <a:p>
            <a:endParaRPr lang="de-DE"/>
          </a:p>
        </p:txBody>
      </p:sp>
      <p:sp>
        <p:nvSpPr>
          <p:cNvPr id="6" name="Fußzeilenplatzhalter 5"/>
          <p:cNvSpPr>
            <a:spLocks noGrp="1"/>
          </p:cNvSpPr>
          <p:nvPr>
            <p:ph type="ftr" sz="quarter" idx="23"/>
          </p:nvPr>
        </p:nvSpPr>
        <p:spPr/>
        <p:txBody>
          <a:bodyPr/>
          <a:lstStyle/>
          <a:p>
            <a:r>
              <a:rPr lang="de-DE"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21</a:t>
            </a:fld>
            <a:endParaRPr lang="de-DE" dirty="0"/>
          </a:p>
        </p:txBody>
      </p:sp>
      <p:pic>
        <p:nvPicPr>
          <p:cNvPr id="11" name="Picture 10">
            <a:extLst>
              <a:ext uri="{FF2B5EF4-FFF2-40B4-BE49-F238E27FC236}">
                <a16:creationId xmlns:a16="http://schemas.microsoft.com/office/drawing/2014/main" id="{A63CD7B0-4B0D-3644-8EED-B1A5CE8F455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29132" y="1592264"/>
            <a:ext cx="4622743" cy="4437833"/>
          </a:xfrm>
          <a:prstGeom prst="rect">
            <a:avLst/>
          </a:prstGeom>
        </p:spPr>
      </p:pic>
    </p:spTree>
    <p:extLst>
      <p:ext uri="{BB962C8B-B14F-4D97-AF65-F5344CB8AC3E}">
        <p14:creationId xmlns:p14="http://schemas.microsoft.com/office/powerpoint/2010/main" val="2882808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DF8C-8017-4C64-9A10-E9096DC4D83C}"/>
              </a:ext>
            </a:extLst>
          </p:cNvPr>
          <p:cNvSpPr>
            <a:spLocks noGrp="1"/>
          </p:cNvSpPr>
          <p:nvPr>
            <p:ph type="title"/>
          </p:nvPr>
        </p:nvSpPr>
        <p:spPr/>
        <p:txBody>
          <a:bodyPr/>
          <a:lstStyle/>
          <a:p>
            <a:endParaRPr lang="en-DE"/>
          </a:p>
        </p:txBody>
      </p:sp>
      <p:sp>
        <p:nvSpPr>
          <p:cNvPr id="3" name="Text Placeholder 2">
            <a:extLst>
              <a:ext uri="{FF2B5EF4-FFF2-40B4-BE49-F238E27FC236}">
                <a16:creationId xmlns:a16="http://schemas.microsoft.com/office/drawing/2014/main" id="{43E38ED7-9D42-49B3-84CF-D0828D30BDE3}"/>
              </a:ext>
            </a:extLst>
          </p:cNvPr>
          <p:cNvSpPr>
            <a:spLocks noGrp="1"/>
          </p:cNvSpPr>
          <p:nvPr>
            <p:ph type="body" sz="quarter" idx="13"/>
          </p:nvPr>
        </p:nvSpPr>
        <p:spPr/>
        <p:txBody>
          <a:bodyPr/>
          <a:lstStyle/>
          <a:p>
            <a:endParaRPr lang="en-DE"/>
          </a:p>
        </p:txBody>
      </p:sp>
      <p:sp>
        <p:nvSpPr>
          <p:cNvPr id="4" name="Text Placeholder 3">
            <a:extLst>
              <a:ext uri="{FF2B5EF4-FFF2-40B4-BE49-F238E27FC236}">
                <a16:creationId xmlns:a16="http://schemas.microsoft.com/office/drawing/2014/main" id="{3AF76778-7507-42CC-A93C-27E6366EA02F}"/>
              </a:ext>
            </a:extLst>
          </p:cNvPr>
          <p:cNvSpPr>
            <a:spLocks noGrp="1"/>
          </p:cNvSpPr>
          <p:nvPr>
            <p:ph type="body" sz="quarter" idx="15"/>
          </p:nvPr>
        </p:nvSpPr>
        <p:spPr/>
        <p:txBody>
          <a:bodyPr/>
          <a:lstStyle/>
          <a:p>
            <a:endParaRPr lang="en-DE"/>
          </a:p>
        </p:txBody>
      </p:sp>
      <p:sp>
        <p:nvSpPr>
          <p:cNvPr id="5" name="Text Placeholder 4">
            <a:extLst>
              <a:ext uri="{FF2B5EF4-FFF2-40B4-BE49-F238E27FC236}">
                <a16:creationId xmlns:a16="http://schemas.microsoft.com/office/drawing/2014/main" id="{6AD55658-E509-4BF6-8F57-77F7C2CE16F7}"/>
              </a:ext>
            </a:extLst>
          </p:cNvPr>
          <p:cNvSpPr>
            <a:spLocks noGrp="1"/>
          </p:cNvSpPr>
          <p:nvPr>
            <p:ph type="body" sz="quarter" idx="21"/>
          </p:nvPr>
        </p:nvSpPr>
        <p:spPr/>
        <p:txBody>
          <a:bodyPr/>
          <a:lstStyle/>
          <a:p>
            <a:endParaRPr lang="en-DE"/>
          </a:p>
        </p:txBody>
      </p:sp>
      <p:sp>
        <p:nvSpPr>
          <p:cNvPr id="6" name="Footer Placeholder 5">
            <a:extLst>
              <a:ext uri="{FF2B5EF4-FFF2-40B4-BE49-F238E27FC236}">
                <a16:creationId xmlns:a16="http://schemas.microsoft.com/office/drawing/2014/main" id="{D6BBFA9A-7E04-4674-BE5F-F8D824A0BE83}"/>
              </a:ext>
            </a:extLst>
          </p:cNvPr>
          <p:cNvSpPr>
            <a:spLocks noGrp="1"/>
          </p:cNvSpPr>
          <p:nvPr>
            <p:ph type="ftr" sz="quarter" idx="23"/>
          </p:nvPr>
        </p:nvSpPr>
        <p:spPr/>
        <p:txBody>
          <a:bodyPr/>
          <a:lstStyle/>
          <a:p>
            <a:r>
              <a:rPr lang="de-DE" dirty="0"/>
              <a:t>Albrecht Schmidt &amp; Sven Mayer</a:t>
            </a:r>
          </a:p>
        </p:txBody>
      </p:sp>
      <p:sp>
        <p:nvSpPr>
          <p:cNvPr id="7" name="Slide Number Placeholder 6">
            <a:extLst>
              <a:ext uri="{FF2B5EF4-FFF2-40B4-BE49-F238E27FC236}">
                <a16:creationId xmlns:a16="http://schemas.microsoft.com/office/drawing/2014/main" id="{F69A00F0-07EA-424F-8AE4-131BE3957C94}"/>
              </a:ext>
            </a:extLst>
          </p:cNvPr>
          <p:cNvSpPr>
            <a:spLocks noGrp="1"/>
          </p:cNvSpPr>
          <p:nvPr>
            <p:ph type="sldNum" sz="quarter" idx="24"/>
          </p:nvPr>
        </p:nvSpPr>
        <p:spPr/>
        <p:txBody>
          <a:bodyPr/>
          <a:lstStyle/>
          <a:p>
            <a:fld id="{C564DEAC-083F-4EA1-9D67-84BB3A537A3E}" type="slidenum">
              <a:rPr lang="de-DE" smtClean="0"/>
              <a:pPr/>
              <a:t>22</a:t>
            </a:fld>
            <a:endParaRPr lang="de-DE" dirty="0"/>
          </a:p>
        </p:txBody>
      </p:sp>
      <p:pic>
        <p:nvPicPr>
          <p:cNvPr id="8" name="Picture 7">
            <a:extLst>
              <a:ext uri="{FF2B5EF4-FFF2-40B4-BE49-F238E27FC236}">
                <a16:creationId xmlns:a16="http://schemas.microsoft.com/office/drawing/2014/main" id="{CEAAD1F0-5D57-415A-A504-E4F97320A1C2}"/>
              </a:ext>
            </a:extLst>
          </p:cNvPr>
          <p:cNvPicPr>
            <a:picLocks noChangeAspect="1"/>
          </p:cNvPicPr>
          <p:nvPr/>
        </p:nvPicPr>
        <p:blipFill>
          <a:blip r:embed="rId2"/>
          <a:stretch>
            <a:fillRect/>
          </a:stretch>
        </p:blipFill>
        <p:spPr>
          <a:xfrm>
            <a:off x="424774" y="107165"/>
            <a:ext cx="11342451" cy="6130149"/>
          </a:xfrm>
          <a:prstGeom prst="rect">
            <a:avLst/>
          </a:prstGeom>
        </p:spPr>
      </p:pic>
    </p:spTree>
    <p:extLst>
      <p:ext uri="{BB962C8B-B14F-4D97-AF65-F5344CB8AC3E}">
        <p14:creationId xmlns:p14="http://schemas.microsoft.com/office/powerpoint/2010/main" val="156137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Supervised Learning vs. </a:t>
            </a:r>
            <a:br>
              <a:rPr lang="en-US" dirty="0"/>
            </a:br>
            <a:r>
              <a:rPr lang="en-US" dirty="0"/>
              <a:t>Unsupervised Learning</a:t>
            </a:r>
            <a:endParaRPr lang="de-DE" dirty="0"/>
          </a:p>
        </p:txBody>
      </p:sp>
      <p:sp>
        <p:nvSpPr>
          <p:cNvPr id="3" name="Textplatzhalter 2"/>
          <p:cNvSpPr>
            <a:spLocks noGrp="1"/>
          </p:cNvSpPr>
          <p:nvPr>
            <p:ph type="body" sz="quarter" idx="13"/>
          </p:nvPr>
        </p:nvSpPr>
        <p:spPr>
          <a:xfrm>
            <a:off x="695325" y="1592264"/>
            <a:ext cx="7361806" cy="4537074"/>
          </a:xfrm>
        </p:spPr>
        <p:txBody>
          <a:bodyPr>
            <a:normAutofit fontScale="92500" lnSpcReduction="20000"/>
          </a:bodyPr>
          <a:lstStyle/>
          <a:p>
            <a:r>
              <a:rPr lang="en-US" dirty="0"/>
              <a:t>Supervised Learning</a:t>
            </a:r>
          </a:p>
          <a:p>
            <a:pPr lvl="1"/>
            <a:r>
              <a:rPr lang="en-US" dirty="0"/>
              <a:t>We have a set of examples (data point) for which we know the ground truth (knowledge about the group the data point belongs to)</a:t>
            </a:r>
          </a:p>
          <a:p>
            <a:pPr lvl="1"/>
            <a:r>
              <a:rPr lang="en-US" dirty="0"/>
              <a:t>Typically a data set with labels exists (or is created)</a:t>
            </a:r>
          </a:p>
          <a:p>
            <a:pPr lvl="1"/>
            <a:r>
              <a:rPr lang="en-US" dirty="0"/>
              <a:t>During learning the algorithm look at the data AND the desired outcome and learns to associated them</a:t>
            </a:r>
          </a:p>
          <a:p>
            <a:pPr lvl="1"/>
            <a:r>
              <a:rPr lang="en-US" dirty="0"/>
              <a:t>Learning / preparation is done with a learning set</a:t>
            </a:r>
          </a:p>
          <a:p>
            <a:pPr lvl="1"/>
            <a:r>
              <a:rPr lang="en-US" dirty="0"/>
              <a:t>It is tested with a set that has not been used for learning</a:t>
            </a:r>
          </a:p>
          <a:p>
            <a:r>
              <a:rPr lang="en-US" dirty="0"/>
              <a:t>Unsupervised learning</a:t>
            </a:r>
          </a:p>
          <a:p>
            <a:pPr lvl="1"/>
            <a:r>
              <a:rPr lang="en-US" dirty="0"/>
              <a:t>We may not know what class or group a data point belongs to</a:t>
            </a:r>
          </a:p>
          <a:p>
            <a:pPr lvl="1"/>
            <a:r>
              <a:rPr lang="en-US" dirty="0"/>
              <a:t>It may not be clear how many classes exist</a:t>
            </a:r>
          </a:p>
          <a:p>
            <a:pPr lvl="1"/>
            <a:r>
              <a:rPr lang="en-US" dirty="0"/>
              <a:t>The goal is to infer the natural structure present within a set of data points</a:t>
            </a:r>
            <a:endParaRPr lang="de-DE" dirty="0"/>
          </a:p>
        </p:txBody>
      </p:sp>
      <p:sp>
        <p:nvSpPr>
          <p:cNvPr id="4" name="Textplatzhalter 3"/>
          <p:cNvSpPr>
            <a:spLocks noGrp="1"/>
          </p:cNvSpPr>
          <p:nvPr>
            <p:ph type="body" sz="quarter" idx="15"/>
          </p:nvPr>
        </p:nvSpPr>
        <p:spPr>
          <a:xfrm>
            <a:off x="695326" y="1089025"/>
            <a:ext cx="7677805" cy="503239"/>
          </a:xfrm>
        </p:spPr>
        <p:txBody>
          <a:bodyPr/>
          <a:lstStyle/>
          <a:p>
            <a:endParaRPr lang="de-DE"/>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de-DE"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23</a:t>
            </a:fld>
            <a:endParaRPr lang="de-DE" dirty="0"/>
          </a:p>
        </p:txBody>
      </p:sp>
      <p:sp>
        <p:nvSpPr>
          <p:cNvPr id="10" name="Rechteck 7">
            <a:extLst>
              <a:ext uri="{FF2B5EF4-FFF2-40B4-BE49-F238E27FC236}">
                <a16:creationId xmlns:a16="http://schemas.microsoft.com/office/drawing/2014/main" id="{0F95505E-39B7-C343-97C6-B04C68A5B793}"/>
              </a:ext>
            </a:extLst>
          </p:cNvPr>
          <p:cNvSpPr/>
          <p:nvPr/>
        </p:nvSpPr>
        <p:spPr>
          <a:xfrm>
            <a:off x="695324" y="5867727"/>
            <a:ext cx="7853082" cy="261610"/>
          </a:xfrm>
          <a:prstGeom prst="rect">
            <a:avLst/>
          </a:prstGeom>
        </p:spPr>
        <p:txBody>
          <a:bodyPr wrap="square">
            <a:spAutoFit/>
          </a:bodyPr>
          <a:lstStyle/>
          <a:p>
            <a:r>
              <a:rPr lang="en-US" sz="1100" dirty="0">
                <a:hlinkClick r:id="rId3">
                  <a:extLst>
                    <a:ext uri="{A12FA001-AC4F-418D-AE19-62706E023703}">
                      <ahyp:hlinkClr xmlns:ahyp="http://schemas.microsoft.com/office/drawing/2018/hyperlinkcolor" val="tx"/>
                    </a:ext>
                  </a:extLst>
                </a:hlinkClick>
              </a:rPr>
              <a:t>https://towardsdatascience.com/supervised-vs-unsupervised-learning-14f68e32ea8d</a:t>
            </a:r>
            <a:r>
              <a:rPr lang="en-US" sz="1100" dirty="0"/>
              <a:t> </a:t>
            </a:r>
          </a:p>
        </p:txBody>
      </p:sp>
    </p:spTree>
    <p:extLst>
      <p:ext uri="{BB962C8B-B14F-4D97-AF65-F5344CB8AC3E}">
        <p14:creationId xmlns:p14="http://schemas.microsoft.com/office/powerpoint/2010/main" val="3135249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327" y="115888"/>
            <a:ext cx="7956548" cy="973137"/>
          </a:xfrm>
        </p:spPr>
        <p:txBody>
          <a:bodyPr/>
          <a:lstStyle/>
          <a:p>
            <a:r>
              <a:rPr lang="en-US" dirty="0"/>
              <a:t>Supervised Learning</a:t>
            </a:r>
            <a:endParaRPr lang="de-DE" dirty="0"/>
          </a:p>
        </p:txBody>
      </p:sp>
      <p:sp>
        <p:nvSpPr>
          <p:cNvPr id="3" name="Textplatzhalter 2"/>
          <p:cNvSpPr>
            <a:spLocks noGrp="1"/>
          </p:cNvSpPr>
          <p:nvPr>
            <p:ph type="body" sz="quarter" idx="13"/>
          </p:nvPr>
        </p:nvSpPr>
        <p:spPr>
          <a:xfrm>
            <a:off x="695325" y="1592264"/>
            <a:ext cx="5361585" cy="4537074"/>
          </a:xfrm>
        </p:spPr>
        <p:txBody>
          <a:bodyPr>
            <a:normAutofit/>
          </a:bodyPr>
          <a:lstStyle/>
          <a:p>
            <a:pPr marL="0" indent="0">
              <a:buNone/>
            </a:pPr>
            <a:r>
              <a:rPr lang="en-US" sz="1800" dirty="0"/>
              <a:t>“Supervised learning is typically done in the context of classification, when we want to map input to output labels, or regression, when we want to map input to a continuous output. Common algorithms in supervised learning include logistic regression, naive </a:t>
            </a:r>
            <a:r>
              <a:rPr lang="en-US" sz="1800" dirty="0" err="1"/>
              <a:t>bayes</a:t>
            </a:r>
            <a:r>
              <a:rPr lang="en-US" sz="1800" dirty="0"/>
              <a:t>, support vector machines, artificial neural networks, and random forests. In both regression and classification, the goal is to find specific relationships or structure in the input data that allow us to effectively produce correct output data. Note that “correct” output is determined entirely from the training data, so while we do have a ground truth that our model will assume is true, it is not to say that data labels are always correct in real-world situations. Noisy, or incorrect, data labels will clearly reduce the effectiveness of your model.”</a:t>
            </a:r>
          </a:p>
        </p:txBody>
      </p:sp>
      <p:sp>
        <p:nvSpPr>
          <p:cNvPr id="4" name="Textplatzhalter 3"/>
          <p:cNvSpPr>
            <a:spLocks noGrp="1"/>
          </p:cNvSpPr>
          <p:nvPr>
            <p:ph type="body" sz="quarter" idx="15"/>
          </p:nvPr>
        </p:nvSpPr>
        <p:spPr/>
        <p:txBody>
          <a:bodyPr/>
          <a:lstStyle/>
          <a:p>
            <a:endParaRPr lang="de-DE"/>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de-DE"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24</a:t>
            </a:fld>
            <a:endParaRPr lang="de-DE" dirty="0"/>
          </a:p>
        </p:txBody>
      </p:sp>
      <p:grpSp>
        <p:nvGrpSpPr>
          <p:cNvPr id="75" name="Group 74">
            <a:extLst>
              <a:ext uri="{FF2B5EF4-FFF2-40B4-BE49-F238E27FC236}">
                <a16:creationId xmlns:a16="http://schemas.microsoft.com/office/drawing/2014/main" id="{43F46DD1-B99E-624A-9D7F-3FDD8959EE4D}"/>
              </a:ext>
            </a:extLst>
          </p:cNvPr>
          <p:cNvGrpSpPr/>
          <p:nvPr/>
        </p:nvGrpSpPr>
        <p:grpSpPr>
          <a:xfrm>
            <a:off x="6157397" y="3828310"/>
            <a:ext cx="2538919" cy="1917512"/>
            <a:chOff x="5089740" y="209618"/>
            <a:chExt cx="2471568" cy="1866645"/>
          </a:xfrm>
        </p:grpSpPr>
        <p:sp>
          <p:nvSpPr>
            <p:cNvPr id="10" name="Rechteck 9"/>
            <p:cNvSpPr/>
            <p:nvPr/>
          </p:nvSpPr>
          <p:spPr>
            <a:xfrm>
              <a:off x="5089740" y="209618"/>
              <a:ext cx="2471568" cy="18666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1" name="Group 70">
              <a:extLst>
                <a:ext uri="{FF2B5EF4-FFF2-40B4-BE49-F238E27FC236}">
                  <a16:creationId xmlns:a16="http://schemas.microsoft.com/office/drawing/2014/main" id="{F0774728-5A3D-394B-9857-8500A34AED53}"/>
                </a:ext>
              </a:extLst>
            </p:cNvPr>
            <p:cNvGrpSpPr/>
            <p:nvPr/>
          </p:nvGrpSpPr>
          <p:grpSpPr>
            <a:xfrm>
              <a:off x="5366389" y="568597"/>
              <a:ext cx="2001021" cy="1471113"/>
              <a:chOff x="5366389" y="568597"/>
              <a:chExt cx="2978593" cy="2189806"/>
            </a:xfrm>
          </p:grpSpPr>
          <p:sp>
            <p:nvSpPr>
              <p:cNvPr id="11" name="Ellipse 10"/>
              <p:cNvSpPr/>
              <p:nvPr/>
            </p:nvSpPr>
            <p:spPr>
              <a:xfrm>
                <a:off x="5955513" y="1311086"/>
                <a:ext cx="187932" cy="18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6540599" y="1033808"/>
                <a:ext cx="187932" cy="18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5968511" y="739814"/>
                <a:ext cx="187932" cy="18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6123352" y="845876"/>
                <a:ext cx="187932" cy="18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6301713" y="568597"/>
                <a:ext cx="187932" cy="18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6487915" y="609075"/>
                <a:ext cx="187932" cy="18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5395803" y="1745621"/>
                <a:ext cx="187932" cy="18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6500151" y="1695973"/>
                <a:ext cx="187932" cy="18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5792720" y="1943470"/>
                <a:ext cx="187932" cy="18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5554321" y="1884559"/>
                <a:ext cx="187932" cy="18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5554321" y="1090171"/>
                <a:ext cx="187932" cy="18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p:cNvSpPr/>
              <p:nvPr/>
            </p:nvSpPr>
            <p:spPr>
              <a:xfrm>
                <a:off x="7764745" y="822521"/>
                <a:ext cx="133425" cy="1223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3" name="Rechteck 22"/>
              <p:cNvSpPr/>
              <p:nvPr/>
            </p:nvSpPr>
            <p:spPr>
              <a:xfrm>
                <a:off x="7301818" y="1110500"/>
                <a:ext cx="133425" cy="1223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4" name="Rechteck 23"/>
              <p:cNvSpPr/>
              <p:nvPr/>
            </p:nvSpPr>
            <p:spPr>
              <a:xfrm>
                <a:off x="8211557" y="1592670"/>
                <a:ext cx="133425" cy="1223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5" name="Rechteck 24"/>
              <p:cNvSpPr/>
              <p:nvPr/>
            </p:nvSpPr>
            <p:spPr>
              <a:xfrm>
                <a:off x="7520676" y="1806625"/>
                <a:ext cx="133425" cy="1223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6" name="Rechteck 25"/>
              <p:cNvSpPr/>
              <p:nvPr/>
            </p:nvSpPr>
            <p:spPr>
              <a:xfrm>
                <a:off x="7484008" y="1976249"/>
                <a:ext cx="133425" cy="1223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7" name="Rechteck 26"/>
              <p:cNvSpPr/>
              <p:nvPr/>
            </p:nvSpPr>
            <p:spPr>
              <a:xfrm>
                <a:off x="7124461" y="2489635"/>
                <a:ext cx="133425" cy="1223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8" name="Rechteck 27"/>
              <p:cNvSpPr/>
              <p:nvPr/>
            </p:nvSpPr>
            <p:spPr>
              <a:xfrm>
                <a:off x="7167070" y="2568987"/>
                <a:ext cx="133425" cy="1223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9" name="Rechteck 28"/>
              <p:cNvSpPr/>
              <p:nvPr/>
            </p:nvSpPr>
            <p:spPr>
              <a:xfrm>
                <a:off x="6616243" y="2461070"/>
                <a:ext cx="133425" cy="1223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0" name="Rechteck 29"/>
              <p:cNvSpPr/>
              <p:nvPr/>
            </p:nvSpPr>
            <p:spPr>
              <a:xfrm>
                <a:off x="6783713" y="2361001"/>
                <a:ext cx="133425" cy="1223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1" name="Rechteck 30"/>
              <p:cNvSpPr/>
              <p:nvPr/>
            </p:nvSpPr>
            <p:spPr>
              <a:xfrm>
                <a:off x="7550720" y="1343868"/>
                <a:ext cx="133425" cy="1223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2" name="Rechteck 31"/>
              <p:cNvSpPr/>
              <p:nvPr/>
            </p:nvSpPr>
            <p:spPr>
              <a:xfrm>
                <a:off x="8154259" y="1405053"/>
                <a:ext cx="133425" cy="1223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3" name="Rechteck 32"/>
              <p:cNvSpPr/>
              <p:nvPr/>
            </p:nvSpPr>
            <p:spPr>
              <a:xfrm>
                <a:off x="7384268" y="1917338"/>
                <a:ext cx="133425" cy="1223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4" name="Rechteck 33"/>
              <p:cNvSpPr/>
              <p:nvPr/>
            </p:nvSpPr>
            <p:spPr>
              <a:xfrm>
                <a:off x="7543734" y="2079283"/>
                <a:ext cx="133425" cy="1223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5" name="Ellipse 34"/>
              <p:cNvSpPr/>
              <p:nvPr/>
            </p:nvSpPr>
            <p:spPr>
              <a:xfrm>
                <a:off x="6872595" y="711781"/>
                <a:ext cx="187932" cy="18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p:cNvSpPr/>
              <p:nvPr/>
            </p:nvSpPr>
            <p:spPr>
              <a:xfrm>
                <a:off x="5521115" y="2107689"/>
                <a:ext cx="187932" cy="18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p:cNvSpPr/>
              <p:nvPr/>
            </p:nvSpPr>
            <p:spPr>
              <a:xfrm>
                <a:off x="5366389" y="1404738"/>
                <a:ext cx="187932" cy="18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p:cNvSpPr/>
              <p:nvPr/>
            </p:nvSpPr>
            <p:spPr>
              <a:xfrm>
                <a:off x="5772921" y="1557690"/>
                <a:ext cx="187932" cy="18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9" name="Gerader Verbinder 38"/>
              <p:cNvCxnSpPr/>
              <p:nvPr/>
            </p:nvCxnSpPr>
            <p:spPr>
              <a:xfrm flipV="1">
                <a:off x="6362045" y="633544"/>
                <a:ext cx="1039956" cy="2124859"/>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40" name="Rechteck 39"/>
            <p:cNvSpPr/>
            <p:nvPr/>
          </p:nvSpPr>
          <p:spPr>
            <a:xfrm>
              <a:off x="5094173" y="210144"/>
              <a:ext cx="2467135" cy="312325"/>
            </a:xfrm>
            <a:prstGeom prst="rect">
              <a:avLst/>
            </a:prstGeom>
          </p:spPr>
          <p:txBody>
            <a:bodyPr wrap="square">
              <a:spAutoFit/>
            </a:bodyPr>
            <a:lstStyle/>
            <a:p>
              <a:r>
                <a:rPr lang="en-US" sz="1400" dirty="0"/>
                <a:t>Classification</a:t>
              </a:r>
            </a:p>
          </p:txBody>
        </p:sp>
      </p:grpSp>
      <p:grpSp>
        <p:nvGrpSpPr>
          <p:cNvPr id="76" name="Group 75">
            <a:extLst>
              <a:ext uri="{FF2B5EF4-FFF2-40B4-BE49-F238E27FC236}">
                <a16:creationId xmlns:a16="http://schemas.microsoft.com/office/drawing/2014/main" id="{6ED28DF6-F755-8F42-BC7C-1CF45D3C53A7}"/>
              </a:ext>
            </a:extLst>
          </p:cNvPr>
          <p:cNvGrpSpPr/>
          <p:nvPr/>
        </p:nvGrpSpPr>
        <p:grpSpPr>
          <a:xfrm>
            <a:off x="6157397" y="1770079"/>
            <a:ext cx="2516312" cy="1900438"/>
            <a:chOff x="8951100" y="238310"/>
            <a:chExt cx="2471568" cy="1866645"/>
          </a:xfrm>
        </p:grpSpPr>
        <p:sp>
          <p:nvSpPr>
            <p:cNvPr id="77" name="Rechteck 9">
              <a:extLst>
                <a:ext uri="{FF2B5EF4-FFF2-40B4-BE49-F238E27FC236}">
                  <a16:creationId xmlns:a16="http://schemas.microsoft.com/office/drawing/2014/main" id="{53473430-B87A-7042-A5CA-EECBC6535988}"/>
                </a:ext>
              </a:extLst>
            </p:cNvPr>
            <p:cNvSpPr/>
            <p:nvPr/>
          </p:nvSpPr>
          <p:spPr>
            <a:xfrm>
              <a:off x="8951100" y="238310"/>
              <a:ext cx="2471568" cy="18666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8" name="Group 77">
              <a:extLst>
                <a:ext uri="{FF2B5EF4-FFF2-40B4-BE49-F238E27FC236}">
                  <a16:creationId xmlns:a16="http://schemas.microsoft.com/office/drawing/2014/main" id="{BD8D43AA-B562-4643-959A-4CF6E13B4AA1}"/>
                </a:ext>
              </a:extLst>
            </p:cNvPr>
            <p:cNvGrpSpPr/>
            <p:nvPr/>
          </p:nvGrpSpPr>
          <p:grpSpPr>
            <a:xfrm>
              <a:off x="9131521" y="557360"/>
              <a:ext cx="2040251" cy="1482350"/>
              <a:chOff x="9131521" y="557359"/>
              <a:chExt cx="2421684" cy="1759481"/>
            </a:xfrm>
          </p:grpSpPr>
          <p:sp>
            <p:nvSpPr>
              <p:cNvPr id="80" name="Ellipse 44">
                <a:extLst>
                  <a:ext uri="{FF2B5EF4-FFF2-40B4-BE49-F238E27FC236}">
                    <a16:creationId xmlns:a16="http://schemas.microsoft.com/office/drawing/2014/main" id="{B5B1C88F-A1ED-7047-84FA-CF5A15D582AC}"/>
                  </a:ext>
                </a:extLst>
              </p:cNvPr>
              <p:cNvSpPr/>
              <p:nvPr/>
            </p:nvSpPr>
            <p:spPr>
              <a:xfrm>
                <a:off x="9687675" y="1255192"/>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Ellipse 45">
                <a:extLst>
                  <a:ext uri="{FF2B5EF4-FFF2-40B4-BE49-F238E27FC236}">
                    <a16:creationId xmlns:a16="http://schemas.microsoft.com/office/drawing/2014/main" id="{EF1E4DBE-388A-DC47-8DD6-39A1544B7C33}"/>
                  </a:ext>
                </a:extLst>
              </p:cNvPr>
              <p:cNvSpPr/>
              <p:nvPr/>
            </p:nvSpPr>
            <p:spPr>
              <a:xfrm>
                <a:off x="10384188" y="131740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Ellipse 46">
                <a:extLst>
                  <a:ext uri="{FF2B5EF4-FFF2-40B4-BE49-F238E27FC236}">
                    <a16:creationId xmlns:a16="http://schemas.microsoft.com/office/drawing/2014/main" id="{0676F030-456D-F343-BB8D-CCEFCD31FEA7}"/>
                  </a:ext>
                </a:extLst>
              </p:cNvPr>
              <p:cNvSpPr/>
              <p:nvPr/>
            </p:nvSpPr>
            <p:spPr>
              <a:xfrm>
                <a:off x="9700484" y="69223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Ellipse 47">
                <a:extLst>
                  <a:ext uri="{FF2B5EF4-FFF2-40B4-BE49-F238E27FC236}">
                    <a16:creationId xmlns:a16="http://schemas.microsoft.com/office/drawing/2014/main" id="{49C65F78-3A22-AB4F-88BF-F48C3D2DA1A9}"/>
                  </a:ext>
                </a:extLst>
              </p:cNvPr>
              <p:cNvSpPr/>
              <p:nvPr/>
            </p:nvSpPr>
            <p:spPr>
              <a:xfrm>
                <a:off x="9897825" y="1048854"/>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Ellipse 48">
                <a:extLst>
                  <a:ext uri="{FF2B5EF4-FFF2-40B4-BE49-F238E27FC236}">
                    <a16:creationId xmlns:a16="http://schemas.microsoft.com/office/drawing/2014/main" id="{79A2684B-ED93-3F45-8B66-1552BEFA2FF6}"/>
                  </a:ext>
                </a:extLst>
              </p:cNvPr>
              <p:cNvSpPr/>
              <p:nvPr/>
            </p:nvSpPr>
            <p:spPr>
              <a:xfrm>
                <a:off x="10005924" y="738428"/>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Ellipse 49">
                <a:extLst>
                  <a:ext uri="{FF2B5EF4-FFF2-40B4-BE49-F238E27FC236}">
                    <a16:creationId xmlns:a16="http://schemas.microsoft.com/office/drawing/2014/main" id="{939E1D9E-0C36-874F-BC4D-FE38357E45A6}"/>
                  </a:ext>
                </a:extLst>
              </p:cNvPr>
              <p:cNvSpPr/>
              <p:nvPr/>
            </p:nvSpPr>
            <p:spPr>
              <a:xfrm>
                <a:off x="10454026" y="834013"/>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Ellipse 50">
                <a:extLst>
                  <a:ext uri="{FF2B5EF4-FFF2-40B4-BE49-F238E27FC236}">
                    <a16:creationId xmlns:a16="http://schemas.microsoft.com/office/drawing/2014/main" id="{7F4C36C9-C284-3342-8071-A8D4AF288599}"/>
                  </a:ext>
                </a:extLst>
              </p:cNvPr>
              <p:cNvSpPr/>
              <p:nvPr/>
            </p:nvSpPr>
            <p:spPr>
              <a:xfrm>
                <a:off x="9393480" y="125241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Ellipse 52">
                <a:extLst>
                  <a:ext uri="{FF2B5EF4-FFF2-40B4-BE49-F238E27FC236}">
                    <a16:creationId xmlns:a16="http://schemas.microsoft.com/office/drawing/2014/main" id="{EBD57484-E1DC-A942-8CEE-6C4180F7E124}"/>
                  </a:ext>
                </a:extLst>
              </p:cNvPr>
              <p:cNvSpPr/>
              <p:nvPr/>
            </p:nvSpPr>
            <p:spPr>
              <a:xfrm>
                <a:off x="10412578" y="1772336"/>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Ellipse 53">
                <a:extLst>
                  <a:ext uri="{FF2B5EF4-FFF2-40B4-BE49-F238E27FC236}">
                    <a16:creationId xmlns:a16="http://schemas.microsoft.com/office/drawing/2014/main" id="{A0C1E720-7ADA-F143-88FE-F52AE70AEDE4}"/>
                  </a:ext>
                </a:extLst>
              </p:cNvPr>
              <p:cNvSpPr/>
              <p:nvPr/>
            </p:nvSpPr>
            <p:spPr>
              <a:xfrm>
                <a:off x="10386456" y="2006022"/>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Ellipse 54">
                <a:extLst>
                  <a:ext uri="{FF2B5EF4-FFF2-40B4-BE49-F238E27FC236}">
                    <a16:creationId xmlns:a16="http://schemas.microsoft.com/office/drawing/2014/main" id="{209E6B0F-9EB6-E543-8C32-D8F98BC72676}"/>
                  </a:ext>
                </a:extLst>
              </p:cNvPr>
              <p:cNvSpPr/>
              <p:nvPr/>
            </p:nvSpPr>
            <p:spPr>
              <a:xfrm>
                <a:off x="9279613" y="97726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Ellipse 55">
                <a:extLst>
                  <a:ext uri="{FF2B5EF4-FFF2-40B4-BE49-F238E27FC236}">
                    <a16:creationId xmlns:a16="http://schemas.microsoft.com/office/drawing/2014/main" id="{8B86A71C-571A-0B4A-9324-19702BBBC29E}"/>
                  </a:ext>
                </a:extLst>
              </p:cNvPr>
              <p:cNvSpPr/>
              <p:nvPr/>
            </p:nvSpPr>
            <p:spPr>
              <a:xfrm>
                <a:off x="11368010" y="2108998"/>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Ellipse 56">
                <a:extLst>
                  <a:ext uri="{FF2B5EF4-FFF2-40B4-BE49-F238E27FC236}">
                    <a16:creationId xmlns:a16="http://schemas.microsoft.com/office/drawing/2014/main" id="{528F090C-4F5C-774B-98C5-177D36B6EDBE}"/>
                  </a:ext>
                </a:extLst>
              </p:cNvPr>
              <p:cNvSpPr/>
              <p:nvPr/>
            </p:nvSpPr>
            <p:spPr>
              <a:xfrm>
                <a:off x="9360720" y="55735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Ellipse 57">
                <a:extLst>
                  <a:ext uri="{FF2B5EF4-FFF2-40B4-BE49-F238E27FC236}">
                    <a16:creationId xmlns:a16="http://schemas.microsoft.com/office/drawing/2014/main" id="{0C718A43-6C5F-0441-B671-58B961DFED79}"/>
                  </a:ext>
                </a:extLst>
              </p:cNvPr>
              <p:cNvSpPr/>
              <p:nvPr/>
            </p:nvSpPr>
            <p:spPr>
              <a:xfrm>
                <a:off x="9131521" y="1118989"/>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Ellipse 58">
                <a:extLst>
                  <a:ext uri="{FF2B5EF4-FFF2-40B4-BE49-F238E27FC236}">
                    <a16:creationId xmlns:a16="http://schemas.microsoft.com/office/drawing/2014/main" id="{001392CA-F288-C14B-BCBE-50F682DA0690}"/>
                  </a:ext>
                </a:extLst>
              </p:cNvPr>
              <p:cNvSpPr/>
              <p:nvPr/>
            </p:nvSpPr>
            <p:spPr>
              <a:xfrm>
                <a:off x="9507742" y="1498204"/>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4" name="Gerader Verbinder 59">
                <a:extLst>
                  <a:ext uri="{FF2B5EF4-FFF2-40B4-BE49-F238E27FC236}">
                    <a16:creationId xmlns:a16="http://schemas.microsoft.com/office/drawing/2014/main" id="{84C6FE72-E0A0-A149-89D2-055AE4735FA2}"/>
                  </a:ext>
                </a:extLst>
              </p:cNvPr>
              <p:cNvCxnSpPr/>
              <p:nvPr/>
            </p:nvCxnSpPr>
            <p:spPr>
              <a:xfrm>
                <a:off x="9172470" y="671190"/>
                <a:ext cx="2295023" cy="1645650"/>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5" name="Ellipse 60">
                <a:extLst>
                  <a:ext uri="{FF2B5EF4-FFF2-40B4-BE49-F238E27FC236}">
                    <a16:creationId xmlns:a16="http://schemas.microsoft.com/office/drawing/2014/main" id="{1BE0D4F7-E782-BA44-884B-234EF542801D}"/>
                  </a:ext>
                </a:extLst>
              </p:cNvPr>
              <p:cNvSpPr/>
              <p:nvPr/>
            </p:nvSpPr>
            <p:spPr>
              <a:xfrm>
                <a:off x="10082391" y="1324175"/>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Ellipse 61">
                <a:extLst>
                  <a:ext uri="{FF2B5EF4-FFF2-40B4-BE49-F238E27FC236}">
                    <a16:creationId xmlns:a16="http://schemas.microsoft.com/office/drawing/2014/main" id="{21BDC00E-A71A-C64F-B615-0C67C3DE45B4}"/>
                  </a:ext>
                </a:extLst>
              </p:cNvPr>
              <p:cNvSpPr/>
              <p:nvPr/>
            </p:nvSpPr>
            <p:spPr>
              <a:xfrm>
                <a:off x="10803855" y="165535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Ellipse 62">
                <a:extLst>
                  <a:ext uri="{FF2B5EF4-FFF2-40B4-BE49-F238E27FC236}">
                    <a16:creationId xmlns:a16="http://schemas.microsoft.com/office/drawing/2014/main" id="{62582E9F-425D-8A4C-9A45-FE7B08641271}"/>
                  </a:ext>
                </a:extLst>
              </p:cNvPr>
              <p:cNvSpPr/>
              <p:nvPr/>
            </p:nvSpPr>
            <p:spPr>
              <a:xfrm>
                <a:off x="10077129" y="115203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Ellipse 63">
                <a:extLst>
                  <a:ext uri="{FF2B5EF4-FFF2-40B4-BE49-F238E27FC236}">
                    <a16:creationId xmlns:a16="http://schemas.microsoft.com/office/drawing/2014/main" id="{9E1EDD1A-50FD-6541-B438-384B6996031C}"/>
                  </a:ext>
                </a:extLst>
              </p:cNvPr>
              <p:cNvSpPr/>
              <p:nvPr/>
            </p:nvSpPr>
            <p:spPr>
              <a:xfrm>
                <a:off x="9788196" y="1321400"/>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Ellipse 65">
                <a:extLst>
                  <a:ext uri="{FF2B5EF4-FFF2-40B4-BE49-F238E27FC236}">
                    <a16:creationId xmlns:a16="http://schemas.microsoft.com/office/drawing/2014/main" id="{4DE4959C-7EB1-0747-BC87-FA75CC750990}"/>
                  </a:ext>
                </a:extLst>
              </p:cNvPr>
              <p:cNvSpPr/>
              <p:nvPr/>
            </p:nvSpPr>
            <p:spPr>
              <a:xfrm>
                <a:off x="10775995" y="1907103"/>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Ellipse 66">
                <a:extLst>
                  <a:ext uri="{FF2B5EF4-FFF2-40B4-BE49-F238E27FC236}">
                    <a16:creationId xmlns:a16="http://schemas.microsoft.com/office/drawing/2014/main" id="{D31E53F9-99B0-0548-BB9E-F0F1E567EE97}"/>
                  </a:ext>
                </a:extLst>
              </p:cNvPr>
              <p:cNvSpPr/>
              <p:nvPr/>
            </p:nvSpPr>
            <p:spPr>
              <a:xfrm>
                <a:off x="10781172" y="2075005"/>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Ellipse 67">
                <a:extLst>
                  <a:ext uri="{FF2B5EF4-FFF2-40B4-BE49-F238E27FC236}">
                    <a16:creationId xmlns:a16="http://schemas.microsoft.com/office/drawing/2014/main" id="{32BA3B1C-D8AA-6E4E-A248-B6939AD524EB}"/>
                  </a:ext>
                </a:extLst>
              </p:cNvPr>
              <p:cNvSpPr/>
              <p:nvPr/>
            </p:nvSpPr>
            <p:spPr>
              <a:xfrm>
                <a:off x="9902458" y="1567187"/>
                <a:ext cx="185195" cy="185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9" name="Rechteck 42">
              <a:extLst>
                <a:ext uri="{FF2B5EF4-FFF2-40B4-BE49-F238E27FC236}">
                  <a16:creationId xmlns:a16="http://schemas.microsoft.com/office/drawing/2014/main" id="{46A616CA-141D-814F-B6E3-BA7CFFA98CD1}"/>
                </a:ext>
              </a:extLst>
            </p:cNvPr>
            <p:cNvSpPr/>
            <p:nvPr/>
          </p:nvSpPr>
          <p:spPr>
            <a:xfrm>
              <a:off x="8951100" y="243818"/>
              <a:ext cx="2318262" cy="307777"/>
            </a:xfrm>
            <a:prstGeom prst="rect">
              <a:avLst/>
            </a:prstGeom>
          </p:spPr>
          <p:txBody>
            <a:bodyPr wrap="square">
              <a:spAutoFit/>
            </a:bodyPr>
            <a:lstStyle/>
            <a:p>
              <a:r>
                <a:rPr lang="en-US" sz="1400" dirty="0"/>
                <a:t>Regression</a:t>
              </a:r>
            </a:p>
          </p:txBody>
        </p:sp>
      </p:grpSp>
      <p:sp>
        <p:nvSpPr>
          <p:cNvPr id="102" name="Rechteck 7">
            <a:extLst>
              <a:ext uri="{FF2B5EF4-FFF2-40B4-BE49-F238E27FC236}">
                <a16:creationId xmlns:a16="http://schemas.microsoft.com/office/drawing/2014/main" id="{7CA748C0-77B0-844E-96FF-E2E021B3010F}"/>
              </a:ext>
            </a:extLst>
          </p:cNvPr>
          <p:cNvSpPr/>
          <p:nvPr/>
        </p:nvSpPr>
        <p:spPr>
          <a:xfrm>
            <a:off x="695324" y="5867727"/>
            <a:ext cx="7853082" cy="261610"/>
          </a:xfrm>
          <a:prstGeom prst="rect">
            <a:avLst/>
          </a:prstGeom>
        </p:spPr>
        <p:txBody>
          <a:bodyPr wrap="square">
            <a:spAutoFit/>
          </a:bodyPr>
          <a:lstStyle/>
          <a:p>
            <a:r>
              <a:rPr lang="en-US" sz="1100" dirty="0">
                <a:hlinkClick r:id="rId3">
                  <a:extLst>
                    <a:ext uri="{A12FA001-AC4F-418D-AE19-62706E023703}">
                      <ahyp:hlinkClr xmlns:ahyp="http://schemas.microsoft.com/office/drawing/2018/hyperlinkcolor" val="tx"/>
                    </a:ext>
                  </a:extLst>
                </a:hlinkClick>
              </a:rPr>
              <a:t>https://towardsdatascience.com/supervised-vs-unsupervised-learning-14f68e32ea8d</a:t>
            </a:r>
            <a:r>
              <a:rPr lang="en-US" sz="1100" dirty="0"/>
              <a:t> </a:t>
            </a:r>
          </a:p>
        </p:txBody>
      </p:sp>
    </p:spTree>
    <p:extLst>
      <p:ext uri="{BB962C8B-B14F-4D97-AF65-F5344CB8AC3E}">
        <p14:creationId xmlns:p14="http://schemas.microsoft.com/office/powerpoint/2010/main" val="109241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Live Coding Example 2</a:t>
            </a:r>
          </a:p>
        </p:txBody>
      </p:sp>
      <p:sp>
        <p:nvSpPr>
          <p:cNvPr id="3" name="Textplatzhalter 2"/>
          <p:cNvSpPr>
            <a:spLocks noGrp="1"/>
          </p:cNvSpPr>
          <p:nvPr>
            <p:ph type="body" sz="quarter" idx="13"/>
          </p:nvPr>
        </p:nvSpPr>
        <p:spPr/>
        <p:txBody>
          <a:bodyPr/>
          <a:lstStyle/>
          <a:p>
            <a:endParaRPr lang="de-DE" dirty="0"/>
          </a:p>
        </p:txBody>
      </p:sp>
      <p:sp>
        <p:nvSpPr>
          <p:cNvPr id="4" name="Textplatzhalter 3"/>
          <p:cNvSpPr>
            <a:spLocks noGrp="1"/>
          </p:cNvSpPr>
          <p:nvPr>
            <p:ph type="body" sz="quarter" idx="15"/>
          </p:nvPr>
        </p:nvSpPr>
        <p:spPr/>
        <p:txBody>
          <a:bodyPr/>
          <a:lstStyle/>
          <a:p>
            <a:r>
              <a:rPr lang="de-DE" dirty="0"/>
              <a:t>H </a:t>
            </a:r>
            <a:r>
              <a:rPr lang="de-DE" dirty="0" err="1"/>
              <a:t>or</a:t>
            </a:r>
            <a:r>
              <a:rPr lang="de-DE" dirty="0"/>
              <a:t> L</a:t>
            </a:r>
          </a:p>
        </p:txBody>
      </p:sp>
      <p:sp>
        <p:nvSpPr>
          <p:cNvPr id="5" name="Textplatzhalter 4"/>
          <p:cNvSpPr>
            <a:spLocks noGrp="1"/>
          </p:cNvSpPr>
          <p:nvPr>
            <p:ph type="body" sz="quarter" idx="21"/>
          </p:nvPr>
        </p:nvSpPr>
        <p:spPr/>
        <p:txBody>
          <a:bodyPr/>
          <a:lstStyle/>
          <a:p>
            <a:endParaRPr lang="de-DE"/>
          </a:p>
        </p:txBody>
      </p:sp>
      <p:sp>
        <p:nvSpPr>
          <p:cNvPr id="6" name="Fußzeilenplatzhalter 5"/>
          <p:cNvSpPr>
            <a:spLocks noGrp="1"/>
          </p:cNvSpPr>
          <p:nvPr>
            <p:ph type="ftr" sz="quarter" idx="23"/>
          </p:nvPr>
        </p:nvSpPr>
        <p:spPr/>
        <p:txBody>
          <a:bodyPr/>
          <a:lstStyle/>
          <a:p>
            <a:r>
              <a:rPr lang="de-DE"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25</a:t>
            </a:fld>
            <a:endParaRPr lang="de-DE" dirty="0"/>
          </a:p>
        </p:txBody>
      </p:sp>
      <p:pic>
        <p:nvPicPr>
          <p:cNvPr id="8" name="Picture 7">
            <a:extLst>
              <a:ext uri="{FF2B5EF4-FFF2-40B4-BE49-F238E27FC236}">
                <a16:creationId xmlns:a16="http://schemas.microsoft.com/office/drawing/2014/main" id="{A8A3A4E3-40AE-FC40-BBC4-37DA74EF8B5E}"/>
              </a:ext>
            </a:extLst>
          </p:cNvPr>
          <p:cNvPicPr>
            <a:picLocks noChangeAspect="1"/>
          </p:cNvPicPr>
          <p:nvPr/>
        </p:nvPicPr>
        <p:blipFill>
          <a:blip r:embed="rId3"/>
          <a:stretch>
            <a:fillRect/>
          </a:stretch>
        </p:blipFill>
        <p:spPr>
          <a:xfrm>
            <a:off x="695324" y="1592265"/>
            <a:ext cx="7956548" cy="3894344"/>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7E2DDA90-E15D-46A7-9CCA-30A86D6EB76F}"/>
                  </a:ext>
                </a:extLst>
              </p14:cNvPr>
              <p14:cNvContentPartPr/>
              <p14:nvPr/>
            </p14:nvContentPartPr>
            <p14:xfrm>
              <a:off x="4857840" y="3467160"/>
              <a:ext cx="360" cy="360"/>
            </p14:xfrm>
          </p:contentPart>
        </mc:Choice>
        <mc:Fallback xmlns="">
          <p:pic>
            <p:nvPicPr>
              <p:cNvPr id="9" name="Ink 8">
                <a:extLst>
                  <a:ext uri="{FF2B5EF4-FFF2-40B4-BE49-F238E27FC236}">
                    <a16:creationId xmlns:a16="http://schemas.microsoft.com/office/drawing/2014/main" id="{7E2DDA90-E15D-46A7-9CCA-30A86D6EB76F}"/>
                  </a:ext>
                </a:extLst>
              </p:cNvPr>
              <p:cNvPicPr/>
              <p:nvPr/>
            </p:nvPicPr>
            <p:blipFill>
              <a:blip r:embed="rId5"/>
              <a:stretch>
                <a:fillRect/>
              </a:stretch>
            </p:blipFill>
            <p:spPr>
              <a:xfrm>
                <a:off x="4848480" y="3457800"/>
                <a:ext cx="19080" cy="19080"/>
              </a:xfrm>
              <a:prstGeom prst="rect">
                <a:avLst/>
              </a:prstGeom>
            </p:spPr>
          </p:pic>
        </mc:Fallback>
      </mc:AlternateContent>
    </p:spTree>
    <p:extLst>
      <p:ext uri="{BB962C8B-B14F-4D97-AF65-F5344CB8AC3E}">
        <p14:creationId xmlns:p14="http://schemas.microsoft.com/office/powerpoint/2010/main" val="3085065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DF8C-8017-4C64-9A10-E9096DC4D83C}"/>
              </a:ext>
            </a:extLst>
          </p:cNvPr>
          <p:cNvSpPr>
            <a:spLocks noGrp="1"/>
          </p:cNvSpPr>
          <p:nvPr>
            <p:ph type="title"/>
          </p:nvPr>
        </p:nvSpPr>
        <p:spPr/>
        <p:txBody>
          <a:bodyPr/>
          <a:lstStyle/>
          <a:p>
            <a:endParaRPr lang="en-DE"/>
          </a:p>
        </p:txBody>
      </p:sp>
      <p:sp>
        <p:nvSpPr>
          <p:cNvPr id="3" name="Text Placeholder 2">
            <a:extLst>
              <a:ext uri="{FF2B5EF4-FFF2-40B4-BE49-F238E27FC236}">
                <a16:creationId xmlns:a16="http://schemas.microsoft.com/office/drawing/2014/main" id="{43E38ED7-9D42-49B3-84CF-D0828D30BDE3}"/>
              </a:ext>
            </a:extLst>
          </p:cNvPr>
          <p:cNvSpPr>
            <a:spLocks noGrp="1"/>
          </p:cNvSpPr>
          <p:nvPr>
            <p:ph type="body" sz="quarter" idx="13"/>
          </p:nvPr>
        </p:nvSpPr>
        <p:spPr/>
        <p:txBody>
          <a:bodyPr/>
          <a:lstStyle/>
          <a:p>
            <a:endParaRPr lang="en-DE"/>
          </a:p>
        </p:txBody>
      </p:sp>
      <p:sp>
        <p:nvSpPr>
          <p:cNvPr id="4" name="Text Placeholder 3">
            <a:extLst>
              <a:ext uri="{FF2B5EF4-FFF2-40B4-BE49-F238E27FC236}">
                <a16:creationId xmlns:a16="http://schemas.microsoft.com/office/drawing/2014/main" id="{3AF76778-7507-42CC-A93C-27E6366EA02F}"/>
              </a:ext>
            </a:extLst>
          </p:cNvPr>
          <p:cNvSpPr>
            <a:spLocks noGrp="1"/>
          </p:cNvSpPr>
          <p:nvPr>
            <p:ph type="body" sz="quarter" idx="15"/>
          </p:nvPr>
        </p:nvSpPr>
        <p:spPr/>
        <p:txBody>
          <a:bodyPr/>
          <a:lstStyle/>
          <a:p>
            <a:endParaRPr lang="en-DE"/>
          </a:p>
        </p:txBody>
      </p:sp>
      <p:sp>
        <p:nvSpPr>
          <p:cNvPr id="5" name="Text Placeholder 4">
            <a:extLst>
              <a:ext uri="{FF2B5EF4-FFF2-40B4-BE49-F238E27FC236}">
                <a16:creationId xmlns:a16="http://schemas.microsoft.com/office/drawing/2014/main" id="{6AD55658-E509-4BF6-8F57-77F7C2CE16F7}"/>
              </a:ext>
            </a:extLst>
          </p:cNvPr>
          <p:cNvSpPr>
            <a:spLocks noGrp="1"/>
          </p:cNvSpPr>
          <p:nvPr>
            <p:ph type="body" sz="quarter" idx="21"/>
          </p:nvPr>
        </p:nvSpPr>
        <p:spPr/>
        <p:txBody>
          <a:bodyPr/>
          <a:lstStyle/>
          <a:p>
            <a:endParaRPr lang="en-DE"/>
          </a:p>
        </p:txBody>
      </p:sp>
      <p:sp>
        <p:nvSpPr>
          <p:cNvPr id="6" name="Footer Placeholder 5">
            <a:extLst>
              <a:ext uri="{FF2B5EF4-FFF2-40B4-BE49-F238E27FC236}">
                <a16:creationId xmlns:a16="http://schemas.microsoft.com/office/drawing/2014/main" id="{D6BBFA9A-7E04-4674-BE5F-F8D824A0BE83}"/>
              </a:ext>
            </a:extLst>
          </p:cNvPr>
          <p:cNvSpPr>
            <a:spLocks noGrp="1"/>
          </p:cNvSpPr>
          <p:nvPr>
            <p:ph type="ftr" sz="quarter" idx="23"/>
          </p:nvPr>
        </p:nvSpPr>
        <p:spPr/>
        <p:txBody>
          <a:bodyPr/>
          <a:lstStyle/>
          <a:p>
            <a:r>
              <a:rPr lang="de-DE" dirty="0"/>
              <a:t>Albrecht Schmidt &amp; Sven Mayer</a:t>
            </a:r>
          </a:p>
        </p:txBody>
      </p:sp>
      <p:sp>
        <p:nvSpPr>
          <p:cNvPr id="7" name="Slide Number Placeholder 6">
            <a:extLst>
              <a:ext uri="{FF2B5EF4-FFF2-40B4-BE49-F238E27FC236}">
                <a16:creationId xmlns:a16="http://schemas.microsoft.com/office/drawing/2014/main" id="{F69A00F0-07EA-424F-8AE4-131BE3957C94}"/>
              </a:ext>
            </a:extLst>
          </p:cNvPr>
          <p:cNvSpPr>
            <a:spLocks noGrp="1"/>
          </p:cNvSpPr>
          <p:nvPr>
            <p:ph type="sldNum" sz="quarter" idx="24"/>
          </p:nvPr>
        </p:nvSpPr>
        <p:spPr/>
        <p:txBody>
          <a:bodyPr/>
          <a:lstStyle/>
          <a:p>
            <a:fld id="{C564DEAC-083F-4EA1-9D67-84BB3A537A3E}" type="slidenum">
              <a:rPr lang="de-DE" smtClean="0"/>
              <a:pPr/>
              <a:t>26</a:t>
            </a:fld>
            <a:endParaRPr lang="de-DE" dirty="0"/>
          </a:p>
        </p:txBody>
      </p:sp>
      <p:pic>
        <p:nvPicPr>
          <p:cNvPr id="9" name="Picture 8">
            <a:extLst>
              <a:ext uri="{FF2B5EF4-FFF2-40B4-BE49-F238E27FC236}">
                <a16:creationId xmlns:a16="http://schemas.microsoft.com/office/drawing/2014/main" id="{AE1B35C6-7865-4B31-A420-980FA206927D}"/>
              </a:ext>
            </a:extLst>
          </p:cNvPr>
          <p:cNvPicPr>
            <a:picLocks noChangeAspect="1"/>
          </p:cNvPicPr>
          <p:nvPr/>
        </p:nvPicPr>
        <p:blipFill>
          <a:blip r:embed="rId2"/>
          <a:stretch>
            <a:fillRect/>
          </a:stretch>
        </p:blipFill>
        <p:spPr>
          <a:xfrm>
            <a:off x="0" y="140277"/>
            <a:ext cx="12192000" cy="5950937"/>
          </a:xfrm>
          <a:prstGeom prst="rect">
            <a:avLst/>
          </a:prstGeom>
        </p:spPr>
      </p:pic>
    </p:spTree>
    <p:extLst>
      <p:ext uri="{BB962C8B-B14F-4D97-AF65-F5344CB8AC3E}">
        <p14:creationId xmlns:p14="http://schemas.microsoft.com/office/powerpoint/2010/main" val="894572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Unsupervised Learning</a:t>
            </a:r>
            <a:endParaRPr lang="de-DE" dirty="0"/>
          </a:p>
        </p:txBody>
      </p:sp>
      <p:sp>
        <p:nvSpPr>
          <p:cNvPr id="3" name="Textplatzhalter 2"/>
          <p:cNvSpPr>
            <a:spLocks noGrp="1"/>
          </p:cNvSpPr>
          <p:nvPr>
            <p:ph type="body" sz="quarter" idx="13"/>
          </p:nvPr>
        </p:nvSpPr>
        <p:spPr>
          <a:xfrm>
            <a:off x="695325" y="1592264"/>
            <a:ext cx="4247378" cy="4537074"/>
          </a:xfrm>
        </p:spPr>
        <p:txBody>
          <a:bodyPr>
            <a:normAutofit/>
          </a:bodyPr>
          <a:lstStyle/>
          <a:p>
            <a:pPr marL="0" indent="0">
              <a:buNone/>
            </a:pPr>
            <a:r>
              <a:rPr lang="en-US" sz="1800" dirty="0"/>
              <a:t>“The most common tasks within unsupervised learning are clustering, representation learning, and density estimation. In all of these cases, we wish to learn the inherent structure of our data without using explicitly-provided labels. Some common algorithms include k-means clustering, principal component analysis, and autoencoders. Since no labels are provided, there is no specific way to compare model performance in most unsupervised learning methods.</a:t>
            </a:r>
          </a:p>
          <a:p>
            <a:pPr marL="0" indent="0">
              <a:buNone/>
            </a:pPr>
            <a:r>
              <a:rPr lang="en-US" sz="1800" dirty="0"/>
              <a:t>Two common use-cases for unsupervised learning are exploratory analysis and dimensionality reduction.”</a:t>
            </a:r>
          </a:p>
        </p:txBody>
      </p:sp>
      <p:sp>
        <p:nvSpPr>
          <p:cNvPr id="4" name="Textplatzhalter 3"/>
          <p:cNvSpPr>
            <a:spLocks noGrp="1"/>
          </p:cNvSpPr>
          <p:nvPr>
            <p:ph type="body" sz="quarter" idx="15"/>
          </p:nvPr>
        </p:nvSpPr>
        <p:spPr/>
        <p:txBody>
          <a:bodyPr/>
          <a:lstStyle/>
          <a:p>
            <a:endParaRPr lang="de-DE"/>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de-DE"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27</a:t>
            </a:fld>
            <a:endParaRPr lang="de-DE" dirty="0"/>
          </a:p>
        </p:txBody>
      </p:sp>
      <p:pic>
        <p:nvPicPr>
          <p:cNvPr id="70" name="Grafik 69"/>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107"/>
          <a:stretch/>
        </p:blipFill>
        <p:spPr>
          <a:xfrm>
            <a:off x="5144808" y="1424023"/>
            <a:ext cx="3519423" cy="4213136"/>
          </a:xfrm>
          <a:prstGeom prst="rect">
            <a:avLst/>
          </a:prstGeom>
        </p:spPr>
      </p:pic>
      <p:sp>
        <p:nvSpPr>
          <p:cNvPr id="71" name="Rechteck 70"/>
          <p:cNvSpPr/>
          <p:nvPr/>
        </p:nvSpPr>
        <p:spPr>
          <a:xfrm>
            <a:off x="5350476" y="1091230"/>
            <a:ext cx="3848372" cy="338554"/>
          </a:xfrm>
          <a:prstGeom prst="rect">
            <a:avLst/>
          </a:prstGeom>
        </p:spPr>
        <p:txBody>
          <a:bodyPr wrap="square">
            <a:spAutoFit/>
          </a:bodyPr>
          <a:lstStyle/>
          <a:p>
            <a:r>
              <a:rPr lang="en-US" sz="1600" dirty="0"/>
              <a:t>Exercise: make reasonable groups!</a:t>
            </a:r>
          </a:p>
        </p:txBody>
      </p:sp>
      <p:sp>
        <p:nvSpPr>
          <p:cNvPr id="11" name="Rechteck 7">
            <a:extLst>
              <a:ext uri="{FF2B5EF4-FFF2-40B4-BE49-F238E27FC236}">
                <a16:creationId xmlns:a16="http://schemas.microsoft.com/office/drawing/2014/main" id="{54EAD459-D1F6-9E43-87C6-4AC3C0371B75}"/>
              </a:ext>
            </a:extLst>
          </p:cNvPr>
          <p:cNvSpPr/>
          <p:nvPr/>
        </p:nvSpPr>
        <p:spPr>
          <a:xfrm>
            <a:off x="695324" y="5867727"/>
            <a:ext cx="7853082" cy="261610"/>
          </a:xfrm>
          <a:prstGeom prst="rect">
            <a:avLst/>
          </a:prstGeom>
        </p:spPr>
        <p:txBody>
          <a:bodyPr wrap="square">
            <a:spAutoFit/>
          </a:bodyPr>
          <a:lstStyle/>
          <a:p>
            <a:r>
              <a:rPr lang="en-US" sz="1100" dirty="0">
                <a:hlinkClick r:id="rId5">
                  <a:extLst>
                    <a:ext uri="{A12FA001-AC4F-418D-AE19-62706E023703}">
                      <ahyp:hlinkClr xmlns:ahyp="http://schemas.microsoft.com/office/drawing/2018/hyperlinkcolor" val="tx"/>
                    </a:ext>
                  </a:extLst>
                </a:hlinkClick>
              </a:rPr>
              <a:t>https://towardsdatascience.com/supervised-vs-unsupervised-learning-14f68e32ea8d</a:t>
            </a:r>
            <a:r>
              <a:rPr lang="en-US" sz="1100" dirty="0"/>
              <a:t> </a:t>
            </a:r>
          </a:p>
        </p:txBody>
      </p:sp>
    </p:spTree>
    <p:extLst>
      <p:ext uri="{BB962C8B-B14F-4D97-AF65-F5344CB8AC3E}">
        <p14:creationId xmlns:p14="http://schemas.microsoft.com/office/powerpoint/2010/main" val="4228985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Unsupervised Learning</a:t>
            </a:r>
            <a:endParaRPr lang="de-DE" dirty="0"/>
          </a:p>
        </p:txBody>
      </p:sp>
      <p:sp>
        <p:nvSpPr>
          <p:cNvPr id="4" name="Textplatzhalter 3"/>
          <p:cNvSpPr>
            <a:spLocks noGrp="1"/>
          </p:cNvSpPr>
          <p:nvPr>
            <p:ph type="body" sz="quarter" idx="15"/>
          </p:nvPr>
        </p:nvSpPr>
        <p:spPr/>
        <p:txBody>
          <a:bodyPr/>
          <a:lstStyle/>
          <a:p>
            <a:endParaRPr lang="de-DE"/>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de-DE"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28</a:t>
            </a:fld>
            <a:endParaRPr lang="de-DE" dirty="0"/>
          </a:p>
        </p:txBody>
      </p:sp>
      <p:pic>
        <p:nvPicPr>
          <p:cNvPr id="70" name="Grafik 69"/>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107"/>
          <a:stretch/>
        </p:blipFill>
        <p:spPr>
          <a:xfrm>
            <a:off x="1402941" y="2403297"/>
            <a:ext cx="2061410" cy="2467734"/>
          </a:xfrm>
          <a:prstGeom prst="rect">
            <a:avLst/>
          </a:prstGeom>
        </p:spPr>
      </p:pic>
      <p:sp>
        <p:nvSpPr>
          <p:cNvPr id="71" name="Rechteck 70"/>
          <p:cNvSpPr/>
          <p:nvPr/>
        </p:nvSpPr>
        <p:spPr>
          <a:xfrm>
            <a:off x="1287070" y="4894735"/>
            <a:ext cx="5637792" cy="307777"/>
          </a:xfrm>
          <a:prstGeom prst="rect">
            <a:avLst/>
          </a:prstGeom>
        </p:spPr>
        <p:txBody>
          <a:bodyPr wrap="square">
            <a:spAutoFit/>
          </a:bodyPr>
          <a:lstStyle/>
          <a:p>
            <a:r>
              <a:rPr lang="en-US" sz="1400" dirty="0"/>
              <a:t>Make reasonable groups!</a:t>
            </a:r>
          </a:p>
        </p:txBody>
      </p:sp>
      <p:pic>
        <p:nvPicPr>
          <p:cNvPr id="9" name="Grafik 8"/>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5354216" y="601392"/>
            <a:ext cx="3609245" cy="5103838"/>
          </a:xfrm>
          <a:prstGeom prst="rect">
            <a:avLst/>
          </a:prstGeom>
        </p:spPr>
      </p:pic>
      <p:sp>
        <p:nvSpPr>
          <p:cNvPr id="10" name="Abgerundetes Rechteck 9"/>
          <p:cNvSpPr/>
          <p:nvPr/>
        </p:nvSpPr>
        <p:spPr>
          <a:xfrm>
            <a:off x="5304582" y="478474"/>
            <a:ext cx="3722187" cy="2105378"/>
          </a:xfrm>
          <a:prstGeom prst="roundRect">
            <a:avLst/>
          </a:prstGeom>
          <a:noFill/>
          <a:ln w="38100">
            <a:solidFill>
              <a:srgbClr val="89BD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Abgerundetes Rechteck 12"/>
          <p:cNvSpPr/>
          <p:nvPr/>
        </p:nvSpPr>
        <p:spPr>
          <a:xfrm>
            <a:off x="5387425" y="2883008"/>
            <a:ext cx="2335478" cy="875725"/>
          </a:xfrm>
          <a:prstGeom prst="roundRect">
            <a:avLst/>
          </a:prstGeom>
          <a:noFill/>
          <a:ln w="38100">
            <a:solidFill>
              <a:srgbClr val="89BD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Abgerundetes Rechteck 13"/>
          <p:cNvSpPr/>
          <p:nvPr/>
        </p:nvSpPr>
        <p:spPr>
          <a:xfrm>
            <a:off x="5625843" y="4057889"/>
            <a:ext cx="1776677" cy="633964"/>
          </a:xfrm>
          <a:prstGeom prst="roundRect">
            <a:avLst/>
          </a:prstGeom>
          <a:noFill/>
          <a:ln w="38100">
            <a:solidFill>
              <a:srgbClr val="89BD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Abgerundetes Rechteck 14"/>
          <p:cNvSpPr/>
          <p:nvPr/>
        </p:nvSpPr>
        <p:spPr>
          <a:xfrm>
            <a:off x="5437218" y="4903862"/>
            <a:ext cx="947952" cy="801368"/>
          </a:xfrm>
          <a:prstGeom prst="roundRect">
            <a:avLst/>
          </a:prstGeom>
          <a:noFill/>
          <a:ln w="38100">
            <a:solidFill>
              <a:srgbClr val="89BD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3614450" y="3295675"/>
            <a:ext cx="1589667" cy="682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Unsupervised learning</a:t>
            </a:r>
          </a:p>
        </p:txBody>
      </p:sp>
      <p:cxnSp>
        <p:nvCxnSpPr>
          <p:cNvPr id="18" name="Gerade Verbindung mit Pfeil 17"/>
          <p:cNvCxnSpPr>
            <a:stCxn id="70" idx="3"/>
            <a:endCxn id="11" idx="2"/>
          </p:cNvCxnSpPr>
          <p:nvPr/>
        </p:nvCxnSpPr>
        <p:spPr>
          <a:xfrm>
            <a:off x="3464351" y="3637164"/>
            <a:ext cx="15009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endCxn id="10" idx="1"/>
          </p:cNvCxnSpPr>
          <p:nvPr/>
        </p:nvCxnSpPr>
        <p:spPr>
          <a:xfrm flipV="1">
            <a:off x="4762914" y="1531163"/>
            <a:ext cx="541668" cy="17897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a:endCxn id="15" idx="1"/>
          </p:cNvCxnSpPr>
          <p:nvPr/>
        </p:nvCxnSpPr>
        <p:spPr>
          <a:xfrm>
            <a:off x="4731087" y="3674623"/>
            <a:ext cx="706131" cy="16299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a:endCxn id="13" idx="1"/>
          </p:cNvCxnSpPr>
          <p:nvPr/>
        </p:nvCxnSpPr>
        <p:spPr>
          <a:xfrm flipV="1">
            <a:off x="4915314" y="3320871"/>
            <a:ext cx="472111" cy="1524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a:endCxn id="14" idx="1"/>
          </p:cNvCxnSpPr>
          <p:nvPr/>
        </p:nvCxnSpPr>
        <p:spPr>
          <a:xfrm>
            <a:off x="5050335" y="3797093"/>
            <a:ext cx="575508" cy="5777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Rechteck 7">
            <a:extLst>
              <a:ext uri="{FF2B5EF4-FFF2-40B4-BE49-F238E27FC236}">
                <a16:creationId xmlns:a16="http://schemas.microsoft.com/office/drawing/2014/main" id="{77CECE38-AE9E-9F4C-86E1-158E3E81B0D3}"/>
              </a:ext>
            </a:extLst>
          </p:cNvPr>
          <p:cNvSpPr/>
          <p:nvPr/>
        </p:nvSpPr>
        <p:spPr>
          <a:xfrm>
            <a:off x="695324" y="5867727"/>
            <a:ext cx="7853082" cy="261610"/>
          </a:xfrm>
          <a:prstGeom prst="rect">
            <a:avLst/>
          </a:prstGeom>
        </p:spPr>
        <p:txBody>
          <a:bodyPr wrap="square">
            <a:spAutoFit/>
          </a:bodyPr>
          <a:lstStyle/>
          <a:p>
            <a:r>
              <a:rPr lang="en-US" sz="1100" dirty="0">
                <a:hlinkClick r:id="rId7">
                  <a:extLst>
                    <a:ext uri="{A12FA001-AC4F-418D-AE19-62706E023703}">
                      <ahyp:hlinkClr xmlns:ahyp="http://schemas.microsoft.com/office/drawing/2018/hyperlinkcolor" val="tx"/>
                    </a:ext>
                  </a:extLst>
                </a:hlinkClick>
              </a:rPr>
              <a:t>https://towardsdatascience.com/supervised-vs-unsupervised-learning-14f68e32ea8d</a:t>
            </a:r>
            <a:r>
              <a:rPr lang="en-US" sz="1100" dirty="0"/>
              <a:t> </a:t>
            </a:r>
          </a:p>
        </p:txBody>
      </p:sp>
      <p:sp>
        <p:nvSpPr>
          <p:cNvPr id="8" name="Textplatzhalter 7"/>
          <p:cNvSpPr>
            <a:spLocks noGrp="1"/>
          </p:cNvSpPr>
          <p:nvPr>
            <p:ph type="body" sz="quarter" idx="13"/>
          </p:nvPr>
        </p:nvSpPr>
        <p:spPr/>
        <p:txBody>
          <a:bodyPr/>
          <a:lstStyle/>
          <a:p>
            <a:endParaRPr lang="de-DE" dirty="0"/>
          </a:p>
        </p:txBody>
      </p:sp>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40B749E5-D998-4E12-8110-A7E4335936DF}"/>
                  </a:ext>
                </a:extLst>
              </p14:cNvPr>
              <p14:cNvContentPartPr/>
              <p14:nvPr/>
            </p14:nvContentPartPr>
            <p14:xfrm>
              <a:off x="9163080" y="3514680"/>
              <a:ext cx="360" cy="360"/>
            </p14:xfrm>
          </p:contentPart>
        </mc:Choice>
        <mc:Fallback xmlns="">
          <p:pic>
            <p:nvPicPr>
              <p:cNvPr id="3" name="Ink 2">
                <a:extLst>
                  <a:ext uri="{FF2B5EF4-FFF2-40B4-BE49-F238E27FC236}">
                    <a16:creationId xmlns:a16="http://schemas.microsoft.com/office/drawing/2014/main" id="{40B749E5-D998-4E12-8110-A7E4335936DF}"/>
                  </a:ext>
                </a:extLst>
              </p:cNvPr>
              <p:cNvPicPr/>
              <p:nvPr/>
            </p:nvPicPr>
            <p:blipFill>
              <a:blip r:embed="rId9"/>
              <a:stretch>
                <a:fillRect/>
              </a:stretch>
            </p:blipFill>
            <p:spPr>
              <a:xfrm>
                <a:off x="9153720" y="3505320"/>
                <a:ext cx="19080" cy="19080"/>
              </a:xfrm>
              <a:prstGeom prst="rect">
                <a:avLst/>
              </a:prstGeom>
            </p:spPr>
          </p:pic>
        </mc:Fallback>
      </mc:AlternateContent>
    </p:spTree>
    <p:extLst>
      <p:ext uri="{BB962C8B-B14F-4D97-AF65-F5344CB8AC3E}">
        <p14:creationId xmlns:p14="http://schemas.microsoft.com/office/powerpoint/2010/main" val="3435002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943"/>
          <a:stretch/>
        </p:blipFill>
        <p:spPr>
          <a:xfrm>
            <a:off x="5339749" y="577512"/>
            <a:ext cx="3658878" cy="5103837"/>
          </a:xfrm>
          <a:prstGeom prst="rect">
            <a:avLst/>
          </a:prstGeom>
        </p:spPr>
      </p:pic>
      <p:sp>
        <p:nvSpPr>
          <p:cNvPr id="2" name="Titel 1"/>
          <p:cNvSpPr>
            <a:spLocks noGrp="1"/>
          </p:cNvSpPr>
          <p:nvPr>
            <p:ph type="title"/>
          </p:nvPr>
        </p:nvSpPr>
        <p:spPr/>
        <p:txBody>
          <a:bodyPr/>
          <a:lstStyle/>
          <a:p>
            <a:r>
              <a:rPr lang="en-US" dirty="0"/>
              <a:t>Unsupervised Learning</a:t>
            </a:r>
            <a:endParaRPr lang="de-DE" dirty="0"/>
          </a:p>
        </p:txBody>
      </p:sp>
      <p:sp>
        <p:nvSpPr>
          <p:cNvPr id="4" name="Textplatzhalter 3"/>
          <p:cNvSpPr>
            <a:spLocks noGrp="1"/>
          </p:cNvSpPr>
          <p:nvPr>
            <p:ph type="body" sz="quarter" idx="15"/>
          </p:nvPr>
        </p:nvSpPr>
        <p:spPr/>
        <p:txBody>
          <a:bodyPr/>
          <a:lstStyle/>
          <a:p>
            <a:endParaRPr lang="de-DE"/>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de-DE"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29</a:t>
            </a:fld>
            <a:endParaRPr lang="de-DE" dirty="0"/>
          </a:p>
        </p:txBody>
      </p:sp>
      <p:pic>
        <p:nvPicPr>
          <p:cNvPr id="70" name="Grafik 69"/>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l="1107"/>
          <a:stretch/>
        </p:blipFill>
        <p:spPr>
          <a:xfrm>
            <a:off x="1438107" y="2368128"/>
            <a:ext cx="2061410" cy="2467734"/>
          </a:xfrm>
          <a:prstGeom prst="rect">
            <a:avLst/>
          </a:prstGeom>
        </p:spPr>
      </p:pic>
      <p:sp>
        <p:nvSpPr>
          <p:cNvPr id="71" name="Rechteck 70"/>
          <p:cNvSpPr/>
          <p:nvPr/>
        </p:nvSpPr>
        <p:spPr>
          <a:xfrm>
            <a:off x="1322236" y="4859566"/>
            <a:ext cx="5637792" cy="307777"/>
          </a:xfrm>
          <a:prstGeom prst="rect">
            <a:avLst/>
          </a:prstGeom>
        </p:spPr>
        <p:txBody>
          <a:bodyPr wrap="square">
            <a:spAutoFit/>
          </a:bodyPr>
          <a:lstStyle/>
          <a:p>
            <a:r>
              <a:rPr lang="en-US" sz="1400" dirty="0"/>
              <a:t>Make reasonable groups!</a:t>
            </a:r>
          </a:p>
        </p:txBody>
      </p:sp>
      <p:sp>
        <p:nvSpPr>
          <p:cNvPr id="10" name="Abgerundetes Rechteck 9"/>
          <p:cNvSpPr/>
          <p:nvPr/>
        </p:nvSpPr>
        <p:spPr>
          <a:xfrm>
            <a:off x="5276966" y="549844"/>
            <a:ext cx="3722187" cy="2105378"/>
          </a:xfrm>
          <a:prstGeom prst="roundRect">
            <a:avLst/>
          </a:prstGeom>
          <a:noFill/>
          <a:ln w="38100">
            <a:solidFill>
              <a:srgbClr val="89BD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Abgerundetes Rechteck 13"/>
          <p:cNvSpPr/>
          <p:nvPr/>
        </p:nvSpPr>
        <p:spPr>
          <a:xfrm>
            <a:off x="5573669" y="3509518"/>
            <a:ext cx="1967270" cy="2022479"/>
          </a:xfrm>
          <a:prstGeom prst="roundRect">
            <a:avLst/>
          </a:prstGeom>
          <a:noFill/>
          <a:ln w="38100">
            <a:solidFill>
              <a:srgbClr val="89BD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3649616" y="3260506"/>
            <a:ext cx="1589667" cy="682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Unsupervised learning</a:t>
            </a:r>
          </a:p>
        </p:txBody>
      </p:sp>
      <p:cxnSp>
        <p:nvCxnSpPr>
          <p:cNvPr id="18" name="Gerade Verbindung mit Pfeil 17"/>
          <p:cNvCxnSpPr>
            <a:stCxn id="70" idx="3"/>
            <a:endCxn id="11" idx="2"/>
          </p:cNvCxnSpPr>
          <p:nvPr/>
        </p:nvCxnSpPr>
        <p:spPr>
          <a:xfrm>
            <a:off x="3499517" y="3601995"/>
            <a:ext cx="15009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endCxn id="10" idx="1"/>
          </p:cNvCxnSpPr>
          <p:nvPr/>
        </p:nvCxnSpPr>
        <p:spPr>
          <a:xfrm flipV="1">
            <a:off x="4711581" y="1602533"/>
            <a:ext cx="565385" cy="15843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a:off x="5085501" y="3761924"/>
            <a:ext cx="488167" cy="72844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Rechteck 7">
            <a:extLst>
              <a:ext uri="{FF2B5EF4-FFF2-40B4-BE49-F238E27FC236}">
                <a16:creationId xmlns:a16="http://schemas.microsoft.com/office/drawing/2014/main" id="{A0B1FB6B-11C0-104D-A0F9-0107589FA882}"/>
              </a:ext>
            </a:extLst>
          </p:cNvPr>
          <p:cNvSpPr/>
          <p:nvPr/>
        </p:nvSpPr>
        <p:spPr>
          <a:xfrm>
            <a:off x="695324" y="5867727"/>
            <a:ext cx="7853082" cy="261610"/>
          </a:xfrm>
          <a:prstGeom prst="rect">
            <a:avLst/>
          </a:prstGeom>
        </p:spPr>
        <p:txBody>
          <a:bodyPr wrap="square">
            <a:spAutoFit/>
          </a:bodyPr>
          <a:lstStyle/>
          <a:p>
            <a:r>
              <a:rPr lang="en-US" sz="1100" dirty="0">
                <a:hlinkClick r:id="rId7">
                  <a:extLst>
                    <a:ext uri="{A12FA001-AC4F-418D-AE19-62706E023703}">
                      <ahyp:hlinkClr xmlns:ahyp="http://schemas.microsoft.com/office/drawing/2018/hyperlinkcolor" val="tx"/>
                    </a:ext>
                  </a:extLst>
                </a:hlinkClick>
              </a:rPr>
              <a:t>https://towardsdatascience.com/supervised-vs-unsupervised-learning-14f68e32ea8d</a:t>
            </a:r>
            <a:r>
              <a:rPr lang="en-US" sz="1100" dirty="0"/>
              <a:t> </a:t>
            </a:r>
          </a:p>
        </p:txBody>
      </p:sp>
      <p:sp>
        <p:nvSpPr>
          <p:cNvPr id="8" name="Textplatzhalter 7"/>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467129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What</a:t>
            </a:r>
            <a:r>
              <a:rPr lang="de-DE" dirty="0"/>
              <a:t> </a:t>
            </a:r>
            <a:r>
              <a:rPr lang="de-DE" dirty="0" err="1"/>
              <a:t>is</a:t>
            </a:r>
            <a:r>
              <a:rPr lang="de-DE" dirty="0"/>
              <a:t> </a:t>
            </a:r>
            <a:r>
              <a:rPr lang="de-DE" dirty="0" err="1"/>
              <a:t>considered</a:t>
            </a:r>
            <a:r>
              <a:rPr lang="de-DE" dirty="0"/>
              <a:t> </a:t>
            </a:r>
            <a:r>
              <a:rPr lang="de-DE" dirty="0" err="1"/>
              <a:t>Artifical</a:t>
            </a:r>
            <a:r>
              <a:rPr lang="de-DE" dirty="0"/>
              <a:t> </a:t>
            </a:r>
            <a:r>
              <a:rPr lang="de-DE" dirty="0" err="1"/>
              <a:t>Intelligence</a:t>
            </a:r>
            <a:r>
              <a:rPr lang="de-DE" dirty="0"/>
              <a:t>?</a:t>
            </a:r>
          </a:p>
        </p:txBody>
      </p:sp>
      <p:sp>
        <p:nvSpPr>
          <p:cNvPr id="4" name="Textplatzhalter 3"/>
          <p:cNvSpPr>
            <a:spLocks noGrp="1"/>
          </p:cNvSpPr>
          <p:nvPr>
            <p:ph type="body" sz="quarter" idx="15"/>
          </p:nvPr>
        </p:nvSpPr>
        <p:spPr/>
        <p:txBody>
          <a:bodyPr/>
          <a:lstStyle/>
          <a:p>
            <a:r>
              <a:rPr lang="de-DE" dirty="0" err="1"/>
              <a:t>What</a:t>
            </a:r>
            <a:r>
              <a:rPr lang="de-DE" dirty="0"/>
              <a:t> </a:t>
            </a:r>
            <a:r>
              <a:rPr lang="de-DE" dirty="0" err="1"/>
              <a:t>is</a:t>
            </a:r>
            <a:r>
              <a:rPr lang="de-DE" dirty="0"/>
              <a:t> Human </a:t>
            </a:r>
            <a:r>
              <a:rPr lang="de-DE" dirty="0" err="1"/>
              <a:t>Intelligence</a:t>
            </a:r>
            <a:r>
              <a:rPr lang="de-DE" dirty="0"/>
              <a:t>?</a:t>
            </a:r>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de-DE"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3</a:t>
            </a:fld>
            <a:endParaRPr lang="de-DE" dirty="0"/>
          </a:p>
        </p:txBody>
      </p:sp>
      <p:pic>
        <p:nvPicPr>
          <p:cNvPr id="9" name="Picture 4" descr="https://upload.wikimedia.org/wikipedia/commons/thumb/3/39/IQ_distribution.svg/1920px-IQ_distribution.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749" y="2730843"/>
            <a:ext cx="5836893" cy="35142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image.winudf.com/v2/image/ZGUudG91Y2hwb3J0YWwuaW50ZWxsaWdlbnp0ZXN0X3NjcmVlbnNob3RzXzNfYTMyMDY2ZDM/screen-3.jpg?fakeurl=1&amp;type=.jpg"/>
          <p:cNvPicPr>
            <a:picLocks noChangeAspect="1" noChangeArrowheads="1"/>
          </p:cNvPicPr>
          <p:nvPr/>
        </p:nvPicPr>
        <p:blipFill rotWithShape="1">
          <a:blip r:embed="rId4">
            <a:extLst>
              <a:ext uri="{28A0092B-C50C-407E-A947-70E740481C1C}">
                <a14:useLocalDpi xmlns:a14="http://schemas.microsoft.com/office/drawing/2010/main" val="0"/>
              </a:ext>
            </a:extLst>
          </a:blip>
          <a:srcRect l="7901" t="11860" r="6188" b="2980"/>
          <a:stretch/>
        </p:blipFill>
        <p:spPr bwMode="auto">
          <a:xfrm>
            <a:off x="6008283" y="1353001"/>
            <a:ext cx="2696292" cy="4751490"/>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7">
            <a:extLst>
              <a:ext uri="{FF2B5EF4-FFF2-40B4-BE49-F238E27FC236}">
                <a16:creationId xmlns:a16="http://schemas.microsoft.com/office/drawing/2014/main" id="{5EC11E6D-40D2-A842-B3A4-870A7CB21640}"/>
              </a:ext>
            </a:extLst>
          </p:cNvPr>
          <p:cNvSpPr/>
          <p:nvPr/>
        </p:nvSpPr>
        <p:spPr>
          <a:xfrm>
            <a:off x="6180641" y="3738907"/>
            <a:ext cx="2293988" cy="252713"/>
          </a:xfrm>
          <a:prstGeom prst="rect">
            <a:avLst/>
          </a:prstGeom>
          <a:solidFill>
            <a:schemeClr val="bg1"/>
          </a:solidFill>
        </p:spPr>
        <p:txBody>
          <a:bodyPr wrap="square">
            <a:spAutoFit/>
          </a:bodyPr>
          <a:lstStyle/>
          <a:p>
            <a:pPr algn="ctr"/>
            <a:r>
              <a:rPr lang="en-US" sz="1400" dirty="0"/>
              <a:t>Which figure fits?</a:t>
            </a:r>
          </a:p>
        </p:txBody>
      </p:sp>
    </p:spTree>
    <p:extLst>
      <p:ext uri="{BB962C8B-B14F-4D97-AF65-F5344CB8AC3E}">
        <p14:creationId xmlns:p14="http://schemas.microsoft.com/office/powerpoint/2010/main" val="936188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Supervised Learning vs. </a:t>
            </a:r>
            <a:br>
              <a:rPr lang="en-US" dirty="0"/>
            </a:br>
            <a:r>
              <a:rPr lang="en-US" dirty="0"/>
              <a:t>Unsupervised Learning</a:t>
            </a:r>
            <a:endParaRPr lang="de-DE" dirty="0"/>
          </a:p>
        </p:txBody>
      </p:sp>
      <p:sp>
        <p:nvSpPr>
          <p:cNvPr id="4" name="Textplatzhalter 3"/>
          <p:cNvSpPr>
            <a:spLocks noGrp="1"/>
          </p:cNvSpPr>
          <p:nvPr>
            <p:ph type="body" sz="quarter" idx="15"/>
          </p:nvPr>
        </p:nvSpPr>
        <p:spPr>
          <a:xfrm>
            <a:off x="695326" y="1089025"/>
            <a:ext cx="7677805" cy="503239"/>
          </a:xfrm>
        </p:spPr>
        <p:txBody>
          <a:bodyPr/>
          <a:lstStyle/>
          <a:p>
            <a:endParaRPr lang="de-DE"/>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de-DE"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30</a:t>
            </a:fld>
            <a:endParaRPr lang="de-DE" dirty="0"/>
          </a:p>
        </p:txBody>
      </p:sp>
      <p:sp>
        <p:nvSpPr>
          <p:cNvPr id="9" name="Textplatzhalter 8"/>
          <p:cNvSpPr>
            <a:spLocks noGrp="1"/>
          </p:cNvSpPr>
          <p:nvPr>
            <p:ph type="body" sz="quarter" idx="13"/>
          </p:nvPr>
        </p:nvSpPr>
        <p:spPr/>
        <p:txBody>
          <a:bodyPr/>
          <a:lstStyle/>
          <a:p>
            <a:endParaRPr lang="de-DE"/>
          </a:p>
        </p:txBody>
      </p:sp>
      <p:graphicFrame>
        <p:nvGraphicFramePr>
          <p:cNvPr id="3" name="Table 2">
            <a:extLst>
              <a:ext uri="{FF2B5EF4-FFF2-40B4-BE49-F238E27FC236}">
                <a16:creationId xmlns:a16="http://schemas.microsoft.com/office/drawing/2014/main" id="{F9592AD9-970B-3D42-A69E-FD8FE7565F60}"/>
              </a:ext>
            </a:extLst>
          </p:cNvPr>
          <p:cNvGraphicFramePr>
            <a:graphicFrameLocks noGrp="1"/>
          </p:cNvGraphicFramePr>
          <p:nvPr>
            <p:extLst>
              <p:ext uri="{D42A27DB-BD31-4B8C-83A1-F6EECF244321}">
                <p14:modId xmlns:p14="http://schemas.microsoft.com/office/powerpoint/2010/main" val="2207727442"/>
              </p:ext>
            </p:extLst>
          </p:nvPr>
        </p:nvGraphicFramePr>
        <p:xfrm>
          <a:off x="695326" y="2514941"/>
          <a:ext cx="7956549" cy="2473584"/>
        </p:xfrm>
        <a:graphic>
          <a:graphicData uri="http://schemas.openxmlformats.org/drawingml/2006/table">
            <a:tbl>
              <a:tblPr firstRow="1" bandRow="1">
                <a:tableStyleId>{2D5ABB26-0587-4C30-8999-92F81FD0307C}</a:tableStyleId>
              </a:tblPr>
              <a:tblGrid>
                <a:gridCol w="1576161">
                  <a:extLst>
                    <a:ext uri="{9D8B030D-6E8A-4147-A177-3AD203B41FA5}">
                      <a16:colId xmlns:a16="http://schemas.microsoft.com/office/drawing/2014/main" val="2471210230"/>
                    </a:ext>
                  </a:extLst>
                </a:gridCol>
                <a:gridCol w="3193143">
                  <a:extLst>
                    <a:ext uri="{9D8B030D-6E8A-4147-A177-3AD203B41FA5}">
                      <a16:colId xmlns:a16="http://schemas.microsoft.com/office/drawing/2014/main" val="3183220027"/>
                    </a:ext>
                  </a:extLst>
                </a:gridCol>
                <a:gridCol w="3187245">
                  <a:extLst>
                    <a:ext uri="{9D8B030D-6E8A-4147-A177-3AD203B41FA5}">
                      <a16:colId xmlns:a16="http://schemas.microsoft.com/office/drawing/2014/main" val="966997861"/>
                    </a:ext>
                  </a:extLst>
                </a:gridCol>
              </a:tblGrid>
              <a:tr h="824528">
                <a:tc>
                  <a:txBody>
                    <a:bodyPr/>
                    <a:lstStyle/>
                    <a:p>
                      <a:pPr algn="ctr"/>
                      <a:endParaRPr lang="en-US" noProof="0" dirty="0">
                        <a:solidFill>
                          <a:schemeClr val="bg1"/>
                        </a:solidFill>
                      </a:endParaRP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89BD3E"/>
                    </a:solidFill>
                  </a:tcPr>
                </a:tc>
                <a:tc>
                  <a:txBody>
                    <a:bodyPr/>
                    <a:lstStyle/>
                    <a:p>
                      <a:pPr algn="ctr"/>
                      <a:r>
                        <a:rPr lang="en-US" b="1" noProof="0" dirty="0">
                          <a:solidFill>
                            <a:schemeClr val="bg1"/>
                          </a:solidFill>
                        </a:rPr>
                        <a:t>Supervised Learning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89BD3E"/>
                    </a:solidFill>
                  </a:tcPr>
                </a:tc>
                <a:tc>
                  <a:txBody>
                    <a:bodyPr/>
                    <a:lstStyle/>
                    <a:p>
                      <a:pPr algn="ctr"/>
                      <a:r>
                        <a:rPr lang="en-US" b="1" noProof="0" dirty="0">
                          <a:solidFill>
                            <a:schemeClr val="bg1"/>
                          </a:solidFill>
                        </a:rPr>
                        <a:t>Unsupervised Learning</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89BD3E"/>
                    </a:solidFill>
                  </a:tcPr>
                </a:tc>
                <a:extLst>
                  <a:ext uri="{0D108BD9-81ED-4DB2-BD59-A6C34878D82A}">
                    <a16:rowId xmlns:a16="http://schemas.microsoft.com/office/drawing/2014/main" val="184968655"/>
                  </a:ext>
                </a:extLst>
              </a:tr>
              <a:tr h="824528">
                <a:tc>
                  <a:txBody>
                    <a:bodyPr/>
                    <a:lstStyle/>
                    <a:p>
                      <a:pPr algn="ctr"/>
                      <a:r>
                        <a:rPr lang="en-US" b="1" noProof="0" dirty="0">
                          <a:solidFill>
                            <a:schemeClr val="bg1"/>
                          </a:solidFill>
                        </a:rPr>
                        <a:t>Discrete</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9BD3E"/>
                    </a:solidFill>
                  </a:tcPr>
                </a:tc>
                <a:tc>
                  <a:txBody>
                    <a:bodyPr/>
                    <a:lstStyle/>
                    <a:p>
                      <a:pPr marL="0" indent="0" algn="ctr">
                        <a:buFont typeface="Wingdings" panose="05000000000000000000" pitchFamily="2" charset="2"/>
                        <a:buNone/>
                      </a:pPr>
                      <a:r>
                        <a:rPr lang="en-US" sz="1600" noProof="0" dirty="0"/>
                        <a:t>Classification or </a:t>
                      </a:r>
                      <a:br>
                        <a:rPr lang="en-US" sz="1600" noProof="0" dirty="0"/>
                      </a:br>
                      <a:r>
                        <a:rPr lang="en-US" sz="1600" noProof="0" dirty="0"/>
                        <a:t>Categorization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3F7C6"/>
                    </a:solidFill>
                  </a:tcPr>
                </a:tc>
                <a:tc>
                  <a:txBody>
                    <a:bodyPr/>
                    <a:lstStyle/>
                    <a:p>
                      <a:pPr marL="0" indent="0" algn="ctr">
                        <a:buFont typeface="Wingdings" panose="05000000000000000000" pitchFamily="2" charset="2"/>
                        <a:buNone/>
                      </a:pPr>
                      <a:r>
                        <a:rPr lang="en-US" sz="1600" noProof="0" dirty="0"/>
                        <a:t>Clustering</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3F7C6"/>
                    </a:solidFill>
                  </a:tcPr>
                </a:tc>
                <a:extLst>
                  <a:ext uri="{0D108BD9-81ED-4DB2-BD59-A6C34878D82A}">
                    <a16:rowId xmlns:a16="http://schemas.microsoft.com/office/drawing/2014/main" val="512156036"/>
                  </a:ext>
                </a:extLst>
              </a:tr>
              <a:tr h="824528">
                <a:tc>
                  <a:txBody>
                    <a:bodyPr/>
                    <a:lstStyle/>
                    <a:p>
                      <a:pPr algn="ctr"/>
                      <a:r>
                        <a:rPr lang="en-US" b="1" noProof="0">
                          <a:solidFill>
                            <a:schemeClr val="bg1"/>
                          </a:solidFill>
                        </a:rPr>
                        <a:t>Continuous</a:t>
                      </a:r>
                      <a:endParaRPr lang="en-US" b="1" noProof="0"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9BD3E"/>
                    </a:solidFill>
                  </a:tcPr>
                </a:tc>
                <a:tc>
                  <a:txBody>
                    <a:bodyPr/>
                    <a:lstStyle/>
                    <a:p>
                      <a:pPr marL="0" indent="0" algn="ctr">
                        <a:buFont typeface="Wingdings" panose="05000000000000000000" pitchFamily="2" charset="2"/>
                        <a:buNone/>
                      </a:pPr>
                      <a:r>
                        <a:rPr lang="en-US" sz="1600" noProof="0"/>
                        <a:t>Regression</a:t>
                      </a:r>
                      <a:endParaRPr lang="en-US" sz="1600" noProof="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3F7C6"/>
                    </a:solidFill>
                  </a:tcPr>
                </a:tc>
                <a:tc>
                  <a:txBody>
                    <a:bodyPr/>
                    <a:lstStyle/>
                    <a:p>
                      <a:pPr marL="0" indent="0" algn="ctr">
                        <a:buFont typeface="Wingdings" panose="05000000000000000000" pitchFamily="2" charset="2"/>
                        <a:buNone/>
                      </a:pPr>
                      <a:r>
                        <a:rPr lang="en-US" sz="1600" noProof="0" dirty="0"/>
                        <a:t>Dimensionality reduction</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3F7C6"/>
                    </a:solidFill>
                  </a:tcPr>
                </a:tc>
                <a:extLst>
                  <a:ext uri="{0D108BD9-81ED-4DB2-BD59-A6C34878D82A}">
                    <a16:rowId xmlns:a16="http://schemas.microsoft.com/office/drawing/2014/main" val="1207284975"/>
                  </a:ext>
                </a:extLst>
              </a:tr>
            </a:tbl>
          </a:graphicData>
        </a:graphic>
      </p:graphicFrame>
      <p:sp>
        <p:nvSpPr>
          <p:cNvPr id="12" name="Rechteck 7">
            <a:extLst>
              <a:ext uri="{FF2B5EF4-FFF2-40B4-BE49-F238E27FC236}">
                <a16:creationId xmlns:a16="http://schemas.microsoft.com/office/drawing/2014/main" id="{AEFCD073-E0CE-2A47-A102-3BB48ADAF610}"/>
              </a:ext>
            </a:extLst>
          </p:cNvPr>
          <p:cNvSpPr/>
          <p:nvPr/>
        </p:nvSpPr>
        <p:spPr>
          <a:xfrm>
            <a:off x="695324" y="5867727"/>
            <a:ext cx="7853082" cy="261610"/>
          </a:xfrm>
          <a:prstGeom prst="rect">
            <a:avLst/>
          </a:prstGeom>
        </p:spPr>
        <p:txBody>
          <a:bodyPr wrap="square">
            <a:spAutoFit/>
          </a:bodyPr>
          <a:lstStyle/>
          <a:p>
            <a:r>
              <a:rPr lang="en-US" sz="1100" dirty="0">
                <a:hlinkClick r:id="rId3">
                  <a:extLst>
                    <a:ext uri="{A12FA001-AC4F-418D-AE19-62706E023703}">
                      <ahyp:hlinkClr xmlns:ahyp="http://schemas.microsoft.com/office/drawing/2018/hyperlinkcolor" val="tx"/>
                    </a:ext>
                  </a:extLst>
                </a:hlinkClick>
              </a:rPr>
              <a:t>https://towardsdatascience.com/supervised-vs-unsupervised-learning-14f68e32ea8d</a:t>
            </a:r>
            <a:r>
              <a:rPr lang="en-US" sz="1100" dirty="0"/>
              <a:t> </a:t>
            </a:r>
          </a:p>
        </p:txBody>
      </p:sp>
    </p:spTree>
    <p:extLst>
      <p:ext uri="{BB962C8B-B14F-4D97-AF65-F5344CB8AC3E}">
        <p14:creationId xmlns:p14="http://schemas.microsoft.com/office/powerpoint/2010/main" val="1654910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DF8C-8017-4C64-9A10-E9096DC4D83C}"/>
              </a:ext>
            </a:extLst>
          </p:cNvPr>
          <p:cNvSpPr>
            <a:spLocks noGrp="1"/>
          </p:cNvSpPr>
          <p:nvPr>
            <p:ph type="title"/>
          </p:nvPr>
        </p:nvSpPr>
        <p:spPr/>
        <p:txBody>
          <a:bodyPr/>
          <a:lstStyle/>
          <a:p>
            <a:endParaRPr lang="en-DE"/>
          </a:p>
        </p:txBody>
      </p:sp>
      <p:sp>
        <p:nvSpPr>
          <p:cNvPr id="3" name="Text Placeholder 2">
            <a:extLst>
              <a:ext uri="{FF2B5EF4-FFF2-40B4-BE49-F238E27FC236}">
                <a16:creationId xmlns:a16="http://schemas.microsoft.com/office/drawing/2014/main" id="{43E38ED7-9D42-49B3-84CF-D0828D30BDE3}"/>
              </a:ext>
            </a:extLst>
          </p:cNvPr>
          <p:cNvSpPr>
            <a:spLocks noGrp="1"/>
          </p:cNvSpPr>
          <p:nvPr>
            <p:ph type="body" sz="quarter" idx="13"/>
          </p:nvPr>
        </p:nvSpPr>
        <p:spPr/>
        <p:txBody>
          <a:bodyPr/>
          <a:lstStyle/>
          <a:p>
            <a:endParaRPr lang="en-DE"/>
          </a:p>
        </p:txBody>
      </p:sp>
      <p:sp>
        <p:nvSpPr>
          <p:cNvPr id="4" name="Text Placeholder 3">
            <a:extLst>
              <a:ext uri="{FF2B5EF4-FFF2-40B4-BE49-F238E27FC236}">
                <a16:creationId xmlns:a16="http://schemas.microsoft.com/office/drawing/2014/main" id="{3AF76778-7507-42CC-A93C-27E6366EA02F}"/>
              </a:ext>
            </a:extLst>
          </p:cNvPr>
          <p:cNvSpPr>
            <a:spLocks noGrp="1"/>
          </p:cNvSpPr>
          <p:nvPr>
            <p:ph type="body" sz="quarter" idx="15"/>
          </p:nvPr>
        </p:nvSpPr>
        <p:spPr/>
        <p:txBody>
          <a:bodyPr/>
          <a:lstStyle/>
          <a:p>
            <a:endParaRPr lang="en-DE"/>
          </a:p>
        </p:txBody>
      </p:sp>
      <p:sp>
        <p:nvSpPr>
          <p:cNvPr id="5" name="Text Placeholder 4">
            <a:extLst>
              <a:ext uri="{FF2B5EF4-FFF2-40B4-BE49-F238E27FC236}">
                <a16:creationId xmlns:a16="http://schemas.microsoft.com/office/drawing/2014/main" id="{6AD55658-E509-4BF6-8F57-77F7C2CE16F7}"/>
              </a:ext>
            </a:extLst>
          </p:cNvPr>
          <p:cNvSpPr>
            <a:spLocks noGrp="1"/>
          </p:cNvSpPr>
          <p:nvPr>
            <p:ph type="body" sz="quarter" idx="21"/>
          </p:nvPr>
        </p:nvSpPr>
        <p:spPr/>
        <p:txBody>
          <a:bodyPr/>
          <a:lstStyle/>
          <a:p>
            <a:endParaRPr lang="en-DE"/>
          </a:p>
        </p:txBody>
      </p:sp>
      <p:sp>
        <p:nvSpPr>
          <p:cNvPr id="6" name="Footer Placeholder 5">
            <a:extLst>
              <a:ext uri="{FF2B5EF4-FFF2-40B4-BE49-F238E27FC236}">
                <a16:creationId xmlns:a16="http://schemas.microsoft.com/office/drawing/2014/main" id="{D6BBFA9A-7E04-4674-BE5F-F8D824A0BE83}"/>
              </a:ext>
            </a:extLst>
          </p:cNvPr>
          <p:cNvSpPr>
            <a:spLocks noGrp="1"/>
          </p:cNvSpPr>
          <p:nvPr>
            <p:ph type="ftr" sz="quarter" idx="23"/>
          </p:nvPr>
        </p:nvSpPr>
        <p:spPr/>
        <p:txBody>
          <a:bodyPr/>
          <a:lstStyle/>
          <a:p>
            <a:r>
              <a:rPr lang="de-DE" dirty="0"/>
              <a:t>Albrecht Schmidt &amp; Sven Mayer</a:t>
            </a:r>
          </a:p>
        </p:txBody>
      </p:sp>
      <p:sp>
        <p:nvSpPr>
          <p:cNvPr id="7" name="Slide Number Placeholder 6">
            <a:extLst>
              <a:ext uri="{FF2B5EF4-FFF2-40B4-BE49-F238E27FC236}">
                <a16:creationId xmlns:a16="http://schemas.microsoft.com/office/drawing/2014/main" id="{F69A00F0-07EA-424F-8AE4-131BE3957C94}"/>
              </a:ext>
            </a:extLst>
          </p:cNvPr>
          <p:cNvSpPr>
            <a:spLocks noGrp="1"/>
          </p:cNvSpPr>
          <p:nvPr>
            <p:ph type="sldNum" sz="quarter" idx="24"/>
          </p:nvPr>
        </p:nvSpPr>
        <p:spPr/>
        <p:txBody>
          <a:bodyPr/>
          <a:lstStyle/>
          <a:p>
            <a:fld id="{C564DEAC-083F-4EA1-9D67-84BB3A537A3E}" type="slidenum">
              <a:rPr lang="de-DE" smtClean="0"/>
              <a:pPr/>
              <a:t>31</a:t>
            </a:fld>
            <a:endParaRPr lang="de-DE" dirty="0"/>
          </a:p>
        </p:txBody>
      </p:sp>
      <p:pic>
        <p:nvPicPr>
          <p:cNvPr id="8" name="Picture 7">
            <a:extLst>
              <a:ext uri="{FF2B5EF4-FFF2-40B4-BE49-F238E27FC236}">
                <a16:creationId xmlns:a16="http://schemas.microsoft.com/office/drawing/2014/main" id="{82085932-DE8C-4699-8D07-50B832D523FD}"/>
              </a:ext>
            </a:extLst>
          </p:cNvPr>
          <p:cNvPicPr>
            <a:picLocks noChangeAspect="1"/>
          </p:cNvPicPr>
          <p:nvPr/>
        </p:nvPicPr>
        <p:blipFill>
          <a:blip r:embed="rId2"/>
          <a:stretch>
            <a:fillRect/>
          </a:stretch>
        </p:blipFill>
        <p:spPr>
          <a:xfrm>
            <a:off x="0" y="314488"/>
            <a:ext cx="12192000" cy="5814850"/>
          </a:xfrm>
          <a:prstGeom prst="rect">
            <a:avLst/>
          </a:prstGeom>
        </p:spPr>
      </p:pic>
    </p:spTree>
    <p:extLst>
      <p:ext uri="{BB962C8B-B14F-4D97-AF65-F5344CB8AC3E}">
        <p14:creationId xmlns:p14="http://schemas.microsoft.com/office/powerpoint/2010/main" val="1323426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Example: Clustering</a:t>
            </a:r>
            <a:endParaRPr lang="de-DE" dirty="0"/>
          </a:p>
        </p:txBody>
      </p:sp>
      <p:sp>
        <p:nvSpPr>
          <p:cNvPr id="4" name="Textplatzhalter 3"/>
          <p:cNvSpPr>
            <a:spLocks noGrp="1"/>
          </p:cNvSpPr>
          <p:nvPr>
            <p:ph type="body" sz="quarter" idx="15"/>
          </p:nvPr>
        </p:nvSpPr>
        <p:spPr>
          <a:xfrm>
            <a:off x="695326" y="1089025"/>
            <a:ext cx="7677805" cy="503239"/>
          </a:xfrm>
        </p:spPr>
        <p:txBody>
          <a:bodyPr/>
          <a:lstStyle/>
          <a:p>
            <a:r>
              <a:rPr lang="en-US" dirty="0">
                <a:hlinkClick r:id="rId3"/>
              </a:rPr>
              <a:t>https://www.youtube.com/watch?v=_aWzGGNrcic</a:t>
            </a:r>
            <a:r>
              <a:rPr lang="en-US" dirty="0"/>
              <a:t> </a:t>
            </a:r>
            <a:endParaRPr lang="de-DE" dirty="0"/>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de-DE"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32</a:t>
            </a:fld>
            <a:endParaRPr lang="de-DE" dirty="0"/>
          </a:p>
        </p:txBody>
      </p:sp>
      <p:sp>
        <p:nvSpPr>
          <p:cNvPr id="9" name="Textplatzhalter 8"/>
          <p:cNvSpPr>
            <a:spLocks noGrp="1"/>
          </p:cNvSpPr>
          <p:nvPr>
            <p:ph type="body" sz="quarter" idx="13"/>
          </p:nvPr>
        </p:nvSpPr>
        <p:spPr/>
        <p:txBody>
          <a:bodyPr/>
          <a:lstStyle/>
          <a:p>
            <a:endParaRPr lang="de-DE" dirty="0"/>
          </a:p>
        </p:txBody>
      </p:sp>
      <p:pic>
        <p:nvPicPr>
          <p:cNvPr id="11" name="Grafik 10"/>
          <p:cNvPicPr>
            <a:picLocks noChangeAspect="1"/>
          </p:cNvPicPr>
          <p:nvPr/>
        </p:nvPicPr>
        <p:blipFill rotWithShape="1">
          <a:blip r:embed="rId4"/>
          <a:srcRect l="7466" r="4730" b="1907"/>
          <a:stretch/>
        </p:blipFill>
        <p:spPr>
          <a:xfrm>
            <a:off x="695323" y="1592263"/>
            <a:ext cx="5841401" cy="4543849"/>
          </a:xfrm>
          <a:prstGeom prst="rect">
            <a:avLst/>
          </a:prstGeom>
        </p:spPr>
      </p:pic>
    </p:spTree>
    <p:extLst>
      <p:ext uri="{BB962C8B-B14F-4D97-AF65-F5344CB8AC3E}">
        <p14:creationId xmlns:p14="http://schemas.microsoft.com/office/powerpoint/2010/main" val="2155384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Discussion: Usable Security</a:t>
            </a:r>
            <a:endParaRPr lang="de-DE" dirty="0"/>
          </a:p>
        </p:txBody>
      </p:sp>
      <p:sp>
        <p:nvSpPr>
          <p:cNvPr id="4" name="Textplatzhalter 3"/>
          <p:cNvSpPr>
            <a:spLocks noGrp="1"/>
          </p:cNvSpPr>
          <p:nvPr>
            <p:ph type="body" sz="quarter" idx="15"/>
          </p:nvPr>
        </p:nvSpPr>
        <p:spPr>
          <a:xfrm>
            <a:off x="695326" y="1089025"/>
            <a:ext cx="7677805" cy="503239"/>
          </a:xfrm>
        </p:spPr>
        <p:txBody>
          <a:bodyPr/>
          <a:lstStyle/>
          <a:p>
            <a:endParaRPr lang="de-DE"/>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de-DE"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33</a:t>
            </a:fld>
            <a:endParaRPr lang="de-DE" dirty="0"/>
          </a:p>
        </p:txBody>
      </p:sp>
      <p:sp>
        <p:nvSpPr>
          <p:cNvPr id="9" name="Textplatzhalter 8"/>
          <p:cNvSpPr>
            <a:spLocks noGrp="1"/>
          </p:cNvSpPr>
          <p:nvPr>
            <p:ph type="body" sz="quarter" idx="13"/>
          </p:nvPr>
        </p:nvSpPr>
        <p:spPr/>
        <p:txBody>
          <a:bodyPr/>
          <a:lstStyle/>
          <a:p>
            <a:r>
              <a:rPr lang="en-US" dirty="0"/>
              <a:t>Detecting “the wrong user” trying to log in?</a:t>
            </a:r>
          </a:p>
          <a:p>
            <a:r>
              <a:rPr lang="en-US" dirty="0"/>
              <a:t>Detecting a denial of service vs. a user who forgot her password?</a:t>
            </a:r>
          </a:p>
          <a:p>
            <a:r>
              <a:rPr lang="en-US" dirty="0"/>
              <a:t>How can you do use machine learning to do this?</a:t>
            </a:r>
          </a:p>
          <a:p>
            <a:r>
              <a:rPr lang="en-US" dirty="0"/>
              <a:t>How to use a cluster algorithm?</a:t>
            </a:r>
          </a:p>
          <a:p>
            <a:endParaRPr lang="de-DE" dirty="0"/>
          </a:p>
        </p:txBody>
      </p:sp>
      <p:graphicFrame>
        <p:nvGraphicFramePr>
          <p:cNvPr id="11" name="Table 10">
            <a:extLst>
              <a:ext uri="{FF2B5EF4-FFF2-40B4-BE49-F238E27FC236}">
                <a16:creationId xmlns:a16="http://schemas.microsoft.com/office/drawing/2014/main" id="{B9265D6E-4E87-DE40-8297-B23EA007710B}"/>
              </a:ext>
            </a:extLst>
          </p:cNvPr>
          <p:cNvGraphicFramePr>
            <a:graphicFrameLocks noGrp="1"/>
          </p:cNvGraphicFramePr>
          <p:nvPr>
            <p:extLst>
              <p:ext uri="{D42A27DB-BD31-4B8C-83A1-F6EECF244321}">
                <p14:modId xmlns:p14="http://schemas.microsoft.com/office/powerpoint/2010/main" val="3916843735"/>
              </p:ext>
            </p:extLst>
          </p:nvPr>
        </p:nvGraphicFramePr>
        <p:xfrm>
          <a:off x="3764717" y="3881291"/>
          <a:ext cx="5791762" cy="1800582"/>
        </p:xfrm>
        <a:graphic>
          <a:graphicData uri="http://schemas.openxmlformats.org/drawingml/2006/table">
            <a:tbl>
              <a:tblPr firstRow="1" bandRow="1">
                <a:tableStyleId>{2D5ABB26-0587-4C30-8999-92F81FD0307C}</a:tableStyleId>
              </a:tblPr>
              <a:tblGrid>
                <a:gridCol w="1147325">
                  <a:extLst>
                    <a:ext uri="{9D8B030D-6E8A-4147-A177-3AD203B41FA5}">
                      <a16:colId xmlns:a16="http://schemas.microsoft.com/office/drawing/2014/main" val="2471210230"/>
                    </a:ext>
                  </a:extLst>
                </a:gridCol>
                <a:gridCol w="2324365">
                  <a:extLst>
                    <a:ext uri="{9D8B030D-6E8A-4147-A177-3AD203B41FA5}">
                      <a16:colId xmlns:a16="http://schemas.microsoft.com/office/drawing/2014/main" val="3183220027"/>
                    </a:ext>
                  </a:extLst>
                </a:gridCol>
                <a:gridCol w="2320072">
                  <a:extLst>
                    <a:ext uri="{9D8B030D-6E8A-4147-A177-3AD203B41FA5}">
                      <a16:colId xmlns:a16="http://schemas.microsoft.com/office/drawing/2014/main" val="966997861"/>
                    </a:ext>
                  </a:extLst>
                </a:gridCol>
              </a:tblGrid>
              <a:tr h="600194">
                <a:tc>
                  <a:txBody>
                    <a:bodyPr/>
                    <a:lstStyle/>
                    <a:p>
                      <a:pPr algn="ctr"/>
                      <a:endParaRPr lang="en-US" sz="1300" noProof="0" dirty="0">
                        <a:solidFill>
                          <a:schemeClr val="bg1"/>
                        </a:solidFill>
                      </a:endParaRPr>
                    </a:p>
                  </a:txBody>
                  <a:tcPr marL="66561" marR="66561" marT="33281" marB="33281"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89BD3E"/>
                    </a:solidFill>
                  </a:tcPr>
                </a:tc>
                <a:tc>
                  <a:txBody>
                    <a:bodyPr/>
                    <a:lstStyle/>
                    <a:p>
                      <a:pPr algn="ctr"/>
                      <a:r>
                        <a:rPr lang="en-US" sz="1300" b="1" noProof="0" dirty="0">
                          <a:solidFill>
                            <a:schemeClr val="bg1"/>
                          </a:solidFill>
                        </a:rPr>
                        <a:t>Supervised Learning</a:t>
                      </a:r>
                    </a:p>
                  </a:txBody>
                  <a:tcPr marL="66561" marR="66561" marT="33281" marB="3328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89BD3E"/>
                    </a:solidFill>
                  </a:tcPr>
                </a:tc>
                <a:tc>
                  <a:txBody>
                    <a:bodyPr/>
                    <a:lstStyle/>
                    <a:p>
                      <a:pPr algn="ctr"/>
                      <a:r>
                        <a:rPr lang="en-US" sz="1300" b="1" noProof="0" dirty="0">
                          <a:solidFill>
                            <a:schemeClr val="bg1"/>
                          </a:solidFill>
                        </a:rPr>
                        <a:t>Unsupervised Learning</a:t>
                      </a:r>
                    </a:p>
                  </a:txBody>
                  <a:tcPr marL="66561" marR="66561" marT="33281" marB="33281"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89BD3E"/>
                    </a:solidFill>
                  </a:tcPr>
                </a:tc>
                <a:extLst>
                  <a:ext uri="{0D108BD9-81ED-4DB2-BD59-A6C34878D82A}">
                    <a16:rowId xmlns:a16="http://schemas.microsoft.com/office/drawing/2014/main" val="184968655"/>
                  </a:ext>
                </a:extLst>
              </a:tr>
              <a:tr h="600194">
                <a:tc>
                  <a:txBody>
                    <a:bodyPr/>
                    <a:lstStyle/>
                    <a:p>
                      <a:pPr algn="ctr"/>
                      <a:r>
                        <a:rPr lang="en-US" sz="1300" b="1" noProof="0" dirty="0">
                          <a:solidFill>
                            <a:schemeClr val="bg1"/>
                          </a:solidFill>
                        </a:rPr>
                        <a:t>Discrete</a:t>
                      </a:r>
                    </a:p>
                  </a:txBody>
                  <a:tcPr marL="66561" marR="66561" marT="33281" marB="33281"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9BD3E"/>
                    </a:solidFill>
                  </a:tcPr>
                </a:tc>
                <a:tc>
                  <a:txBody>
                    <a:bodyPr/>
                    <a:lstStyle/>
                    <a:p>
                      <a:pPr marL="0" indent="0" algn="ctr">
                        <a:buFont typeface="Wingdings" panose="05000000000000000000" pitchFamily="2" charset="2"/>
                        <a:buNone/>
                      </a:pPr>
                      <a:r>
                        <a:rPr lang="en-US" sz="1200" noProof="0" dirty="0"/>
                        <a:t>Classification or </a:t>
                      </a:r>
                      <a:br>
                        <a:rPr lang="en-US" sz="1200" noProof="0" dirty="0"/>
                      </a:br>
                      <a:r>
                        <a:rPr lang="en-US" sz="1200" noProof="0" dirty="0"/>
                        <a:t>Categorization</a:t>
                      </a:r>
                    </a:p>
                  </a:txBody>
                  <a:tcPr marL="66561" marR="66561" marT="33281" marB="3328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3F7C6"/>
                    </a:solidFill>
                  </a:tcPr>
                </a:tc>
                <a:tc>
                  <a:txBody>
                    <a:bodyPr/>
                    <a:lstStyle/>
                    <a:p>
                      <a:pPr marL="0" indent="0" algn="ctr">
                        <a:buFont typeface="Wingdings" panose="05000000000000000000" pitchFamily="2" charset="2"/>
                        <a:buNone/>
                      </a:pPr>
                      <a:r>
                        <a:rPr lang="en-US" sz="1200" noProof="0" dirty="0"/>
                        <a:t>Clustering</a:t>
                      </a:r>
                    </a:p>
                  </a:txBody>
                  <a:tcPr marL="66561" marR="66561" marT="33281" marB="33281"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3F7C6"/>
                    </a:solidFill>
                  </a:tcPr>
                </a:tc>
                <a:extLst>
                  <a:ext uri="{0D108BD9-81ED-4DB2-BD59-A6C34878D82A}">
                    <a16:rowId xmlns:a16="http://schemas.microsoft.com/office/drawing/2014/main" val="512156036"/>
                  </a:ext>
                </a:extLst>
              </a:tr>
              <a:tr h="600194">
                <a:tc>
                  <a:txBody>
                    <a:bodyPr/>
                    <a:lstStyle/>
                    <a:p>
                      <a:pPr algn="ctr"/>
                      <a:r>
                        <a:rPr lang="en-US" sz="1300" b="1" noProof="0">
                          <a:solidFill>
                            <a:schemeClr val="bg1"/>
                          </a:solidFill>
                        </a:rPr>
                        <a:t>Continuous</a:t>
                      </a:r>
                      <a:endParaRPr lang="en-US" sz="1300" b="1" noProof="0" dirty="0">
                        <a:solidFill>
                          <a:schemeClr val="bg1"/>
                        </a:solidFill>
                      </a:endParaRPr>
                    </a:p>
                  </a:txBody>
                  <a:tcPr marL="66561" marR="66561" marT="33281" marB="33281"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9BD3E"/>
                    </a:solidFill>
                  </a:tcPr>
                </a:tc>
                <a:tc>
                  <a:txBody>
                    <a:bodyPr/>
                    <a:lstStyle/>
                    <a:p>
                      <a:pPr marL="0" indent="0" algn="ctr">
                        <a:buFont typeface="Wingdings" panose="05000000000000000000" pitchFamily="2" charset="2"/>
                        <a:buNone/>
                      </a:pPr>
                      <a:r>
                        <a:rPr lang="en-US" sz="1200" noProof="0"/>
                        <a:t>Regression</a:t>
                      </a:r>
                      <a:endParaRPr lang="en-US" sz="1200" noProof="0" dirty="0"/>
                    </a:p>
                  </a:txBody>
                  <a:tcPr marL="66561" marR="66561" marT="33281" marB="3328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3F7C6"/>
                    </a:solidFill>
                  </a:tcPr>
                </a:tc>
                <a:tc>
                  <a:txBody>
                    <a:bodyPr/>
                    <a:lstStyle/>
                    <a:p>
                      <a:pPr marL="0" indent="0" algn="ctr">
                        <a:buFont typeface="Wingdings" panose="05000000000000000000" pitchFamily="2" charset="2"/>
                        <a:buNone/>
                      </a:pPr>
                      <a:r>
                        <a:rPr lang="en-US" sz="1200" noProof="0" dirty="0"/>
                        <a:t>Dimensionality reduction</a:t>
                      </a:r>
                    </a:p>
                  </a:txBody>
                  <a:tcPr marL="66561" marR="66561" marT="33281" marB="33281"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3F7C6"/>
                    </a:solidFill>
                  </a:tcPr>
                </a:tc>
                <a:extLst>
                  <a:ext uri="{0D108BD9-81ED-4DB2-BD59-A6C34878D82A}">
                    <a16:rowId xmlns:a16="http://schemas.microsoft.com/office/drawing/2014/main" val="1207284975"/>
                  </a:ext>
                </a:extLst>
              </a:tr>
            </a:tbl>
          </a:graphicData>
        </a:graphic>
      </p:graphicFrame>
      <p:sp>
        <p:nvSpPr>
          <p:cNvPr id="13" name="Rechteck 7">
            <a:extLst>
              <a:ext uri="{FF2B5EF4-FFF2-40B4-BE49-F238E27FC236}">
                <a16:creationId xmlns:a16="http://schemas.microsoft.com/office/drawing/2014/main" id="{BFF0ED72-0D27-724B-A984-49AD283CEB14}"/>
              </a:ext>
            </a:extLst>
          </p:cNvPr>
          <p:cNvSpPr/>
          <p:nvPr/>
        </p:nvSpPr>
        <p:spPr>
          <a:xfrm>
            <a:off x="695324" y="5867727"/>
            <a:ext cx="7853082" cy="261610"/>
          </a:xfrm>
          <a:prstGeom prst="rect">
            <a:avLst/>
          </a:prstGeom>
        </p:spPr>
        <p:txBody>
          <a:bodyPr wrap="square">
            <a:spAutoFit/>
          </a:bodyPr>
          <a:lstStyle/>
          <a:p>
            <a:r>
              <a:rPr lang="en-US" sz="1100" dirty="0">
                <a:hlinkClick r:id="rId3">
                  <a:extLst>
                    <a:ext uri="{A12FA001-AC4F-418D-AE19-62706E023703}">
                      <ahyp:hlinkClr xmlns:ahyp="http://schemas.microsoft.com/office/drawing/2018/hyperlinkcolor" val="tx"/>
                    </a:ext>
                  </a:extLst>
                </a:hlinkClick>
              </a:rPr>
              <a:t>https://towardsdatascience.com/supervised-vs-unsupervised-learning-14f68e32ea8d</a:t>
            </a:r>
            <a:r>
              <a:rPr lang="en-US" sz="1100" dirty="0"/>
              <a:t> </a:t>
            </a:r>
          </a:p>
        </p:txBody>
      </p:sp>
    </p:spTree>
    <p:extLst>
      <p:ext uri="{BB962C8B-B14F-4D97-AF65-F5344CB8AC3E}">
        <p14:creationId xmlns:p14="http://schemas.microsoft.com/office/powerpoint/2010/main" val="2924541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Implementing AI</a:t>
            </a:r>
          </a:p>
        </p:txBody>
      </p:sp>
      <p:sp>
        <p:nvSpPr>
          <p:cNvPr id="3" name="Textplatzhalter 2"/>
          <p:cNvSpPr>
            <a:spLocks noGrp="1"/>
          </p:cNvSpPr>
          <p:nvPr>
            <p:ph type="body" sz="quarter" idx="13"/>
          </p:nvPr>
        </p:nvSpPr>
        <p:spPr/>
        <p:txBody>
          <a:bodyPr/>
          <a:lstStyle/>
          <a:p>
            <a:r>
              <a:rPr lang="en-US" dirty="0"/>
              <a:t>Libraries</a:t>
            </a:r>
          </a:p>
          <a:p>
            <a:r>
              <a:rPr lang="en-US" dirty="0"/>
              <a:t>Frameworks</a:t>
            </a:r>
          </a:p>
          <a:p>
            <a:r>
              <a:rPr lang="en-US" dirty="0"/>
              <a:t>Web Services</a:t>
            </a:r>
          </a:p>
          <a:p>
            <a:endParaRPr lang="en-US" dirty="0"/>
          </a:p>
          <a:p>
            <a:endParaRPr lang="en-US" dirty="0"/>
          </a:p>
          <a:p>
            <a:pPr marL="0" indent="0">
              <a:buNone/>
            </a:pPr>
            <a:r>
              <a:rPr lang="en-US" dirty="0"/>
              <a:t>See Exercises and Tutorials…</a:t>
            </a:r>
          </a:p>
        </p:txBody>
      </p:sp>
      <p:sp>
        <p:nvSpPr>
          <p:cNvPr id="4" name="Textplatzhalter 3"/>
          <p:cNvSpPr>
            <a:spLocks noGrp="1"/>
          </p:cNvSpPr>
          <p:nvPr>
            <p:ph type="body" sz="quarter" idx="15"/>
          </p:nvPr>
        </p:nvSpPr>
        <p:spPr/>
        <p:txBody>
          <a:bodyPr/>
          <a:lstStyle/>
          <a:p>
            <a:endParaRPr lang="en-US" dirty="0"/>
          </a:p>
        </p:txBody>
      </p:sp>
      <p:sp>
        <p:nvSpPr>
          <p:cNvPr id="5" name="Textplatzhalter 4"/>
          <p:cNvSpPr>
            <a:spLocks noGrp="1"/>
          </p:cNvSpPr>
          <p:nvPr>
            <p:ph type="body" sz="quarter" idx="21"/>
          </p:nvPr>
        </p:nvSpPr>
        <p:spPr/>
        <p:txBody>
          <a:bodyPr/>
          <a:lstStyle/>
          <a:p>
            <a:r>
              <a:rPr lang="en-US" dirty="0"/>
              <a:t>Implementing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en-US" smtClean="0"/>
              <a:pPr/>
              <a:t>34</a:t>
            </a:fld>
            <a:endParaRPr lang="en-US"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FC55B71-1DF0-4955-A521-E08200289E68}"/>
                  </a:ext>
                </a:extLst>
              </p14:cNvPr>
              <p14:cNvContentPartPr/>
              <p14:nvPr/>
            </p14:nvContentPartPr>
            <p14:xfrm>
              <a:off x="5524560" y="4419720"/>
              <a:ext cx="360" cy="360"/>
            </p14:xfrm>
          </p:contentPart>
        </mc:Choice>
        <mc:Fallback xmlns="">
          <p:pic>
            <p:nvPicPr>
              <p:cNvPr id="8" name="Ink 7">
                <a:extLst>
                  <a:ext uri="{FF2B5EF4-FFF2-40B4-BE49-F238E27FC236}">
                    <a16:creationId xmlns:a16="http://schemas.microsoft.com/office/drawing/2014/main" id="{EFC55B71-1DF0-4955-A521-E08200289E68}"/>
                  </a:ext>
                </a:extLst>
              </p:cNvPr>
              <p:cNvPicPr/>
              <p:nvPr/>
            </p:nvPicPr>
            <p:blipFill>
              <a:blip r:embed="rId4"/>
              <a:stretch>
                <a:fillRect/>
              </a:stretch>
            </p:blipFill>
            <p:spPr>
              <a:xfrm>
                <a:off x="5515200" y="4410360"/>
                <a:ext cx="19080" cy="19080"/>
              </a:xfrm>
              <a:prstGeom prst="rect">
                <a:avLst/>
              </a:prstGeom>
            </p:spPr>
          </p:pic>
        </mc:Fallback>
      </mc:AlternateContent>
    </p:spTree>
    <p:extLst>
      <p:ext uri="{BB962C8B-B14F-4D97-AF65-F5344CB8AC3E}">
        <p14:creationId xmlns:p14="http://schemas.microsoft.com/office/powerpoint/2010/main" val="1426993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7">
            <a:extLst>
              <a:ext uri="{FF2B5EF4-FFF2-40B4-BE49-F238E27FC236}">
                <a16:creationId xmlns:a16="http://schemas.microsoft.com/office/drawing/2014/main" id="{F50DAA1A-F623-9B49-82F4-0DFDE3E512A0}"/>
              </a:ext>
            </a:extLst>
          </p:cNvPr>
          <p:cNvSpPr/>
          <p:nvPr/>
        </p:nvSpPr>
        <p:spPr>
          <a:xfrm>
            <a:off x="58510" y="5947548"/>
            <a:ext cx="7628165" cy="261610"/>
          </a:xfrm>
          <a:prstGeom prst="rect">
            <a:avLst/>
          </a:prstGeom>
        </p:spPr>
        <p:txBody>
          <a:bodyPr wrap="square">
            <a:spAutoFit/>
          </a:bodyPr>
          <a:lstStyle/>
          <a:p>
            <a:r>
              <a:rPr lang="en-US" sz="1100" dirty="0">
                <a:hlinkClick r:id="rId3">
                  <a:extLst>
                    <a:ext uri="{A12FA001-AC4F-418D-AE19-62706E023703}">
                      <ahyp:hlinkClr xmlns:ahyp="http://schemas.microsoft.com/office/drawing/2018/hyperlinkcolor" val="tx"/>
                    </a:ext>
                  </a:extLst>
                </a:hlinkClick>
              </a:rPr>
              <a:t>https://docs.microsoft.com/en-us/azure/cognitive-services/</a:t>
            </a:r>
            <a:r>
              <a:rPr lang="en-US" sz="1100" dirty="0"/>
              <a:t> </a:t>
            </a:r>
          </a:p>
        </p:txBody>
      </p:sp>
      <p:sp>
        <p:nvSpPr>
          <p:cNvPr id="2" name="Titel 1"/>
          <p:cNvSpPr>
            <a:spLocks noGrp="1"/>
          </p:cNvSpPr>
          <p:nvPr>
            <p:ph type="title"/>
          </p:nvPr>
        </p:nvSpPr>
        <p:spPr/>
        <p:txBody>
          <a:bodyPr>
            <a:normAutofit/>
          </a:bodyPr>
          <a:lstStyle/>
          <a:p>
            <a:r>
              <a:rPr lang="en-US" dirty="0"/>
              <a:t>Cloud Services</a:t>
            </a:r>
            <a:br>
              <a:rPr lang="en-US" dirty="0"/>
            </a:br>
            <a:r>
              <a:rPr lang="en-US" dirty="0"/>
              <a:t>Example: Microsoft Cognitive Services</a:t>
            </a:r>
          </a:p>
        </p:txBody>
      </p:sp>
      <p:sp>
        <p:nvSpPr>
          <p:cNvPr id="3" name="Textplatzhalter 2"/>
          <p:cNvSpPr>
            <a:spLocks noGrp="1"/>
          </p:cNvSpPr>
          <p:nvPr>
            <p:ph type="body" sz="quarter" idx="13"/>
          </p:nvPr>
        </p:nvSpPr>
        <p:spPr>
          <a:xfrm>
            <a:off x="5278650" y="1528645"/>
            <a:ext cx="3540125" cy="4537074"/>
          </a:xfrm>
        </p:spPr>
        <p:txBody>
          <a:bodyPr/>
          <a:lstStyle/>
          <a:p>
            <a:pPr marL="0" indent="0">
              <a:buNone/>
            </a:pPr>
            <a:r>
              <a:rPr lang="en-US" dirty="0"/>
              <a:t>Cloud Services from:</a:t>
            </a:r>
          </a:p>
          <a:p>
            <a:r>
              <a:rPr lang="en-US" dirty="0"/>
              <a:t>IBM</a:t>
            </a:r>
          </a:p>
          <a:p>
            <a:r>
              <a:rPr lang="en-US" dirty="0"/>
              <a:t>Google</a:t>
            </a:r>
          </a:p>
          <a:p>
            <a:r>
              <a:rPr lang="en-US" dirty="0"/>
              <a:t>Amazon</a:t>
            </a:r>
          </a:p>
          <a:p>
            <a:r>
              <a:rPr lang="en-US" dirty="0"/>
              <a:t>Microsoft</a:t>
            </a:r>
          </a:p>
          <a:p>
            <a:r>
              <a:rPr lang="en-US" dirty="0"/>
              <a:t>… and many others</a:t>
            </a:r>
          </a:p>
          <a:p>
            <a:endParaRPr lang="en-US" dirty="0"/>
          </a:p>
          <a:p>
            <a:pPr marL="0" indent="0">
              <a:buNone/>
            </a:pPr>
            <a:r>
              <a:rPr lang="en-US" dirty="0"/>
              <a:t>Why do people use them?</a:t>
            </a:r>
          </a:p>
          <a:p>
            <a:pPr marL="0" indent="0">
              <a:buNone/>
            </a:pPr>
            <a:r>
              <a:rPr lang="en-US" dirty="0"/>
              <a:t>What is the risk?</a:t>
            </a:r>
          </a:p>
          <a:p>
            <a:endParaRPr lang="en-US" dirty="0"/>
          </a:p>
        </p:txBody>
      </p:sp>
      <p:sp>
        <p:nvSpPr>
          <p:cNvPr id="4" name="Textplatzhalter 3"/>
          <p:cNvSpPr>
            <a:spLocks noGrp="1"/>
          </p:cNvSpPr>
          <p:nvPr>
            <p:ph type="body" sz="quarter" idx="15"/>
          </p:nvPr>
        </p:nvSpPr>
        <p:spPr/>
        <p:txBody>
          <a:bodyPr/>
          <a:lstStyle/>
          <a:p>
            <a:endParaRPr lang="en-US" dirty="0"/>
          </a:p>
        </p:txBody>
      </p:sp>
      <p:sp>
        <p:nvSpPr>
          <p:cNvPr id="5" name="Textplatzhalter 4"/>
          <p:cNvSpPr>
            <a:spLocks noGrp="1"/>
          </p:cNvSpPr>
          <p:nvPr>
            <p:ph type="body" sz="quarter" idx="21"/>
          </p:nvPr>
        </p:nvSpPr>
        <p:spPr/>
        <p:txBody>
          <a:bodyPr/>
          <a:lstStyle/>
          <a:p>
            <a:r>
              <a:rPr lang="en-US" dirty="0"/>
              <a:t>Implementing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en-US" smtClean="0"/>
              <a:pPr/>
              <a:t>35</a:t>
            </a:fld>
            <a:endParaRPr lang="en-US" dirty="0"/>
          </a:p>
        </p:txBody>
      </p:sp>
      <p:pic>
        <p:nvPicPr>
          <p:cNvPr id="9" name="Grafik 8"/>
          <p:cNvPicPr>
            <a:picLocks noChangeAspect="1"/>
          </p:cNvPicPr>
          <p:nvPr/>
        </p:nvPicPr>
        <p:blipFill rotWithShape="1">
          <a:blip r:embed="rId4"/>
          <a:srcRect r="27401" b="19030"/>
          <a:stretch/>
        </p:blipFill>
        <p:spPr>
          <a:xfrm>
            <a:off x="-1" y="1089025"/>
            <a:ext cx="5278649" cy="4887366"/>
          </a:xfrm>
          <a:prstGeom prst="rect">
            <a:avLst/>
          </a:prstGeom>
        </p:spPr>
      </p:pic>
    </p:spTree>
    <p:extLst>
      <p:ext uri="{BB962C8B-B14F-4D97-AF65-F5344CB8AC3E}">
        <p14:creationId xmlns:p14="http://schemas.microsoft.com/office/powerpoint/2010/main" val="3441320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Examples Text Analytics</a:t>
            </a:r>
          </a:p>
        </p:txBody>
      </p:sp>
      <p:sp>
        <p:nvSpPr>
          <p:cNvPr id="3" name="Textplatzhalter 2"/>
          <p:cNvSpPr>
            <a:spLocks noGrp="1"/>
          </p:cNvSpPr>
          <p:nvPr>
            <p:ph type="body" sz="quarter" idx="13"/>
          </p:nvPr>
        </p:nvSpPr>
        <p:spPr>
          <a:xfrm>
            <a:off x="695324" y="1592264"/>
            <a:ext cx="8900232" cy="2392714"/>
          </a:xfrm>
        </p:spPr>
        <p:txBody>
          <a:bodyPr>
            <a:normAutofit fontScale="92500" lnSpcReduction="20000"/>
          </a:bodyPr>
          <a:lstStyle/>
          <a:p>
            <a:r>
              <a:rPr lang="en-US" dirty="0"/>
              <a:t>Can tell what language the text is, e.g. English, German, Spanish,…</a:t>
            </a:r>
          </a:p>
          <a:p>
            <a:r>
              <a:rPr lang="en-US" dirty="0"/>
              <a:t>Relevant for understanding and translation </a:t>
            </a:r>
          </a:p>
          <a:p>
            <a:r>
              <a:rPr lang="en-US" dirty="0"/>
              <a:t>Example (Online) APIs: </a:t>
            </a:r>
          </a:p>
          <a:p>
            <a:pPr lvl="1"/>
            <a:r>
              <a:rPr lang="en-US" sz="1700" dirty="0">
                <a:hlinkClick r:id="rId3"/>
              </a:rPr>
              <a:t>https://console.bluemix.net/apidocs/language-translator</a:t>
            </a:r>
            <a:endParaRPr lang="en-US" sz="1700" dirty="0"/>
          </a:p>
          <a:p>
            <a:pPr lvl="1"/>
            <a:r>
              <a:rPr lang="en-US" sz="1700" dirty="0">
                <a:hlinkClick r:id="rId4"/>
              </a:rPr>
              <a:t>https://docs.microsoft.com/en-us/azure/cognitive-services/translator/</a:t>
            </a:r>
            <a:endParaRPr lang="en-US" sz="1700" dirty="0"/>
          </a:p>
          <a:p>
            <a:pPr lvl="1"/>
            <a:r>
              <a:rPr lang="en-US" sz="1700" dirty="0">
                <a:hlinkClick r:id="rId5"/>
              </a:rPr>
              <a:t>https://cloud.google.com/translate/docs/basic/detecting-language</a:t>
            </a:r>
            <a:endParaRPr lang="en-US" sz="1700" dirty="0"/>
          </a:p>
          <a:p>
            <a:pPr lvl="1"/>
            <a:r>
              <a:rPr lang="en-US" sz="1700" dirty="0">
                <a:hlinkClick r:id="rId6"/>
              </a:rPr>
              <a:t>https://pypi.org/project/langdetect/</a:t>
            </a:r>
            <a:r>
              <a:rPr lang="en-US" sz="1700" dirty="0"/>
              <a:t> </a:t>
            </a:r>
          </a:p>
        </p:txBody>
      </p:sp>
      <p:sp>
        <p:nvSpPr>
          <p:cNvPr id="4" name="Textplatzhalter 3"/>
          <p:cNvSpPr>
            <a:spLocks noGrp="1"/>
          </p:cNvSpPr>
          <p:nvPr>
            <p:ph type="body" sz="quarter" idx="15"/>
          </p:nvPr>
        </p:nvSpPr>
        <p:spPr/>
        <p:txBody>
          <a:bodyPr/>
          <a:lstStyle/>
          <a:p>
            <a:r>
              <a:rPr lang="en-US" dirty="0"/>
              <a:t>Identification of the Language</a:t>
            </a:r>
          </a:p>
        </p:txBody>
      </p:sp>
      <p:sp>
        <p:nvSpPr>
          <p:cNvPr id="5" name="Textplatzhalter 4"/>
          <p:cNvSpPr>
            <a:spLocks noGrp="1"/>
          </p:cNvSpPr>
          <p:nvPr>
            <p:ph type="body" sz="quarter" idx="21"/>
          </p:nvPr>
        </p:nvSpPr>
        <p:spPr/>
        <p:txBody>
          <a:bodyPr/>
          <a:lstStyle/>
          <a:p>
            <a:r>
              <a:rPr lang="en-US" dirty="0"/>
              <a:t>Implementing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en-US" smtClean="0"/>
              <a:pPr/>
              <a:t>36</a:t>
            </a:fld>
            <a:endParaRPr lang="en-US" dirty="0"/>
          </a:p>
        </p:txBody>
      </p:sp>
      <p:pic>
        <p:nvPicPr>
          <p:cNvPr id="8" name="Grafik 7"/>
          <p:cNvPicPr>
            <a:picLocks noChangeAspect="1"/>
          </p:cNvPicPr>
          <p:nvPr/>
        </p:nvPicPr>
        <p:blipFill rotWithShape="1">
          <a:blip r:embed="rId7"/>
          <a:srcRect r="34797" b="45440"/>
          <a:stretch/>
        </p:blipFill>
        <p:spPr>
          <a:xfrm>
            <a:off x="539389" y="4159102"/>
            <a:ext cx="4003521" cy="1512649"/>
          </a:xfrm>
          <a:prstGeom prst="rect">
            <a:avLst/>
          </a:prstGeom>
          <a:ln>
            <a:noFill/>
          </a:ln>
          <a:effectLst>
            <a:outerShdw blurRad="292100" dist="139700" dir="2700000" algn="tl" rotWithShape="0">
              <a:srgbClr val="333333">
                <a:alpha val="65000"/>
              </a:srgbClr>
            </a:outerShdw>
          </a:effectLst>
        </p:spPr>
      </p:pic>
      <p:pic>
        <p:nvPicPr>
          <p:cNvPr id="9" name="Grafik 8"/>
          <p:cNvPicPr>
            <a:picLocks noChangeAspect="1"/>
          </p:cNvPicPr>
          <p:nvPr/>
        </p:nvPicPr>
        <p:blipFill rotWithShape="1">
          <a:blip r:embed="rId7"/>
          <a:srcRect t="55302" r="38207"/>
          <a:stretch/>
        </p:blipFill>
        <p:spPr>
          <a:xfrm>
            <a:off x="4852965" y="4159102"/>
            <a:ext cx="3798910" cy="1240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245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Discussion</a:t>
            </a:r>
          </a:p>
        </p:txBody>
      </p:sp>
      <p:sp>
        <p:nvSpPr>
          <p:cNvPr id="3" name="Textplatzhalter 2"/>
          <p:cNvSpPr>
            <a:spLocks noGrp="1"/>
          </p:cNvSpPr>
          <p:nvPr>
            <p:ph type="body" sz="quarter" idx="13"/>
          </p:nvPr>
        </p:nvSpPr>
        <p:spPr/>
        <p:txBody>
          <a:bodyPr/>
          <a:lstStyle/>
          <a:p>
            <a:endParaRPr lang="en-US" dirty="0"/>
          </a:p>
        </p:txBody>
      </p:sp>
      <p:sp>
        <p:nvSpPr>
          <p:cNvPr id="4" name="Textplatzhalter 3"/>
          <p:cNvSpPr>
            <a:spLocks noGrp="1"/>
          </p:cNvSpPr>
          <p:nvPr>
            <p:ph type="body" sz="quarter" idx="15"/>
          </p:nvPr>
        </p:nvSpPr>
        <p:spPr/>
        <p:txBody>
          <a:bodyPr/>
          <a:lstStyle/>
          <a:p>
            <a:r>
              <a:rPr lang="en-US" dirty="0"/>
              <a:t>Pros and Cons of Online APIs for AI/Machine learning?</a:t>
            </a:r>
          </a:p>
        </p:txBody>
      </p:sp>
      <p:sp>
        <p:nvSpPr>
          <p:cNvPr id="5" name="Textplatzhalter 4"/>
          <p:cNvSpPr>
            <a:spLocks noGrp="1"/>
          </p:cNvSpPr>
          <p:nvPr>
            <p:ph type="body" sz="quarter" idx="21"/>
          </p:nvPr>
        </p:nvSpPr>
        <p:spPr/>
        <p:txBody>
          <a:bodyPr/>
          <a:lstStyle/>
          <a:p>
            <a:r>
              <a:rPr lang="en-US" dirty="0"/>
              <a:t>Implementing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en-US" smtClean="0"/>
              <a:pPr/>
              <a:t>37</a:t>
            </a:fld>
            <a:endParaRPr lang="en-US" dirty="0"/>
          </a:p>
        </p:txBody>
      </p:sp>
    </p:spTree>
    <p:extLst>
      <p:ext uri="{BB962C8B-B14F-4D97-AF65-F5344CB8AC3E}">
        <p14:creationId xmlns:p14="http://schemas.microsoft.com/office/powerpoint/2010/main" val="4278844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E0BA-0E91-8C4C-927C-8854CF9FA90A}"/>
              </a:ext>
            </a:extLst>
          </p:cNvPr>
          <p:cNvSpPr>
            <a:spLocks noGrp="1"/>
          </p:cNvSpPr>
          <p:nvPr>
            <p:ph type="title"/>
          </p:nvPr>
        </p:nvSpPr>
        <p:spPr/>
        <p:txBody>
          <a:bodyPr/>
          <a:lstStyle/>
          <a:p>
            <a:r>
              <a:rPr lang="en-US" dirty="0"/>
              <a:t>How to Install Python</a:t>
            </a:r>
          </a:p>
        </p:txBody>
      </p:sp>
      <p:sp>
        <p:nvSpPr>
          <p:cNvPr id="3" name="Text Placeholder 2">
            <a:extLst>
              <a:ext uri="{FF2B5EF4-FFF2-40B4-BE49-F238E27FC236}">
                <a16:creationId xmlns:a16="http://schemas.microsoft.com/office/drawing/2014/main" id="{87F31F66-D447-0746-B2CB-9356BE4C6304}"/>
              </a:ext>
            </a:extLst>
          </p:cNvPr>
          <p:cNvSpPr>
            <a:spLocks noGrp="1"/>
          </p:cNvSpPr>
          <p:nvPr>
            <p:ph type="body" sz="quarter" idx="13"/>
          </p:nvPr>
        </p:nvSpPr>
        <p:spPr/>
        <p:txBody>
          <a:bodyPr/>
          <a:lstStyle/>
          <a:p>
            <a:r>
              <a:rPr lang="en-US" dirty="0"/>
              <a:t>Python with pip </a:t>
            </a:r>
            <a:r>
              <a:rPr lang="en-US" dirty="0">
                <a:hlinkClick r:id="rId3"/>
              </a:rPr>
              <a:t>https://www.python.org/downloads/</a:t>
            </a:r>
            <a:r>
              <a:rPr lang="en-US" dirty="0"/>
              <a:t> </a:t>
            </a:r>
          </a:p>
          <a:p>
            <a:r>
              <a:rPr lang="en-US" dirty="0"/>
              <a:t>Python in the web via Google </a:t>
            </a:r>
            <a:r>
              <a:rPr lang="en-US" dirty="0" err="1"/>
              <a:t>Colab</a:t>
            </a:r>
            <a:r>
              <a:rPr lang="en-US" dirty="0"/>
              <a:t> </a:t>
            </a:r>
            <a:r>
              <a:rPr lang="en-US" dirty="0">
                <a:hlinkClick r:id="rId4"/>
              </a:rPr>
              <a:t>https://colab.research.google.com</a:t>
            </a:r>
            <a:r>
              <a:rPr lang="en-US" dirty="0"/>
              <a:t> </a:t>
            </a:r>
          </a:p>
          <a:p>
            <a:r>
              <a:rPr lang="en-US" dirty="0"/>
              <a:t>Python via Anaconda </a:t>
            </a:r>
            <a:r>
              <a:rPr lang="en-US" dirty="0">
                <a:hlinkClick r:id="rId5"/>
              </a:rPr>
              <a:t>www.anaconda.com</a:t>
            </a:r>
            <a:r>
              <a:rPr lang="en-US" dirty="0"/>
              <a:t> </a:t>
            </a:r>
          </a:p>
          <a:p>
            <a:endParaRPr lang="en-US" dirty="0"/>
          </a:p>
        </p:txBody>
      </p:sp>
      <p:sp>
        <p:nvSpPr>
          <p:cNvPr id="4" name="Text Placeholder 3">
            <a:extLst>
              <a:ext uri="{FF2B5EF4-FFF2-40B4-BE49-F238E27FC236}">
                <a16:creationId xmlns:a16="http://schemas.microsoft.com/office/drawing/2014/main" id="{45B89A2F-FD34-2F47-8BBD-8E7D0E3E1830}"/>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9A72256F-3533-784A-94E6-724BF94C00E8}"/>
              </a:ext>
            </a:extLst>
          </p:cNvPr>
          <p:cNvSpPr>
            <a:spLocks noGrp="1"/>
          </p:cNvSpPr>
          <p:nvPr>
            <p:ph type="body" sz="quarter" idx="21"/>
          </p:nvPr>
        </p:nvSpPr>
        <p:spPr/>
        <p:txBody>
          <a:bodyPr/>
          <a:lstStyle/>
          <a:p>
            <a:endParaRPr lang="en-US"/>
          </a:p>
        </p:txBody>
      </p:sp>
      <p:sp>
        <p:nvSpPr>
          <p:cNvPr id="6" name="Footer Placeholder 5">
            <a:extLst>
              <a:ext uri="{FF2B5EF4-FFF2-40B4-BE49-F238E27FC236}">
                <a16:creationId xmlns:a16="http://schemas.microsoft.com/office/drawing/2014/main" id="{904B11D5-114F-2C45-92AC-E93A956D4E34}"/>
              </a:ext>
            </a:extLst>
          </p:cNvPr>
          <p:cNvSpPr>
            <a:spLocks noGrp="1"/>
          </p:cNvSpPr>
          <p:nvPr>
            <p:ph type="ftr" sz="quarter" idx="23"/>
          </p:nvPr>
        </p:nvSpPr>
        <p:spPr/>
        <p:txBody>
          <a:bodyPr/>
          <a:lstStyle/>
          <a:p>
            <a:r>
              <a:rPr lang="de-DE"/>
              <a:t>Niels Henze</a:t>
            </a:r>
            <a:endParaRPr lang="de-DE" dirty="0"/>
          </a:p>
        </p:txBody>
      </p:sp>
      <p:sp>
        <p:nvSpPr>
          <p:cNvPr id="7" name="Slide Number Placeholder 6">
            <a:extLst>
              <a:ext uri="{FF2B5EF4-FFF2-40B4-BE49-F238E27FC236}">
                <a16:creationId xmlns:a16="http://schemas.microsoft.com/office/drawing/2014/main" id="{5DBE7AE3-E065-EC4F-8BAA-80FA3F8B059C}"/>
              </a:ext>
            </a:extLst>
          </p:cNvPr>
          <p:cNvSpPr>
            <a:spLocks noGrp="1"/>
          </p:cNvSpPr>
          <p:nvPr>
            <p:ph type="sldNum" sz="quarter" idx="24"/>
          </p:nvPr>
        </p:nvSpPr>
        <p:spPr/>
        <p:txBody>
          <a:bodyPr/>
          <a:lstStyle/>
          <a:p>
            <a:fld id="{C564DEAC-083F-4EA1-9D67-84BB3A537A3E}" type="slidenum">
              <a:rPr lang="de-DE" smtClean="0"/>
              <a:pPr/>
              <a:t>38</a:t>
            </a:fld>
            <a:endParaRPr lang="de-DE" dirty="0"/>
          </a:p>
        </p:txBody>
      </p:sp>
    </p:spTree>
    <p:extLst>
      <p:ext uri="{BB962C8B-B14F-4D97-AF65-F5344CB8AC3E}">
        <p14:creationId xmlns:p14="http://schemas.microsoft.com/office/powerpoint/2010/main" val="2805622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What</a:t>
            </a:r>
            <a:r>
              <a:rPr lang="de-DE" dirty="0"/>
              <a:t> </a:t>
            </a:r>
            <a:r>
              <a:rPr lang="de-DE" dirty="0" err="1"/>
              <a:t>is</a:t>
            </a:r>
            <a:r>
              <a:rPr lang="de-DE" dirty="0"/>
              <a:t> in an IQ </a:t>
            </a:r>
            <a:r>
              <a:rPr lang="de-DE" dirty="0" err="1"/>
              <a:t>test</a:t>
            </a:r>
            <a:r>
              <a:rPr lang="de-DE" dirty="0"/>
              <a:t>?</a:t>
            </a:r>
          </a:p>
        </p:txBody>
      </p:sp>
      <p:sp>
        <p:nvSpPr>
          <p:cNvPr id="3" name="Textplatzhalter 2"/>
          <p:cNvSpPr>
            <a:spLocks noGrp="1"/>
          </p:cNvSpPr>
          <p:nvPr>
            <p:ph type="body" sz="quarter" idx="13"/>
          </p:nvPr>
        </p:nvSpPr>
        <p:spPr/>
        <p:txBody>
          <a:bodyPr/>
          <a:lstStyle/>
          <a:p>
            <a:r>
              <a:rPr lang="en-US" dirty="0"/>
              <a:t>Finding Analogies (math and verbal)</a:t>
            </a:r>
          </a:p>
          <a:p>
            <a:pPr lvl="1"/>
            <a:r>
              <a:rPr lang="en-US" i="1" dirty="0"/>
              <a:t>Pen and writing, cup and ???</a:t>
            </a:r>
          </a:p>
          <a:p>
            <a:r>
              <a:rPr lang="en-US" dirty="0"/>
              <a:t>Finding / extending Pattern (graphical and math)</a:t>
            </a:r>
          </a:p>
          <a:p>
            <a:pPr lvl="1"/>
            <a:r>
              <a:rPr lang="en-US" i="1" dirty="0"/>
              <a:t>45 … 40 … 60 … 55 … 75 … 70 … ???</a:t>
            </a:r>
          </a:p>
          <a:p>
            <a:r>
              <a:rPr lang="en-US" dirty="0"/>
              <a:t>Classification tasks </a:t>
            </a:r>
          </a:p>
          <a:p>
            <a:pPr lvl="1"/>
            <a:r>
              <a:rPr lang="en-US" i="1" dirty="0"/>
              <a:t>Make two groups: apple, plate, grape, cake, spoon, knife</a:t>
            </a:r>
          </a:p>
          <a:p>
            <a:r>
              <a:rPr lang="en-US" dirty="0"/>
              <a:t>Making sense spatial and visual representations</a:t>
            </a:r>
          </a:p>
          <a:p>
            <a:r>
              <a:rPr lang="en-US" dirty="0"/>
              <a:t>Reasoning and logical</a:t>
            </a:r>
          </a:p>
          <a:p>
            <a:r>
              <a:rPr lang="de-DE" dirty="0"/>
              <a:t>General </a:t>
            </a:r>
            <a:r>
              <a:rPr lang="de-DE" dirty="0" err="1"/>
              <a:t>knowedge</a:t>
            </a:r>
            <a:endParaRPr lang="de-DE" dirty="0"/>
          </a:p>
          <a:p>
            <a:endParaRPr lang="de-DE" dirty="0"/>
          </a:p>
        </p:txBody>
      </p:sp>
      <p:sp>
        <p:nvSpPr>
          <p:cNvPr id="4" name="Textplatzhalter 3"/>
          <p:cNvSpPr>
            <a:spLocks noGrp="1"/>
          </p:cNvSpPr>
          <p:nvPr>
            <p:ph type="body" sz="quarter" idx="15"/>
          </p:nvPr>
        </p:nvSpPr>
        <p:spPr/>
        <p:txBody>
          <a:bodyPr/>
          <a:lstStyle/>
          <a:p>
            <a:r>
              <a:rPr lang="en-US" dirty="0"/>
              <a:t>Many different types… typical questions include:</a:t>
            </a:r>
          </a:p>
          <a:p>
            <a:endParaRPr lang="de-DE" dirty="0"/>
          </a:p>
        </p:txBody>
      </p:sp>
      <p:sp>
        <p:nvSpPr>
          <p:cNvPr id="5" name="Textplatzhalter 4"/>
          <p:cNvSpPr>
            <a:spLocks noGrp="1"/>
          </p:cNvSpPr>
          <p:nvPr>
            <p:ph type="body" sz="quarter" idx="21"/>
          </p:nvPr>
        </p:nvSpPr>
        <p:spPr/>
        <p:txBody>
          <a:bodyPr/>
          <a:lstStyle/>
          <a:p>
            <a:endParaRPr lang="de-DE"/>
          </a:p>
        </p:txBody>
      </p:sp>
      <p:sp>
        <p:nvSpPr>
          <p:cNvPr id="6" name="Fußzeilenplatzhalter 5"/>
          <p:cNvSpPr>
            <a:spLocks noGrp="1"/>
          </p:cNvSpPr>
          <p:nvPr>
            <p:ph type="ftr" sz="quarter" idx="23"/>
          </p:nvPr>
        </p:nvSpPr>
        <p:spPr/>
        <p:txBody>
          <a:bodyPr/>
          <a:lstStyle/>
          <a:p>
            <a:r>
              <a:rPr lang="de-DE"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4</a:t>
            </a:fld>
            <a:endParaRPr lang="de-DE" dirty="0"/>
          </a:p>
        </p:txBody>
      </p:sp>
    </p:spTree>
    <p:extLst>
      <p:ext uri="{BB962C8B-B14F-4D97-AF65-F5344CB8AC3E}">
        <p14:creationId xmlns:p14="http://schemas.microsoft.com/office/powerpoint/2010/main" val="3573149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Is</a:t>
            </a:r>
            <a:r>
              <a:rPr lang="de-DE" dirty="0"/>
              <a:t> </a:t>
            </a:r>
            <a:r>
              <a:rPr lang="de-DE" dirty="0" err="1"/>
              <a:t>the</a:t>
            </a:r>
            <a:r>
              <a:rPr lang="de-DE" dirty="0"/>
              <a:t> IQ </a:t>
            </a:r>
            <a:r>
              <a:rPr lang="de-DE" dirty="0" err="1"/>
              <a:t>static</a:t>
            </a:r>
            <a:r>
              <a:rPr lang="de-DE" dirty="0"/>
              <a:t> </a:t>
            </a:r>
            <a:r>
              <a:rPr lang="de-DE" dirty="0" err="1"/>
              <a:t>or</a:t>
            </a:r>
            <a:r>
              <a:rPr lang="de-DE" dirty="0"/>
              <a:t> </a:t>
            </a:r>
            <a:r>
              <a:rPr lang="de-DE" dirty="0" err="1"/>
              <a:t>can</a:t>
            </a:r>
            <a:r>
              <a:rPr lang="de-DE" dirty="0"/>
              <a:t> </a:t>
            </a:r>
            <a:r>
              <a:rPr lang="de-DE" dirty="0" err="1"/>
              <a:t>it</a:t>
            </a:r>
            <a:r>
              <a:rPr lang="de-DE" dirty="0"/>
              <a:t> </a:t>
            </a:r>
            <a:r>
              <a:rPr lang="de-DE" dirty="0" err="1"/>
              <a:t>be</a:t>
            </a:r>
            <a:r>
              <a:rPr lang="de-DE" dirty="0"/>
              <a:t> </a:t>
            </a:r>
            <a:r>
              <a:rPr lang="de-DE" dirty="0" err="1"/>
              <a:t>learned</a:t>
            </a:r>
            <a:r>
              <a:rPr lang="de-DE" dirty="0"/>
              <a:t>?</a:t>
            </a:r>
          </a:p>
        </p:txBody>
      </p:sp>
      <p:sp>
        <p:nvSpPr>
          <p:cNvPr id="3" name="Textplatzhalter 2"/>
          <p:cNvSpPr>
            <a:spLocks noGrp="1"/>
          </p:cNvSpPr>
          <p:nvPr>
            <p:ph type="body" sz="quarter" idx="13"/>
          </p:nvPr>
        </p:nvSpPr>
        <p:spPr>
          <a:xfrm>
            <a:off x="695324" y="2062162"/>
            <a:ext cx="7956551" cy="4067176"/>
          </a:xfrm>
        </p:spPr>
        <p:txBody>
          <a:bodyPr/>
          <a:lstStyle/>
          <a:p>
            <a:r>
              <a:rPr lang="de-DE" dirty="0"/>
              <a:t>Google Search </a:t>
            </a:r>
            <a:r>
              <a:rPr lang="de-DE" dirty="0" err="1"/>
              <a:t>for</a:t>
            </a:r>
            <a:r>
              <a:rPr lang="de-DE" dirty="0"/>
              <a:t> IQ </a:t>
            </a:r>
            <a:r>
              <a:rPr lang="de-DE" dirty="0" err="1"/>
              <a:t>trainer</a:t>
            </a:r>
            <a:r>
              <a:rPr lang="de-DE" dirty="0"/>
              <a:t>…</a:t>
            </a:r>
          </a:p>
        </p:txBody>
      </p:sp>
      <p:sp>
        <p:nvSpPr>
          <p:cNvPr id="4" name="Textplatzhalter 3"/>
          <p:cNvSpPr>
            <a:spLocks noGrp="1"/>
          </p:cNvSpPr>
          <p:nvPr>
            <p:ph type="body" sz="quarter" idx="15"/>
          </p:nvPr>
        </p:nvSpPr>
        <p:spPr/>
        <p:txBody>
          <a:bodyPr/>
          <a:lstStyle/>
          <a:p>
            <a:endParaRPr lang="de-DE"/>
          </a:p>
        </p:txBody>
      </p:sp>
      <p:sp>
        <p:nvSpPr>
          <p:cNvPr id="5" name="Textplatzhalter 4"/>
          <p:cNvSpPr>
            <a:spLocks noGrp="1"/>
          </p:cNvSpPr>
          <p:nvPr>
            <p:ph type="body" sz="quarter" idx="21"/>
          </p:nvPr>
        </p:nvSpPr>
        <p:spPr/>
        <p:txBody>
          <a:bodyPr/>
          <a:lstStyle/>
          <a:p>
            <a:endParaRPr lang="de-DE"/>
          </a:p>
        </p:txBody>
      </p:sp>
      <p:sp>
        <p:nvSpPr>
          <p:cNvPr id="6" name="Fußzeilenplatzhalter 5"/>
          <p:cNvSpPr>
            <a:spLocks noGrp="1"/>
          </p:cNvSpPr>
          <p:nvPr>
            <p:ph type="ftr" sz="quarter" idx="23"/>
          </p:nvPr>
        </p:nvSpPr>
        <p:spPr/>
        <p:txBody>
          <a:bodyPr/>
          <a:lstStyle/>
          <a:p>
            <a:r>
              <a:rPr lang="de-DE"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de-DE" smtClean="0"/>
              <a:pPr/>
              <a:t>5</a:t>
            </a:fld>
            <a:endParaRPr lang="de-DE" dirty="0"/>
          </a:p>
        </p:txBody>
      </p:sp>
      <p:pic>
        <p:nvPicPr>
          <p:cNvPr id="8" name="Grafik 7"/>
          <p:cNvPicPr>
            <a:picLocks noChangeAspect="1"/>
          </p:cNvPicPr>
          <p:nvPr/>
        </p:nvPicPr>
        <p:blipFill>
          <a:blip r:embed="rId3"/>
          <a:stretch>
            <a:fillRect/>
          </a:stretch>
        </p:blipFill>
        <p:spPr>
          <a:xfrm>
            <a:off x="994255" y="2565401"/>
            <a:ext cx="5742210" cy="3490527"/>
          </a:xfrm>
          <a:prstGeom prst="rect">
            <a:avLst/>
          </a:prstGeom>
        </p:spPr>
      </p:pic>
    </p:spTree>
    <p:extLst>
      <p:ext uri="{BB962C8B-B14F-4D97-AF65-F5344CB8AC3E}">
        <p14:creationId xmlns:p14="http://schemas.microsoft.com/office/powerpoint/2010/main" val="2283064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What is…</a:t>
            </a:r>
          </a:p>
        </p:txBody>
      </p:sp>
      <p:sp>
        <p:nvSpPr>
          <p:cNvPr id="3" name="Textplatzhalter 2"/>
          <p:cNvSpPr>
            <a:spLocks noGrp="1"/>
          </p:cNvSpPr>
          <p:nvPr>
            <p:ph type="body" sz="quarter" idx="13"/>
          </p:nvPr>
        </p:nvSpPr>
        <p:spPr/>
        <p:txBody>
          <a:bodyPr/>
          <a:lstStyle/>
          <a:p>
            <a:r>
              <a:rPr lang="en-US" sz="3600" dirty="0"/>
              <a:t>Artificial intelligence</a:t>
            </a:r>
          </a:p>
          <a:p>
            <a:r>
              <a:rPr lang="en-US" sz="3600" dirty="0"/>
              <a:t>Machine Learning</a:t>
            </a:r>
          </a:p>
          <a:p>
            <a:endParaRPr lang="en-US" dirty="0"/>
          </a:p>
          <a:p>
            <a:r>
              <a:rPr lang="en-US" dirty="0"/>
              <a:t>Write a definition for one of the term</a:t>
            </a:r>
          </a:p>
          <a:p>
            <a:pPr lvl="1"/>
            <a:r>
              <a:rPr lang="en-US" dirty="0"/>
              <a:t>Time limit is 3 minutes</a:t>
            </a:r>
          </a:p>
          <a:p>
            <a:pPr lvl="1"/>
            <a:r>
              <a:rPr lang="en-US" dirty="0"/>
              <a:t>No more than 20 words</a:t>
            </a:r>
          </a:p>
        </p:txBody>
      </p:sp>
      <p:sp>
        <p:nvSpPr>
          <p:cNvPr id="4" name="Textplatzhalter 3"/>
          <p:cNvSpPr>
            <a:spLocks noGrp="1"/>
          </p:cNvSpPr>
          <p:nvPr>
            <p:ph type="body" sz="quarter" idx="15"/>
          </p:nvPr>
        </p:nvSpPr>
        <p:spPr/>
        <p:txBody>
          <a:bodyPr/>
          <a:lstStyle/>
          <a:p>
            <a:r>
              <a:rPr lang="en-US" dirty="0"/>
              <a:t>Mini In-Class Exercise</a:t>
            </a:r>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en-US" smtClean="0"/>
              <a:pPr/>
              <a:t>6</a:t>
            </a:fld>
            <a:endParaRPr lang="en-US" dirty="0"/>
          </a:p>
        </p:txBody>
      </p:sp>
    </p:spTree>
    <p:extLst>
      <p:ext uri="{BB962C8B-B14F-4D97-AF65-F5344CB8AC3E}">
        <p14:creationId xmlns:p14="http://schemas.microsoft.com/office/powerpoint/2010/main" val="4074231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Artificial Intelligence?</a:t>
            </a:r>
          </a:p>
        </p:txBody>
      </p:sp>
      <p:sp>
        <p:nvSpPr>
          <p:cNvPr id="3" name="Textplatzhalter 2"/>
          <p:cNvSpPr>
            <a:spLocks noGrp="1"/>
          </p:cNvSpPr>
          <p:nvPr>
            <p:ph type="body" sz="quarter" idx="13"/>
          </p:nvPr>
        </p:nvSpPr>
        <p:spPr/>
        <p:txBody>
          <a:bodyPr>
            <a:normAutofit/>
          </a:bodyPr>
          <a:lstStyle/>
          <a:p>
            <a:r>
              <a:rPr lang="en-US" sz="2000" dirty="0"/>
              <a:t>Artificial Narrow Intelligence (also Weak AI)</a:t>
            </a:r>
          </a:p>
          <a:p>
            <a:pPr lvl="1"/>
            <a:r>
              <a:rPr lang="en-US" sz="1800" dirty="0"/>
              <a:t>Solves very specific and well described problems in a specific domain</a:t>
            </a:r>
          </a:p>
          <a:p>
            <a:r>
              <a:rPr lang="en-US" sz="2000" dirty="0"/>
              <a:t>Artificial General Intelligence (also Strong AI)</a:t>
            </a:r>
          </a:p>
          <a:p>
            <a:pPr lvl="1"/>
            <a:r>
              <a:rPr lang="en-US" sz="1800" dirty="0"/>
              <a:t>An artificial intelligence that has the ability to mimic human intelligence </a:t>
            </a:r>
          </a:p>
          <a:p>
            <a:pPr lvl="1"/>
            <a:r>
              <a:rPr lang="en-US" sz="1800" dirty="0"/>
              <a:t>Its behavior cannot be distinguished by observation from a human</a:t>
            </a:r>
          </a:p>
          <a:p>
            <a:r>
              <a:rPr lang="en-US" sz="2000" dirty="0"/>
              <a:t>Artificial Super Intelligence</a:t>
            </a:r>
          </a:p>
          <a:p>
            <a:pPr lvl="1"/>
            <a:r>
              <a:rPr lang="en-US" sz="1800" dirty="0"/>
              <a:t>An artificial intelligence that surpasses human intelligence</a:t>
            </a:r>
          </a:p>
        </p:txBody>
      </p:sp>
      <p:sp>
        <p:nvSpPr>
          <p:cNvPr id="11" name="Text Placeholder 10">
            <a:extLst>
              <a:ext uri="{FF2B5EF4-FFF2-40B4-BE49-F238E27FC236}">
                <a16:creationId xmlns:a16="http://schemas.microsoft.com/office/drawing/2014/main" id="{09CD3435-D8B4-CB40-868A-3804A96418C1}"/>
              </a:ext>
            </a:extLst>
          </p:cNvPr>
          <p:cNvSpPr>
            <a:spLocks noGrp="1"/>
          </p:cNvSpPr>
          <p:nvPr>
            <p:ph type="body" sz="quarter" idx="15"/>
          </p:nvPr>
        </p:nvSpPr>
        <p:spPr/>
        <p:txBody>
          <a:bodyPr/>
          <a:lstStyle/>
          <a:p>
            <a:endParaRPr lang="en-US"/>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en-US" smtClean="0"/>
              <a:pPr/>
              <a:t>7</a:t>
            </a:fld>
            <a:endParaRPr lang="en-US" dirty="0"/>
          </a:p>
        </p:txBody>
      </p:sp>
      <p:pic>
        <p:nvPicPr>
          <p:cNvPr id="8" name="Grafik 7"/>
          <p:cNvPicPr>
            <a:picLocks noChangeAspect="1"/>
          </p:cNvPicPr>
          <p:nvPr/>
        </p:nvPicPr>
        <p:blipFill>
          <a:blip r:embed="rId3"/>
          <a:stretch>
            <a:fillRect/>
          </a:stretch>
        </p:blipFill>
        <p:spPr>
          <a:xfrm>
            <a:off x="1004246" y="4341530"/>
            <a:ext cx="2941560" cy="1827383"/>
          </a:xfrm>
          <a:prstGeom prst="rect">
            <a:avLst/>
          </a:prstGeom>
        </p:spPr>
      </p:pic>
      <p:pic>
        <p:nvPicPr>
          <p:cNvPr id="9" name="Grafik 8"/>
          <p:cNvPicPr>
            <a:picLocks noChangeAspect="1"/>
          </p:cNvPicPr>
          <p:nvPr/>
        </p:nvPicPr>
        <p:blipFill>
          <a:blip r:embed="rId4"/>
          <a:stretch>
            <a:fillRect/>
          </a:stretch>
        </p:blipFill>
        <p:spPr>
          <a:xfrm>
            <a:off x="4204405" y="4342035"/>
            <a:ext cx="2248896" cy="1847402"/>
          </a:xfrm>
          <a:prstGeom prst="rect">
            <a:avLst/>
          </a:prstGeom>
        </p:spPr>
      </p:pic>
      <p:sp>
        <p:nvSpPr>
          <p:cNvPr id="10" name="Rechteck 9"/>
          <p:cNvSpPr/>
          <p:nvPr/>
        </p:nvSpPr>
        <p:spPr>
          <a:xfrm>
            <a:off x="6614472" y="5927827"/>
            <a:ext cx="1837362" cy="261610"/>
          </a:xfrm>
          <a:prstGeom prst="rect">
            <a:avLst/>
          </a:prstGeom>
        </p:spPr>
        <p:txBody>
          <a:bodyPr wrap="none">
            <a:spAutoFit/>
          </a:bodyPr>
          <a:lstStyle/>
          <a:p>
            <a:r>
              <a:rPr lang="de-DE" sz="1100" dirty="0">
                <a:hlinkClick r:id="rId5">
                  <a:extLst>
                    <a:ext uri="{A12FA001-AC4F-418D-AE19-62706E023703}">
                      <ahyp:hlinkClr xmlns:ahyp="http://schemas.microsoft.com/office/drawing/2018/hyperlinkcolor" val="tx"/>
                    </a:ext>
                  </a:extLst>
                </a:hlinkClick>
              </a:rPr>
              <a:t>http://www.geminoid.jp/en</a:t>
            </a:r>
            <a:r>
              <a:rPr lang="de-DE" sz="1100" dirty="0"/>
              <a:t> </a:t>
            </a:r>
          </a:p>
        </p:txBody>
      </p:sp>
    </p:spTree>
    <p:extLst>
      <p:ext uri="{BB962C8B-B14F-4D97-AF65-F5344CB8AC3E}">
        <p14:creationId xmlns:p14="http://schemas.microsoft.com/office/powerpoint/2010/main" val="3970314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AI Knowledge Map: </a:t>
            </a:r>
            <a:br>
              <a:rPr lang="en-US" dirty="0"/>
            </a:br>
            <a:r>
              <a:rPr lang="en-US" dirty="0"/>
              <a:t>how to classify AI technologies</a:t>
            </a:r>
          </a:p>
        </p:txBody>
      </p:sp>
      <p:sp>
        <p:nvSpPr>
          <p:cNvPr id="3" name="Textplatzhalter 2"/>
          <p:cNvSpPr>
            <a:spLocks noGrp="1"/>
          </p:cNvSpPr>
          <p:nvPr>
            <p:ph type="body" sz="quarter" idx="13"/>
          </p:nvPr>
        </p:nvSpPr>
        <p:spPr>
          <a:xfrm>
            <a:off x="695324" y="1875098"/>
            <a:ext cx="10242752" cy="4254239"/>
          </a:xfrm>
        </p:spPr>
        <p:txBody>
          <a:bodyPr>
            <a:normAutofit/>
          </a:bodyPr>
          <a:lstStyle/>
          <a:p>
            <a:r>
              <a:rPr lang="en-US" sz="3000" b="1" dirty="0"/>
              <a:t>Technologies</a:t>
            </a:r>
            <a:endParaRPr lang="en-US" b="1" dirty="0"/>
          </a:p>
          <a:p>
            <a:pPr lvl="1"/>
            <a:r>
              <a:rPr lang="en-US" dirty="0"/>
              <a:t>Logic-based</a:t>
            </a:r>
          </a:p>
          <a:p>
            <a:pPr lvl="1"/>
            <a:r>
              <a:rPr lang="en-US" dirty="0"/>
              <a:t>Knowledge-based </a:t>
            </a:r>
          </a:p>
          <a:p>
            <a:pPr lvl="1"/>
            <a:r>
              <a:rPr lang="en-US" dirty="0"/>
              <a:t>Probabilistic methods</a:t>
            </a:r>
          </a:p>
          <a:p>
            <a:pPr lvl="1"/>
            <a:r>
              <a:rPr lang="en-US" dirty="0"/>
              <a:t>Machine learning</a:t>
            </a:r>
          </a:p>
          <a:p>
            <a:pPr lvl="1"/>
            <a:r>
              <a:rPr lang="en-US" dirty="0"/>
              <a:t>Embodied intelligence</a:t>
            </a:r>
          </a:p>
          <a:p>
            <a:pPr lvl="1"/>
            <a:r>
              <a:rPr lang="en-US" dirty="0"/>
              <a:t>Search and optimization</a:t>
            </a:r>
          </a:p>
        </p:txBody>
      </p:sp>
      <p:sp>
        <p:nvSpPr>
          <p:cNvPr id="4" name="Textplatzhalter 3"/>
          <p:cNvSpPr>
            <a:spLocks noGrp="1"/>
          </p:cNvSpPr>
          <p:nvPr>
            <p:ph type="body" sz="quarter" idx="15"/>
          </p:nvPr>
        </p:nvSpPr>
        <p:spPr/>
        <p:txBody>
          <a:bodyPr/>
          <a:lstStyle/>
          <a:p>
            <a:r>
              <a:rPr lang="en-US" dirty="0"/>
              <a:t>A sketch of a new AI technology landscape by Francesco </a:t>
            </a:r>
            <a:r>
              <a:rPr lang="en-US" dirty="0" err="1"/>
              <a:t>Corea</a:t>
            </a:r>
            <a:endParaRPr lang="en-US" dirty="0"/>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en-US" smtClean="0"/>
              <a:pPr/>
              <a:t>8</a:t>
            </a:fld>
            <a:endParaRPr lang="en-US" dirty="0"/>
          </a:p>
        </p:txBody>
      </p:sp>
      <p:sp>
        <p:nvSpPr>
          <p:cNvPr id="9" name="Textplatzhalter 2"/>
          <p:cNvSpPr txBox="1">
            <a:spLocks/>
          </p:cNvSpPr>
          <p:nvPr/>
        </p:nvSpPr>
        <p:spPr>
          <a:xfrm>
            <a:off x="5211380" y="1875098"/>
            <a:ext cx="7956551" cy="4254239"/>
          </a:xfrm>
          <a:prstGeom prst="rect">
            <a:avLst/>
          </a:prstGeom>
        </p:spPr>
        <p:txBody>
          <a:bodyPr vert="horz" lIns="91440" tIns="45720" rIns="91440" bIns="45720" rtlCol="0">
            <a:normAutofit/>
          </a:bodyPr>
          <a:lstStyle>
            <a:lvl1pPr marL="285750" marR="0" indent="-285750" algn="l" defTabSz="284400" rtl="0" eaLnBrk="1" fontAlgn="auto" latinLnBrk="0" hangingPunct="1">
              <a:lnSpc>
                <a:spcPct val="90000"/>
              </a:lnSpc>
              <a:spcBef>
                <a:spcPts val="500"/>
              </a:spcBef>
              <a:spcAft>
                <a:spcPts val="600"/>
              </a:spcAft>
              <a:buClr>
                <a:srgbClr val="89BD3E"/>
              </a:buClr>
              <a:buSzPts val="2400"/>
              <a:buFont typeface="Wingdings" panose="05000000000000000000" pitchFamily="2" charset="2"/>
              <a:buChar char="§"/>
              <a:tabLst/>
              <a:defRPr lang="en-US" sz="2200" kern="1200" noProof="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t>Domains</a:t>
            </a:r>
          </a:p>
          <a:p>
            <a:pPr lvl="1"/>
            <a:r>
              <a:rPr lang="en-US" dirty="0"/>
              <a:t>Reasoning</a:t>
            </a:r>
          </a:p>
          <a:p>
            <a:pPr lvl="1"/>
            <a:r>
              <a:rPr lang="en-US" dirty="0"/>
              <a:t>Knowledge</a:t>
            </a:r>
          </a:p>
          <a:p>
            <a:pPr lvl="1"/>
            <a:r>
              <a:rPr lang="en-US" dirty="0"/>
              <a:t>Planning</a:t>
            </a:r>
          </a:p>
          <a:p>
            <a:pPr lvl="1"/>
            <a:r>
              <a:rPr lang="en-US" dirty="0"/>
              <a:t>Communication</a:t>
            </a:r>
          </a:p>
          <a:p>
            <a:pPr lvl="1"/>
            <a:r>
              <a:rPr lang="en-US" dirty="0"/>
              <a:t>Perception</a:t>
            </a:r>
          </a:p>
          <a:p>
            <a:pPr marL="0" indent="0">
              <a:buFont typeface="Wingdings" panose="05000000000000000000" pitchFamily="2" charset="2"/>
              <a:buNone/>
            </a:pPr>
            <a:br>
              <a:rPr lang="en-US" sz="1575" dirty="0"/>
            </a:br>
            <a:endParaRPr lang="en-US" sz="1575" dirty="0"/>
          </a:p>
        </p:txBody>
      </p:sp>
      <p:sp>
        <p:nvSpPr>
          <p:cNvPr id="10" name="Rechteck 7">
            <a:extLst>
              <a:ext uri="{FF2B5EF4-FFF2-40B4-BE49-F238E27FC236}">
                <a16:creationId xmlns:a16="http://schemas.microsoft.com/office/drawing/2014/main" id="{C9FACA42-01F3-FF40-AFEF-BE8A20E8C1DD}"/>
              </a:ext>
            </a:extLst>
          </p:cNvPr>
          <p:cNvSpPr/>
          <p:nvPr/>
        </p:nvSpPr>
        <p:spPr>
          <a:xfrm>
            <a:off x="695324" y="5867727"/>
            <a:ext cx="7853082" cy="261610"/>
          </a:xfrm>
          <a:prstGeom prst="rect">
            <a:avLst/>
          </a:prstGeom>
        </p:spPr>
        <p:txBody>
          <a:bodyPr wrap="square">
            <a:spAutoFit/>
          </a:bodyPr>
          <a:lstStyle/>
          <a:p>
            <a:r>
              <a:rPr lang="en-US" sz="1100" dirty="0">
                <a:hlinkClick r:id="rId3">
                  <a:extLst>
                    <a:ext uri="{A12FA001-AC4F-418D-AE19-62706E023703}">
                      <ahyp:hlinkClr xmlns:ahyp="http://schemas.microsoft.com/office/drawing/2018/hyperlinkcolor" val="tx"/>
                    </a:ext>
                  </a:extLst>
                </a:hlinkClick>
              </a:rPr>
              <a:t>https://medium.com/@Francesco_AI/ai-knowledge-map-how-to-classify-ai-technologies-6c073b969020</a:t>
            </a:r>
            <a:r>
              <a:rPr lang="en-US" sz="1100" dirty="0"/>
              <a:t> </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BA13CF25-650E-4CC1-9BB8-874CC7E8AD77}"/>
                  </a:ext>
                </a:extLst>
              </p14:cNvPr>
              <p14:cNvContentPartPr/>
              <p14:nvPr/>
            </p14:nvContentPartPr>
            <p14:xfrm>
              <a:off x="1238400" y="3952800"/>
              <a:ext cx="7210800" cy="1962720"/>
            </p14:xfrm>
          </p:contentPart>
        </mc:Choice>
        <mc:Fallback xmlns="">
          <p:pic>
            <p:nvPicPr>
              <p:cNvPr id="8" name="Ink 7">
                <a:extLst>
                  <a:ext uri="{FF2B5EF4-FFF2-40B4-BE49-F238E27FC236}">
                    <a16:creationId xmlns:a16="http://schemas.microsoft.com/office/drawing/2014/main" id="{BA13CF25-650E-4CC1-9BB8-874CC7E8AD77}"/>
                  </a:ext>
                </a:extLst>
              </p:cNvPr>
              <p:cNvPicPr/>
              <p:nvPr/>
            </p:nvPicPr>
            <p:blipFill>
              <a:blip r:embed="rId5"/>
              <a:stretch>
                <a:fillRect/>
              </a:stretch>
            </p:blipFill>
            <p:spPr>
              <a:xfrm>
                <a:off x="1229040" y="3943440"/>
                <a:ext cx="7229520" cy="1981440"/>
              </a:xfrm>
              <a:prstGeom prst="rect">
                <a:avLst/>
              </a:prstGeom>
            </p:spPr>
          </p:pic>
        </mc:Fallback>
      </mc:AlternateContent>
    </p:spTree>
    <p:extLst>
      <p:ext uri="{BB962C8B-B14F-4D97-AF65-F5344CB8AC3E}">
        <p14:creationId xmlns:p14="http://schemas.microsoft.com/office/powerpoint/2010/main" val="238571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AI Knowledge Map: </a:t>
            </a:r>
            <a:br>
              <a:rPr lang="en-US" dirty="0"/>
            </a:br>
            <a:r>
              <a:rPr lang="en-US" dirty="0"/>
              <a:t>how to classify AI technologies</a:t>
            </a:r>
          </a:p>
        </p:txBody>
      </p:sp>
      <p:sp>
        <p:nvSpPr>
          <p:cNvPr id="4" name="Textplatzhalter 3"/>
          <p:cNvSpPr>
            <a:spLocks noGrp="1"/>
          </p:cNvSpPr>
          <p:nvPr>
            <p:ph type="body" sz="quarter" idx="15"/>
          </p:nvPr>
        </p:nvSpPr>
        <p:spPr/>
        <p:txBody>
          <a:bodyPr/>
          <a:lstStyle/>
          <a:p>
            <a:r>
              <a:rPr lang="en-US" dirty="0"/>
              <a:t>A sketch of a new AI technology landscape by Francesco </a:t>
            </a:r>
            <a:r>
              <a:rPr lang="en-US" dirty="0" err="1"/>
              <a:t>Corea</a:t>
            </a:r>
            <a:endParaRPr lang="en-US" dirty="0"/>
          </a:p>
        </p:txBody>
      </p:sp>
      <p:sp>
        <p:nvSpPr>
          <p:cNvPr id="5" name="Textplatzhalter 4"/>
          <p:cNvSpPr>
            <a:spLocks noGrp="1"/>
          </p:cNvSpPr>
          <p:nvPr>
            <p:ph type="body" sz="quarter" idx="21"/>
          </p:nvPr>
        </p:nvSpPr>
        <p:spPr/>
        <p:txBody>
          <a:bodyPr/>
          <a:lstStyle/>
          <a:p>
            <a:r>
              <a:rPr lang="en-US" dirty="0"/>
              <a:t>What is AI?</a:t>
            </a:r>
          </a:p>
        </p:txBody>
      </p:sp>
      <p:sp>
        <p:nvSpPr>
          <p:cNvPr id="6" name="Fußzeilenplatzhalter 5"/>
          <p:cNvSpPr>
            <a:spLocks noGrp="1"/>
          </p:cNvSpPr>
          <p:nvPr>
            <p:ph type="ftr" sz="quarter" idx="23"/>
          </p:nvPr>
        </p:nvSpPr>
        <p:spPr/>
        <p:txBody>
          <a:bodyPr/>
          <a:lstStyle/>
          <a:p>
            <a:r>
              <a:rPr lang="en-US" dirty="0"/>
              <a:t>Albrecht Schmidt &amp; Sven Mayer</a:t>
            </a:r>
          </a:p>
        </p:txBody>
      </p:sp>
      <p:sp>
        <p:nvSpPr>
          <p:cNvPr id="7" name="Foliennummernplatzhalter 6"/>
          <p:cNvSpPr>
            <a:spLocks noGrp="1"/>
          </p:cNvSpPr>
          <p:nvPr>
            <p:ph type="sldNum" sz="quarter" idx="24"/>
          </p:nvPr>
        </p:nvSpPr>
        <p:spPr/>
        <p:txBody>
          <a:bodyPr/>
          <a:lstStyle/>
          <a:p>
            <a:fld id="{C564DEAC-083F-4EA1-9D67-84BB3A537A3E}" type="slidenum">
              <a:rPr lang="en-US" smtClean="0"/>
              <a:pPr/>
              <a:t>9</a:t>
            </a:fld>
            <a:endParaRPr lang="en-US" dirty="0"/>
          </a:p>
        </p:txBody>
      </p:sp>
      <p:pic>
        <p:nvPicPr>
          <p:cNvPr id="10" name="D621528D-6463-4C47-8E4A-E593C80B09A3" descr="D621528D-6463-4C47-8E4A-E593C80B09A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57" r="1641" b="2656"/>
          <a:stretch/>
        </p:blipFill>
        <p:spPr bwMode="auto">
          <a:xfrm>
            <a:off x="301244" y="4159"/>
            <a:ext cx="8168570" cy="604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a:spLocks noChangeArrowheads="1"/>
          </p:cNvSpPr>
          <p:nvPr/>
        </p:nvSpPr>
        <p:spPr bwMode="auto">
          <a:xfrm>
            <a:off x="695324" y="6012211"/>
            <a:ext cx="6694560" cy="582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854" rIns="0" bIns="785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dirty="0">
                <a:latin typeface="medium-content-title-font"/>
              </a:rPr>
              <a:t>AI Knowledge Map: how to classify AI technologies</a:t>
            </a:r>
            <a:r>
              <a:rPr lang="en-US" altLang="en-US" sz="1050" dirty="0">
                <a:latin typeface="medium-content-sans-serif-font"/>
              </a:rPr>
              <a:t>. A sketch of a new AI technology landscape Francesco </a:t>
            </a:r>
            <a:r>
              <a:rPr lang="en-US" altLang="en-US" sz="1050" dirty="0" err="1">
                <a:latin typeface="medium-content-sans-serif-font"/>
              </a:rPr>
              <a:t>Corea</a:t>
            </a:r>
            <a:endParaRPr lang="en-US" altLang="en-US" sz="1050" dirty="0">
              <a:latin typeface="medium-content-sans-serif-font"/>
            </a:endParaRPr>
          </a:p>
          <a:p>
            <a:pPr defTabSz="685800"/>
            <a:endParaRPr lang="en-US" altLang="en-US" sz="1050" dirty="0">
              <a:latin typeface="medium-content-sans-serif-font"/>
            </a:endParaRPr>
          </a:p>
          <a:p>
            <a:pPr defTabSz="685800"/>
            <a:r>
              <a:rPr lang="en-US" altLang="en-US" sz="1050" dirty="0">
                <a:latin typeface="medium-content-sans-serif-font"/>
              </a:rPr>
              <a:t> </a:t>
            </a:r>
          </a:p>
        </p:txBody>
      </p:sp>
      <p:sp>
        <p:nvSpPr>
          <p:cNvPr id="13" name="Rechteck 7">
            <a:extLst>
              <a:ext uri="{FF2B5EF4-FFF2-40B4-BE49-F238E27FC236}">
                <a16:creationId xmlns:a16="http://schemas.microsoft.com/office/drawing/2014/main" id="{589AB59F-1B05-7942-A899-9BCCCF442D41}"/>
              </a:ext>
            </a:extLst>
          </p:cNvPr>
          <p:cNvSpPr/>
          <p:nvPr/>
        </p:nvSpPr>
        <p:spPr>
          <a:xfrm rot="5400000">
            <a:off x="-3742916" y="3795736"/>
            <a:ext cx="7853082" cy="261610"/>
          </a:xfrm>
          <a:prstGeom prst="rect">
            <a:avLst/>
          </a:prstGeom>
        </p:spPr>
        <p:txBody>
          <a:bodyPr wrap="square">
            <a:spAutoFit/>
          </a:bodyPr>
          <a:lstStyle/>
          <a:p>
            <a:r>
              <a:rPr lang="en-US" sz="1100" dirty="0">
                <a:hlinkClick r:id="rId4">
                  <a:extLst>
                    <a:ext uri="{A12FA001-AC4F-418D-AE19-62706E023703}">
                      <ahyp:hlinkClr xmlns:ahyp="http://schemas.microsoft.com/office/drawing/2018/hyperlinkcolor" val="tx"/>
                    </a:ext>
                  </a:extLst>
                </a:hlinkClick>
              </a:rPr>
              <a:t>https://medium.com/@Francesco_AI/ai-knowledge-map-how-to-classify-ai-technologies-6c073b969020</a:t>
            </a:r>
            <a:r>
              <a:rPr lang="en-US" sz="1100" dirty="0"/>
              <a:t> </a:t>
            </a:r>
          </a:p>
        </p:txBody>
      </p:sp>
    </p:spTree>
    <p:extLst>
      <p:ext uri="{BB962C8B-B14F-4D97-AF65-F5344CB8AC3E}">
        <p14:creationId xmlns:p14="http://schemas.microsoft.com/office/powerpoint/2010/main" val="1434109186"/>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8ABD3E"/>
      </a:accent1>
      <a:accent2>
        <a:srgbClr val="E97B33"/>
      </a:accent2>
      <a:accent3>
        <a:srgbClr val="FEC63E"/>
      </a:accent3>
      <a:accent4>
        <a:srgbClr val="20ABDE"/>
      </a:accent4>
      <a:accent5>
        <a:srgbClr val="3E444C"/>
      </a:accent5>
      <a:accent6>
        <a:srgbClr val="E97B33"/>
      </a:accent6>
      <a:hlink>
        <a:srgbClr val="0563C1"/>
      </a:hlink>
      <a:folHlink>
        <a:srgbClr val="954F72"/>
      </a:folHlink>
    </a:clrScheme>
    <a:fontScheme name="Interaction La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2133</Words>
  <Application>Microsoft Office PowerPoint</Application>
  <PresentationFormat>Widescreen</PresentationFormat>
  <Paragraphs>373</Paragraphs>
  <Slides>38</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HelveticaNeueLT Std Med</vt:lpstr>
      <vt:lpstr>medium-content-sans-serif-font</vt:lpstr>
      <vt:lpstr>medium-content-title-font</vt:lpstr>
      <vt:lpstr>Wingdings</vt:lpstr>
      <vt:lpstr>Office Theme</vt:lpstr>
      <vt:lpstr>Introduction to Intelligent User Interfaces</vt:lpstr>
      <vt:lpstr>What is considered Artificial Intelligence?</vt:lpstr>
      <vt:lpstr>What is considered Artifical Intelligence?</vt:lpstr>
      <vt:lpstr>What is in an IQ test?</vt:lpstr>
      <vt:lpstr>Is the IQ static or can it be learned?</vt:lpstr>
      <vt:lpstr>What is…</vt:lpstr>
      <vt:lpstr>Artificial Intelligence?</vt:lpstr>
      <vt:lpstr>AI Knowledge Map:  how to classify AI technologies</vt:lpstr>
      <vt:lpstr>AI Knowledge Map:  how to classify AI technologies</vt:lpstr>
      <vt:lpstr>AI Knowledge Map:  how to classify AI technologies</vt:lpstr>
      <vt:lpstr>AI Knowledge Map:  how to classify AI technologies</vt:lpstr>
      <vt:lpstr>Classification</vt:lpstr>
      <vt:lpstr>Classification</vt:lpstr>
      <vt:lpstr>Classification</vt:lpstr>
      <vt:lpstr>Classification</vt:lpstr>
      <vt:lpstr>Classification</vt:lpstr>
      <vt:lpstr>Classification</vt:lpstr>
      <vt:lpstr>Classification</vt:lpstr>
      <vt:lpstr>Classification </vt:lpstr>
      <vt:lpstr>Classification </vt:lpstr>
      <vt:lpstr>Live Coding Example 1</vt:lpstr>
      <vt:lpstr>PowerPoint Presentation</vt:lpstr>
      <vt:lpstr>Supervised Learning vs.  Unsupervised Learning</vt:lpstr>
      <vt:lpstr>Supervised Learning</vt:lpstr>
      <vt:lpstr>Live Coding Example 2</vt:lpstr>
      <vt:lpstr>PowerPoint Presentation</vt:lpstr>
      <vt:lpstr>Unsupervised Learning</vt:lpstr>
      <vt:lpstr>Unsupervised Learning</vt:lpstr>
      <vt:lpstr>Unsupervised Learning</vt:lpstr>
      <vt:lpstr>Supervised Learning vs.  Unsupervised Learning</vt:lpstr>
      <vt:lpstr>PowerPoint Presentation</vt:lpstr>
      <vt:lpstr>Example: Clustering</vt:lpstr>
      <vt:lpstr>Discussion: Usable Security</vt:lpstr>
      <vt:lpstr>Implementing AI</vt:lpstr>
      <vt:lpstr>Cloud Services Example: Microsoft Cognitive Services</vt:lpstr>
      <vt:lpstr>Examples Text Analytics</vt:lpstr>
      <vt:lpstr>Discussion</vt:lpstr>
      <vt:lpstr>How to Install Python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Albrecht Schmidt</cp:lastModifiedBy>
  <cp:revision>532</cp:revision>
  <dcterms:created xsi:type="dcterms:W3CDTF">2017-10-10T14:10:45Z</dcterms:created>
  <dcterms:modified xsi:type="dcterms:W3CDTF">2020-11-17T19:09:37Z</dcterms:modified>
</cp:coreProperties>
</file>