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902" r:id="rId3"/>
    <p:sldId id="922" r:id="rId4"/>
    <p:sldId id="934" r:id="rId5"/>
    <p:sldId id="935" r:id="rId6"/>
    <p:sldId id="943" r:id="rId7"/>
    <p:sldId id="944" r:id="rId8"/>
    <p:sldId id="937" r:id="rId9"/>
    <p:sldId id="942" r:id="rId10"/>
    <p:sldId id="930" r:id="rId11"/>
    <p:sldId id="945" r:id="rId12"/>
    <p:sldId id="948" r:id="rId13"/>
    <p:sldId id="938" r:id="rId14"/>
    <p:sldId id="932" r:id="rId15"/>
    <p:sldId id="946" r:id="rId16"/>
    <p:sldId id="949" r:id="rId17"/>
    <p:sldId id="954" r:id="rId18"/>
    <p:sldId id="958" r:id="rId19"/>
    <p:sldId id="959" r:id="rId20"/>
    <p:sldId id="950" r:id="rId21"/>
    <p:sldId id="957" r:id="rId22"/>
    <p:sldId id="952" r:id="rId23"/>
    <p:sldId id="956" r:id="rId24"/>
    <p:sldId id="925" r:id="rId25"/>
    <p:sldId id="887" r:id="rId26"/>
    <p:sldId id="960" r:id="rId27"/>
    <p:sldId id="9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" initials="D" lastIdx="3" clrIdx="0">
    <p:extLst>
      <p:ext uri="{19B8F6BF-5375-455C-9EA6-DF929625EA0E}">
        <p15:presenceInfo xmlns:p15="http://schemas.microsoft.com/office/powerpoint/2012/main" userId="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D3E"/>
    <a:srgbClr val="C24A52"/>
    <a:srgbClr val="E3F7C6"/>
    <a:srgbClr val="8BC24A"/>
    <a:srgbClr val="FFFFFF"/>
    <a:srgbClr val="89BD3E"/>
    <a:srgbClr val="CBE6A3"/>
    <a:srgbClr val="FFDCC6"/>
    <a:srgbClr val="E27732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0" autoAdjust="0"/>
    <p:restoredTop sz="93883" autoAdjust="0"/>
  </p:normalViewPr>
  <p:slideViewPr>
    <p:cSldViewPr snapToGrid="0" showGuides="1">
      <p:cViewPr varScale="1">
        <p:scale>
          <a:sx n="59" d="100"/>
          <a:sy n="59" d="100"/>
        </p:scale>
        <p:origin x="760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8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89B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4186206-9EBC-4F08-958C-E5924184E1DF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CA84-608C-4509-AE11-C407D86B7BF9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2300-03B4-4148-952B-949373F194D0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45B927D-E56D-404E-AE5B-83E53C30C9E3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8BC24A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7AFD6B9-F951-41AA-8A1A-85230CD2DFFC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7283" y="1592265"/>
            <a:ext cx="3884592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8BC24A"/>
              </a:buClr>
              <a:defRPr/>
            </a:lvl1pPr>
            <a:lvl2pPr defTabSz="687600">
              <a:buClr>
                <a:srgbClr val="8BC24A"/>
              </a:buClr>
              <a:defRPr/>
            </a:lvl2pPr>
            <a:lvl3pPr>
              <a:buClr>
                <a:srgbClr val="8BC24A"/>
              </a:buClr>
              <a:defRPr/>
            </a:lvl3pPr>
            <a:lvl4pPr>
              <a:buClr>
                <a:srgbClr val="8BC24A"/>
              </a:buClr>
              <a:defRPr/>
            </a:lvl4pPr>
            <a:lvl5pPr>
              <a:buClr>
                <a:srgbClr val="8BC24A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70F60CB-D150-4565-820F-8D8741EEBC03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8BC24A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8BC24A"/>
              </a:buClr>
              <a:defRPr/>
            </a:lvl1pPr>
            <a:lvl2pPr>
              <a:buClr>
                <a:srgbClr val="8BC24A"/>
              </a:buClr>
              <a:defRPr/>
            </a:lvl2pPr>
            <a:lvl3pPr>
              <a:buClr>
                <a:srgbClr val="8BC24A"/>
              </a:buClr>
              <a:defRPr/>
            </a:lvl3pPr>
            <a:lvl4pPr>
              <a:buClr>
                <a:srgbClr val="8BC24A"/>
              </a:buClr>
              <a:defRPr/>
            </a:lvl4pPr>
            <a:lvl5pPr>
              <a:buClr>
                <a:srgbClr val="8BC24A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1448910-11A1-4F87-9169-0C7ADA947944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A5A9-1924-4C95-9C25-19A1B6548086}" type="datetime1">
              <a:rPr lang="en-US" smtClean="0"/>
              <a:t>11/30/2020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84" y="365127"/>
            <a:ext cx="10801349" cy="72389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384" y="1268413"/>
            <a:ext cx="7955491" cy="4968875"/>
          </a:xfrm>
          <a:prstGeom prst="rect">
            <a:avLst/>
          </a:prstGeom>
        </p:spPr>
        <p:txBody>
          <a:bodyPr/>
          <a:lstStyle>
            <a:lvl1pPr defTabSz="227013"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B805FCA1-6721-4848-BDAE-F9A120EE05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6385" y="6356350"/>
            <a:ext cx="5609166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2C7EB8-0EDB-4865-A17D-01FFA13A6EF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DE1CE18-9D89-46C3-9808-87247A310436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E1A125-FFBA-4438-A5C4-DCCE077537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C2CB6-E4A6-4ED8-8F9A-0198280581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455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3279-648D-44A4-89ED-CFC6DF7EB645}" type="datetime1">
              <a:rPr lang="en-US" smtClean="0"/>
              <a:t>11/30/2020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8BC24A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A5DD91B-2A3C-4A5B-A31C-5CF070588F99}" type="datetime1">
              <a:rPr lang="en-US" smtClean="0"/>
              <a:t>11/30/2020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8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A3D1D3A5-B2D1-4C00-B6BB-3A68BEC9607E}" type="datetime1">
              <a:rPr lang="en-US" smtClean="0"/>
              <a:t>11/30/2020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2" r:id="rId6"/>
    <p:sldLayoutId id="2147483674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89BD3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5/502716.502753" TargetMode="External"/><Relationship Id="rId3" Type="http://schemas.openxmlformats.org/officeDocument/2006/relationships/hyperlink" Target="https://doi.org/10.1145/2371574.2371612" TargetMode="External"/><Relationship Id="rId7" Type="http://schemas.openxmlformats.org/officeDocument/2006/relationships/hyperlink" Target="https://doi.org/10.1145/2470654.248138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45/2207676.2208662" TargetMode="External"/><Relationship Id="rId5" Type="http://schemas.openxmlformats.org/officeDocument/2006/relationships/hyperlink" Target="https://doi.org/10.1145/2207676.2208520" TargetMode="External"/><Relationship Id="rId10" Type="http://schemas.openxmlformats.org/officeDocument/2006/relationships/hyperlink" Target="https://doi.org/10.1145/1978942.1979308" TargetMode="External"/><Relationship Id="rId4" Type="http://schemas.openxmlformats.org/officeDocument/2006/relationships/hyperlink" Target="https://doi.org/10.1145/3173574.3173829" TargetMode="External"/><Relationship Id="rId9" Type="http://schemas.openxmlformats.org/officeDocument/2006/relationships/hyperlink" Target="https://doi.org/10.1145/1719970.171998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628363.2628405" TargetMode="External"/><Relationship Id="rId7" Type="http://schemas.openxmlformats.org/officeDocument/2006/relationships/hyperlink" Target="https://doi.org/10.1145/2470654.246618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45/2470654.2481384" TargetMode="External"/><Relationship Id="rId5" Type="http://schemas.openxmlformats.org/officeDocument/2006/relationships/hyperlink" Target="https://doi.org/10.1145/2702123.2702135" TargetMode="External"/><Relationship Id="rId4" Type="http://schemas.openxmlformats.org/officeDocument/2006/relationships/hyperlink" Target="https://doi.org/10.1145/1029632.102964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exels.com/de-de/@ketut-subiyanto?utm_content=attributionCopyText&amp;utm_medium=referral&amp;utm_source=pexels" TargetMode="Externa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2ED45A7A-F6CD-4349-8C0F-B9B7109FA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231"/>
            <a:ext cx="12192000" cy="287731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Adaptive and Predictive Keyboards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381266-C22C-44E9-AF7C-EC48CA7C5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FB4B8C9-AE9F-45D9-908E-C9725B18C6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FA77E99-930E-4BF8-AD23-D122D2721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9768B6F-72F5-4334-94C4-24442370BA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2D478FC-73A2-4952-A3FE-4CD8679761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DIY: Probabilistic Keyboard Model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A6C10BD-8E86-4E62-B4CE-2265A5F2D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276350"/>
            <a:ext cx="7956551" cy="49720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touchX = ...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touch X coordinate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touchY = ...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touch Y coordinate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num_keys = ...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number of keys on keyboard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means = [...]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list of all key means (2D key locations)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variances = [...]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list of key variances (real values) or covariances (2x2 matrices)</a:t>
            </a:r>
          </a:p>
          <a:p>
            <a:pPr>
              <a:spcBef>
                <a:spcPts val="0"/>
              </a:spcBef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probs = []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list to store the likelihoods of each key being pressed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sum = 0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variable to store sum of likelihoods for normalisation (see below)</a:t>
            </a:r>
          </a:p>
          <a:p>
            <a:pPr>
              <a:spcBef>
                <a:spcPts val="0"/>
              </a:spcBef>
              <a:buNone/>
            </a:pPr>
            <a:endParaRPr lang="en-US" sz="120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for k = 0 to num_keys: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iterate over all keys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evaluate touch location under distribution of the key*: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	prob_t_given_k = multinormal_pdf(touchX, touchY, means[k], variances[k])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likelihood of key without touch info; uniform (here), or based on language*: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	prob_k = 1/num_keys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store product and add it to the sum of all likelihoods*: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	probs[k] = prob_t_given_k * prob_k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	sum = sum + probs[k]</a:t>
            </a:r>
          </a:p>
          <a:p>
            <a:pPr>
              <a:spcBef>
                <a:spcPts val="0"/>
              </a:spcBef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normalise, so that the likelihoods add up to 1*: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probs = probs / sum </a:t>
            </a: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//note: “/” is element-wise division</a:t>
            </a:r>
          </a:p>
          <a:p>
            <a:pPr>
              <a:spcBef>
                <a:spcPts val="0"/>
              </a:spcBef>
              <a:buNone/>
            </a:pPr>
            <a:endParaRPr lang="en-US" sz="12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find most likely key: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latin typeface="Courier New" pitchFamily="49" charset="0"/>
                <a:cs typeface="Courier New" pitchFamily="49" charset="0"/>
              </a:rPr>
              <a:t>pressed_key_index = argmax(probs)</a:t>
            </a:r>
          </a:p>
          <a:p>
            <a:pPr>
              <a:spcBef>
                <a:spcPts val="0"/>
              </a:spcBef>
              <a:buNone/>
            </a:pPr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TODO for adaptation: update means and variances with new touchX and touchY</a:t>
            </a:r>
            <a:endParaRPr lang="en-GB" sz="105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E2FFEB6-92F6-4377-86A6-F5346586969F}"/>
              </a:ext>
            </a:extLst>
          </p:cNvPr>
          <p:cNvSpPr txBox="1"/>
          <p:nvPr/>
        </p:nvSpPr>
        <p:spPr>
          <a:xfrm>
            <a:off x="2538359" y="5991602"/>
            <a:ext cx="6252715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* in real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implementation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use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logarithm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and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 </a:t>
            </a:r>
            <a:r>
              <a:rPr lang="de-DE" sz="1200" err="1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corresponding</a:t>
            </a:r>
            <a:r>
              <a:rPr lang="de-DE" sz="1200">
                <a:solidFill>
                  <a:schemeClr val="bg1">
                    <a:lumMod val="65000"/>
                  </a:schemeClr>
                </a:solidFill>
                <a:latin typeface="+mj-lt"/>
                <a:sym typeface="Helvetica"/>
              </a:rPr>
              <a:t> operations for numerical stability</a:t>
            </a:r>
            <a:endParaRPr lang="de-DE" sz="1200" dirty="0">
              <a:solidFill>
                <a:schemeClr val="bg1">
                  <a:lumMod val="65000"/>
                </a:schemeClr>
              </a:solidFill>
              <a:latin typeface="+mj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04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DCEC1-7B29-496D-8F50-44C202AD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Language Model Influence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CD2455-CFC1-45E2-A2FE-25372DD3EE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Example: bigram model for English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D29C22-3D3D-4997-B90B-ACB831D268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40F4E4-9B83-4BE6-B564-97665DBF1E2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F37DF3-4D20-4574-83EA-EA06404A2A4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Picture 2" descr="C:\Users\Daniel\Dropbox\latexWorkspace\Masterarbeit\ma\figures\ngram_example2.png">
            <a:extLst>
              <a:ext uri="{FF2B5EF4-FFF2-40B4-BE49-F238E27FC236}">
                <a16:creationId xmlns:a16="http://schemas.microsoft.com/office/drawing/2014/main" id="{AD8E87E2-AA78-48FA-8847-AE23AFBB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72" y="2444295"/>
            <a:ext cx="7291572" cy="3078702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462C7B5-618C-4DA5-8B09-988904998E26}"/>
              </a:ext>
            </a:extLst>
          </p:cNvPr>
          <p:cNvSpPr txBox="1"/>
          <p:nvPr/>
        </p:nvSpPr>
        <p:spPr>
          <a:xfrm>
            <a:off x="786672" y="1949793"/>
            <a:ext cx="334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After „</a:t>
            </a:r>
            <a:r>
              <a:rPr lang="de-DE" sz="2400" b="1"/>
              <a:t>n</a:t>
            </a:r>
            <a:r>
              <a:rPr lang="de-DE" sz="2400"/>
              <a:t>“:</a:t>
            </a:r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4AD765-4562-4033-A29B-3DE69B28BAA2}"/>
              </a:ext>
            </a:extLst>
          </p:cNvPr>
          <p:cNvSpPr txBox="1"/>
          <p:nvPr/>
        </p:nvSpPr>
        <p:spPr>
          <a:xfrm>
            <a:off x="4432458" y="1963952"/>
            <a:ext cx="334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After „</a:t>
            </a:r>
            <a:r>
              <a:rPr lang="de-DE" sz="2400" b="1"/>
              <a:t>t</a:t>
            </a:r>
            <a:r>
              <a:rPr lang="de-DE" sz="2400"/>
              <a:t>“: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0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Adaptation in the Background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2E3E32-9894-43B8-B6B9-B7390AF80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B5B379-51B1-4BFF-83EF-0A129C953A10}"/>
              </a:ext>
            </a:extLst>
          </p:cNvPr>
          <p:cNvSpPr txBox="1"/>
          <p:nvPr/>
        </p:nvSpPr>
        <p:spPr>
          <a:xfrm>
            <a:off x="688586" y="2154239"/>
            <a:ext cx="4550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Why do our keyboards </a:t>
            </a:r>
            <a:br>
              <a:rPr lang="de-DE" sz="2400" b="1"/>
            </a:br>
            <a:r>
              <a:rPr lang="de-DE" sz="2400" b="1"/>
              <a:t>not look like this? </a:t>
            </a:r>
            <a:endParaRPr lang="en-GB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C9CD035-DBD8-470D-AB13-51DC60605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5521" r="23250" b="59365"/>
          <a:stretch/>
        </p:blipFill>
        <p:spPr bwMode="auto">
          <a:xfrm>
            <a:off x="488066" y="3066316"/>
            <a:ext cx="3984937" cy="23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4C485ADC-B3EE-4008-A5D2-F644589D9C22}"/>
              </a:ext>
            </a:extLst>
          </p:cNvPr>
          <p:cNvSpPr txBox="1"/>
          <p:nvPr/>
        </p:nvSpPr>
        <p:spPr>
          <a:xfrm>
            <a:off x="695325" y="5463625"/>
            <a:ext cx="2603396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[Yin et al. 2013]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FD266EF-0461-41F6-8614-E99828321D9F}"/>
              </a:ext>
            </a:extLst>
          </p:cNvPr>
          <p:cNvSpPr txBox="1"/>
          <p:nvPr/>
        </p:nvSpPr>
        <p:spPr>
          <a:xfrm>
            <a:off x="4872846" y="2154239"/>
            <a:ext cx="377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ym typeface="Wingdings" panose="05000000000000000000" pitchFamily="2" charset="2"/>
              </a:rPr>
              <a:t> </a:t>
            </a:r>
            <a:r>
              <a:rPr lang="de-DE" sz="2400" b="1"/>
              <a:t>Avoid co-adaptation</a:t>
            </a:r>
            <a:br>
              <a:rPr lang="de-DE" sz="2400" b="1"/>
            </a:br>
            <a:r>
              <a:rPr lang="de-DE" sz="2400" b="1"/>
              <a:t>of user and system</a:t>
            </a:r>
            <a:endParaRPr lang="en-GB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382D49B-C1C0-4054-860A-8724753C77BA}"/>
              </a:ext>
            </a:extLst>
          </p:cNvPr>
          <p:cNvGrpSpPr/>
          <p:nvPr/>
        </p:nvGrpSpPr>
        <p:grpSpPr>
          <a:xfrm>
            <a:off x="4720641" y="3097204"/>
            <a:ext cx="3954178" cy="3013293"/>
            <a:chOff x="4836896" y="2985236"/>
            <a:chExt cx="3954178" cy="301329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5D7A134-1EFA-49AE-9BD7-907E1F31E5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521" r="23250" b="59365"/>
            <a:stretch/>
          </p:blipFill>
          <p:spPr bwMode="auto">
            <a:xfrm>
              <a:off x="5725346" y="4823498"/>
              <a:ext cx="1953201" cy="117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0B25CDB-1ADB-4C8F-A5B4-5257D90D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6896" y="2985236"/>
              <a:ext cx="3954178" cy="265922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8E1C82D-5673-4C3F-BCDE-EFEAEE7BA2F8}"/>
                </a:ext>
              </a:extLst>
            </p:cNvPr>
            <p:cNvSpPr txBox="1"/>
            <p:nvPr/>
          </p:nvSpPr>
          <p:spPr>
            <a:xfrm>
              <a:off x="4872846" y="4157683"/>
              <a:ext cx="20938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/>
                <a:t>Keyboard visuals</a:t>
              </a:r>
            </a:p>
            <a:p>
              <a:r>
                <a:rPr lang="de-DE" sz="1400"/>
                <a:t>change touch behaviour</a:t>
              </a:r>
              <a:endParaRPr lang="en-GB" sz="140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F54FB71-0BC3-490C-80D9-E758E9D1F81A}"/>
                </a:ext>
              </a:extLst>
            </p:cNvPr>
            <p:cNvSpPr txBox="1"/>
            <p:nvPr/>
          </p:nvSpPr>
          <p:spPr>
            <a:xfrm>
              <a:off x="7124433" y="4157683"/>
              <a:ext cx="16466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/>
                <a:t>Touch behaviour </a:t>
              </a:r>
            </a:p>
            <a:p>
              <a:pPr algn="r"/>
              <a:r>
                <a:rPr lang="de-DE" sz="1400"/>
                <a:t>changes keyboard</a:t>
              </a:r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8377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Adaptation vs Distortion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2E3E32-9894-43B8-B6B9-B7390AF80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DCE3B2E-8D11-4F87-8720-FC44867C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61" y="2513466"/>
            <a:ext cx="7956550" cy="277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6D5B2C4-D5A9-4E06-858C-8B73CAA90D5F}"/>
              </a:ext>
            </a:extLst>
          </p:cNvPr>
          <p:cNvSpPr txBox="1"/>
          <p:nvPr/>
        </p:nvSpPr>
        <p:spPr>
          <a:xfrm>
            <a:off x="5881987" y="5272181"/>
            <a:ext cx="2836562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Gunawardana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al. 2010]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B5B379-51B1-4BFF-83EF-0A129C953A10}"/>
              </a:ext>
            </a:extLst>
          </p:cNvPr>
          <p:cNvSpPr txBox="1"/>
          <p:nvPr/>
        </p:nvSpPr>
        <p:spPr>
          <a:xfrm>
            <a:off x="589661" y="1988153"/>
            <a:ext cx="361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Unlimited adaptation</a:t>
            </a:r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D524EA-777E-4CE7-8D38-BD228475EB7A}"/>
              </a:ext>
            </a:extLst>
          </p:cNvPr>
          <p:cNvSpPr txBox="1"/>
          <p:nvPr/>
        </p:nvSpPr>
        <p:spPr>
          <a:xfrm>
            <a:off x="4673600" y="1988153"/>
            <a:ext cx="39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With protected key region</a:t>
            </a:r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EAA416A-E86E-411B-B488-5590BE42497B}"/>
              </a:ext>
            </a:extLst>
          </p:cNvPr>
          <p:cNvSpPr txBox="1"/>
          <p:nvPr/>
        </p:nvSpPr>
        <p:spPr>
          <a:xfrm>
            <a:off x="589660" y="5320959"/>
            <a:ext cx="441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Here: (almost) impossible to type „e“!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81332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Context Adaptations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2E3E32-9894-43B8-B6B9-B7390AF80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e.g. hand posture – „ContextType“, Goel et al. 2013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503CA29-EEE8-48A6-9646-46296BA1488B}"/>
              </a:ext>
            </a:extLst>
          </p:cNvPr>
          <p:cNvGrpSpPr/>
          <p:nvPr/>
        </p:nvGrpSpPr>
        <p:grpSpPr>
          <a:xfrm>
            <a:off x="1082939" y="1534349"/>
            <a:ext cx="6804249" cy="4257922"/>
            <a:chOff x="2843808" y="3691853"/>
            <a:chExt cx="4589711" cy="287212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AEED59FB-F451-466E-9C92-49F5EDCF1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3808" y="4056978"/>
              <a:ext cx="4589711" cy="2118733"/>
            </a:xfrm>
            <a:prstGeom prst="rect">
              <a:avLst/>
            </a:prstGeom>
          </p:spPr>
        </p:pic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DA537FBC-FC89-4FE4-8A28-8193D3B5648A}"/>
                </a:ext>
              </a:extLst>
            </p:cNvPr>
            <p:cNvSpPr txBox="1"/>
            <p:nvPr/>
          </p:nvSpPr>
          <p:spPr>
            <a:xfrm>
              <a:off x="2843808" y="3714992"/>
              <a:ext cx="1446296" cy="33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pPr defTabSz="321457" latinLnBrk="1" hangingPunct="0"/>
              <a:r>
                <a:rPr lang="de-DE" sz="1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Left</a:t>
              </a:r>
              <a:r>
                <a:rPr lang="de-DE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 </a:t>
              </a:r>
              <a:r>
                <a:rPr lang="de-DE" sz="1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thumb</a:t>
              </a:r>
              <a:endParaRPr lang="de-D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Helvetica Neue Light" panose="02000403000000020004" pitchFamily="2" charset="0"/>
                <a:sym typeface="Helvetica"/>
              </a:endParaRP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F9FF2C32-ED67-4608-AD49-E0EDD745355F}"/>
                </a:ext>
              </a:extLst>
            </p:cNvPr>
            <p:cNvSpPr txBox="1"/>
            <p:nvPr/>
          </p:nvSpPr>
          <p:spPr>
            <a:xfrm>
              <a:off x="5987223" y="3691853"/>
              <a:ext cx="1446296" cy="33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pPr algn="r" defTabSz="321457" latinLnBrk="1" hangingPunct="0"/>
              <a:r>
                <a:rPr lang="de-DE" sz="1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Right</a:t>
              </a:r>
              <a:r>
                <a:rPr lang="de-DE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 </a:t>
              </a:r>
              <a:r>
                <a:rPr lang="de-DE" sz="1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thumb</a:t>
              </a:r>
              <a:endParaRPr lang="de-D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Helvetica Neue Light" panose="02000403000000020004" pitchFamily="2" charset="0"/>
                <a:sym typeface="Helvetica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A6196923-3015-4C6B-9F6D-FBF22F725979}"/>
                </a:ext>
              </a:extLst>
            </p:cNvPr>
            <p:cNvSpPr txBox="1"/>
            <p:nvPr/>
          </p:nvSpPr>
          <p:spPr>
            <a:xfrm>
              <a:off x="2843808" y="6232153"/>
              <a:ext cx="1446296" cy="33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pPr defTabSz="321457" latinLnBrk="1" hangingPunct="0"/>
              <a:r>
                <a:rPr lang="de-DE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Index </a:t>
              </a:r>
              <a:r>
                <a:rPr lang="de-DE" sz="1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</a:rPr>
                <a:t>finger</a:t>
              </a:r>
              <a:endParaRPr lang="de-D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Helvetica Neue Light" panose="02000403000000020004" pitchFamily="2" charset="0"/>
                <a:sym typeface="Helvetica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FA3FA22-1986-4090-BE9C-FBA22118DDAD}"/>
                </a:ext>
              </a:extLst>
            </p:cNvPr>
            <p:cNvSpPr txBox="1"/>
            <p:nvPr/>
          </p:nvSpPr>
          <p:spPr>
            <a:xfrm>
              <a:off x="5987223" y="6209014"/>
              <a:ext cx="1446296" cy="33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pPr algn="r" defTabSz="321457" latinLnBrk="1" hangingPunct="0"/>
              <a:r>
                <a:rPr lang="de-DE" sz="1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  <a:sym typeface="Helvetica"/>
                </a:rPr>
                <a:t>Two</a:t>
              </a:r>
              <a:r>
                <a:rPr lang="de-DE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  <a:sym typeface="Helvetica"/>
                </a:rPr>
                <a:t> </a:t>
              </a:r>
              <a:r>
                <a:rPr lang="de-DE" sz="1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Helvetica Neue Light" panose="02000403000000020004" pitchFamily="2" charset="0"/>
                  <a:sym typeface="Helvetica"/>
                </a:rPr>
                <a:t>thumbs</a:t>
              </a:r>
              <a:endParaRPr lang="de-D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Helvetica Neue Light" panose="02000403000000020004" pitchFamily="2" charset="0"/>
                <a:sym typeface="Helvetica"/>
              </a:endParaRPr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8DE79BCE-D1C2-4F29-AEEC-A279E53C3CF4}"/>
              </a:ext>
            </a:extLst>
          </p:cNvPr>
          <p:cNvSpPr txBox="1"/>
          <p:nvPr/>
        </p:nvSpPr>
        <p:spPr>
          <a:xfrm>
            <a:off x="6119831" y="5935622"/>
            <a:ext cx="2532044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Goel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al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. 2013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4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Context Adaptations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2E3E32-9894-43B8-B6B9-B7390AF80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e.g. walking – „WalkType“, Goel et al. 2012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DE79BCE-D1C2-4F29-AEEC-A279E53C3CF4}"/>
              </a:ext>
            </a:extLst>
          </p:cNvPr>
          <p:cNvSpPr txBox="1"/>
          <p:nvPr/>
        </p:nvSpPr>
        <p:spPr>
          <a:xfrm>
            <a:off x="6119831" y="5935622"/>
            <a:ext cx="2532044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Goel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al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. 2012]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12728BED-4C56-4C79-88A4-9BC44481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32" y="3411749"/>
            <a:ext cx="5251499" cy="2652272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6D6D32F0-4038-4AAB-8AA9-02C690F2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65" y="1621321"/>
            <a:ext cx="5474435" cy="1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731A-B89B-4BD6-A01A-3AFF3BA2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Decoding Typing Sequences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50E5E7-63C0-4718-92B7-11928D767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Infer intended input after entering whole word or sentence</a:t>
            </a:r>
          </a:p>
          <a:p>
            <a:pPr marL="357188" lvl="1" indent="0">
              <a:buNone/>
            </a:pPr>
            <a:r>
              <a:rPr lang="en-GB">
                <a:solidFill>
                  <a:srgbClr val="8BC24A"/>
                </a:solidFill>
                <a:latin typeface="FontAwesome"/>
              </a:rPr>
              <a:t> </a:t>
            </a:r>
            <a:r>
              <a:rPr lang="de-DE"/>
              <a:t>More evidence for inference</a:t>
            </a:r>
          </a:p>
          <a:p>
            <a:pPr marL="357188" lvl="1" indent="0">
              <a:buNone/>
            </a:pPr>
            <a:r>
              <a:rPr lang="en-GB">
                <a:solidFill>
                  <a:srgbClr val="8BC24A"/>
                </a:solidFill>
                <a:latin typeface="FontAwesome"/>
              </a:rPr>
              <a:t> </a:t>
            </a:r>
            <a:r>
              <a:rPr lang="de-DE"/>
              <a:t>No need for user to pay attention to intermediate output</a:t>
            </a:r>
          </a:p>
          <a:p>
            <a:pPr marL="357188" lvl="1" indent="0">
              <a:buNone/>
            </a:pPr>
            <a:r>
              <a:rPr lang="en-GB">
                <a:solidFill>
                  <a:srgbClr val="8BC24A"/>
                </a:solidFill>
                <a:latin typeface="FontAwesome"/>
              </a:rPr>
              <a:t> </a:t>
            </a:r>
            <a:r>
              <a:rPr lang="de-DE"/>
              <a:t>No intermediate feedback</a:t>
            </a:r>
          </a:p>
          <a:p>
            <a:endParaRPr lang="de-DE"/>
          </a:p>
          <a:p>
            <a:r>
              <a:rPr lang="de-DE"/>
              <a:t>Example (sentence-based decoding):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61110-3C9C-4FA7-91AD-0930F6F2D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F4A57F-2224-4BE8-9191-C0F0B351BD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AC22D-12BD-458B-8F1C-B103E34514A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84EBF1-89BB-4569-81E3-67F86A0D0D5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1B8D0-40AD-4398-B3AC-037C70F10B88}"/>
              </a:ext>
            </a:extLst>
          </p:cNvPr>
          <p:cNvSpPr txBox="1"/>
          <p:nvPr/>
        </p:nvSpPr>
        <p:spPr>
          <a:xfrm>
            <a:off x="6119831" y="5935622"/>
            <a:ext cx="2532044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[Vertanen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et al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. 2015]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118B67-F70E-49BF-B315-EB2B9D94911A}"/>
              </a:ext>
            </a:extLst>
          </p:cNvPr>
          <p:cNvSpPr txBox="1"/>
          <p:nvPr/>
        </p:nvSpPr>
        <p:spPr>
          <a:xfrm>
            <a:off x="2121515" y="4423123"/>
            <a:ext cx="468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solidFill>
                  <a:schemeClr val="tx1">
                    <a:lumMod val="50000"/>
                    <a:lumOff val="50000"/>
                  </a:schemeClr>
                </a:solidFill>
              </a:rPr>
              <a:t>„pleaseforwarxmetheatachement“</a:t>
            </a:r>
            <a:endParaRPr lang="en-GB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DB238D-C0EE-4858-A588-29E81E27A0BC}"/>
              </a:ext>
            </a:extLst>
          </p:cNvPr>
          <p:cNvSpPr txBox="1"/>
          <p:nvPr/>
        </p:nvSpPr>
        <p:spPr>
          <a:xfrm>
            <a:off x="2121515" y="5729228"/>
            <a:ext cx="468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solidFill>
                  <a:schemeClr val="tx1">
                    <a:lumMod val="50000"/>
                    <a:lumOff val="50000"/>
                  </a:schemeClr>
                </a:solidFill>
              </a:rPr>
              <a:t>„Please forward me the attachement.“</a:t>
            </a:r>
            <a:endParaRPr lang="en-GB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ight Arrow 2">
            <a:extLst>
              <a:ext uri="{FF2B5EF4-FFF2-40B4-BE49-F238E27FC236}">
                <a16:creationId xmlns:a16="http://schemas.microsoft.com/office/drawing/2014/main" id="{16544426-D495-4487-B20A-A29121309521}"/>
              </a:ext>
            </a:extLst>
          </p:cNvPr>
          <p:cNvSpPr/>
          <p:nvPr/>
        </p:nvSpPr>
        <p:spPr>
          <a:xfrm rot="5400000">
            <a:off x="4189607" y="5048351"/>
            <a:ext cx="544765" cy="45576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6EB9CC-8307-46BC-817D-BA71E7D464B4}"/>
              </a:ext>
            </a:extLst>
          </p:cNvPr>
          <p:cNvSpPr txBox="1"/>
          <p:nvPr/>
        </p:nvSpPr>
        <p:spPr>
          <a:xfrm>
            <a:off x="4689870" y="500384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>
                <a:solidFill>
                  <a:schemeClr val="tx1">
                    <a:lumMod val="50000"/>
                    <a:lumOff val="50000"/>
                  </a:schemeClr>
                </a:solidFill>
              </a:rPr>
              <a:t>Hit enter</a:t>
            </a:r>
            <a:endParaRPr lang="en-GB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13219C7-104C-42AA-9084-F9FDEF416B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6570" y="5003846"/>
            <a:ext cx="444841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731A-B89B-4BD6-A01A-3AFF3BA2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Decoding Typing Sequences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61110-3C9C-4FA7-91AD-0930F6F2D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Token passing algorithm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F4A57F-2224-4BE8-9191-C0F0B351BD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AC22D-12BD-458B-8F1C-B103E34514A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84EBF1-89BB-4569-81E3-67F86A0D0D5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144DFED-4133-480E-96F4-FD77A5E4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79" y="2534415"/>
            <a:ext cx="6900384" cy="369772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747E1D4-E30B-4FA6-AAF6-D518BEFAA509}"/>
              </a:ext>
            </a:extLst>
          </p:cNvPr>
          <p:cNvSpPr txBox="1"/>
          <p:nvPr/>
        </p:nvSpPr>
        <p:spPr>
          <a:xfrm>
            <a:off x="1054199" y="3888573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„“</a:t>
            </a:r>
          </a:p>
          <a:p>
            <a:r>
              <a:rPr lang="de-DE" sz="1400"/>
              <a:t>p: 1.0</a:t>
            </a:r>
          </a:p>
          <a:p>
            <a:r>
              <a:rPr lang="de-DE" sz="1400"/>
              <a:t>Index: 0</a:t>
            </a:r>
            <a:endParaRPr lang="en-GB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7F668D3-09D1-4D02-AF9F-EC0AA2AF5F11}"/>
              </a:ext>
            </a:extLst>
          </p:cNvPr>
          <p:cNvSpPr txBox="1"/>
          <p:nvPr/>
        </p:nvSpPr>
        <p:spPr>
          <a:xfrm>
            <a:off x="2531546" y="3124855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„a“</a:t>
            </a:r>
          </a:p>
          <a:p>
            <a:r>
              <a:rPr lang="de-DE" sz="1400"/>
              <a:t>p: 0.082</a:t>
            </a:r>
          </a:p>
          <a:p>
            <a:r>
              <a:rPr lang="de-DE" sz="1400"/>
              <a:t>Index: 1</a:t>
            </a:r>
            <a:endParaRPr lang="en-GB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994AD4-B58C-40FB-99CE-1BC3526B770B}"/>
              </a:ext>
            </a:extLst>
          </p:cNvPr>
          <p:cNvSpPr txBox="1"/>
          <p:nvPr/>
        </p:nvSpPr>
        <p:spPr>
          <a:xfrm>
            <a:off x="2531546" y="4730958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„b“</a:t>
            </a:r>
          </a:p>
          <a:p>
            <a:r>
              <a:rPr lang="de-DE" sz="1400"/>
              <a:t>p: 0.015</a:t>
            </a:r>
          </a:p>
          <a:p>
            <a:r>
              <a:rPr lang="de-DE" sz="1400"/>
              <a:t>Index: 1</a:t>
            </a:r>
            <a:endParaRPr lang="en-GB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503ADBC-D3A5-48E6-9940-C877C8C15A0C}"/>
              </a:ext>
            </a:extLst>
          </p:cNvPr>
          <p:cNvGrpSpPr/>
          <p:nvPr/>
        </p:nvGrpSpPr>
        <p:grpSpPr>
          <a:xfrm>
            <a:off x="2075707" y="1592264"/>
            <a:ext cx="1801716" cy="850919"/>
            <a:chOff x="1327150" y="1592264"/>
            <a:chExt cx="1801716" cy="85091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370A60D-C4C5-4FFF-A1AB-563C230750D5}"/>
                </a:ext>
              </a:extLst>
            </p:cNvPr>
            <p:cNvSpPr/>
            <p:nvPr/>
          </p:nvSpPr>
          <p:spPr>
            <a:xfrm>
              <a:off x="1327150" y="1592264"/>
              <a:ext cx="1801716" cy="8509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666FB4C-1F02-43C0-9B58-F9A8DC56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3225" y="1622386"/>
              <a:ext cx="564133" cy="79067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C58E265-9273-4651-A89C-6D73D4AC0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9934" y="1622386"/>
              <a:ext cx="586703" cy="790674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BE3E5EB-3C0B-4872-BE02-858BDAFD4320}"/>
              </a:ext>
            </a:extLst>
          </p:cNvPr>
          <p:cNvGrpSpPr/>
          <p:nvPr/>
        </p:nvGrpSpPr>
        <p:grpSpPr>
          <a:xfrm>
            <a:off x="5248115" y="1592264"/>
            <a:ext cx="1801716" cy="850919"/>
            <a:chOff x="1327150" y="1592264"/>
            <a:chExt cx="1801716" cy="850919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293AEF8-E032-4A43-9DD4-909CA0509EB6}"/>
                </a:ext>
              </a:extLst>
            </p:cNvPr>
            <p:cNvSpPr/>
            <p:nvPr/>
          </p:nvSpPr>
          <p:spPr>
            <a:xfrm>
              <a:off x="1327150" y="1592264"/>
              <a:ext cx="1801716" cy="8509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7C6599E-B9AF-40A7-8FFE-EF5C4B707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3225" y="1622386"/>
              <a:ext cx="564133" cy="790674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6ED51B-A0F1-4CAD-8DC8-9B6461DB4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9934" y="1622386"/>
              <a:ext cx="586703" cy="790674"/>
            </a:xfrm>
            <a:prstGeom prst="rect">
              <a:avLst/>
            </a:prstGeom>
          </p:spPr>
        </p:pic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id="{14C9C41E-48D5-4641-84F4-14F0A3ACB406}"/>
              </a:ext>
            </a:extLst>
          </p:cNvPr>
          <p:cNvSpPr/>
          <p:nvPr/>
        </p:nvSpPr>
        <p:spPr>
          <a:xfrm>
            <a:off x="2770484" y="1960788"/>
            <a:ext cx="311556" cy="311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0A3652B-A212-4F1A-BFFF-85E4332F58DC}"/>
              </a:ext>
            </a:extLst>
          </p:cNvPr>
          <p:cNvSpPr/>
          <p:nvPr/>
        </p:nvSpPr>
        <p:spPr>
          <a:xfrm>
            <a:off x="6574250" y="1690391"/>
            <a:ext cx="311556" cy="311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AC75BF8-C234-4178-AD77-16481B257925}"/>
              </a:ext>
            </a:extLst>
          </p:cNvPr>
          <p:cNvSpPr txBox="1"/>
          <p:nvPr/>
        </p:nvSpPr>
        <p:spPr>
          <a:xfrm>
            <a:off x="666066" y="1620772"/>
            <a:ext cx="1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</a:rPr>
              <a:t>Keyboard, </a:t>
            </a:r>
            <a:br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</a:rPr>
              <a:t>typing touches</a:t>
            </a:r>
            <a:endParaRPr lang="en-GB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s://latex.codecogs.com/png.latex?%5Cdpi%7B300%7D%20p%28t_1%7C%22a%22%29p%28%22a%22%29">
            <a:extLst>
              <a:ext uri="{FF2B5EF4-FFF2-40B4-BE49-F238E27FC236}">
                <a16:creationId xmlns:a16="http://schemas.microsoft.com/office/drawing/2014/main" id="{F3CA3AA7-9422-4232-B82C-4333280C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9" y="2969688"/>
            <a:ext cx="1868317" cy="2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300%7D%20p%28t_1%7C%22b%22%29p%28%22b%22%29">
            <a:extLst>
              <a:ext uri="{FF2B5EF4-FFF2-40B4-BE49-F238E27FC236}">
                <a16:creationId xmlns:a16="http://schemas.microsoft.com/office/drawing/2014/main" id="{5EE08A50-3910-4297-87BB-CD2DF963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7" y="5390941"/>
            <a:ext cx="1863599" cy="2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238E8B94-04A9-4668-B43A-4EAFC8EF532F}"/>
              </a:ext>
            </a:extLst>
          </p:cNvPr>
          <p:cNvSpPr txBox="1"/>
          <p:nvPr/>
        </p:nvSpPr>
        <p:spPr>
          <a:xfrm>
            <a:off x="4149917" y="3433491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„a“</a:t>
            </a:r>
          </a:p>
          <a:p>
            <a:r>
              <a:rPr lang="de-DE" sz="1400"/>
              <a:t>p: 0.082</a:t>
            </a:r>
          </a:p>
          <a:p>
            <a:r>
              <a:rPr lang="de-DE" sz="1400"/>
              <a:t>Index: 1</a:t>
            </a:r>
            <a:endParaRPr lang="en-GB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BE41683-1E78-45A2-9001-8008E8288646}"/>
              </a:ext>
            </a:extLst>
          </p:cNvPr>
          <p:cNvSpPr txBox="1"/>
          <p:nvPr/>
        </p:nvSpPr>
        <p:spPr>
          <a:xfrm>
            <a:off x="4149917" y="4526383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„b“</a:t>
            </a:r>
          </a:p>
          <a:p>
            <a:r>
              <a:rPr lang="de-DE" sz="1400"/>
              <a:t>p: 0.015</a:t>
            </a:r>
          </a:p>
          <a:p>
            <a:r>
              <a:rPr lang="de-DE" sz="1400"/>
              <a:t>Index: 1</a:t>
            </a:r>
            <a:endParaRPr lang="en-GB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BC10E9-0606-4BDE-8CCE-3A7B1B6BA6E4}"/>
              </a:ext>
            </a:extLst>
          </p:cNvPr>
          <p:cNvSpPr txBox="1"/>
          <p:nvPr/>
        </p:nvSpPr>
        <p:spPr>
          <a:xfrm>
            <a:off x="5116510" y="3079816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„aa“</a:t>
            </a:r>
          </a:p>
          <a:p>
            <a:r>
              <a:rPr lang="de-DE" sz="1400"/>
              <a:t>p: 0.002</a:t>
            </a:r>
          </a:p>
          <a:p>
            <a:r>
              <a:rPr lang="de-DE" sz="1400"/>
              <a:t>Index: 2</a:t>
            </a:r>
            <a:endParaRPr lang="en-GB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E5EE1E3-EA11-4684-B463-E9FB889D5F91}"/>
              </a:ext>
            </a:extLst>
          </p:cNvPr>
          <p:cNvSpPr txBox="1"/>
          <p:nvPr/>
        </p:nvSpPr>
        <p:spPr>
          <a:xfrm>
            <a:off x="6224127" y="3079815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„ba“</a:t>
            </a:r>
          </a:p>
          <a:p>
            <a:r>
              <a:rPr lang="de-DE" sz="1400"/>
              <a:t>p: 0.0001</a:t>
            </a:r>
          </a:p>
          <a:p>
            <a:r>
              <a:rPr lang="de-DE" sz="1400"/>
              <a:t>Index: 2</a:t>
            </a:r>
            <a:endParaRPr lang="en-GB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DF13162-555E-42BB-993C-D3B3598000FA}"/>
              </a:ext>
            </a:extLst>
          </p:cNvPr>
          <p:cNvSpPr txBox="1"/>
          <p:nvPr/>
        </p:nvSpPr>
        <p:spPr>
          <a:xfrm>
            <a:off x="5116510" y="4727783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„ab“</a:t>
            </a:r>
          </a:p>
          <a:p>
            <a:r>
              <a:rPr lang="de-DE" sz="1400"/>
              <a:t>p: 0.009</a:t>
            </a:r>
          </a:p>
          <a:p>
            <a:r>
              <a:rPr lang="de-DE" sz="1400"/>
              <a:t>Index: 2</a:t>
            </a:r>
            <a:endParaRPr lang="en-GB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FEB2389-19F8-4A65-ACB1-A0BBD988E1BD}"/>
              </a:ext>
            </a:extLst>
          </p:cNvPr>
          <p:cNvSpPr txBox="1"/>
          <p:nvPr/>
        </p:nvSpPr>
        <p:spPr>
          <a:xfrm>
            <a:off x="6224127" y="4727782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„bb“</a:t>
            </a:r>
          </a:p>
          <a:p>
            <a:r>
              <a:rPr lang="de-DE" sz="1400"/>
              <a:t>p: 0.004</a:t>
            </a:r>
          </a:p>
          <a:p>
            <a:r>
              <a:rPr lang="de-DE" sz="1400"/>
              <a:t>Index: 2</a:t>
            </a:r>
            <a:endParaRPr lang="en-GB"/>
          </a:p>
        </p:txBody>
      </p:sp>
      <p:pic>
        <p:nvPicPr>
          <p:cNvPr id="42" name="Picture 6" descr="https://latex.codecogs.com/png.latex?%5Cdpi%7B300%7D%20p%28t_2%7C%22a%22%29p%28%22a%22%7C%22a%22%29">
            <a:extLst>
              <a:ext uri="{FF2B5EF4-FFF2-40B4-BE49-F238E27FC236}">
                <a16:creationId xmlns:a16="http://schemas.microsoft.com/office/drawing/2014/main" id="{164613DE-6530-4DFF-84C3-44905382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94" y="2756020"/>
            <a:ext cx="2448963" cy="2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s://latex.codecogs.com/png.latex?%5Cdpi%7B300%7D%20p%28t_2%7C%22a%22%29p%28%22a%22%7C%22b%22%29">
            <a:extLst>
              <a:ext uri="{FF2B5EF4-FFF2-40B4-BE49-F238E27FC236}">
                <a16:creationId xmlns:a16="http://schemas.microsoft.com/office/drawing/2014/main" id="{D906C13B-F68E-42E4-8816-9AACD51E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39" y="2755841"/>
            <a:ext cx="2345136" cy="2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s://latex.codecogs.com/png.latex?%5Cdpi%7B300%7D%20p%28t_2%7C%22b%22%29p%28%22b%22%7C%22a%22%29">
            <a:extLst>
              <a:ext uri="{FF2B5EF4-FFF2-40B4-BE49-F238E27FC236}">
                <a16:creationId xmlns:a16="http://schemas.microsoft.com/office/drawing/2014/main" id="{F4C29FAB-23D2-46B8-A281-1D403D74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42" y="5779688"/>
            <a:ext cx="2600232" cy="3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s://latex.codecogs.com/png.latex?%5Cdpi%7B300%7D%20p%28t_2%7C%22b%22%29p%28%22b%22%7C%22b%22%29">
            <a:extLst>
              <a:ext uri="{FF2B5EF4-FFF2-40B4-BE49-F238E27FC236}">
                <a16:creationId xmlns:a16="http://schemas.microsoft.com/office/drawing/2014/main" id="{679296FC-140C-45FC-8E2C-A4FE8C50F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792875"/>
            <a:ext cx="2359367" cy="2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6422D917-2569-492E-9767-F08595C5729A}"/>
              </a:ext>
            </a:extLst>
          </p:cNvPr>
          <p:cNvSpPr txBox="1"/>
          <p:nvPr/>
        </p:nvSpPr>
        <p:spPr>
          <a:xfrm>
            <a:off x="7610212" y="3888573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„aa“</a:t>
            </a:r>
          </a:p>
          <a:p>
            <a:r>
              <a:rPr lang="de-DE" sz="1400"/>
              <a:t>p: 0.002</a:t>
            </a:r>
          </a:p>
          <a:p>
            <a:r>
              <a:rPr lang="de-DE" sz="1400"/>
              <a:t>Index: 2</a:t>
            </a:r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8FF8499-FA63-49FC-98EB-C679C46DC720}"/>
              </a:ext>
            </a:extLst>
          </p:cNvPr>
          <p:cNvSpPr txBox="1"/>
          <p:nvPr/>
        </p:nvSpPr>
        <p:spPr>
          <a:xfrm>
            <a:off x="7610212" y="4939343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„ba“</a:t>
            </a:r>
          </a:p>
          <a:p>
            <a:r>
              <a:rPr lang="de-DE" sz="1400"/>
              <a:t>p: 0.0001</a:t>
            </a:r>
          </a:p>
          <a:p>
            <a:r>
              <a:rPr lang="de-DE" sz="1400"/>
              <a:t>Index: 2</a:t>
            </a:r>
            <a:endParaRPr lang="en-GB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F83EC4A-3E35-49FE-AAA1-6457BA911E93}"/>
              </a:ext>
            </a:extLst>
          </p:cNvPr>
          <p:cNvSpPr txBox="1"/>
          <p:nvPr/>
        </p:nvSpPr>
        <p:spPr>
          <a:xfrm>
            <a:off x="7610212" y="1790034"/>
            <a:ext cx="1021508" cy="1015663"/>
          </a:xfrm>
          <a:prstGeom prst="rect">
            <a:avLst/>
          </a:prstGeom>
          <a:solidFill>
            <a:srgbClr val="E3F7C6"/>
          </a:solidFill>
          <a:ln>
            <a:solidFill>
              <a:srgbClr val="8ABD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„ab“</a:t>
            </a:r>
          </a:p>
          <a:p>
            <a:r>
              <a:rPr lang="de-DE" sz="1400"/>
              <a:t>p: 0.009</a:t>
            </a:r>
          </a:p>
          <a:p>
            <a:r>
              <a:rPr lang="de-DE" sz="1400"/>
              <a:t>Index: 2</a:t>
            </a:r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55077B9-58EA-4C22-9875-2258F65686DC}"/>
              </a:ext>
            </a:extLst>
          </p:cNvPr>
          <p:cNvSpPr txBox="1"/>
          <p:nvPr/>
        </p:nvSpPr>
        <p:spPr>
          <a:xfrm>
            <a:off x="7615652" y="2837803"/>
            <a:ext cx="102150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Token</a:t>
            </a:r>
          </a:p>
          <a:p>
            <a:r>
              <a:rPr lang="de-DE" sz="1400"/>
              <a:t>Hyp: „bb“</a:t>
            </a:r>
          </a:p>
          <a:p>
            <a:r>
              <a:rPr lang="de-DE" sz="1400"/>
              <a:t>p: 0.004</a:t>
            </a:r>
          </a:p>
          <a:p>
            <a:r>
              <a:rPr lang="de-DE" sz="1400"/>
              <a:t>Index: 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9" grpId="1" animBg="1"/>
      <p:bldP spid="20" grpId="0" animBg="1"/>
      <p:bldP spid="20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ABA4B-5F23-4FA0-B193-F923D067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Decoding Typing Sequences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E8A85-2F73-45B6-A006-72ABA5B10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</p:spPr>
        <p:txBody>
          <a:bodyPr/>
          <a:lstStyle/>
          <a:p>
            <a:r>
              <a:rPr lang="de-DE"/>
              <a:t>Previous slide: Substitution-only decoder</a:t>
            </a:r>
          </a:p>
          <a:p>
            <a:r>
              <a:rPr lang="de-DE"/>
              <a:t>Extensions: </a:t>
            </a:r>
            <a:r>
              <a:rPr lang="de-DE" b="1">
                <a:solidFill>
                  <a:srgbClr val="8ABD3E"/>
                </a:solidFill>
              </a:rPr>
              <a:t>insertion</a:t>
            </a:r>
            <a:r>
              <a:rPr lang="de-DE"/>
              <a:t> and </a:t>
            </a:r>
            <a:r>
              <a:rPr lang="de-DE" b="1">
                <a:solidFill>
                  <a:srgbClr val="C24A52"/>
                </a:solidFill>
              </a:rPr>
              <a:t>deletion</a:t>
            </a:r>
            <a:r>
              <a:rPr lang="de-DE" b="1"/>
              <a:t> </a:t>
            </a:r>
            <a:r>
              <a:rPr lang="de-DE"/>
              <a:t>transitions,</a:t>
            </a:r>
            <a:br>
              <a:rPr lang="de-DE"/>
            </a:br>
            <a:r>
              <a:rPr lang="de-DE"/>
              <a:t>with „penalty“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DB56D6-FC36-42EF-938E-9D8B3A2CE8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With insertion and deletion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A99D12-E0EC-4B0B-A8C9-391BF9DAB6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72523D-C2A5-4577-9E2B-61FD69D0949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E629B1-B4E7-40D1-92AE-3A74C5CF87A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3756AA-319D-4CD7-B859-9332495B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2789078"/>
            <a:ext cx="6060039" cy="28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ABA4B-5F23-4FA0-B193-F923D067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Decoding Typing Sequences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E8A85-2F73-45B6-A006-72ABA5B10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</p:spPr>
        <p:txBody>
          <a:bodyPr>
            <a:normAutofit/>
          </a:bodyPr>
          <a:lstStyle/>
          <a:p>
            <a:r>
              <a:rPr lang="de-DE" sz="2000"/>
              <a:t>Problem: Large search space</a:t>
            </a:r>
            <a:br>
              <a:rPr lang="de-DE" sz="2000"/>
            </a:br>
            <a:r>
              <a:rPr lang="de-DE" sz="1800"/>
              <a:t>Substitution-only </a:t>
            </a:r>
            <a:r>
              <a:rPr lang="de-DE" sz="1800">
                <a:sym typeface="Wingdings" panose="05000000000000000000" pitchFamily="2" charset="2"/>
              </a:rPr>
              <a:t> </a:t>
            </a:r>
            <a:r>
              <a:rPr lang="de-DE" sz="1800"/>
              <a:t>exponential, Insertion </a:t>
            </a:r>
            <a:r>
              <a:rPr lang="de-DE" sz="1800">
                <a:sym typeface="Wingdings" panose="05000000000000000000" pitchFamily="2" charset="2"/>
              </a:rPr>
              <a:t></a:t>
            </a:r>
            <a:r>
              <a:rPr lang="de-DE" sz="1800"/>
              <a:t> infinite</a:t>
            </a:r>
          </a:p>
          <a:p>
            <a:r>
              <a:rPr lang="de-DE" sz="2000"/>
              <a:t>Solution: </a:t>
            </a:r>
            <a:r>
              <a:rPr lang="de-DE" sz="2000" b="1"/>
              <a:t>Beam search / pruning</a:t>
            </a:r>
            <a:br>
              <a:rPr lang="de-DE" sz="2000" b="1"/>
            </a:br>
            <a:r>
              <a:rPr lang="de-DE" sz="1800"/>
              <a:t>Per index, only propagate tokens that are within a certain range</a:t>
            </a:r>
            <a:br>
              <a:rPr lang="de-DE" sz="1800"/>
            </a:br>
            <a:r>
              <a:rPr lang="de-DE" sz="1800"/>
              <a:t>(=„beam width“) of the probability of the most likely token.</a:t>
            </a:r>
            <a:endParaRPr lang="de-DE" sz="20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DB56D6-FC36-42EF-938E-9D8B3A2CE8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With beam search / pruning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A99D12-E0EC-4B0B-A8C9-391BF9DAB6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72523D-C2A5-4577-9E2B-61FD69D0949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E629B1-B4E7-40D1-92AE-3A74C5CF87A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67841FE-82CF-48CB-9B7C-8FFE06EA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27" y="3171326"/>
            <a:ext cx="5592051" cy="29580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B9FC5EF-72CB-4B2F-87AC-6EBEA6FEA5CD}"/>
              </a:ext>
            </a:extLst>
          </p:cNvPr>
          <p:cNvSpPr txBox="1"/>
          <p:nvPr/>
        </p:nvSpPr>
        <p:spPr>
          <a:xfrm>
            <a:off x="5296469" y="5717847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e.g. beam width = 0.005,</a:t>
            </a:r>
            <a:br>
              <a:rPr lang="de-DE" sz="1400"/>
            </a:br>
            <a:r>
              <a:rPr lang="de-DE" sz="1400"/>
              <a:t>i.e. here exclude p &lt; 0.009-0.005=0.004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5515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/>
              <a:t>Challenges of mobile touch and typing</a:t>
            </a:r>
          </a:p>
          <a:p>
            <a:pPr marL="342900" indent="-342900"/>
            <a:r>
              <a:rPr lang="en-US" sz="2400"/>
              <a:t>Modelling typing behaviour</a:t>
            </a:r>
          </a:p>
          <a:p>
            <a:pPr marL="342900" indent="-342900"/>
            <a:r>
              <a:rPr lang="en-US" sz="2400"/>
              <a:t>Probabilistic methods for keyboard adaptation </a:t>
            </a:r>
            <a:br>
              <a:rPr lang="en-US" sz="2400"/>
            </a:br>
            <a:r>
              <a:rPr lang="en-US" sz="2400"/>
              <a:t>and input decoding</a:t>
            </a:r>
          </a:p>
          <a:p>
            <a:pPr marL="342900" indent="-342900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71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731A-B89B-4BD6-A01A-3AFF3BA2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Gesture-based Decoding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61110-3C9C-4FA7-91AD-0930F6F2D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Infer intended word from shape of finger trace on the keyboard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F4A57F-2224-4BE8-9191-C0F0B351BD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AC22D-12BD-458B-8F1C-B103E34514A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84EBF1-89BB-4569-81E3-67F86A0D0D5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1B8D0-40AD-4398-B3AC-037C70F10B88}"/>
              </a:ext>
            </a:extLst>
          </p:cNvPr>
          <p:cNvSpPr txBox="1"/>
          <p:nvPr/>
        </p:nvSpPr>
        <p:spPr>
          <a:xfrm>
            <a:off x="769969" y="4511495"/>
            <a:ext cx="3606087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„SHARK</a:t>
            </a:r>
            <a:r>
              <a:rPr lang="de-DE" sz="1200" baseline="3000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“ [Kristensson and Zhai 2004]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DD5137-5267-4E47-8F07-2BC048FFA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2509767"/>
            <a:ext cx="3426732" cy="32585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57F622-C4B0-4A62-9615-FCC4C74B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497930"/>
            <a:ext cx="3857534" cy="2013565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4834FF18-C6D7-4886-AF34-E69F62D8D3B8}"/>
              </a:ext>
            </a:extLst>
          </p:cNvPr>
          <p:cNvSpPr txBox="1"/>
          <p:nvPr/>
        </p:nvSpPr>
        <p:spPr>
          <a:xfrm>
            <a:off x="5225143" y="5807333"/>
            <a:ext cx="3606087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Microsoft SwiftKey (screenshot Nov 2020)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203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731A-B89B-4BD6-A01A-3AFF3BA2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Gesture-based Decoding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61110-3C9C-4FA7-91AD-0930F6F2D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F4A57F-2224-4BE8-9191-C0F0B351BD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AC22D-12BD-458B-8F1C-B103E34514A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84EBF1-89BB-4569-81E3-67F86A0D0D5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715935C-B9BD-4B06-A919-0B77CCAA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711448"/>
            <a:ext cx="3153171" cy="15732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CBFCB62-359F-4160-BDFE-F7E314F8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703" y="3695691"/>
            <a:ext cx="3153171" cy="1573252"/>
          </a:xfrm>
          <a:prstGeom prst="rect">
            <a:avLst/>
          </a:prstGeom>
        </p:spPr>
      </p:pic>
      <p:cxnSp>
        <p:nvCxnSpPr>
          <p:cNvPr id="14" name="Gerade Verbindung mit Pfeil 22">
            <a:extLst>
              <a:ext uri="{FF2B5EF4-FFF2-40B4-BE49-F238E27FC236}">
                <a16:creationId xmlns:a16="http://schemas.microsoft.com/office/drawing/2014/main" id="{71924CC0-AA26-4946-83CD-0CF579C95765}"/>
              </a:ext>
            </a:extLst>
          </p:cNvPr>
          <p:cNvCxnSpPr>
            <a:cxnSpLocks/>
          </p:cNvCxnSpPr>
          <p:nvPr/>
        </p:nvCxnSpPr>
        <p:spPr>
          <a:xfrm flipH="1">
            <a:off x="5297768" y="1808796"/>
            <a:ext cx="200934" cy="318622"/>
          </a:xfrm>
          <a:prstGeom prst="straightConnector1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782402AC-6D29-49D8-B146-FE61EAF46788}"/>
              </a:ext>
            </a:extLst>
          </p:cNvPr>
          <p:cNvSpPr txBox="1"/>
          <p:nvPr/>
        </p:nvSpPr>
        <p:spPr>
          <a:xfrm>
            <a:off x="5498702" y="1624130"/>
            <a:ext cx="267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>
                    <a:lumMod val="50000"/>
                  </a:schemeClr>
                </a:solidFill>
              </a:rPr>
              <a:t>Language model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3BF493E-C20B-4E65-ADC2-F03360572A56}"/>
              </a:ext>
            </a:extLst>
          </p:cNvPr>
          <p:cNvSpPr txBox="1"/>
          <p:nvPr/>
        </p:nvSpPr>
        <p:spPr>
          <a:xfrm>
            <a:off x="2149970" y="1610740"/>
            <a:ext cx="199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schemeClr val="bg1">
                    <a:lumMod val="50000"/>
                  </a:schemeClr>
                </a:solidFill>
              </a:rPr>
              <a:t>Shape model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AB93560-6DB8-4DCC-BE2B-EF99FC4DE749}"/>
              </a:ext>
            </a:extLst>
          </p:cNvPr>
          <p:cNvSpPr txBox="1"/>
          <p:nvPr/>
        </p:nvSpPr>
        <p:spPr>
          <a:xfrm>
            <a:off x="548785" y="2976832"/>
            <a:ext cx="344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Stored template (ideal) shapes</a:t>
            </a:r>
            <a:br>
              <a:rPr lang="de-DE"/>
            </a:br>
            <a:r>
              <a:rPr lang="de-DE"/>
              <a:t>for all words in dictionary W</a:t>
            </a:r>
            <a:endParaRPr lang="en-GB" sz="140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B98B068-E578-42D4-B396-4FAF4412D885}"/>
              </a:ext>
            </a:extLst>
          </p:cNvPr>
          <p:cNvSpPr txBox="1"/>
          <p:nvPr/>
        </p:nvSpPr>
        <p:spPr>
          <a:xfrm>
            <a:off x="5498702" y="3078006"/>
            <a:ext cx="315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User‘s touch trace</a:t>
            </a:r>
            <a:endParaRPr lang="en-GB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0385FAB-BA87-46AC-9948-1B58A51BE203}"/>
              </a:ext>
            </a:extLst>
          </p:cNvPr>
          <p:cNvGrpSpPr/>
          <p:nvPr/>
        </p:nvGrpSpPr>
        <p:grpSpPr>
          <a:xfrm>
            <a:off x="3890987" y="3810504"/>
            <a:ext cx="1507580" cy="693326"/>
            <a:chOff x="3705444" y="4093561"/>
            <a:chExt cx="1507580" cy="693326"/>
          </a:xfrm>
        </p:grpSpPr>
        <p:sp>
          <p:nvSpPr>
            <p:cNvPr id="23" name="Pfeil: nach links und rechts 22">
              <a:extLst>
                <a:ext uri="{FF2B5EF4-FFF2-40B4-BE49-F238E27FC236}">
                  <a16:creationId xmlns:a16="http://schemas.microsoft.com/office/drawing/2014/main" id="{F9D92BB1-1323-4AAE-8565-FA46FA0BE436}"/>
                </a:ext>
              </a:extLst>
            </p:cNvPr>
            <p:cNvSpPr/>
            <p:nvPr/>
          </p:nvSpPr>
          <p:spPr>
            <a:xfrm>
              <a:off x="3705444" y="4093561"/>
              <a:ext cx="1507580" cy="693326"/>
            </a:xfrm>
            <a:prstGeom prst="leftRightArrow">
              <a:avLst>
                <a:gd name="adj1" fmla="val 100000"/>
                <a:gd name="adj2" fmla="val 26886"/>
              </a:avLst>
            </a:prstGeom>
            <a:solidFill>
              <a:srgbClr val="E3F7C6"/>
            </a:solidFill>
            <a:ln w="28575">
              <a:solidFill>
                <a:srgbClr val="8ABD3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9BAC817-BEB0-4A70-8A00-35BF691378F0}"/>
                </a:ext>
              </a:extLst>
            </p:cNvPr>
            <p:cNvSpPr txBox="1"/>
            <p:nvPr/>
          </p:nvSpPr>
          <p:spPr>
            <a:xfrm>
              <a:off x="3855563" y="4121842"/>
              <a:ext cx="1256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/>
                <a:t>Distance </a:t>
              </a:r>
            </a:p>
            <a:p>
              <a:pPr algn="ctr"/>
              <a:r>
                <a:rPr lang="de-DE" b="1"/>
                <a:t>metric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10B99663-3F3A-4404-A99B-DD680468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5349758"/>
            <a:ext cx="1404588" cy="7008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3EA362-1F32-4800-BD40-3BFF04DCD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908" y="5344212"/>
            <a:ext cx="1404588" cy="70080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1ACEF4E-8158-4A6D-96E1-E634F7A1DDA2}"/>
              </a:ext>
            </a:extLst>
          </p:cNvPr>
          <p:cNvSpPr txBox="1"/>
          <p:nvPr/>
        </p:nvSpPr>
        <p:spPr>
          <a:xfrm>
            <a:off x="2057308" y="5487842"/>
            <a:ext cx="4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…</a:t>
            </a:r>
            <a:endParaRPr lang="en-GB"/>
          </a:p>
        </p:txBody>
      </p:sp>
      <p:pic>
        <p:nvPicPr>
          <p:cNvPr id="26" name="Picture 2" descr="https://latex.codecogs.com/png.latex?%5Cdpi%7B300%7D%20w%27%3D%5Ctext%7Bargmax%7D_%7Bw%20%5Cin%20W%7D%28p%28trace%7Cw%29p%28w%29%29">
            <a:extLst>
              <a:ext uri="{FF2B5EF4-FFF2-40B4-BE49-F238E27FC236}">
                <a16:creationId xmlns:a16="http://schemas.microsoft.com/office/drawing/2014/main" id="{4A3F21B4-F9BD-4C28-A13E-E61F33C9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155316"/>
            <a:ext cx="4937527" cy="3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Gerade Verbindung mit Pfeil 22">
            <a:extLst>
              <a:ext uri="{FF2B5EF4-FFF2-40B4-BE49-F238E27FC236}">
                <a16:creationId xmlns:a16="http://schemas.microsoft.com/office/drawing/2014/main" id="{5C4A4A14-AE4B-4CDC-933F-F6E491925D39}"/>
              </a:ext>
            </a:extLst>
          </p:cNvPr>
          <p:cNvCxnSpPr>
            <a:cxnSpLocks/>
          </p:cNvCxnSpPr>
          <p:nvPr/>
        </p:nvCxnSpPr>
        <p:spPr>
          <a:xfrm>
            <a:off x="4141573" y="1808796"/>
            <a:ext cx="200934" cy="318622"/>
          </a:xfrm>
          <a:prstGeom prst="straightConnector1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7">
            <a:extLst>
              <a:ext uri="{FF2B5EF4-FFF2-40B4-BE49-F238E27FC236}">
                <a16:creationId xmlns:a16="http://schemas.microsoft.com/office/drawing/2014/main" id="{B42DF4F1-5ACA-4147-BEC0-27498CB22643}"/>
              </a:ext>
            </a:extLst>
          </p:cNvPr>
          <p:cNvSpPr txBox="1"/>
          <p:nvPr/>
        </p:nvSpPr>
        <p:spPr>
          <a:xfrm>
            <a:off x="3667303" y="4561275"/>
            <a:ext cx="2012594" cy="626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e.g. see </a:t>
            </a:r>
          </a:p>
          <a:p>
            <a:pPr algn="ctr"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Kristensson and Zhai,</a:t>
            </a:r>
          </a:p>
          <a:p>
            <a:pPr algn="ctr"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2004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746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731A-B89B-4BD6-A01A-3AFF3BA2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Word Prediction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50E5E7-63C0-4718-92B7-11928D767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4725761" cy="4537074"/>
          </a:xfrm>
        </p:spPr>
        <p:txBody>
          <a:bodyPr>
            <a:normAutofit/>
          </a:bodyPr>
          <a:lstStyle/>
          <a:p>
            <a:r>
              <a:rPr lang="de-DE"/>
              <a:t>So far: Inference used touch input</a:t>
            </a:r>
          </a:p>
          <a:p>
            <a:r>
              <a:rPr lang="de-DE"/>
              <a:t>Now: Predict </a:t>
            </a:r>
            <a:r>
              <a:rPr lang="de-DE" i="1"/>
              <a:t>next </a:t>
            </a:r>
            <a:r>
              <a:rPr lang="de-DE"/>
              <a:t>word that user has not yet started to type,</a:t>
            </a:r>
            <a:br>
              <a:rPr lang="de-DE"/>
            </a:br>
            <a:r>
              <a:rPr lang="de-DE"/>
              <a:t>only using language context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E.g. n-gram word models, i.e. context of last n-1 words</a:t>
            </a:r>
          </a:p>
          <a:p>
            <a:r>
              <a:rPr lang="de-DE"/>
              <a:t>More recently: Deep Learning </a:t>
            </a:r>
            <a:br>
              <a:rPr lang="de-DE"/>
            </a:br>
            <a:r>
              <a:rPr lang="de-DE"/>
              <a:t>to include larger context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61110-3C9C-4FA7-91AD-0930F6F2DE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F4A57F-2224-4BE8-9191-C0F0B351BD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8AC22D-12BD-458B-8F1C-B103E34514A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84EBF1-89BB-4569-81E3-67F86A0D0D5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4098" name="Picture 2" descr="https://latex.codecogs.com/png.latex?%5Cdpi%7B300%7D%20p%28w_t%7Cw_%7Bt-n%7D...w_%7Bt-1%7D%29">
            <a:extLst>
              <a:ext uri="{FF2B5EF4-FFF2-40B4-BE49-F238E27FC236}">
                <a16:creationId xmlns:a16="http://schemas.microsoft.com/office/drawing/2014/main" id="{D4457A90-2806-4154-B839-8C636C3C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10" y="3195478"/>
            <a:ext cx="34099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DAEEC4-CDE7-4F76-80A6-7B1C420A2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03" y="2407395"/>
            <a:ext cx="3257252" cy="35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E77F0-0807-48B2-9DC9-28852820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Summary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F8DE6E-A669-48FD-8C7D-32D71E743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Improving keyboards by probabilistically combining </a:t>
            </a:r>
            <a:br>
              <a:rPr lang="de-DE"/>
            </a:br>
            <a:r>
              <a:rPr lang="de-DE"/>
              <a:t>input information with language information</a:t>
            </a:r>
          </a:p>
          <a:p>
            <a:endParaRPr lang="de-DE"/>
          </a:p>
          <a:p>
            <a:r>
              <a:rPr lang="de-DE" b="1"/>
              <a:t>Adaptation:</a:t>
            </a:r>
          </a:p>
          <a:p>
            <a:pPr lvl="1"/>
            <a:r>
              <a:rPr lang="de-DE"/>
              <a:t>Individual input behaviour </a:t>
            </a:r>
            <a:r>
              <a:rPr lang="de-DE">
                <a:sym typeface="Wingdings" panose="05000000000000000000" pitchFamily="2" charset="2"/>
              </a:rPr>
              <a:t> adaptation to typist</a:t>
            </a:r>
          </a:p>
          <a:p>
            <a:pPr lvl="1"/>
            <a:r>
              <a:rPr lang="de-DE">
                <a:sym typeface="Wingdings" panose="05000000000000000000" pitchFamily="2" charset="2"/>
              </a:rPr>
              <a:t>Further sensors  adaptation to context</a:t>
            </a:r>
          </a:p>
          <a:p>
            <a:pPr marL="0" indent="0">
              <a:buNone/>
            </a:pPr>
            <a:endParaRPr lang="de-DE">
              <a:sym typeface="Wingdings" panose="05000000000000000000" pitchFamily="2" charset="2"/>
            </a:endParaRPr>
          </a:p>
          <a:p>
            <a:r>
              <a:rPr lang="de-DE" b="1">
                <a:sym typeface="Wingdings" panose="05000000000000000000" pitchFamily="2" charset="2"/>
              </a:rPr>
              <a:t>Prediction/Decoding:</a:t>
            </a:r>
          </a:p>
          <a:p>
            <a:pPr lvl="1"/>
            <a:r>
              <a:rPr lang="de-DE">
                <a:sym typeface="Wingdings" panose="05000000000000000000" pitchFamily="2" charset="2"/>
              </a:rPr>
              <a:t>Single touch + language context  current key</a:t>
            </a:r>
          </a:p>
          <a:p>
            <a:pPr lvl="1"/>
            <a:r>
              <a:rPr lang="de-DE">
                <a:sym typeface="Wingdings" panose="05000000000000000000" pitchFamily="2" charset="2"/>
              </a:rPr>
              <a:t>Touch sequences + language context  current word/sentence</a:t>
            </a:r>
          </a:p>
          <a:p>
            <a:pPr lvl="1"/>
            <a:r>
              <a:rPr lang="de-DE">
                <a:sym typeface="Wingdings" panose="05000000000000000000" pitchFamily="2" charset="2"/>
              </a:rPr>
              <a:t>Language only  next word(s)</a:t>
            </a:r>
            <a:endParaRPr lang="de-DE"/>
          </a:p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5C41ED-F7EC-4E0B-ABB8-10491F993B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09372A-0774-466B-B957-E988EC7128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37A421-0600-4F77-A48A-78C99201A5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ED8D9A-C43E-469E-894C-9ABABB71EAA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348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DBDDE-DF49-4FCC-9035-3F95AA8E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Questions &amp; Discussion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7752BC-D83D-49A2-BCD4-3A5CD9318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Which problems do adaptive and predictive keyboards address?</a:t>
            </a:r>
          </a:p>
          <a:p>
            <a:r>
              <a:rPr lang="de-DE"/>
              <a:t>Explain how touch information and language information can be combined for keyboard adaptation. What effect does this achieve at the pixel level?</a:t>
            </a:r>
          </a:p>
          <a:p>
            <a:r>
              <a:rPr lang="de-DE"/>
              <a:t>Explain decoding of touch sequences with token passing and beam pruning.</a:t>
            </a:r>
          </a:p>
          <a:p>
            <a:endParaRPr lang="de-DE"/>
          </a:p>
          <a:p>
            <a:r>
              <a:rPr lang="de-DE"/>
              <a:t>Are adaptive and predictive keyboards „deceptive“?</a:t>
            </a:r>
          </a:p>
          <a:p>
            <a:r>
              <a:rPr lang="de-DE"/>
              <a:t>Which (further) factors could be considered for adaptation and word prediction in keyboards?</a:t>
            </a:r>
          </a:p>
          <a:p>
            <a:r>
              <a:rPr lang="de-DE"/>
              <a:t>Which other UIs beyond keyboards could benefit from similar approaches? What might have to be changed?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AEB946-0161-4AE7-AFB3-3A2FDF33AE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AEEE31-6EAA-45BC-93D9-1CB1FDB5F5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BF3903-4C68-4EAD-8312-668290D17E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E97CF0-8D79-44EE-9D43-0DACAAD3671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33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12EA5-92D0-4034-B6E5-AD82F011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LID4096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E85187-7D09-4073-A69D-FE000BCD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200"/>
              <a:t>Azenkot, S., &amp; Zhai, S. (2012). Touch behavior with different postures on soft smartphone keyboards. </a:t>
            </a:r>
            <a:r>
              <a:rPr lang="en-GB" sz="1200" i="1"/>
              <a:t>Proceedings of the 14th international conference on Human-computer interaction with mobile devices and services</a:t>
            </a:r>
            <a:r>
              <a:rPr lang="en-GB" sz="1200"/>
              <a:t>, 251–260. </a:t>
            </a:r>
            <a:r>
              <a:rPr lang="en-GB" sz="1200">
                <a:hlinkClick r:id="rId3"/>
              </a:rPr>
              <a:t>https://doi.org/10.1145/2371574.2371612</a:t>
            </a:r>
            <a:endParaRPr lang="en-GB" sz="1200"/>
          </a:p>
          <a:p>
            <a:r>
              <a:rPr lang="en-GB" sz="1200"/>
              <a:t>Buschek, D., Bisinger, B., &amp; Alt, F. (2018). ResearchIME: A Mobile Keyboard Application for Studying Free Typing Behaviour in the Wild. </a:t>
            </a:r>
            <a:r>
              <a:rPr lang="en-GB" sz="1200" i="1"/>
              <a:t>Proceedings of the 2018 CHI Conference on Human Factors in Computing Systems</a:t>
            </a:r>
            <a:r>
              <a:rPr lang="en-GB" sz="1200"/>
              <a:t>, 1–14. </a:t>
            </a:r>
            <a:r>
              <a:rPr lang="en-GB" sz="1200">
                <a:hlinkClick r:id="rId4"/>
              </a:rPr>
              <a:t>https://doi.org/10.1145/3173574.3173829</a:t>
            </a:r>
            <a:endParaRPr lang="en-GB" sz="1200"/>
          </a:p>
          <a:p>
            <a:r>
              <a:rPr lang="en-GB" sz="1200"/>
              <a:t>Findlater, L., &amp; Wobbrock, J. (2012). Personalized input: Improving ten-finger touchscreen typing through automatic adaptation. </a:t>
            </a:r>
            <a:r>
              <a:rPr lang="en-GB" sz="1200" i="1"/>
              <a:t>Proceedings of the SIGCHI Conference on Human Factors in Computing Systems</a:t>
            </a:r>
            <a:r>
              <a:rPr lang="en-GB" sz="1200"/>
              <a:t>, 815–824. </a:t>
            </a:r>
            <a:r>
              <a:rPr lang="en-GB" sz="1200">
                <a:hlinkClick r:id="rId5"/>
              </a:rPr>
              <a:t>https://doi.org/10.1145/2207676.2208520</a:t>
            </a:r>
            <a:endParaRPr lang="en-GB" sz="1200"/>
          </a:p>
          <a:p>
            <a:r>
              <a:rPr lang="en-GB" sz="1200"/>
              <a:t>Goel, M., Findlater, L., &amp; Wobbrock, J. (2012). WalkType: Using accelerometer data to accomodate situational impairments in mobile touch screen text entry. </a:t>
            </a:r>
            <a:r>
              <a:rPr lang="en-GB" sz="1200" i="1"/>
              <a:t>Proceedings of the 2012 ACM Annual Conference on Human Factors in Computing Systems - CHI ’12</a:t>
            </a:r>
            <a:r>
              <a:rPr lang="en-GB" sz="1200"/>
              <a:t>, 2687. </a:t>
            </a:r>
            <a:r>
              <a:rPr lang="en-GB" sz="1200">
                <a:hlinkClick r:id="rId6"/>
              </a:rPr>
              <a:t>https://doi.org/10.1145/2207676.2208662</a:t>
            </a:r>
            <a:endParaRPr lang="en-GB" sz="1200"/>
          </a:p>
          <a:p>
            <a:r>
              <a:rPr lang="en-GB" sz="1200"/>
              <a:t>Goel, M., Jansen, A., Mandel, T., Patel, S. N., &amp; Wobbrock, J. O. (2013). ContextType: Using Hand Posture Information to Improve Mobile Touch Screen Text Entry. </a:t>
            </a:r>
            <a:r>
              <a:rPr lang="en-GB" sz="1200" i="1"/>
              <a:t>Proceedings of the SIGCHI Conference on Human Factors in Computing Systems</a:t>
            </a:r>
            <a:r>
              <a:rPr lang="en-GB" sz="1200"/>
              <a:t>, 2795–2798. </a:t>
            </a:r>
            <a:r>
              <a:rPr lang="en-GB" sz="1200">
                <a:hlinkClick r:id="rId7"/>
              </a:rPr>
              <a:t>https://doi.org/10.1145/2470654.2481386</a:t>
            </a:r>
            <a:endParaRPr lang="en-GB" sz="1200"/>
          </a:p>
          <a:p>
            <a:r>
              <a:rPr lang="en-GB" sz="1200"/>
              <a:t>Goodman, J., Venolia, G., Steury, K., &amp; Parker, C. (2002). Language modeling for soft keyboards. </a:t>
            </a:r>
            <a:r>
              <a:rPr lang="en-GB" sz="1200" i="1"/>
              <a:t>Proceedings of the 7th international conference on Intelligent user interfaces</a:t>
            </a:r>
            <a:r>
              <a:rPr lang="en-GB" sz="1200"/>
              <a:t>, 194–195. </a:t>
            </a:r>
            <a:r>
              <a:rPr lang="en-GB" sz="1200">
                <a:hlinkClick r:id="rId8"/>
              </a:rPr>
              <a:t>https://doi.org/10.1145/502716.502753</a:t>
            </a:r>
            <a:endParaRPr lang="en-GB" sz="1200"/>
          </a:p>
          <a:p>
            <a:r>
              <a:rPr lang="en-GB" sz="1200"/>
              <a:t>Gunawardana, A., Paek, T., &amp; Meek, C. (2010). Usability guided key-target resizing for soft keyboards. </a:t>
            </a:r>
            <a:r>
              <a:rPr lang="en-GB" sz="1200" i="1"/>
              <a:t>Proceedings of the 15th international conference on Intelligent user interfaces - IUI ’10</a:t>
            </a:r>
            <a:r>
              <a:rPr lang="en-GB" sz="1200"/>
              <a:t>, 111. </a:t>
            </a:r>
            <a:r>
              <a:rPr lang="en-GB" sz="1200">
                <a:hlinkClick r:id="rId9"/>
              </a:rPr>
              <a:t>https://doi.org/10.1145/1719970.1719986</a:t>
            </a:r>
            <a:endParaRPr lang="en-GB" sz="1200"/>
          </a:p>
          <a:p>
            <a:r>
              <a:rPr lang="en-GB" sz="1200"/>
              <a:t>Holz, C., &amp; Baudisch, P. (2011). Understanding touch. </a:t>
            </a:r>
            <a:r>
              <a:rPr lang="en-GB" sz="1200" i="1"/>
              <a:t>Proceedings of the SIGCHI Conference on Human Factors in Computing Systems</a:t>
            </a:r>
            <a:r>
              <a:rPr lang="en-GB" sz="1200"/>
              <a:t>, 2501–2510. </a:t>
            </a:r>
            <a:r>
              <a:rPr lang="en-GB" sz="1200">
                <a:hlinkClick r:id="rId10"/>
              </a:rPr>
              <a:t>https://doi.org/10.1145/1978942.1979308</a:t>
            </a:r>
            <a:endParaRPr lang="en-GB" sz="120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C3FBB20-E8BC-40A7-84D8-2673489828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6C4B85-3EA0-4488-963B-735AD1722E4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83CCBA-ED0F-4F62-89B8-FC4A1F2DF0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1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12EA5-92D0-4034-B6E5-AD82F011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LID4096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E85187-7D09-4073-A69D-FE000BCD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/>
              <a:t>Kristensson, P. O., &amp; Vertanen, K. (2014). The inviscid text entry rate and its application as a grand goal for mobile text entry. </a:t>
            </a:r>
            <a:r>
              <a:rPr lang="en-GB" sz="1200" i="1"/>
              <a:t>Proceedings of the 16th international conference on Human-computer interaction with mobile devices &amp; services</a:t>
            </a:r>
            <a:r>
              <a:rPr lang="en-GB" sz="1200"/>
              <a:t>, 335–338. </a:t>
            </a:r>
            <a:r>
              <a:rPr lang="en-GB" sz="1200">
                <a:hlinkClick r:id="rId3"/>
              </a:rPr>
              <a:t>https://doi.org/10.1145/2628363.2628405</a:t>
            </a:r>
            <a:endParaRPr lang="en-GB" sz="1200"/>
          </a:p>
          <a:p>
            <a:r>
              <a:rPr lang="en-GB" sz="1200"/>
              <a:t>Kristensson, P.-O., &amp; Zhai, S. (2004). SHARK2: A large vocabulary shorthand writing system for pen-based computers. </a:t>
            </a:r>
            <a:r>
              <a:rPr lang="en-GB" sz="1200" i="1"/>
              <a:t>Proceedings of the 17th Annual ACM Symposium on User Interface Software and Technology  - UIST ’04</a:t>
            </a:r>
            <a:r>
              <a:rPr lang="en-GB" sz="1200"/>
              <a:t>, 43. </a:t>
            </a:r>
            <a:r>
              <a:rPr lang="en-GB" sz="1200">
                <a:hlinkClick r:id="rId4"/>
              </a:rPr>
              <a:t>https://doi.org/10.1145/1029632.1029640</a:t>
            </a:r>
            <a:endParaRPr lang="en-GB" sz="1200"/>
          </a:p>
          <a:p>
            <a:r>
              <a:rPr lang="en-GB" sz="1200"/>
              <a:t>Vertanen, K., Memmi, H., Emge, J., Reyal, S., &amp; Kristensson, P. O. (2015). VelociTap: Investigating Fast Mobile Text Entry using Sentence-Based Decoding of Touchscreen Keyboard Input. </a:t>
            </a:r>
            <a:r>
              <a:rPr lang="en-GB" sz="1200" i="1"/>
              <a:t>Proceedings of the 33rd Annual ACM Conference on Human Factors in Computing Systems</a:t>
            </a:r>
            <a:r>
              <a:rPr lang="en-GB" sz="1200"/>
              <a:t>, 659–668. </a:t>
            </a:r>
            <a:r>
              <a:rPr lang="en-GB" sz="1200">
                <a:hlinkClick r:id="rId5"/>
              </a:rPr>
              <a:t>https://doi.org/10.1145/2702123.2702135</a:t>
            </a:r>
            <a:endParaRPr lang="en-GB" sz="1200"/>
          </a:p>
          <a:p>
            <a:r>
              <a:rPr lang="en-GB" sz="1200"/>
              <a:t>Yin, Y., Ouyang, T. Y., Partridge, K., &amp; Zhai, S. (2013). Making touchscreen keyboards adaptive to keys, hand postures, and individuals: A hierarchical spatial backoff model approach. </a:t>
            </a:r>
            <a:r>
              <a:rPr lang="en-GB" sz="1200" i="1"/>
              <a:t>Proceedings of the SIGCHI Conference on Human Factors in Computing Systems</a:t>
            </a:r>
            <a:r>
              <a:rPr lang="en-GB" sz="1200"/>
              <a:t>, 2775–2784. </a:t>
            </a:r>
            <a:r>
              <a:rPr lang="en-GB" sz="1200">
                <a:hlinkClick r:id="rId6"/>
              </a:rPr>
              <a:t>https://doi.org/10.1145/2470654.2481384</a:t>
            </a:r>
            <a:endParaRPr lang="en-GB" sz="1200"/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de-DE" sz="1600"/>
              <a:t>Further Reading:</a:t>
            </a:r>
          </a:p>
          <a:p>
            <a:r>
              <a:rPr lang="en-GB" sz="1200"/>
              <a:t>Bi, X., Li, Y., &amp; Zhai, S. (2013). FFitts law: Modeling finger touch with fitts’ law. </a:t>
            </a:r>
            <a:r>
              <a:rPr lang="en-GB" sz="1200" i="1"/>
              <a:t>Proceedings of the SIGCHI Conference on Human Factors in Computing Systems</a:t>
            </a:r>
            <a:r>
              <a:rPr lang="en-GB" sz="1200"/>
              <a:t>, 1363–1372. </a:t>
            </a:r>
            <a:r>
              <a:rPr lang="en-GB" sz="1200">
                <a:hlinkClick r:id="rId7"/>
              </a:rPr>
              <a:t>https://doi.org/10.1145/2470654.2466180</a:t>
            </a:r>
            <a:endParaRPr lang="en-GB" sz="1200"/>
          </a:p>
          <a:p>
            <a:r>
              <a:rPr lang="en-GB" sz="1200"/>
              <a:t>Oulasvirta, A., Kristensson, P. O., Bi, X., &amp; Howes, A. (Hrsg.). (2018). </a:t>
            </a:r>
            <a:r>
              <a:rPr lang="en-GB" sz="1200" i="1"/>
              <a:t>Computational Interaction</a:t>
            </a:r>
            <a:r>
              <a:rPr lang="en-GB" sz="1200"/>
              <a:t>. Oxford University Press.</a:t>
            </a:r>
            <a:endParaRPr lang="LID4096" sz="12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C3FBB20-E8BC-40A7-84D8-2673489828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6C4B85-3EA0-4488-963B-735AD1722E4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83CCBA-ED0F-4F62-89B8-FC4A1F2DF0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94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Attribution</a:t>
            </a:r>
            <a:r>
              <a:rPr lang="en-US" sz="2000"/>
              <a:t>: Daniel Buschek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11464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/>
              <a:t>For more content see: </a:t>
            </a:r>
            <a:r>
              <a:rPr lang="en-US"/>
              <a:t>https://iui-lecture.org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2D3244-D0FB-4A44-B418-3E2F68AF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641A957-E909-46C6-B330-0C1DE9A665C5}"/>
              </a:ext>
            </a:extLst>
          </p:cNvPr>
          <p:cNvSpPr/>
          <p:nvPr/>
        </p:nvSpPr>
        <p:spPr>
          <a:xfrm>
            <a:off x="695325" y="4239714"/>
            <a:ext cx="3578095" cy="1613397"/>
          </a:xfrm>
          <a:prstGeom prst="rect">
            <a:avLst/>
          </a:prstGeom>
          <a:solidFill>
            <a:srgbClr val="E3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6012EE-C61D-437F-82AE-E128CEF4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Motivation: Fast typing without errors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366C3D-E681-44F0-8CB7-AC7FF4B4B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3456797" cy="2030249"/>
          </a:xfrm>
        </p:spPr>
        <p:txBody>
          <a:bodyPr/>
          <a:lstStyle/>
          <a:p>
            <a:r>
              <a:rPr lang="de-DE"/>
              <a:t>„Inviscid entry rate“:</a:t>
            </a:r>
            <a:br>
              <a:rPr lang="de-DE"/>
            </a:br>
            <a:r>
              <a:rPr lang="de-DE"/>
              <a:t>Bottleneck is not the text entry UI but coming up with the text</a:t>
            </a:r>
          </a:p>
          <a:p>
            <a:r>
              <a:rPr lang="de-DE"/>
              <a:t>Estimated as 67 WPM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32804A-F8F0-4C05-8644-0F45F5F89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Here: mobile devices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7D4F9D-38C4-4EE4-973D-0D5DADBAFC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D4887D-5708-44A5-8756-8AF950CBD79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CC3634-BCFC-41AF-88CF-2CC934A0B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06F11D9-1B3A-4BBF-BC94-15A4C39A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694" y="1524092"/>
            <a:ext cx="4173179" cy="439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11">
            <a:extLst>
              <a:ext uri="{FF2B5EF4-FFF2-40B4-BE49-F238E27FC236}">
                <a16:creationId xmlns:a16="http://schemas.microsoft.com/office/drawing/2014/main" id="{31DCD96D-E8C1-4D6C-A6F9-E2DE080ED74F}"/>
              </a:ext>
            </a:extLst>
          </p:cNvPr>
          <p:cNvSpPr/>
          <p:nvPr/>
        </p:nvSpPr>
        <p:spPr>
          <a:xfrm>
            <a:off x="6295913" y="5925354"/>
            <a:ext cx="2355960" cy="249586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Kristensson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Vertanen 2014]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1962AB7-81CB-4BB4-9DA8-6EE03C5A9F70}"/>
              </a:ext>
            </a:extLst>
          </p:cNvPr>
          <p:cNvSpPr/>
          <p:nvPr/>
        </p:nvSpPr>
        <p:spPr>
          <a:xfrm>
            <a:off x="751311" y="4305851"/>
            <a:ext cx="3456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>
                <a:sym typeface="Wingdings" panose="05000000000000000000" pitchFamily="2" charset="2"/>
              </a:rPr>
              <a:t> </a:t>
            </a:r>
            <a:r>
              <a:rPr lang="de-DE" sz="2200"/>
              <a:t>Try to reach this on your phone without errors, </a:t>
            </a:r>
            <a:br>
              <a:rPr lang="de-DE" sz="2200"/>
            </a:br>
            <a:r>
              <a:rPr lang="de-DE" sz="2200"/>
              <a:t>e.g. in an online typing speed test.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8619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012EE-C61D-437F-82AE-E128CEF4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Challenges for Mobile Typing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32804A-F8F0-4C05-8644-0F45F5F89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Why is it inaccurate?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7D4F9D-38C4-4EE4-973D-0D5DADBAFC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D4887D-5708-44A5-8756-8AF950CBD79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CC3634-BCFC-41AF-88CF-2CC934A0B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0EF693-A2C2-4357-9B0D-93C169E6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2701341"/>
            <a:ext cx="3391218" cy="267418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D3EB106-0D42-4FF2-9E10-5C133A93A8D3}"/>
              </a:ext>
            </a:extLst>
          </p:cNvPr>
          <p:cNvSpPr txBox="1"/>
          <p:nvPr/>
        </p:nvSpPr>
        <p:spPr>
          <a:xfrm>
            <a:off x="695324" y="1583717"/>
            <a:ext cx="2613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Parallax</a:t>
            </a:r>
            <a:br>
              <a:rPr lang="de-DE"/>
            </a:br>
            <a:r>
              <a:rPr lang="de-DE"/>
              <a:t>eye – finger - screen</a:t>
            </a:r>
            <a:endParaRPr lang="en-GB"/>
          </a:p>
        </p:txBody>
      </p:sp>
      <p:sp>
        <p:nvSpPr>
          <p:cNvPr id="13" name="Rechteck 11">
            <a:extLst>
              <a:ext uri="{FF2B5EF4-FFF2-40B4-BE49-F238E27FC236}">
                <a16:creationId xmlns:a16="http://schemas.microsoft.com/office/drawing/2014/main" id="{6CC26A7F-8C34-40A1-ACCE-A880D7247A9F}"/>
              </a:ext>
            </a:extLst>
          </p:cNvPr>
          <p:cNvSpPr/>
          <p:nvPr/>
        </p:nvSpPr>
        <p:spPr>
          <a:xfrm>
            <a:off x="1317652" y="5376647"/>
            <a:ext cx="1877111" cy="249586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[Holz </a:t>
            </a:r>
            <a:r>
              <a:rPr lang="de-DE" sz="12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 Baudisch 2011]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77AF0D0-1FAC-42C6-89F2-D5E3AC917AFA}"/>
              </a:ext>
            </a:extLst>
          </p:cNvPr>
          <p:cNvGrpSpPr/>
          <p:nvPr/>
        </p:nvGrpSpPr>
        <p:grpSpPr>
          <a:xfrm>
            <a:off x="4549775" y="2489685"/>
            <a:ext cx="2136117" cy="3279290"/>
            <a:chOff x="4673599" y="2334662"/>
            <a:chExt cx="2136117" cy="3279290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D6BEE30B-5019-4970-AC79-E99FDF914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3" t="1524" r="288" b="1437"/>
            <a:stretch/>
          </p:blipFill>
          <p:spPr>
            <a:xfrm>
              <a:off x="4673600" y="2437822"/>
              <a:ext cx="2136116" cy="3176130"/>
            </a:xfrm>
            <a:prstGeom prst="rect">
              <a:avLst/>
            </a:prstGeom>
          </p:spPr>
        </p:pic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C3E572DA-E9C9-4130-B671-9B4066271ABA}"/>
                </a:ext>
              </a:extLst>
            </p:cNvPr>
            <p:cNvSpPr/>
            <p:nvPr/>
          </p:nvSpPr>
          <p:spPr>
            <a:xfrm>
              <a:off x="4673599" y="2334662"/>
              <a:ext cx="2136117" cy="3279290"/>
            </a:xfrm>
            <a:prstGeom prst="rect">
              <a:avLst/>
            </a:prstGeom>
            <a:solidFill>
              <a:srgbClr val="FFFFFF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BD846B1-F625-45B0-B553-8BA9392CE6A8}"/>
                </a:ext>
              </a:extLst>
            </p:cNvPr>
            <p:cNvSpPr/>
            <p:nvPr/>
          </p:nvSpPr>
          <p:spPr>
            <a:xfrm rot="21365173">
              <a:off x="4866460" y="4020131"/>
              <a:ext cx="1309460" cy="842809"/>
            </a:xfrm>
            <a:prstGeom prst="rect">
              <a:avLst/>
            </a:prstGeom>
            <a:solidFill>
              <a:srgbClr val="E3F7C6">
                <a:alpha val="56078"/>
              </a:srgbClr>
            </a:solidFill>
            <a:ln w="57150">
              <a:solidFill>
                <a:srgbClr val="8AB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9B4ABA5-1595-42F6-8EF0-ABEE998825FE}"/>
              </a:ext>
            </a:extLst>
          </p:cNvPr>
          <p:cNvSpPr txBox="1"/>
          <p:nvPr/>
        </p:nvSpPr>
        <p:spPr>
          <a:xfrm>
            <a:off x="4435087" y="1583717"/>
            <a:ext cx="4216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Mobile use</a:t>
            </a:r>
            <a:br>
              <a:rPr lang="de-DE"/>
            </a:br>
            <a:r>
              <a:rPr lang="de-DE"/>
              <a:t>1-2 fingers, small keys, body movement</a:t>
            </a:r>
            <a:endParaRPr lang="en-GB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4168962-7EE3-4075-8360-7A78E9E42F8C}"/>
              </a:ext>
            </a:extLst>
          </p:cNvPr>
          <p:cNvGrpSpPr/>
          <p:nvPr/>
        </p:nvGrpSpPr>
        <p:grpSpPr>
          <a:xfrm>
            <a:off x="6903269" y="2322380"/>
            <a:ext cx="1748607" cy="3454024"/>
            <a:chOff x="6903269" y="2322380"/>
            <a:chExt cx="1748607" cy="3454024"/>
          </a:xfrm>
        </p:grpSpPr>
        <p:pic>
          <p:nvPicPr>
            <p:cNvPr id="1026" name="Picture 2" descr="Kostenloses Stock Foto zu afroamerikaner, allee, allein">
              <a:extLst>
                <a:ext uri="{FF2B5EF4-FFF2-40B4-BE49-F238E27FC236}">
                  <a16:creationId xmlns:a16="http://schemas.microsoft.com/office/drawing/2014/main" id="{626B29D1-08C4-4185-843C-6053E45532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63" r="12222" b="34166"/>
            <a:stretch/>
          </p:blipFill>
          <p:spPr bwMode="auto">
            <a:xfrm>
              <a:off x="6903269" y="2329810"/>
              <a:ext cx="1748606" cy="3439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F64925C2-9F5F-4ABD-A7B0-C3FF0F1099C8}"/>
                </a:ext>
              </a:extLst>
            </p:cNvPr>
            <p:cNvSpPr/>
            <p:nvPr/>
          </p:nvSpPr>
          <p:spPr>
            <a:xfrm>
              <a:off x="6903270" y="2322380"/>
              <a:ext cx="1748606" cy="3454023"/>
            </a:xfrm>
            <a:prstGeom prst="rect">
              <a:avLst/>
            </a:prstGeom>
            <a:solidFill>
              <a:srgbClr val="FFFFFF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4219F9E1-3EC7-49E7-80A6-45E9BDE72C6D}"/>
                </a:ext>
              </a:extLst>
            </p:cNvPr>
            <p:cNvSpPr/>
            <p:nvPr/>
          </p:nvSpPr>
          <p:spPr>
            <a:xfrm rot="375544">
              <a:off x="7837345" y="2381022"/>
              <a:ext cx="277902" cy="366008"/>
            </a:xfrm>
            <a:prstGeom prst="rect">
              <a:avLst/>
            </a:prstGeom>
            <a:solidFill>
              <a:srgbClr val="E3F7C6">
                <a:alpha val="56078"/>
              </a:srgbClr>
            </a:solidFill>
            <a:ln w="57150">
              <a:solidFill>
                <a:srgbClr val="8ABD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A64D736-E277-41BE-9ADA-1043B725C759}"/>
                </a:ext>
              </a:extLst>
            </p:cNvPr>
            <p:cNvSpPr/>
            <p:nvPr/>
          </p:nvSpPr>
          <p:spPr>
            <a:xfrm>
              <a:off x="6903269" y="5522488"/>
              <a:ext cx="174860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5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Photo by </a:t>
              </a:r>
              <a:r>
                <a:rPr lang="de-DE" sz="1050">
                  <a:solidFill>
                    <a:schemeClr val="bg1">
                      <a:lumMod val="50000"/>
                    </a:schemeClr>
                  </a:solidFill>
                  <a:latin typeface="+mj-lt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Ketut Subiyanto</a:t>
              </a:r>
              <a:endParaRPr lang="en-GB" sz="105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49CE212-F865-4A76-85EE-EA771C9B492E}"/>
              </a:ext>
            </a:extLst>
          </p:cNvPr>
          <p:cNvSpPr/>
          <p:nvPr/>
        </p:nvSpPr>
        <p:spPr>
          <a:xfrm>
            <a:off x="6029327" y="3824289"/>
            <a:ext cx="661988" cy="1464468"/>
          </a:xfrm>
          <a:custGeom>
            <a:avLst/>
            <a:gdLst>
              <a:gd name="connsiteX0" fmla="*/ 642938 w 653521"/>
              <a:gd name="connsiteY0" fmla="*/ 1462087 h 1462087"/>
              <a:gd name="connsiteX1" fmla="*/ 466725 w 653521"/>
              <a:gd name="connsiteY1" fmla="*/ 757237 h 1462087"/>
              <a:gd name="connsiteX2" fmla="*/ 300038 w 653521"/>
              <a:gd name="connsiteY2" fmla="*/ 652462 h 1462087"/>
              <a:gd name="connsiteX3" fmla="*/ 238125 w 653521"/>
              <a:gd name="connsiteY3" fmla="*/ 595312 h 1462087"/>
              <a:gd name="connsiteX4" fmla="*/ 161925 w 653521"/>
              <a:gd name="connsiteY4" fmla="*/ 476250 h 1462087"/>
              <a:gd name="connsiteX5" fmla="*/ 90488 w 653521"/>
              <a:gd name="connsiteY5" fmla="*/ 385762 h 1462087"/>
              <a:gd name="connsiteX6" fmla="*/ 28575 w 653521"/>
              <a:gd name="connsiteY6" fmla="*/ 280987 h 1462087"/>
              <a:gd name="connsiteX7" fmla="*/ 0 w 653521"/>
              <a:gd name="connsiteY7" fmla="*/ 142875 h 1462087"/>
              <a:gd name="connsiteX8" fmla="*/ 52388 w 653521"/>
              <a:gd name="connsiteY8" fmla="*/ 47625 h 1462087"/>
              <a:gd name="connsiteX9" fmla="*/ 114300 w 653521"/>
              <a:gd name="connsiteY9" fmla="*/ 0 h 1462087"/>
              <a:gd name="connsiteX10" fmla="*/ 461963 w 653521"/>
              <a:gd name="connsiteY10" fmla="*/ 223837 h 1462087"/>
              <a:gd name="connsiteX11" fmla="*/ 514350 w 653521"/>
              <a:gd name="connsiteY11" fmla="*/ 223837 h 1462087"/>
              <a:gd name="connsiteX12" fmla="*/ 652463 w 653521"/>
              <a:gd name="connsiteY12" fmla="*/ 300037 h 1462087"/>
              <a:gd name="connsiteX13" fmla="*/ 642938 w 653521"/>
              <a:gd name="connsiteY13" fmla="*/ 1462087 h 1462087"/>
              <a:gd name="connsiteX0" fmla="*/ 642938 w 734378"/>
              <a:gd name="connsiteY0" fmla="*/ 1462087 h 1553527"/>
              <a:gd name="connsiteX1" fmla="*/ 466725 w 734378"/>
              <a:gd name="connsiteY1" fmla="*/ 757237 h 1553527"/>
              <a:gd name="connsiteX2" fmla="*/ 300038 w 734378"/>
              <a:gd name="connsiteY2" fmla="*/ 652462 h 1553527"/>
              <a:gd name="connsiteX3" fmla="*/ 238125 w 734378"/>
              <a:gd name="connsiteY3" fmla="*/ 595312 h 1553527"/>
              <a:gd name="connsiteX4" fmla="*/ 161925 w 734378"/>
              <a:gd name="connsiteY4" fmla="*/ 476250 h 1553527"/>
              <a:gd name="connsiteX5" fmla="*/ 90488 w 734378"/>
              <a:gd name="connsiteY5" fmla="*/ 385762 h 1553527"/>
              <a:gd name="connsiteX6" fmla="*/ 28575 w 734378"/>
              <a:gd name="connsiteY6" fmla="*/ 280987 h 1553527"/>
              <a:gd name="connsiteX7" fmla="*/ 0 w 734378"/>
              <a:gd name="connsiteY7" fmla="*/ 142875 h 1553527"/>
              <a:gd name="connsiteX8" fmla="*/ 52388 w 734378"/>
              <a:gd name="connsiteY8" fmla="*/ 47625 h 1553527"/>
              <a:gd name="connsiteX9" fmla="*/ 114300 w 734378"/>
              <a:gd name="connsiteY9" fmla="*/ 0 h 1553527"/>
              <a:gd name="connsiteX10" fmla="*/ 461963 w 734378"/>
              <a:gd name="connsiteY10" fmla="*/ 223837 h 1553527"/>
              <a:gd name="connsiteX11" fmla="*/ 514350 w 734378"/>
              <a:gd name="connsiteY11" fmla="*/ 223837 h 1553527"/>
              <a:gd name="connsiteX12" fmla="*/ 652463 w 734378"/>
              <a:gd name="connsiteY12" fmla="*/ 300037 h 1553527"/>
              <a:gd name="connsiteX13" fmla="*/ 734378 w 734378"/>
              <a:gd name="connsiteY13" fmla="*/ 1553527 h 1553527"/>
              <a:gd name="connsiteX0" fmla="*/ 642938 w 748665"/>
              <a:gd name="connsiteY0" fmla="*/ 1462087 h 1462087"/>
              <a:gd name="connsiteX1" fmla="*/ 466725 w 748665"/>
              <a:gd name="connsiteY1" fmla="*/ 757237 h 1462087"/>
              <a:gd name="connsiteX2" fmla="*/ 300038 w 748665"/>
              <a:gd name="connsiteY2" fmla="*/ 652462 h 1462087"/>
              <a:gd name="connsiteX3" fmla="*/ 238125 w 748665"/>
              <a:gd name="connsiteY3" fmla="*/ 595312 h 1462087"/>
              <a:gd name="connsiteX4" fmla="*/ 161925 w 748665"/>
              <a:gd name="connsiteY4" fmla="*/ 476250 h 1462087"/>
              <a:gd name="connsiteX5" fmla="*/ 90488 w 748665"/>
              <a:gd name="connsiteY5" fmla="*/ 385762 h 1462087"/>
              <a:gd name="connsiteX6" fmla="*/ 28575 w 748665"/>
              <a:gd name="connsiteY6" fmla="*/ 280987 h 1462087"/>
              <a:gd name="connsiteX7" fmla="*/ 0 w 748665"/>
              <a:gd name="connsiteY7" fmla="*/ 142875 h 1462087"/>
              <a:gd name="connsiteX8" fmla="*/ 52388 w 748665"/>
              <a:gd name="connsiteY8" fmla="*/ 47625 h 1462087"/>
              <a:gd name="connsiteX9" fmla="*/ 114300 w 748665"/>
              <a:gd name="connsiteY9" fmla="*/ 0 h 1462087"/>
              <a:gd name="connsiteX10" fmla="*/ 461963 w 748665"/>
              <a:gd name="connsiteY10" fmla="*/ 223837 h 1462087"/>
              <a:gd name="connsiteX11" fmla="*/ 514350 w 748665"/>
              <a:gd name="connsiteY11" fmla="*/ 223837 h 1462087"/>
              <a:gd name="connsiteX12" fmla="*/ 652463 w 748665"/>
              <a:gd name="connsiteY12" fmla="*/ 300037 h 1462087"/>
              <a:gd name="connsiteX13" fmla="*/ 748665 w 748665"/>
              <a:gd name="connsiteY13" fmla="*/ 529589 h 1462087"/>
              <a:gd name="connsiteX0" fmla="*/ 642938 w 652463"/>
              <a:gd name="connsiteY0" fmla="*/ 1462087 h 1462087"/>
              <a:gd name="connsiteX1" fmla="*/ 466725 w 652463"/>
              <a:gd name="connsiteY1" fmla="*/ 757237 h 1462087"/>
              <a:gd name="connsiteX2" fmla="*/ 300038 w 652463"/>
              <a:gd name="connsiteY2" fmla="*/ 652462 h 1462087"/>
              <a:gd name="connsiteX3" fmla="*/ 238125 w 652463"/>
              <a:gd name="connsiteY3" fmla="*/ 595312 h 1462087"/>
              <a:gd name="connsiteX4" fmla="*/ 161925 w 652463"/>
              <a:gd name="connsiteY4" fmla="*/ 476250 h 1462087"/>
              <a:gd name="connsiteX5" fmla="*/ 90488 w 652463"/>
              <a:gd name="connsiteY5" fmla="*/ 385762 h 1462087"/>
              <a:gd name="connsiteX6" fmla="*/ 28575 w 652463"/>
              <a:gd name="connsiteY6" fmla="*/ 280987 h 1462087"/>
              <a:gd name="connsiteX7" fmla="*/ 0 w 652463"/>
              <a:gd name="connsiteY7" fmla="*/ 142875 h 1462087"/>
              <a:gd name="connsiteX8" fmla="*/ 52388 w 652463"/>
              <a:gd name="connsiteY8" fmla="*/ 47625 h 1462087"/>
              <a:gd name="connsiteX9" fmla="*/ 114300 w 652463"/>
              <a:gd name="connsiteY9" fmla="*/ 0 h 1462087"/>
              <a:gd name="connsiteX10" fmla="*/ 461963 w 652463"/>
              <a:gd name="connsiteY10" fmla="*/ 223837 h 1462087"/>
              <a:gd name="connsiteX11" fmla="*/ 514350 w 652463"/>
              <a:gd name="connsiteY11" fmla="*/ 223837 h 1462087"/>
              <a:gd name="connsiteX12" fmla="*/ 652463 w 652463"/>
              <a:gd name="connsiteY12" fmla="*/ 300037 h 1462087"/>
              <a:gd name="connsiteX0" fmla="*/ 654844 w 654844"/>
              <a:gd name="connsiteY0" fmla="*/ 1464468 h 1464468"/>
              <a:gd name="connsiteX1" fmla="*/ 466725 w 654844"/>
              <a:gd name="connsiteY1" fmla="*/ 757237 h 1464468"/>
              <a:gd name="connsiteX2" fmla="*/ 300038 w 654844"/>
              <a:gd name="connsiteY2" fmla="*/ 652462 h 1464468"/>
              <a:gd name="connsiteX3" fmla="*/ 238125 w 654844"/>
              <a:gd name="connsiteY3" fmla="*/ 595312 h 1464468"/>
              <a:gd name="connsiteX4" fmla="*/ 161925 w 654844"/>
              <a:gd name="connsiteY4" fmla="*/ 476250 h 1464468"/>
              <a:gd name="connsiteX5" fmla="*/ 90488 w 654844"/>
              <a:gd name="connsiteY5" fmla="*/ 385762 h 1464468"/>
              <a:gd name="connsiteX6" fmla="*/ 28575 w 654844"/>
              <a:gd name="connsiteY6" fmla="*/ 280987 h 1464468"/>
              <a:gd name="connsiteX7" fmla="*/ 0 w 654844"/>
              <a:gd name="connsiteY7" fmla="*/ 142875 h 1464468"/>
              <a:gd name="connsiteX8" fmla="*/ 52388 w 654844"/>
              <a:gd name="connsiteY8" fmla="*/ 47625 h 1464468"/>
              <a:gd name="connsiteX9" fmla="*/ 114300 w 654844"/>
              <a:gd name="connsiteY9" fmla="*/ 0 h 1464468"/>
              <a:gd name="connsiteX10" fmla="*/ 461963 w 654844"/>
              <a:gd name="connsiteY10" fmla="*/ 223837 h 1464468"/>
              <a:gd name="connsiteX11" fmla="*/ 514350 w 654844"/>
              <a:gd name="connsiteY11" fmla="*/ 223837 h 1464468"/>
              <a:gd name="connsiteX12" fmla="*/ 652463 w 654844"/>
              <a:gd name="connsiteY12" fmla="*/ 300037 h 1464468"/>
              <a:gd name="connsiteX0" fmla="*/ 654844 w 661988"/>
              <a:gd name="connsiteY0" fmla="*/ 1464468 h 1464468"/>
              <a:gd name="connsiteX1" fmla="*/ 466725 w 661988"/>
              <a:gd name="connsiteY1" fmla="*/ 757237 h 1464468"/>
              <a:gd name="connsiteX2" fmla="*/ 300038 w 661988"/>
              <a:gd name="connsiteY2" fmla="*/ 652462 h 1464468"/>
              <a:gd name="connsiteX3" fmla="*/ 238125 w 661988"/>
              <a:gd name="connsiteY3" fmla="*/ 595312 h 1464468"/>
              <a:gd name="connsiteX4" fmla="*/ 161925 w 661988"/>
              <a:gd name="connsiteY4" fmla="*/ 476250 h 1464468"/>
              <a:gd name="connsiteX5" fmla="*/ 90488 w 661988"/>
              <a:gd name="connsiteY5" fmla="*/ 385762 h 1464468"/>
              <a:gd name="connsiteX6" fmla="*/ 28575 w 661988"/>
              <a:gd name="connsiteY6" fmla="*/ 280987 h 1464468"/>
              <a:gd name="connsiteX7" fmla="*/ 0 w 661988"/>
              <a:gd name="connsiteY7" fmla="*/ 142875 h 1464468"/>
              <a:gd name="connsiteX8" fmla="*/ 52388 w 661988"/>
              <a:gd name="connsiteY8" fmla="*/ 47625 h 1464468"/>
              <a:gd name="connsiteX9" fmla="*/ 114300 w 661988"/>
              <a:gd name="connsiteY9" fmla="*/ 0 h 1464468"/>
              <a:gd name="connsiteX10" fmla="*/ 461963 w 661988"/>
              <a:gd name="connsiteY10" fmla="*/ 223837 h 1464468"/>
              <a:gd name="connsiteX11" fmla="*/ 514350 w 661988"/>
              <a:gd name="connsiteY11" fmla="*/ 223837 h 1464468"/>
              <a:gd name="connsiteX12" fmla="*/ 661988 w 661988"/>
              <a:gd name="connsiteY12" fmla="*/ 297656 h 146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988" h="1464468">
                <a:moveTo>
                  <a:pt x="654844" y="1464468"/>
                </a:moveTo>
                <a:lnTo>
                  <a:pt x="466725" y="757237"/>
                </a:lnTo>
                <a:lnTo>
                  <a:pt x="300038" y="652462"/>
                </a:lnTo>
                <a:lnTo>
                  <a:pt x="238125" y="595312"/>
                </a:lnTo>
                <a:lnTo>
                  <a:pt x="161925" y="476250"/>
                </a:lnTo>
                <a:lnTo>
                  <a:pt x="90488" y="385762"/>
                </a:lnTo>
                <a:lnTo>
                  <a:pt x="28575" y="280987"/>
                </a:lnTo>
                <a:lnTo>
                  <a:pt x="0" y="142875"/>
                </a:lnTo>
                <a:lnTo>
                  <a:pt x="52388" y="47625"/>
                </a:lnTo>
                <a:lnTo>
                  <a:pt x="114300" y="0"/>
                </a:lnTo>
                <a:lnTo>
                  <a:pt x="461963" y="223837"/>
                </a:lnTo>
                <a:lnTo>
                  <a:pt x="514350" y="223837"/>
                </a:lnTo>
                <a:lnTo>
                  <a:pt x="661988" y="297656"/>
                </a:lnTo>
              </a:path>
            </a:pathLst>
          </a:custGeom>
          <a:solidFill>
            <a:srgbClr val="E3F7C6">
              <a:alpha val="56078"/>
            </a:srgbClr>
          </a:solidFill>
          <a:ln w="38100">
            <a:solidFill>
              <a:srgbClr val="8AB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2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BC74C45-9215-47A8-B71F-9F93C8BA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827" r="50545" b="8829"/>
          <a:stretch/>
        </p:blipFill>
        <p:spPr bwMode="auto">
          <a:xfrm>
            <a:off x="589661" y="3702051"/>
            <a:ext cx="4066481" cy="24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Variance in Touchscreen Keypresses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2E3E32-9894-43B8-B6B9-B7390AF80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Spread of x,y touch locations around key centres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9454393-BD0F-4747-9EEB-38B09743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705" y="1707338"/>
            <a:ext cx="3700808" cy="11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C17638A6-C23F-4988-ABC4-C93D69EFA2D3}"/>
              </a:ext>
            </a:extLst>
          </p:cNvPr>
          <p:cNvSpPr txBox="1"/>
          <p:nvPr/>
        </p:nvSpPr>
        <p:spPr>
          <a:xfrm>
            <a:off x="4476446" y="2582394"/>
            <a:ext cx="2386662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[Goodman et al. 2002]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1F65F1B-AB5B-4DCF-A7F4-5663BF2404FC}"/>
              </a:ext>
            </a:extLst>
          </p:cNvPr>
          <p:cNvSpPr txBox="1"/>
          <p:nvPr/>
        </p:nvSpPr>
        <p:spPr>
          <a:xfrm>
            <a:off x="2745901" y="5885142"/>
            <a:ext cx="2386662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[Azenkot and Zhai 2012]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1DDF25-8554-407C-9B81-26280BB55258}"/>
              </a:ext>
            </a:extLst>
          </p:cNvPr>
          <p:cNvSpPr txBox="1"/>
          <p:nvPr/>
        </p:nvSpPr>
        <p:spPr>
          <a:xfrm>
            <a:off x="589661" y="1663519"/>
            <a:ext cx="26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PDA</a:t>
            </a:r>
            <a:endParaRPr lang="en-GB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5BF8BAE-020D-4404-B402-7DE20559CABF}"/>
              </a:ext>
            </a:extLst>
          </p:cNvPr>
          <p:cNvSpPr txBox="1"/>
          <p:nvPr/>
        </p:nvSpPr>
        <p:spPr>
          <a:xfrm>
            <a:off x="589661" y="3169423"/>
            <a:ext cx="26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Smartphone</a:t>
            </a:r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8C53635-7E85-46C0-9BEE-9C7430C1DDA2}"/>
              </a:ext>
            </a:extLst>
          </p:cNvPr>
          <p:cNvSpPr/>
          <p:nvPr/>
        </p:nvSpPr>
        <p:spPr>
          <a:xfrm>
            <a:off x="5752405" y="5723052"/>
            <a:ext cx="2987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https://www.microsoft.com/en-us/swiftkey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EE3E462-1132-4251-91AA-79B50F7F1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0" y="3702051"/>
            <a:ext cx="3260725" cy="19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9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D04F4-A3D0-48B2-8D2B-28715170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Individual Typing Behaviour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26E1FD-786E-42EB-A866-A12696FC1B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E69A0A-4C39-42ED-957E-A3780C4769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4D2846-2622-474E-94CF-1F09DAE0913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83A2A5-8D14-4A21-B2CC-CB44620A66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EE12BF-099F-42EA-9F57-002C6800B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7" r="9581"/>
          <a:stretch/>
        </p:blipFill>
        <p:spPr>
          <a:xfrm>
            <a:off x="4992147" y="1987804"/>
            <a:ext cx="3607510" cy="4006186"/>
          </a:xfrm>
          <a:prstGeom prst="rect">
            <a:avLst/>
          </a:prstGeom>
        </p:spPr>
      </p:pic>
      <p:sp>
        <p:nvSpPr>
          <p:cNvPr id="10" name="Rechteck 11">
            <a:extLst>
              <a:ext uri="{FF2B5EF4-FFF2-40B4-BE49-F238E27FC236}">
                <a16:creationId xmlns:a16="http://schemas.microsoft.com/office/drawing/2014/main" id="{2204B66A-97FD-430F-80C4-185DE8CE4C75}"/>
              </a:ext>
            </a:extLst>
          </p:cNvPr>
          <p:cNvSpPr/>
          <p:nvPr/>
        </p:nvSpPr>
        <p:spPr>
          <a:xfrm>
            <a:off x="7087349" y="5785684"/>
            <a:ext cx="1564526" cy="249586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[Buschek et al. 2018]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BAFA0-02DA-42D1-B095-E9CD940F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2413029"/>
            <a:ext cx="2825582" cy="16813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D953A5-61DF-4327-A813-F27B49F6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3" y="4100491"/>
            <a:ext cx="2976562" cy="1682405"/>
          </a:xfrm>
          <a:prstGeom prst="rect">
            <a:avLst/>
          </a:prstGeom>
        </p:spPr>
      </p:pic>
      <p:sp>
        <p:nvSpPr>
          <p:cNvPr id="13" name="Rechteck 11">
            <a:extLst>
              <a:ext uri="{FF2B5EF4-FFF2-40B4-BE49-F238E27FC236}">
                <a16:creationId xmlns:a16="http://schemas.microsoft.com/office/drawing/2014/main" id="{D838439F-3DFB-4DCC-8548-CC690D203655}"/>
              </a:ext>
            </a:extLst>
          </p:cNvPr>
          <p:cNvSpPr/>
          <p:nvPr/>
        </p:nvSpPr>
        <p:spPr>
          <a:xfrm>
            <a:off x="1695538" y="5782896"/>
            <a:ext cx="2249008" cy="249586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pPr algn="r"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Findlater and Wobbrock 2012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de-DE" sz="1200" dirty="0">
              <a:solidFill>
                <a:schemeClr val="bg1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8BB338-3E75-49DF-ADAC-BF8554F14310}"/>
              </a:ext>
            </a:extLst>
          </p:cNvPr>
          <p:cNvSpPr txBox="1"/>
          <p:nvPr/>
        </p:nvSpPr>
        <p:spPr>
          <a:xfrm>
            <a:off x="766763" y="1909790"/>
            <a:ext cx="26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Tabletop</a:t>
            </a:r>
            <a:endParaRPr lang="en-GB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F60D39-7B0C-4176-A814-D14A27D3E380}"/>
              </a:ext>
            </a:extLst>
          </p:cNvPr>
          <p:cNvSpPr txBox="1"/>
          <p:nvPr/>
        </p:nvSpPr>
        <p:spPr>
          <a:xfrm>
            <a:off x="5157788" y="1909790"/>
            <a:ext cx="26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Smartphone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69441-CCC3-4D16-A56D-049012E4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Adapting Keyboards to Typists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D8626A-E54C-42C5-8651-A9E4EBD9F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Overview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3EC3BD-AC06-4603-8DF2-3BCB05BA9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C47EE1-760E-4E3F-A6FC-8971A661F8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0B3A91-E1CD-45E1-BC2B-BC759D178B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218" name="Picture 2" descr="Image for post">
            <a:extLst>
              <a:ext uri="{FF2B5EF4-FFF2-40B4-BE49-F238E27FC236}">
                <a16:creationId xmlns:a16="http://schemas.microsoft.com/office/drawing/2014/main" id="{801084C1-3D23-4B94-B1BC-FD1B8D0CC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r="3670"/>
          <a:stretch/>
        </p:blipFill>
        <p:spPr bwMode="auto">
          <a:xfrm>
            <a:off x="676847" y="2732853"/>
            <a:ext cx="7657528" cy="28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F705251-28B2-4CC4-9F90-C259DD9A908F}"/>
              </a:ext>
            </a:extLst>
          </p:cNvPr>
          <p:cNvSpPr txBox="1"/>
          <p:nvPr/>
        </p:nvSpPr>
        <p:spPr>
          <a:xfrm>
            <a:off x="695325" y="1828064"/>
            <a:ext cx="261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Visible keyboard</a:t>
            </a:r>
            <a:endParaRPr lang="en-GB" sz="16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645A7F-1AA5-4A60-81C8-3F1F0276A88A}"/>
              </a:ext>
            </a:extLst>
          </p:cNvPr>
          <p:cNvSpPr txBox="1"/>
          <p:nvPr/>
        </p:nvSpPr>
        <p:spPr>
          <a:xfrm>
            <a:off x="3876676" y="1832064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Collect touches</a:t>
            </a:r>
            <a:endParaRPr lang="en-GB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5A7EFF-3ACF-45A7-A23F-676E51EE598F}"/>
              </a:ext>
            </a:extLst>
          </p:cNvPr>
          <p:cNvSpPr txBox="1"/>
          <p:nvPr/>
        </p:nvSpPr>
        <p:spPr>
          <a:xfrm>
            <a:off x="6305550" y="1832064"/>
            <a:ext cx="239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Adapt underlying key regions</a:t>
            </a:r>
            <a:endParaRPr lang="en-GB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BAFAC1-D6ED-4A46-9F57-8D4F0D09D993}"/>
              </a:ext>
            </a:extLst>
          </p:cNvPr>
          <p:cNvSpPr txBox="1"/>
          <p:nvPr/>
        </p:nvSpPr>
        <p:spPr>
          <a:xfrm rot="16200000">
            <a:off x="7912618" y="3216600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User A</a:t>
            </a:r>
            <a:endParaRPr lang="en-GB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49D60D7-BF3C-4B08-ADFE-981F5B263E46}"/>
              </a:ext>
            </a:extLst>
          </p:cNvPr>
          <p:cNvSpPr txBox="1"/>
          <p:nvPr/>
        </p:nvSpPr>
        <p:spPr>
          <a:xfrm rot="16200000">
            <a:off x="7912618" y="4644653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User B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0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2FBC7AC-9B90-455C-8B5C-6229F757E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9284" t="649" r="1236" b="-649"/>
          <a:stretch/>
        </p:blipFill>
        <p:spPr bwMode="auto">
          <a:xfrm>
            <a:off x="4241407" y="1695681"/>
            <a:ext cx="3458806" cy="23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Modelling Touchscreen Keypresses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2E3E32-9894-43B8-B6B9-B7390AF80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From x,y touch points to one Gaussian per key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1F65F1B-AB5B-4DCF-A7F4-5663BF2404FC}"/>
              </a:ext>
            </a:extLst>
          </p:cNvPr>
          <p:cNvSpPr txBox="1"/>
          <p:nvPr/>
        </p:nvSpPr>
        <p:spPr>
          <a:xfrm>
            <a:off x="5797401" y="3587333"/>
            <a:ext cx="2386662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[Azenkot and Zhai 2012]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+mj-lt"/>
              <a:sym typeface="Helvetica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E8E3BDF-E9F6-4050-B64C-DCEC22062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50520"/>
          <a:stretch/>
        </p:blipFill>
        <p:spPr bwMode="auto">
          <a:xfrm>
            <a:off x="695325" y="1763129"/>
            <a:ext cx="2312898" cy="16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2">
            <a:extLst>
              <a:ext uri="{FF2B5EF4-FFF2-40B4-BE49-F238E27FC236}">
                <a16:creationId xmlns:a16="http://schemas.microsoft.com/office/drawing/2014/main" id="{19D17280-8AE2-4311-B9F1-BD43D029D6C3}"/>
              </a:ext>
            </a:extLst>
          </p:cNvPr>
          <p:cNvSpPr/>
          <p:nvPr/>
        </p:nvSpPr>
        <p:spPr>
          <a:xfrm>
            <a:off x="3300779" y="1748204"/>
            <a:ext cx="648072" cy="542188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F997EB-3194-4573-944E-DA8592364CD8}"/>
              </a:ext>
            </a:extLst>
          </p:cNvPr>
          <p:cNvSpPr txBox="1"/>
          <p:nvPr/>
        </p:nvSpPr>
        <p:spPr>
          <a:xfrm>
            <a:off x="723327" y="4026851"/>
            <a:ext cx="3345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Gaussian key model:</a:t>
            </a:r>
            <a:br>
              <a:rPr lang="de-DE" sz="2400" b="1"/>
            </a:br>
            <a:r>
              <a:rPr lang="de-DE" sz="1400"/>
              <a:t>(shown in 1D here)</a:t>
            </a:r>
            <a:endParaRPr lang="en-GB"/>
          </a:p>
        </p:txBody>
      </p:sp>
      <p:pic>
        <p:nvPicPr>
          <p:cNvPr id="15" name="Picture 2" descr="http://latex.codecogs.com/gif.latex?%5Cdpi%7B300%7D%20p%28t%7Ck%29%20%3D%20%5Cmathcal%7BN%7D%28%5Cmu_k%2C%5Csigma_k%5E2%29">
            <a:extLst>
              <a:ext uri="{FF2B5EF4-FFF2-40B4-BE49-F238E27FC236}">
                <a16:creationId xmlns:a16="http://schemas.microsoft.com/office/drawing/2014/main" id="{6C7D51D5-E8FC-4A55-AB5E-A68AC45C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07" y="4982519"/>
            <a:ext cx="3586689" cy="503235"/>
          </a:xfrm>
          <a:prstGeom prst="rect">
            <a:avLst/>
          </a:prstGeom>
          <a:noFill/>
        </p:spPr>
      </p:pic>
      <p:pic>
        <p:nvPicPr>
          <p:cNvPr id="19" name="Grafik 18" descr="probs_ex_touch_probs_01.png">
            <a:extLst>
              <a:ext uri="{FF2B5EF4-FFF2-40B4-BE49-F238E27FC236}">
                <a16:creationId xmlns:a16="http://schemas.microsoft.com/office/drawing/2014/main" id="{2F727EB5-1FDD-43B0-80AA-A0A5E4357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5865" r="18592"/>
          <a:stretch/>
        </p:blipFill>
        <p:spPr>
          <a:xfrm>
            <a:off x="4837335" y="4279664"/>
            <a:ext cx="3632478" cy="1908947"/>
          </a:xfrm>
          <a:prstGeom prst="rect">
            <a:avLst/>
          </a:prstGeom>
        </p:spPr>
      </p:pic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405C962B-027C-46B4-986E-032AE55E03A2}"/>
              </a:ext>
            </a:extLst>
          </p:cNvPr>
          <p:cNvCxnSpPr>
            <a:cxnSpLocks/>
          </p:cNvCxnSpPr>
          <p:nvPr/>
        </p:nvCxnSpPr>
        <p:spPr>
          <a:xfrm flipV="1">
            <a:off x="4869122" y="4167002"/>
            <a:ext cx="0" cy="156647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3">
            <a:extLst>
              <a:ext uri="{FF2B5EF4-FFF2-40B4-BE49-F238E27FC236}">
                <a16:creationId xmlns:a16="http://schemas.microsoft.com/office/drawing/2014/main" id="{7898876C-D7A9-46AB-957B-736EA8B18BB0}"/>
              </a:ext>
            </a:extLst>
          </p:cNvPr>
          <p:cNvCxnSpPr>
            <a:cxnSpLocks/>
          </p:cNvCxnSpPr>
          <p:nvPr/>
        </p:nvCxnSpPr>
        <p:spPr>
          <a:xfrm flipH="1">
            <a:off x="4442460" y="5234138"/>
            <a:ext cx="1633821" cy="0"/>
          </a:xfrm>
          <a:prstGeom prst="straightConnector1">
            <a:avLst/>
          </a:prstGeom>
          <a:ln w="76200">
            <a:solidFill>
              <a:srgbClr val="8ABD3E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09CED67-FB47-4CEE-B19D-90FFC347DE30}"/>
              </a:ext>
            </a:extLst>
          </p:cNvPr>
          <p:cNvGrpSpPr/>
          <p:nvPr/>
        </p:nvGrpSpPr>
        <p:grpSpPr>
          <a:xfrm>
            <a:off x="6006119" y="5200651"/>
            <a:ext cx="179761" cy="582986"/>
            <a:chOff x="6249452" y="4130073"/>
            <a:chExt cx="512714" cy="1662791"/>
          </a:xfrm>
          <a:solidFill>
            <a:srgbClr val="8ABD3E"/>
          </a:solidFill>
        </p:grpSpPr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BC79F897-32B2-40BD-9CA9-1EA9EBCF6626}"/>
                </a:ext>
              </a:extLst>
            </p:cNvPr>
            <p:cNvSpPr/>
            <p:nvPr/>
          </p:nvSpPr>
          <p:spPr>
            <a:xfrm>
              <a:off x="6249452" y="5280150"/>
              <a:ext cx="512714" cy="512714"/>
            </a:xfrm>
            <a:prstGeom prst="ellipse">
              <a:avLst/>
            </a:prstGeom>
            <a:grpFill/>
            <a:ln>
              <a:solidFill>
                <a:srgbClr val="8ABD3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12">
              <a:extLst>
                <a:ext uri="{FF2B5EF4-FFF2-40B4-BE49-F238E27FC236}">
                  <a16:creationId xmlns:a16="http://schemas.microsoft.com/office/drawing/2014/main" id="{C398781F-EE65-4ED0-BEDE-6D070449D735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6505810" y="4130073"/>
              <a:ext cx="0" cy="1150078"/>
            </a:xfrm>
            <a:prstGeom prst="straightConnector1">
              <a:avLst/>
            </a:prstGeom>
            <a:grpFill/>
            <a:ln w="76200">
              <a:solidFill>
                <a:srgbClr val="8ABD3E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8" name="TextBox 22">
            <a:extLst>
              <a:ext uri="{FF2B5EF4-FFF2-40B4-BE49-F238E27FC236}">
                <a16:creationId xmlns:a16="http://schemas.microsoft.com/office/drawing/2014/main" id="{47131648-7605-4D87-9148-FAEDBEFF2DC5}"/>
              </a:ext>
            </a:extLst>
          </p:cNvPr>
          <p:cNvSpPr txBox="1"/>
          <p:nvPr/>
        </p:nvSpPr>
        <p:spPr>
          <a:xfrm>
            <a:off x="7202078" y="5723338"/>
            <a:ext cx="1449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touch location 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847CDA99-5F3E-4723-A3B4-59FF754878ED}"/>
              </a:ext>
            </a:extLst>
          </p:cNvPr>
          <p:cNvSpPr txBox="1"/>
          <p:nvPr/>
        </p:nvSpPr>
        <p:spPr>
          <a:xfrm>
            <a:off x="4865328" y="4136483"/>
            <a:ext cx="13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likelihood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32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1F958BC5-8DEA-415A-81D1-8EB69CC35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8156" t="2312" r="26205" b="59365"/>
          <a:stretch/>
        </p:blipFill>
        <p:spPr bwMode="auto">
          <a:xfrm>
            <a:off x="5362268" y="4052888"/>
            <a:ext cx="3289608" cy="20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171350-1081-4AFE-87E3-0C92350E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2971368"/>
            <a:ext cx="7880350" cy="120121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0FFEE76-38F7-4D6D-BBB1-16C4525C4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9284" t="649" r="1236" b="-649"/>
          <a:stretch/>
        </p:blipFill>
        <p:spPr bwMode="auto">
          <a:xfrm>
            <a:off x="1061541" y="1833368"/>
            <a:ext cx="1866461" cy="12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897B6-F45F-4C5F-A082-B9EAF451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Probabilistic Keyboard Model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2E3E32-9894-43B8-B6B9-B7390AF80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Which key does the user intend to press? </a:t>
            </a:r>
            <a:r>
              <a:rPr lang="de-DE">
                <a:sym typeface="Wingdings" panose="05000000000000000000" pitchFamily="2" charset="2"/>
              </a:rPr>
              <a:t>i.e. „input decoding“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BBC706-5FD8-4A8F-A2CD-BFF82701AA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Intelligent Text Entry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080610-AA58-4F52-8757-F914795DA2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Daniel Buschek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8A85A0-AC4F-40F0-A757-5037BDC033F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cxnSp>
        <p:nvCxnSpPr>
          <p:cNvPr id="9" name="Gerade Verbindung mit Pfeil 22">
            <a:extLst>
              <a:ext uri="{FF2B5EF4-FFF2-40B4-BE49-F238E27FC236}">
                <a16:creationId xmlns:a16="http://schemas.microsoft.com/office/drawing/2014/main" id="{32B9374B-9F44-4055-8A88-A9996E3B3BC5}"/>
              </a:ext>
            </a:extLst>
          </p:cNvPr>
          <p:cNvCxnSpPr>
            <a:cxnSpLocks/>
          </p:cNvCxnSpPr>
          <p:nvPr/>
        </p:nvCxnSpPr>
        <p:spPr>
          <a:xfrm flipV="1">
            <a:off x="1032813" y="3864225"/>
            <a:ext cx="0" cy="498970"/>
          </a:xfrm>
          <a:prstGeom prst="straightConnector1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3C35FB0-7F37-4780-975C-24C0E083F615}"/>
              </a:ext>
            </a:extLst>
          </p:cNvPr>
          <p:cNvSpPr txBox="1"/>
          <p:nvPr/>
        </p:nvSpPr>
        <p:spPr>
          <a:xfrm>
            <a:off x="299103" y="4419110"/>
            <a:ext cx="146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>
                    <a:lumMod val="50000"/>
                  </a:schemeClr>
                </a:solidFill>
              </a:rPr>
              <a:t>predicted </a:t>
            </a:r>
          </a:p>
          <a:p>
            <a:pPr algn="ctr"/>
            <a:r>
              <a:rPr lang="de-DE">
                <a:solidFill>
                  <a:schemeClr val="bg1">
                    <a:lumMod val="50000"/>
                  </a:schemeClr>
                </a:solidFill>
              </a:rPr>
              <a:t>keypress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Gerade Verbindung mit Pfeil 22">
            <a:extLst>
              <a:ext uri="{FF2B5EF4-FFF2-40B4-BE49-F238E27FC236}">
                <a16:creationId xmlns:a16="http://schemas.microsoft.com/office/drawing/2014/main" id="{A89A28DC-4B84-4C38-87DD-CC3EE90FF3EE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661713" y="2426020"/>
            <a:ext cx="0" cy="583873"/>
          </a:xfrm>
          <a:prstGeom prst="straightConnector1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8608E76A-0AF3-4E49-94C8-C19A94CFD572}"/>
              </a:ext>
            </a:extLst>
          </p:cNvPr>
          <p:cNvSpPr txBox="1"/>
          <p:nvPr/>
        </p:nvSpPr>
        <p:spPr>
          <a:xfrm>
            <a:off x="2928003" y="1779689"/>
            <a:ext cx="146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>
                    <a:lumMod val="50000"/>
                  </a:schemeClr>
                </a:solidFill>
              </a:rPr>
              <a:t>Gaussian key model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mit Pfeil 22">
            <a:extLst>
              <a:ext uri="{FF2B5EF4-FFF2-40B4-BE49-F238E27FC236}">
                <a16:creationId xmlns:a16="http://schemas.microsoft.com/office/drawing/2014/main" id="{FFD9A801-B8BB-4682-A13E-D9F5FFAE01FE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513732" y="2431567"/>
            <a:ext cx="888346" cy="589923"/>
          </a:xfrm>
          <a:prstGeom prst="straightConnector1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A1C5FF43-2245-4CD1-99B2-B5FB873AF95A}"/>
              </a:ext>
            </a:extLst>
          </p:cNvPr>
          <p:cNvSpPr txBox="1"/>
          <p:nvPr/>
        </p:nvSpPr>
        <p:spPr>
          <a:xfrm>
            <a:off x="4668368" y="1785236"/>
            <a:ext cx="146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schemeClr val="bg1">
                    <a:lumMod val="50000"/>
                  </a:schemeClr>
                </a:solidFill>
              </a:rPr>
              <a:t>Language model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feld 27">
            <a:extLst>
              <a:ext uri="{FF2B5EF4-FFF2-40B4-BE49-F238E27FC236}">
                <a16:creationId xmlns:a16="http://schemas.microsoft.com/office/drawing/2014/main" id="{9FDBC011-7120-4FD9-9E51-631B782335EE}"/>
              </a:ext>
            </a:extLst>
          </p:cNvPr>
          <p:cNvSpPr txBox="1"/>
          <p:nvPr/>
        </p:nvSpPr>
        <p:spPr>
          <a:xfrm rot="5400000">
            <a:off x="4017436" y="3105667"/>
            <a:ext cx="281377" cy="1965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defTabSz="321457" latinLnBrk="1" hangingPunct="0"/>
            <a:r>
              <a:rPr lang="de-DE" sz="12300" dirty="0">
                <a:solidFill>
                  <a:schemeClr val="bg1">
                    <a:lumMod val="85000"/>
                  </a:schemeClr>
                </a:solidFill>
                <a:latin typeface="Helvetica Neue Light" pitchFamily="2"/>
              </a:rPr>
              <a:t>}</a:t>
            </a:r>
            <a:endParaRPr lang="de-DE" sz="12300" dirty="0">
              <a:solidFill>
                <a:schemeClr val="bg1">
                  <a:lumMod val="85000"/>
                </a:schemeClr>
              </a:solidFill>
              <a:latin typeface="Helvetica Neue Light" pitchFamily="2"/>
              <a:sym typeface="Helvetica"/>
            </a:endParaRPr>
          </a:p>
        </p:txBody>
      </p:sp>
      <p:pic>
        <p:nvPicPr>
          <p:cNvPr id="21" name="Picture 2" descr="http://latex.codecogs.com/gif.latex?%5Cdpi%7B300%7D%20p%28k%7Ct%29">
            <a:extLst>
              <a:ext uri="{FF2B5EF4-FFF2-40B4-BE49-F238E27FC236}">
                <a16:creationId xmlns:a16="http://schemas.microsoft.com/office/drawing/2014/main" id="{B491E2B7-EE14-4B61-99AA-097FEEEE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85" y="4753959"/>
            <a:ext cx="803672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DC1948B-F475-4730-9798-391428F0F618}"/>
              </a:ext>
            </a:extLst>
          </p:cNvPr>
          <p:cNvSpPr txBox="1"/>
          <p:nvPr/>
        </p:nvSpPr>
        <p:spPr>
          <a:xfrm>
            <a:off x="3291905" y="4365696"/>
            <a:ext cx="146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>
                    <a:lumMod val="50000"/>
                  </a:schemeClr>
                </a:solidFill>
              </a:rPr>
              <a:t>Bayes‘ rule</a:t>
            </a:r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2B26D71-FC6C-48EF-8705-6569E9E58531}"/>
              </a:ext>
            </a:extLst>
          </p:cNvPr>
          <p:cNvSpPr txBox="1"/>
          <p:nvPr/>
        </p:nvSpPr>
        <p:spPr>
          <a:xfrm>
            <a:off x="3426332" y="467754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017B50CA-24BA-4F78-BBBD-9E9F634C7BD3}"/>
              </a:ext>
            </a:extLst>
          </p:cNvPr>
          <p:cNvSpPr txBox="1"/>
          <p:nvPr/>
        </p:nvSpPr>
        <p:spPr>
          <a:xfrm>
            <a:off x="6941010" y="5838346"/>
            <a:ext cx="1662780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r" defTabSz="321457" latinLnBrk="1" hangingPunct="0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[Yin et al. 2013]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Helvetica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8109F31-1B2E-4F28-A740-1FBAA0BD12EB}"/>
              </a:ext>
            </a:extLst>
          </p:cNvPr>
          <p:cNvSpPr txBox="1"/>
          <p:nvPr/>
        </p:nvSpPr>
        <p:spPr>
          <a:xfrm>
            <a:off x="695325" y="5669403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schemeClr val="bg1">
                    <a:lumMod val="50000"/>
                  </a:schemeClr>
                </a:solidFill>
              </a:rPr>
              <a:t>Evaluate and colour </a:t>
            </a:r>
            <a:r>
              <a:rPr lang="de-DE" b="1" i="1">
                <a:solidFill>
                  <a:schemeClr val="bg1">
                    <a:lumMod val="50000"/>
                  </a:schemeClr>
                </a:solidFill>
              </a:rPr>
              <a:t>k‘ </a:t>
            </a:r>
            <a:r>
              <a:rPr lang="de-DE">
                <a:solidFill>
                  <a:schemeClr val="bg1">
                    <a:lumMod val="50000"/>
                  </a:schemeClr>
                </a:solidFill>
              </a:rPr>
              <a:t>for each pixel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Gerade Verbindung mit Pfeil 22">
            <a:extLst>
              <a:ext uri="{FF2B5EF4-FFF2-40B4-BE49-F238E27FC236}">
                <a16:creationId xmlns:a16="http://schemas.microsoft.com/office/drawing/2014/main" id="{636FBAC4-035B-424A-9B9B-83279CB72C3E}"/>
              </a:ext>
            </a:extLst>
          </p:cNvPr>
          <p:cNvCxnSpPr>
            <a:cxnSpLocks/>
          </p:cNvCxnSpPr>
          <p:nvPr/>
        </p:nvCxnSpPr>
        <p:spPr>
          <a:xfrm>
            <a:off x="4668368" y="5838346"/>
            <a:ext cx="616130" cy="0"/>
          </a:xfrm>
          <a:prstGeom prst="straightConnector1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8" name="Picture 2" descr="https://latex.codecogs.com/png.latex?%5Cdpi%7B300%7D%20p%28k_n%7Ck_%7Bn-1%7D..k_%7Bn-5%7D%29">
            <a:extLst>
              <a:ext uri="{FF2B5EF4-FFF2-40B4-BE49-F238E27FC236}">
                <a16:creationId xmlns:a16="http://schemas.microsoft.com/office/drawing/2014/main" id="{10A578CD-FA9C-43EA-BFB2-7449291B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60" y="2356344"/>
            <a:ext cx="1760295" cy="2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401E39A3-EE14-49C2-BF50-4F6C5495A855}"/>
              </a:ext>
            </a:extLst>
          </p:cNvPr>
          <p:cNvSpPr txBox="1"/>
          <p:nvPr/>
        </p:nvSpPr>
        <p:spPr>
          <a:xfrm>
            <a:off x="6269781" y="1817429"/>
            <a:ext cx="176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e.g. based on </a:t>
            </a:r>
            <a:br>
              <a:rPr lang="de-DE" sz="140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last five characters:</a:t>
            </a:r>
            <a:endParaRPr lang="en-GB" sz="11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48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BD3E"/>
      </a:accent1>
      <a:accent2>
        <a:srgbClr val="E97B33"/>
      </a:accent2>
      <a:accent3>
        <a:srgbClr val="FEC63E"/>
      </a:accent3>
      <a:accent4>
        <a:srgbClr val="20ABDE"/>
      </a:accent4>
      <a:accent5>
        <a:srgbClr val="3E444C"/>
      </a:accent5>
      <a:accent6>
        <a:srgbClr val="E97B33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Microsoft Office PowerPoint</Application>
  <PresentationFormat>Breitbild</PresentationFormat>
  <Paragraphs>331</Paragraphs>
  <Slides>27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Arial</vt:lpstr>
      <vt:lpstr>Calibri</vt:lpstr>
      <vt:lpstr>Courier New</vt:lpstr>
      <vt:lpstr>FontAwesome</vt:lpstr>
      <vt:lpstr>Helvetica</vt:lpstr>
      <vt:lpstr>Helvetica Neue Light</vt:lpstr>
      <vt:lpstr>HelveticaNeueLT Std Med</vt:lpstr>
      <vt:lpstr>Lato</vt:lpstr>
      <vt:lpstr>Wingdings</vt:lpstr>
      <vt:lpstr>Office Theme</vt:lpstr>
      <vt:lpstr>Adaptive and Predictive Keyboards</vt:lpstr>
      <vt:lpstr>Learning Goals</vt:lpstr>
      <vt:lpstr>Motivation: Fast typing without errors</vt:lpstr>
      <vt:lpstr>Challenges for Mobile Typing</vt:lpstr>
      <vt:lpstr>Variance in Touchscreen Keypresses</vt:lpstr>
      <vt:lpstr>Individual Typing Behaviour</vt:lpstr>
      <vt:lpstr>Adapting Keyboards to Typists</vt:lpstr>
      <vt:lpstr>Modelling Touchscreen Keypresses</vt:lpstr>
      <vt:lpstr>Probabilistic Keyboard Model</vt:lpstr>
      <vt:lpstr>DIY: Probabilistic Keyboard Model</vt:lpstr>
      <vt:lpstr>Language Model Influence</vt:lpstr>
      <vt:lpstr>Adaptation in the Background</vt:lpstr>
      <vt:lpstr>Adaptation vs Distortion</vt:lpstr>
      <vt:lpstr>Context Adaptations</vt:lpstr>
      <vt:lpstr>Context Adaptations</vt:lpstr>
      <vt:lpstr>Decoding Typing Sequences</vt:lpstr>
      <vt:lpstr>Decoding Typing Sequences</vt:lpstr>
      <vt:lpstr>Decoding Typing Sequences</vt:lpstr>
      <vt:lpstr>Decoding Typing Sequences</vt:lpstr>
      <vt:lpstr>Gesture-based Decoding</vt:lpstr>
      <vt:lpstr>Gesture-based Decoding</vt:lpstr>
      <vt:lpstr>Word Prediction</vt:lpstr>
      <vt:lpstr>Summary</vt:lpstr>
      <vt:lpstr>Questions &amp; Discussion</vt:lpstr>
      <vt:lpstr>References</vt:lpstr>
      <vt:lpstr>References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Daniel</cp:lastModifiedBy>
  <cp:revision>982</cp:revision>
  <dcterms:created xsi:type="dcterms:W3CDTF">2017-10-10T14:10:45Z</dcterms:created>
  <dcterms:modified xsi:type="dcterms:W3CDTF">2020-11-30T13:17:13Z</dcterms:modified>
</cp:coreProperties>
</file>