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1031" r:id="rId3"/>
    <p:sldId id="914" r:id="rId4"/>
    <p:sldId id="915" r:id="rId5"/>
    <p:sldId id="1012" r:id="rId6"/>
    <p:sldId id="1013" r:id="rId7"/>
    <p:sldId id="1014" r:id="rId8"/>
    <p:sldId id="1015" r:id="rId9"/>
    <p:sldId id="1016" r:id="rId10"/>
    <p:sldId id="1017" r:id="rId11"/>
    <p:sldId id="1018" r:id="rId12"/>
    <p:sldId id="1019" r:id="rId13"/>
    <p:sldId id="1021" r:id="rId14"/>
    <p:sldId id="907" r:id="rId15"/>
    <p:sldId id="906" r:id="rId16"/>
    <p:sldId id="1022" r:id="rId17"/>
    <p:sldId id="1023" r:id="rId18"/>
    <p:sldId id="1037" r:id="rId19"/>
    <p:sldId id="1038" r:id="rId20"/>
    <p:sldId id="1024" r:id="rId21"/>
    <p:sldId id="1025" r:id="rId22"/>
    <p:sldId id="1026" r:id="rId23"/>
    <p:sldId id="1027" r:id="rId24"/>
    <p:sldId id="1040" r:id="rId25"/>
    <p:sldId id="1042" r:id="rId26"/>
    <p:sldId id="1028" r:id="rId27"/>
    <p:sldId id="1029" r:id="rId28"/>
    <p:sldId id="1030" r:id="rId29"/>
    <p:sldId id="1032" r:id="rId30"/>
    <p:sldId id="1033" r:id="rId31"/>
    <p:sldId id="1034" r:id="rId32"/>
    <p:sldId id="1035" r:id="rId33"/>
    <p:sldId id="1036" r:id="rId34"/>
    <p:sldId id="1043" r:id="rId35"/>
    <p:sldId id="1044" r:id="rId36"/>
    <p:sldId id="1045" r:id="rId37"/>
    <p:sldId id="1046" r:id="rId38"/>
    <p:sldId id="1047" r:id="rId39"/>
    <p:sldId id="1048" r:id="rId40"/>
    <p:sldId id="1049" r:id="rId41"/>
    <p:sldId id="10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256A82-6BA6-9747-8451-388EBC980C19}">
          <p14:sldIdLst>
            <p14:sldId id="256"/>
            <p14:sldId id="1031"/>
            <p14:sldId id="914"/>
            <p14:sldId id="915"/>
            <p14:sldId id="1012"/>
            <p14:sldId id="1013"/>
            <p14:sldId id="1014"/>
          </p14:sldIdLst>
        </p14:section>
        <p14:section name="Ubiquitous Computing" id="{DBC6AC71-9DF4-E149-BB8B-FB106D98F67A}">
          <p14:sldIdLst>
            <p14:sldId id="1015"/>
            <p14:sldId id="1016"/>
            <p14:sldId id="1017"/>
            <p14:sldId id="1018"/>
            <p14:sldId id="1019"/>
            <p14:sldId id="1021"/>
            <p14:sldId id="907"/>
            <p14:sldId id="906"/>
            <p14:sldId id="1022"/>
            <p14:sldId id="1023"/>
            <p14:sldId id="1037"/>
            <p14:sldId id="1038"/>
            <p14:sldId id="1024"/>
            <p14:sldId id="1025"/>
            <p14:sldId id="1026"/>
            <p14:sldId id="1027"/>
            <p14:sldId id="1040"/>
            <p14:sldId id="1042"/>
            <p14:sldId id="1028"/>
            <p14:sldId id="1029"/>
            <p14:sldId id="1030"/>
          </p14:sldIdLst>
        </p14:section>
        <p14:section name="Visions and Terms" id="{617F4A3A-BCF4-3546-ADCB-5605C7A32368}">
          <p14:sldIdLst>
            <p14:sldId id="1032"/>
            <p14:sldId id="1033"/>
            <p14:sldId id="1034"/>
            <p14:sldId id="1035"/>
            <p14:sldId id="1036"/>
            <p14:sldId id="1043"/>
            <p14:sldId id="1044"/>
            <p14:sldId id="1045"/>
            <p14:sldId id="1046"/>
            <p14:sldId id="1047"/>
            <p14:sldId id="1048"/>
            <p14:sldId id="1049"/>
            <p14:sldId id="1050"/>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24A"/>
    <a:srgbClr val="E3F7C6"/>
    <a:srgbClr val="89BD3E"/>
    <a:srgbClr val="CBE6A3"/>
    <a:srgbClr val="FFDCC6"/>
    <a:srgbClr val="E27732"/>
    <a:srgbClr val="F39200"/>
    <a:srgbClr val="FFCFB1"/>
    <a:srgbClr val="D8BBA9"/>
    <a:srgbClr val="D89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3" autoAdjust="0"/>
    <p:restoredTop sz="83836" autoAdjust="0"/>
  </p:normalViewPr>
  <p:slideViewPr>
    <p:cSldViewPr snapToGrid="0" showGuides="1">
      <p:cViewPr varScale="1">
        <p:scale>
          <a:sx n="96" d="100"/>
          <a:sy n="96" d="100"/>
        </p:scale>
        <p:origin x="1344" y="90"/>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14.01.2021</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Users' Context in Smart Environments</a:t>
            </a:r>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Users' Context in Smart Environments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www.flickr.com</a:t>
            </a:r>
            <a:r>
              <a:rPr lang="de-DE" dirty="0"/>
              <a:t>/</a:t>
            </a:r>
            <a:r>
              <a:rPr lang="de-DE" dirty="0" err="1"/>
              <a:t>photos</a:t>
            </a:r>
            <a:r>
              <a:rPr lang="de-DE" dirty="0"/>
              <a:t>/</a:t>
            </a:r>
            <a:r>
              <a:rPr lang="de-DE" dirty="0" err="1"/>
              <a:t>infomatique</a:t>
            </a:r>
            <a:r>
              <a:rPr lang="de-DE" dirty="0"/>
              <a:t>/16556890624/in/</a:t>
            </a:r>
            <a:r>
              <a:rPr lang="de-DE" dirty="0" err="1"/>
              <a:t>photostream</a:t>
            </a:r>
            <a:r>
              <a:rPr lang="de-DE" dirty="0"/>
              <a:t>/</a:t>
            </a:r>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
        <p:nvSpPr>
          <p:cNvPr id="5" name="Footer Placeholder 4">
            <a:extLst>
              <a:ext uri="{FF2B5EF4-FFF2-40B4-BE49-F238E27FC236}">
                <a16:creationId xmlns:a16="http://schemas.microsoft.com/office/drawing/2014/main" id="{11562BB9-F0AB-F640-853C-DA704ECEF6EE}"/>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0D2DF-D755-4EBC-A10C-E51B0C651747}" type="slidenum">
              <a:rPr lang="de-DE"/>
              <a:pPr/>
              <a:t>24</a:t>
            </a:fld>
            <a:endParaRPr lang="de-DE"/>
          </a:p>
        </p:txBody>
      </p:sp>
      <p:sp>
        <p:nvSpPr>
          <p:cNvPr id="280578" name="Rectangle 2"/>
          <p:cNvSpPr>
            <a:spLocks noGrp="1" noRot="1" noChangeAspect="1" noChangeArrowheads="1" noTextEdit="1"/>
          </p:cNvSpPr>
          <p:nvPr>
            <p:ph type="sldImg"/>
          </p:nvPr>
        </p:nvSpPr>
        <p:spPr>
          <a:xfrm>
            <a:off x="138113" y="768350"/>
            <a:ext cx="6823075" cy="3838575"/>
          </a:xfrm>
          <a:ln/>
        </p:spPr>
      </p:sp>
      <p:sp>
        <p:nvSpPr>
          <p:cNvPr id="280579" name="Rectangle 3"/>
          <p:cNvSpPr>
            <a:spLocks noGrp="1" noChangeArrowheads="1"/>
          </p:cNvSpPr>
          <p:nvPr>
            <p:ph type="body" idx="1"/>
          </p:nvPr>
        </p:nvSpPr>
        <p:spPr>
          <a:xfrm>
            <a:off x="709613" y="4862513"/>
            <a:ext cx="5680075" cy="4603750"/>
          </a:xfrm>
        </p:spPr>
        <p:txBody>
          <a:bodyPr/>
          <a:lstStyle/>
          <a:p>
            <a:endParaRPr lang="en-US"/>
          </a:p>
        </p:txBody>
      </p:sp>
    </p:spTree>
    <p:extLst>
      <p:ext uri="{BB962C8B-B14F-4D97-AF65-F5344CB8AC3E}">
        <p14:creationId xmlns:p14="http://schemas.microsoft.com/office/powerpoint/2010/main" val="10959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0D2DF-D755-4EBC-A10C-E51B0C651747}" type="slidenum">
              <a:rPr lang="de-DE"/>
              <a:pPr/>
              <a:t>25</a:t>
            </a:fld>
            <a:endParaRPr lang="de-DE"/>
          </a:p>
        </p:txBody>
      </p:sp>
      <p:sp>
        <p:nvSpPr>
          <p:cNvPr id="280578" name="Rectangle 2"/>
          <p:cNvSpPr>
            <a:spLocks noGrp="1" noRot="1" noChangeAspect="1" noChangeArrowheads="1" noTextEdit="1"/>
          </p:cNvSpPr>
          <p:nvPr>
            <p:ph type="sldImg"/>
          </p:nvPr>
        </p:nvSpPr>
        <p:spPr>
          <a:xfrm>
            <a:off x="138113" y="768350"/>
            <a:ext cx="6823075" cy="3838575"/>
          </a:xfrm>
          <a:ln/>
        </p:spPr>
      </p:sp>
      <p:sp>
        <p:nvSpPr>
          <p:cNvPr id="280579" name="Rectangle 3"/>
          <p:cNvSpPr>
            <a:spLocks noGrp="1" noChangeArrowheads="1"/>
          </p:cNvSpPr>
          <p:nvPr>
            <p:ph type="body" idx="1"/>
          </p:nvPr>
        </p:nvSpPr>
        <p:spPr>
          <a:xfrm>
            <a:off x="709613" y="4862513"/>
            <a:ext cx="5680075" cy="4603750"/>
          </a:xfrm>
        </p:spPr>
        <p:txBody>
          <a:bodyPr/>
          <a:lstStyle/>
          <a:p>
            <a:endParaRPr lang="en-US"/>
          </a:p>
        </p:txBody>
      </p:sp>
    </p:spTree>
    <p:extLst>
      <p:ext uri="{BB962C8B-B14F-4D97-AF65-F5344CB8AC3E}">
        <p14:creationId xmlns:p14="http://schemas.microsoft.com/office/powerpoint/2010/main" val="47283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29</a:t>
            </a:fld>
            <a:endParaRPr lang="en-US"/>
          </a:p>
        </p:txBody>
      </p:sp>
      <p:sp>
        <p:nvSpPr>
          <p:cNvPr id="5" name="Footer Placeholder 4">
            <a:extLst>
              <a:ext uri="{FF2B5EF4-FFF2-40B4-BE49-F238E27FC236}">
                <a16:creationId xmlns:a16="http://schemas.microsoft.com/office/drawing/2014/main" id="{F4A2065C-5D55-074C-A1FE-67EAB255710D}"/>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18229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nice: https://</a:t>
            </a:r>
            <a:r>
              <a:rPr lang="en-US" dirty="0" err="1"/>
              <a:t>www.youtube.com</a:t>
            </a:r>
            <a:r>
              <a:rPr lang="en-US" dirty="0"/>
              <a:t>/</a:t>
            </a:r>
            <a:r>
              <a:rPr lang="en-US" dirty="0" err="1"/>
              <a:t>watch?v</a:t>
            </a:r>
            <a:r>
              <a:rPr lang="en-US" dirty="0"/>
              <a:t>=v2qILGYl-BM </a:t>
            </a:r>
            <a:r>
              <a:rPr lang="en-US" sz="1200" b="0" i="0" kern="1200" dirty="0">
                <a:solidFill>
                  <a:schemeClr val="tx1"/>
                </a:solidFill>
                <a:effectLst/>
                <a:latin typeface="+mn-lt"/>
                <a:ea typeface="+mn-ea"/>
                <a:cs typeface="+mn-cs"/>
              </a:rPr>
              <a:t>Steve Collins, Andy </a:t>
            </a:r>
            <a:r>
              <a:rPr lang="en-US" sz="1200" b="0" i="0" kern="1200" dirty="0" err="1">
                <a:solidFill>
                  <a:schemeClr val="tx1"/>
                </a:solidFill>
                <a:effectLst/>
                <a:latin typeface="+mn-lt"/>
                <a:ea typeface="+mn-ea"/>
                <a:cs typeface="+mn-cs"/>
              </a:rPr>
              <a:t>Ruina</a:t>
            </a:r>
            <a:r>
              <a:rPr lang="en-US" sz="1200" b="0" i="0" kern="1200" dirty="0">
                <a:solidFill>
                  <a:schemeClr val="tx1"/>
                </a:solidFill>
                <a:effectLst/>
                <a:latin typeface="+mn-lt"/>
                <a:ea typeface="+mn-ea"/>
                <a:cs typeface="+mn-cs"/>
              </a:rPr>
              <a:t>, Russ </a:t>
            </a:r>
            <a:r>
              <a:rPr lang="en-US" sz="1200" b="0" i="0" kern="1200" dirty="0" err="1">
                <a:solidFill>
                  <a:schemeClr val="tx1"/>
                </a:solidFill>
                <a:effectLst/>
                <a:latin typeface="+mn-lt"/>
                <a:ea typeface="+mn-ea"/>
                <a:cs typeface="+mn-cs"/>
              </a:rPr>
              <a:t>Tedrake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Martijn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Wisse</a:t>
            </a:r>
            <a:r>
              <a:rPr lang="en-US" sz="1200" b="0" i="0" kern="1200" dirty="0">
                <a:solidFill>
                  <a:schemeClr val="tx1"/>
                </a:solidFill>
                <a:effectLst/>
                <a:latin typeface="+mn-lt"/>
                <a:ea typeface="+mn-ea"/>
                <a:cs typeface="+mn-cs"/>
              </a:rPr>
              <a:t>. "Efficient bipedal robots based on passive-dynamic walkers." </a:t>
            </a:r>
            <a:r>
              <a:rPr lang="en-US" sz="1200" b="0" i="1" kern="1200" dirty="0">
                <a:solidFill>
                  <a:schemeClr val="tx1"/>
                </a:solidFill>
                <a:effectLst/>
                <a:latin typeface="+mn-lt"/>
                <a:ea typeface="+mn-ea"/>
                <a:cs typeface="+mn-cs"/>
              </a:rPr>
              <a:t>Science</a:t>
            </a:r>
            <a:r>
              <a:rPr lang="en-US" sz="1200" b="0" i="0" kern="1200" dirty="0">
                <a:solidFill>
                  <a:schemeClr val="tx1"/>
                </a:solidFill>
                <a:effectLst/>
                <a:latin typeface="+mn-lt"/>
                <a:ea typeface="+mn-ea"/>
                <a:cs typeface="+mn-cs"/>
              </a:rPr>
              <a:t> 307, no. 5712 (2005): 1082-1085.</a:t>
            </a:r>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31</a:t>
            </a:fld>
            <a:endParaRPr lang="en-US"/>
          </a:p>
        </p:txBody>
      </p:sp>
      <p:sp>
        <p:nvSpPr>
          <p:cNvPr id="5" name="Footer Placeholder 4">
            <a:extLst>
              <a:ext uri="{FF2B5EF4-FFF2-40B4-BE49-F238E27FC236}">
                <a16:creationId xmlns:a16="http://schemas.microsoft.com/office/drawing/2014/main" id="{406BA3B6-9013-8C4F-AC39-C0BCCFBB2D64}"/>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101097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34</a:t>
            </a:fld>
            <a:endParaRPr lang="en-US"/>
          </a:p>
        </p:txBody>
      </p:sp>
    </p:spTree>
    <p:extLst>
      <p:ext uri="{BB962C8B-B14F-4D97-AF65-F5344CB8AC3E}">
        <p14:creationId xmlns:p14="http://schemas.microsoft.com/office/powerpoint/2010/main" val="280755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itchFamily="18" charset="2"/>
              <a:buNone/>
            </a:pPr>
            <a:r>
              <a:rPr lang="en-US" u="sng" kern="0" dirty="0" smtClean="0"/>
              <a:t>Mobile Phones: Siemens, Nokia, Apple – A question?</a:t>
            </a:r>
            <a:endParaRPr lang="de-DE" kern="0" dirty="0" smtClean="0"/>
          </a:p>
          <a:p>
            <a:r>
              <a:rPr lang="en-US" kern="0" dirty="0" smtClean="0"/>
              <a:t>Great knowledge and skill in RF, electronics manufacturing, and distribution channels did not help to stay in front</a:t>
            </a:r>
            <a:endParaRPr lang="de-DE" kern="0" dirty="0" smtClean="0"/>
          </a:p>
          <a:p>
            <a:r>
              <a:rPr lang="en-US" kern="0" dirty="0" smtClean="0"/>
              <a:t>Daimler, Audi, VW, …, Google – what will be the key skills for the next generation cars?</a:t>
            </a:r>
            <a:endParaRPr lang="de-DE" kern="0" dirty="0" smtClean="0"/>
          </a:p>
          <a:p>
            <a:r>
              <a:rPr lang="en-US" kern="0" dirty="0" smtClean="0"/>
              <a:t>Things that are considered difficult now, may be really easy in the future</a:t>
            </a:r>
            <a:endParaRPr lang="de-DE" kern="0" dirty="0" smtClean="0"/>
          </a:p>
          <a:p>
            <a:endParaRPr lang="en-US" dirty="0"/>
          </a:p>
        </p:txBody>
      </p:sp>
      <p:sp>
        <p:nvSpPr>
          <p:cNvPr id="4" name="Foliennummernplatzhalter 3"/>
          <p:cNvSpPr>
            <a:spLocks noGrp="1"/>
          </p:cNvSpPr>
          <p:nvPr>
            <p:ph type="sldNum" sz="quarter" idx="10"/>
          </p:nvPr>
        </p:nvSpPr>
        <p:spPr/>
        <p:txBody>
          <a:bodyPr/>
          <a:lstStyle/>
          <a:p>
            <a:fld id="{6B97A71C-6DE0-4785-BCFE-AF45A9B0FEC3}" type="slidenum">
              <a:rPr lang="en-US" smtClean="0"/>
              <a:t>35</a:t>
            </a:fld>
            <a:endParaRPr lang="en-US"/>
          </a:p>
        </p:txBody>
      </p:sp>
    </p:spTree>
    <p:extLst>
      <p:ext uri="{BB962C8B-B14F-4D97-AF65-F5344CB8AC3E}">
        <p14:creationId xmlns:p14="http://schemas.microsoft.com/office/powerpoint/2010/main" val="1870908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36</a:t>
            </a:fld>
            <a:endParaRPr lang="en-US"/>
          </a:p>
        </p:txBody>
      </p:sp>
    </p:spTree>
    <p:extLst>
      <p:ext uri="{BB962C8B-B14F-4D97-AF65-F5344CB8AC3E}">
        <p14:creationId xmlns:p14="http://schemas.microsoft.com/office/powerpoint/2010/main" val="3633236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37</a:t>
            </a:fld>
            <a:endParaRPr lang="en-US"/>
          </a:p>
        </p:txBody>
      </p:sp>
    </p:spTree>
    <p:extLst>
      <p:ext uri="{BB962C8B-B14F-4D97-AF65-F5344CB8AC3E}">
        <p14:creationId xmlns:p14="http://schemas.microsoft.com/office/powerpoint/2010/main" val="46262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38</a:t>
            </a:fld>
            <a:endParaRPr lang="en-US"/>
          </a:p>
        </p:txBody>
      </p:sp>
    </p:spTree>
    <p:extLst>
      <p:ext uri="{BB962C8B-B14F-4D97-AF65-F5344CB8AC3E}">
        <p14:creationId xmlns:p14="http://schemas.microsoft.com/office/powerpoint/2010/main" val="3630737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39</a:t>
            </a:fld>
            <a:endParaRPr lang="en-US"/>
          </a:p>
        </p:txBody>
      </p:sp>
    </p:spTree>
    <p:extLst>
      <p:ext uri="{BB962C8B-B14F-4D97-AF65-F5344CB8AC3E}">
        <p14:creationId xmlns:p14="http://schemas.microsoft.com/office/powerpoint/2010/main" val="177885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5</a:t>
            </a:fld>
            <a:endParaRPr lang="en-US"/>
          </a:p>
        </p:txBody>
      </p:sp>
      <p:sp>
        <p:nvSpPr>
          <p:cNvPr id="5" name="Footer Placeholder 4">
            <a:extLst>
              <a:ext uri="{FF2B5EF4-FFF2-40B4-BE49-F238E27FC236}">
                <a16:creationId xmlns:a16="http://schemas.microsoft.com/office/drawing/2014/main" id="{850CD4D2-7D9B-0447-B7DF-E2EDD59B0F88}"/>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2480585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1009650"/>
            <a:ext cx="5486401" cy="30861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98884D0-57B6-4233-A839-4193BB2862E0}" type="slidenum">
              <a:rPr lang="de-DE" smtClean="0"/>
              <a:pPr/>
              <a:t>40</a:t>
            </a:fld>
            <a:endParaRPr lang="de-DE"/>
          </a:p>
        </p:txBody>
      </p:sp>
    </p:spTree>
    <p:extLst>
      <p:ext uri="{BB962C8B-B14F-4D97-AF65-F5344CB8AC3E}">
        <p14:creationId xmlns:p14="http://schemas.microsoft.com/office/powerpoint/2010/main" val="76474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1009650"/>
            <a:ext cx="5486401" cy="30861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98884D0-57B6-4233-A839-4193BB2862E0}" type="slidenum">
              <a:rPr lang="de-DE" smtClean="0"/>
              <a:pPr/>
              <a:t>41</a:t>
            </a:fld>
            <a:endParaRPr lang="de-DE"/>
          </a:p>
        </p:txBody>
      </p:sp>
    </p:spTree>
    <p:extLst>
      <p:ext uri="{BB962C8B-B14F-4D97-AF65-F5344CB8AC3E}">
        <p14:creationId xmlns:p14="http://schemas.microsoft.com/office/powerpoint/2010/main" val="14786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www.pexels.com</a:t>
            </a:r>
            <a:r>
              <a:rPr lang="en-US" dirty="0"/>
              <a:t>/photo/hanging-orange-handles-in-public-transport-3766617/</a:t>
            </a:r>
          </a:p>
          <a:p>
            <a:r>
              <a:rPr lang="en-US" dirty="0"/>
              <a:t>https://</a:t>
            </a:r>
            <a:r>
              <a:rPr lang="en-US" dirty="0" err="1"/>
              <a:t>www.pexels.com</a:t>
            </a:r>
            <a:r>
              <a:rPr lang="en-US" dirty="0"/>
              <a:t>/photo/fashion-art-camera-office-57750/</a:t>
            </a:r>
          </a:p>
          <a:p>
            <a:r>
              <a:rPr lang="en-US" dirty="0"/>
              <a:t>https://</a:t>
            </a:r>
            <a:r>
              <a:rPr lang="en-US" dirty="0" err="1"/>
              <a:t>www.pexels.com</a:t>
            </a:r>
            <a:r>
              <a:rPr lang="en-US" dirty="0"/>
              <a:t>/photo/silver-and-green-screw-driver-4480453/</a:t>
            </a:r>
          </a:p>
        </p:txBody>
      </p:sp>
      <p:sp>
        <p:nvSpPr>
          <p:cNvPr id="4" name="Slide Number Placeholder 3"/>
          <p:cNvSpPr>
            <a:spLocks noGrp="1"/>
          </p:cNvSpPr>
          <p:nvPr>
            <p:ph type="sldNum" sz="quarter" idx="5"/>
          </p:nvPr>
        </p:nvSpPr>
        <p:spPr/>
        <p:txBody>
          <a:bodyPr/>
          <a:lstStyle/>
          <a:p>
            <a:fld id="{38934EE8-1DD6-4929-B7B8-30F750D483F0}" type="slidenum">
              <a:rPr lang="en-US" smtClean="0"/>
              <a:t>7</a:t>
            </a:fld>
            <a:endParaRPr lang="en-US"/>
          </a:p>
        </p:txBody>
      </p:sp>
      <p:sp>
        <p:nvSpPr>
          <p:cNvPr id="5" name="Footer Placeholder 4">
            <a:extLst>
              <a:ext uri="{FF2B5EF4-FFF2-40B4-BE49-F238E27FC236}">
                <a16:creationId xmlns:a16="http://schemas.microsoft.com/office/drawing/2014/main" id="{8717753D-EFDC-3340-82CF-36F33DBF182F}"/>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398671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13</a:t>
            </a:fld>
            <a:endParaRPr lang="en-US"/>
          </a:p>
        </p:txBody>
      </p:sp>
      <p:sp>
        <p:nvSpPr>
          <p:cNvPr id="5" name="Footer Placeholder 4">
            <a:extLst>
              <a:ext uri="{FF2B5EF4-FFF2-40B4-BE49-F238E27FC236}">
                <a16:creationId xmlns:a16="http://schemas.microsoft.com/office/drawing/2014/main" id="{2597C1CF-55D8-8D40-84ED-DA85BBC0AE26}"/>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614675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www.flickr.com</a:t>
            </a:r>
            <a:r>
              <a:rPr lang="en-US" dirty="0"/>
              <a:t>/photos/147489968@N06/29813588732/</a:t>
            </a:r>
          </a:p>
        </p:txBody>
      </p:sp>
      <p:sp>
        <p:nvSpPr>
          <p:cNvPr id="4" name="Slide Number Placeholder 3"/>
          <p:cNvSpPr>
            <a:spLocks noGrp="1"/>
          </p:cNvSpPr>
          <p:nvPr>
            <p:ph type="sldNum" sz="quarter" idx="5"/>
          </p:nvPr>
        </p:nvSpPr>
        <p:spPr/>
        <p:txBody>
          <a:bodyPr/>
          <a:lstStyle/>
          <a:p>
            <a:fld id="{38934EE8-1DD6-4929-B7B8-30F750D483F0}" type="slidenum">
              <a:rPr lang="en-US" smtClean="0"/>
              <a:t>14</a:t>
            </a:fld>
            <a:endParaRPr lang="en-US"/>
          </a:p>
        </p:txBody>
      </p:sp>
      <p:sp>
        <p:nvSpPr>
          <p:cNvPr id="5" name="Footer Placeholder 4">
            <a:extLst>
              <a:ext uri="{FF2B5EF4-FFF2-40B4-BE49-F238E27FC236}">
                <a16:creationId xmlns:a16="http://schemas.microsoft.com/office/drawing/2014/main" id="{55940FC4-C58B-C346-803B-01853E75AFB6}"/>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185332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a:t>
            </a:r>
            <a:r>
              <a:rPr lang="en-US" dirty="0" err="1"/>
              <a:t>index.php?curid</a:t>
            </a:r>
            <a:r>
              <a:rPr lang="en-US" dirty="0"/>
              <a:t>=84394292</a:t>
            </a:r>
          </a:p>
          <a:p>
            <a:r>
              <a:rPr lang="en-US" dirty="0"/>
              <a:t>https://</a:t>
            </a:r>
            <a:r>
              <a:rPr lang="en-US" dirty="0" err="1"/>
              <a:t>commons.wikimedia.org</a:t>
            </a:r>
            <a:r>
              <a:rPr lang="en-US" dirty="0"/>
              <a:t>/w/</a:t>
            </a:r>
            <a:r>
              <a:rPr lang="en-US" dirty="0" err="1"/>
              <a:t>index.php?curid</a:t>
            </a:r>
            <a:r>
              <a:rPr lang="en-US" dirty="0"/>
              <a:t>=69690697</a:t>
            </a:r>
          </a:p>
        </p:txBody>
      </p:sp>
      <p:sp>
        <p:nvSpPr>
          <p:cNvPr id="4" name="Slide Number Placeholder 3"/>
          <p:cNvSpPr>
            <a:spLocks noGrp="1"/>
          </p:cNvSpPr>
          <p:nvPr>
            <p:ph type="sldNum" sz="quarter" idx="5"/>
          </p:nvPr>
        </p:nvSpPr>
        <p:spPr/>
        <p:txBody>
          <a:bodyPr/>
          <a:lstStyle/>
          <a:p>
            <a:fld id="{38934EE8-1DD6-4929-B7B8-30F750D483F0}" type="slidenum">
              <a:rPr lang="en-US" smtClean="0"/>
              <a:t>15</a:t>
            </a:fld>
            <a:endParaRPr lang="en-US"/>
          </a:p>
        </p:txBody>
      </p:sp>
      <p:sp>
        <p:nvSpPr>
          <p:cNvPr id="5" name="Footer Placeholder 4">
            <a:extLst>
              <a:ext uri="{FF2B5EF4-FFF2-40B4-BE49-F238E27FC236}">
                <a16:creationId xmlns:a16="http://schemas.microsoft.com/office/drawing/2014/main" id="{32C2A44B-C55D-364A-9C87-20B8B74307BF}"/>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282691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18</a:t>
            </a:fld>
            <a:endParaRPr lang="en-US"/>
          </a:p>
        </p:txBody>
      </p:sp>
    </p:spTree>
    <p:extLst>
      <p:ext uri="{BB962C8B-B14F-4D97-AF65-F5344CB8AC3E}">
        <p14:creationId xmlns:p14="http://schemas.microsoft.com/office/powerpoint/2010/main" val="8386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19</a:t>
            </a:fld>
            <a:endParaRPr lang="en-US"/>
          </a:p>
        </p:txBody>
      </p:sp>
    </p:spTree>
    <p:extLst>
      <p:ext uri="{BB962C8B-B14F-4D97-AF65-F5344CB8AC3E}">
        <p14:creationId xmlns:p14="http://schemas.microsoft.com/office/powerpoint/2010/main" val="4222235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20</a:t>
            </a:fld>
            <a:endParaRPr lang="en-US"/>
          </a:p>
        </p:txBody>
      </p:sp>
      <p:sp>
        <p:nvSpPr>
          <p:cNvPr id="5" name="Footer Placeholder 4">
            <a:extLst>
              <a:ext uri="{FF2B5EF4-FFF2-40B4-BE49-F238E27FC236}">
                <a16:creationId xmlns:a16="http://schemas.microsoft.com/office/drawing/2014/main" id="{FD884A4B-03FA-234D-9094-1914D0355535}"/>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195963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CBB6928D-5B65-2D43-B610-BB5AE432B075}" type="datetime1">
              <a:rPr lang="en-US" smtClean="0"/>
              <a:t>1/14/2021</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Sven Mayer &amp; Albrecht Schmidt</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76B033EF-E0C7-9741-B946-6E099F538C7A}" type="datetime1">
              <a:rPr lang="en-US" smtClean="0"/>
              <a:t>1/14/2021</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Sven Mayer &amp; Albrecht Schmidt</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A5905AAA-F9A2-4079-AF23-5AC0361AEBDA}" type="datetime1">
              <a:rPr lang="en-US" smtClean="0"/>
              <a:t>1/14/2021</a:t>
            </a:fld>
            <a:endParaRPr lang="en-US"/>
          </a:p>
        </p:txBody>
      </p:sp>
      <p:sp>
        <p:nvSpPr>
          <p:cNvPr id="5" name="Fußzeilenplatzhalter 4"/>
          <p:cNvSpPr>
            <a:spLocks noGrp="1"/>
          </p:cNvSpPr>
          <p:nvPr>
            <p:ph type="ftr" sz="quarter" idx="11"/>
          </p:nvPr>
        </p:nvSpPr>
        <p:spPr/>
        <p:txBody>
          <a:bodyPr/>
          <a:lstStyle/>
          <a:p>
            <a:r>
              <a:rPr lang="en-US" smtClean="0"/>
              <a:t>IUI, Albrecht Schmidt, 2019</a:t>
            </a:r>
            <a:endParaRPr lang="en-US"/>
          </a:p>
        </p:txBody>
      </p:sp>
      <p:sp>
        <p:nvSpPr>
          <p:cNvPr id="6" name="Foliennummernplatzhalter 5"/>
          <p:cNvSpPr>
            <a:spLocks noGrp="1"/>
          </p:cNvSpPr>
          <p:nvPr>
            <p:ph type="sldNum" sz="quarter" idx="12"/>
          </p:nvPr>
        </p:nvSpPr>
        <p:spPr/>
        <p:txBody>
          <a:bodyPr/>
          <a:lstStyle/>
          <a:p>
            <a:fld id="{7B44EF44-587D-4887-8889-18237A826722}" type="slidenum">
              <a:rPr lang="en-US" smtClean="0"/>
              <a:t>‹Nr.›</a:t>
            </a:fld>
            <a:endParaRPr lang="en-US"/>
          </a:p>
        </p:txBody>
      </p:sp>
    </p:spTree>
    <p:extLst>
      <p:ext uri="{BB962C8B-B14F-4D97-AF65-F5344CB8AC3E}">
        <p14:creationId xmlns:p14="http://schemas.microsoft.com/office/powerpoint/2010/main" val="71495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B0B3E92C-6401-EE40-933C-030463134F60}" type="datetime1">
              <a:rPr lang="en-US" smtClean="0"/>
              <a:t>1/14/2021</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61EC53B2-E84C-084E-BC54-A286A0905B84}" type="datetime1">
              <a:rPr lang="en-US" smtClean="0"/>
              <a:t>1/14/2021</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Sven Mayer &amp; Albrecht Schmidt</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5"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hasCustomPrompt="1"/>
          </p:nvPr>
        </p:nvSpPr>
        <p:spPr>
          <a:xfrm>
            <a:off x="4767283" y="1592265"/>
            <a:ext cx="3884592" cy="4537073"/>
          </a:xfrm>
          <a:prstGeom prst="rect">
            <a:avLst/>
          </a:prstGeom>
        </p:spPr>
        <p:txBody>
          <a:bodyPr/>
          <a:lstStyle>
            <a:lvl1pPr>
              <a:buClr>
                <a:srgbClr val="8BC24A"/>
              </a:buClr>
              <a:defRPr/>
            </a:lvl1pPr>
            <a:lvl2pPr defTabSz="687600">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3B9E14F2-6B7F-CA48-AC33-B4702B03AA6B}" type="datetime1">
              <a:rPr lang="en-US" smtClean="0"/>
              <a:t>1/14/2021</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Sven Mayer &amp; Albrecht Schmidt</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
        <p:nvSpPr>
          <p:cNvPr id="14" name="Title 6">
            <a:extLst>
              <a:ext uri="{FF2B5EF4-FFF2-40B4-BE49-F238E27FC236}">
                <a16:creationId xmlns:a16="http://schemas.microsoft.com/office/drawing/2014/main" id="{82F033CF-87CA-DE4B-8BA7-8E79059DCDC0}"/>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FAED13FB-C2F2-B44E-A678-D4DC32255F18}"/>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Tree>
    <p:extLst>
      <p:ext uri="{BB962C8B-B14F-4D97-AF65-F5344CB8AC3E}">
        <p14:creationId xmlns:p14="http://schemas.microsoft.com/office/powerpoint/2010/main" val="222479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7" y="1268412"/>
            <a:ext cx="10801348" cy="4860926"/>
          </a:xfrm>
          <a:prstGeom prst="rect">
            <a:avLst/>
          </a:prstGeom>
        </p:spPr>
        <p:txBody>
          <a:bodyPr/>
          <a:lstStyle>
            <a:lvl1pPr defTabSz="284400">
              <a:buClr>
                <a:srgbClr val="8BC24A"/>
              </a:buClr>
              <a:defRPr/>
            </a:lvl1pPr>
            <a:lvl2pPr>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0E423652-F532-2545-8351-5A233A6AD298}" type="datetime1">
              <a:rPr lang="en-US" smtClean="0"/>
              <a:t>1/14/2021</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55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D609D511-094B-E54C-86CB-697D4252E0C8}" type="datetime1">
              <a:rPr lang="en-US" smtClean="0"/>
              <a:t>1/14/2021</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
        <p:nvSpPr>
          <p:cNvPr id="10" name="Text Placeholder 8">
            <a:extLst>
              <a:ext uri="{FF2B5EF4-FFF2-40B4-BE49-F238E27FC236}">
                <a16:creationId xmlns:a16="http://schemas.microsoft.com/office/drawing/2014/main" id="{A040DA6F-2CD1-8A4F-AC8F-3D9AEA351B5F}"/>
              </a:ext>
            </a:extLst>
          </p:cNvPr>
          <p:cNvSpPr>
            <a:spLocks noGrp="1"/>
          </p:cNvSpPr>
          <p:nvPr>
            <p:ph type="body" sz="quarter" idx="15" hasCustomPrompt="1"/>
          </p:nvPr>
        </p:nvSpPr>
        <p:spPr>
          <a:xfrm>
            <a:off x="695326" y="1089025"/>
            <a:ext cx="10801347"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itle 6">
            <a:extLst>
              <a:ext uri="{FF2B5EF4-FFF2-40B4-BE49-F238E27FC236}">
                <a16:creationId xmlns:a16="http://schemas.microsoft.com/office/drawing/2014/main" id="{9B186B8C-919E-9C45-B641-60AFC3508BF2}"/>
              </a:ext>
            </a:extLst>
          </p:cNvPr>
          <p:cNvSpPr txBox="1">
            <a:spLocks/>
          </p:cNvSpPr>
          <p:nvPr userDrawn="1"/>
        </p:nvSpPr>
        <p:spPr>
          <a:xfrm>
            <a:off x="695327" y="115888"/>
            <a:ext cx="7956548" cy="97313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8">
            <a:extLst>
              <a:ext uri="{FF2B5EF4-FFF2-40B4-BE49-F238E27FC236}">
                <a16:creationId xmlns:a16="http://schemas.microsoft.com/office/drawing/2014/main" id="{32B3D2C1-E934-FD49-9635-00F83D17E9A0}"/>
              </a:ext>
            </a:extLst>
          </p:cNvPr>
          <p:cNvSpPr>
            <a:spLocks noGrp="1"/>
          </p:cNvSpPr>
          <p:nvPr>
            <p:ph type="body" sz="quarter" idx="25"/>
          </p:nvPr>
        </p:nvSpPr>
        <p:spPr>
          <a:xfrm>
            <a:off x="695324" y="1592264"/>
            <a:ext cx="10801347"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283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8A67323A-3C55-C34F-A437-ED214D5BBDAC}" type="datetime1">
              <a:rPr lang="en-US" smtClean="0"/>
              <a:t>1/14/2021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Sven Mayer &amp; 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0A6C2C57-7213-7B40-9CA7-4E46E7526A8B}" type="datetime1">
              <a:rPr lang="en-US" smtClean="0"/>
              <a:t>1/14/2021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Sven Mayer &amp; 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8C6CFA54-7C23-1A40-8E2C-3AA18FBCD46D}" type="datetime1">
              <a:rPr lang="en-US" smtClean="0"/>
              <a:t>1/14/2021</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Sven Mayer &amp; Albrecht Schmidt</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18EB8B4F-DDEE-5147-8AE0-631A21C1E99D}" type="datetime1">
              <a:rPr lang="en-US" smtClean="0"/>
              <a:t>1/14/2021</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Sven Mayer &amp; Albrecht Schmidt</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84" r:id="rId6"/>
    <p:sldLayoutId id="2147483682" r:id="rId7"/>
    <p:sldLayoutId id="2147483655" r:id="rId8"/>
    <p:sldLayoutId id="2147483657" r:id="rId9"/>
    <p:sldLayoutId id="2147483681" r:id="rId10"/>
    <p:sldLayoutId id="2147483685"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jstor.org/stable/24938718" TargetMode="External"/><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jstor.org/stable/24938718"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dx.doi.org/10.1145/159544.159617"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teraction-design.org/literature/book/the-encyclopedia-of-human-computer-interaction-2nd-ed/context-aware-computing-context-awareness-context-aware-user-interfaces-and-implicit-interaction" TargetMode="Externa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comp.lancs.ac.uk/~albrecht/pubs/pdf/schmidt_cug_elsevier_12-1999-context-is-more-than-location.pdf"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hyperlink" Target="http://www.comp.lancs.ac.uk/~albrecht/pubs/pdf/schmidt_cug_elsevier_12-1999-context-is-more-than-location.pdf" TargetMode="Externa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doi.org/10.1145/1226969.1227013"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slideLayout" Target="../slideLayouts/slideLayout3.xml"/><Relationship Id="rId7" Type="http://schemas.openxmlformats.org/officeDocument/2006/relationships/image" Target="../media/image29.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oi.org/10.1145/3332165.3347952" TargetMode="Externa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hyperlink" Target="https://youtu.be/wbq-eOOIPyw"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hyperlink" Target="https://youtu.be/51XaZDki6yg" TargetMode="External"/><Relationship Id="rId4" Type="http://schemas.openxmlformats.org/officeDocument/2006/relationships/hyperlink" Target="https://doi.org/10.1145/3242587.3242608"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exilelifestyle.com/all-72-things-own/"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hyperlink" Target="https://doi.org/10.1177/02783640122067561" TargetMode="External"/><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youtu.be/mhWwoaoxIyc"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www.theminimalists.com/288/"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145/2851581.2892575"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jstor.org/stable/24938718"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3530787-994E-ED4B-B395-27210A28583C}"/>
              </a:ext>
            </a:extLst>
          </p:cNvPr>
          <p:cNvPicPr>
            <a:picLocks noGrp="1" noChangeAspect="1"/>
          </p:cNvPicPr>
          <p:nvPr>
            <p:ph type="pic" sz="quarter" idx="13"/>
          </p:nvPr>
        </p:nvPicPr>
        <p:blipFill>
          <a:blip r:embed="rId3"/>
          <a:srcRect t="19282" b="19282"/>
          <a:stretch>
            <a:fillRect/>
          </a:stretch>
        </p:blipFill>
        <p:spPr>
          <a:prstGeom prst="rect">
            <a:avLst/>
          </a:prstGeom>
        </p:spPr>
      </p:pic>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en-US" dirty="0"/>
              <a:t>Introduction to Intelligent User Interfaces</a:t>
            </a:r>
            <a:endParaRPr lang="de-DE" dirty="0"/>
          </a:p>
        </p:txBody>
      </p:sp>
      <p:sp>
        <p:nvSpPr>
          <p:cNvPr id="3" name="Untertitel 2">
            <a:extLst>
              <a:ext uri="{FF2B5EF4-FFF2-40B4-BE49-F238E27FC236}">
                <a16:creationId xmlns:a16="http://schemas.microsoft.com/office/drawing/2014/main" id="{3A381266-C22C-44E9-AF7C-EC48CA7C57CB}"/>
              </a:ext>
            </a:extLst>
          </p:cNvPr>
          <p:cNvSpPr>
            <a:spLocks noGrp="1"/>
          </p:cNvSpPr>
          <p:nvPr>
            <p:ph type="subTitle" idx="1"/>
          </p:nvPr>
        </p:nvSpPr>
        <p:spPr/>
        <p:txBody>
          <a:bodyPr/>
          <a:lstStyle/>
          <a:p>
            <a:r>
              <a:rPr lang="en-US" dirty="0"/>
              <a:t>Users' Context in Smart Environments</a:t>
            </a:r>
          </a:p>
        </p:txBody>
      </p:sp>
      <p:sp>
        <p:nvSpPr>
          <p:cNvPr id="26" name="Picture Placeholder 25">
            <a:extLst>
              <a:ext uri="{FF2B5EF4-FFF2-40B4-BE49-F238E27FC236}">
                <a16:creationId xmlns:a16="http://schemas.microsoft.com/office/drawing/2014/main" id="{6FB4B8C9-AE9F-45D9-908E-C9725B18C681}"/>
              </a:ext>
            </a:extLst>
          </p:cNvPr>
          <p:cNvSpPr>
            <a:spLocks noGrp="1"/>
          </p:cNvSpPr>
          <p:nvPr>
            <p:ph type="pic" sz="quarter" idx="15"/>
          </p:nvPr>
        </p:nvSpPr>
        <p:spPr/>
      </p:sp>
      <p:sp>
        <p:nvSpPr>
          <p:cNvPr id="27" name="Picture Placeholder 26">
            <a:extLst>
              <a:ext uri="{FF2B5EF4-FFF2-40B4-BE49-F238E27FC236}">
                <a16:creationId xmlns:a16="http://schemas.microsoft.com/office/drawing/2014/main" id="{2FA77E99-930E-4BF8-AD23-D122D2721F0B}"/>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a:xfrm>
            <a:off x="8791074" y="6352598"/>
            <a:ext cx="3245350" cy="365125"/>
          </a:xfrm>
        </p:spPr>
        <p:txBody>
          <a:bodyPr/>
          <a:lstStyle/>
          <a:p>
            <a:r>
              <a:rPr lang="de-DE" dirty="0"/>
              <a:t>Sven Mayer &amp; Albrecht Schmidt</a:t>
            </a:r>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31" name="Picture Placeholder 30">
            <a:extLst>
              <a:ext uri="{FF2B5EF4-FFF2-40B4-BE49-F238E27FC236}">
                <a16:creationId xmlns:a16="http://schemas.microsoft.com/office/drawing/2014/main" id="{C2D478FC-73A2-4952-A3FE-4CD8679761A7}"/>
              </a:ext>
            </a:extLst>
          </p:cNvPr>
          <p:cNvSpPr>
            <a:spLocks noGrp="1"/>
          </p:cNvSpPr>
          <p:nvPr>
            <p:ph type="pic" sz="quarter" idx="25"/>
          </p:nvPr>
        </p:nvSpPr>
        <p:spPr/>
      </p:sp>
      <p:sp>
        <p:nvSpPr>
          <p:cNvPr id="25" name="Rectangle 7">
            <a:extLst>
              <a:ext uri="{FF2B5EF4-FFF2-40B4-BE49-F238E27FC236}">
                <a16:creationId xmlns:a16="http://schemas.microsoft.com/office/drawing/2014/main" id="{8313B69C-47FF-475E-8B61-845683C92909}"/>
              </a:ext>
            </a:extLst>
          </p:cNvPr>
          <p:cNvSpPr/>
          <p:nvPr/>
        </p:nvSpPr>
        <p:spPr>
          <a:xfrm>
            <a:off x="0" y="5690515"/>
            <a:ext cx="12192000"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100" dirty="0">
                <a:solidFill>
                  <a:schemeClr val="tx1"/>
                </a:solidFill>
              </a:rPr>
              <a:t>"'A SONY 4K TV' NORMAN HARVEY CONNECTED HOME SHOWHOUSE [IDEAL HOME SHOW 17th - 19th April 2015] -103590" by </a:t>
            </a:r>
            <a:r>
              <a:rPr lang="en-US" sz="1100" dirty="0" err="1">
                <a:solidFill>
                  <a:schemeClr val="tx1"/>
                </a:solidFill>
              </a:rPr>
              <a:t>infomatique</a:t>
            </a:r>
            <a:r>
              <a:rPr lang="en-US" sz="1100" dirty="0">
                <a:solidFill>
                  <a:schemeClr val="tx1"/>
                </a:solidFill>
              </a:rPr>
              <a:t> is licensed with CC BY-SA 2.0</a:t>
            </a:r>
          </a:p>
        </p:txBody>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7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EB20-0A00-FB42-AECB-68DBF973AA68}"/>
              </a:ext>
            </a:extLst>
          </p:cNvPr>
          <p:cNvSpPr>
            <a:spLocks noGrp="1"/>
          </p:cNvSpPr>
          <p:nvPr>
            <p:ph type="title"/>
          </p:nvPr>
        </p:nvSpPr>
        <p:spPr/>
        <p:txBody>
          <a:bodyPr/>
          <a:lstStyle/>
          <a:p>
            <a:r>
              <a:rPr lang="en-US" dirty="0"/>
              <a:t>Ubiquitous Computing</a:t>
            </a:r>
          </a:p>
        </p:txBody>
      </p:sp>
      <p:sp>
        <p:nvSpPr>
          <p:cNvPr id="3" name="Text Placeholder 2">
            <a:extLst>
              <a:ext uri="{FF2B5EF4-FFF2-40B4-BE49-F238E27FC236}">
                <a16:creationId xmlns:a16="http://schemas.microsoft.com/office/drawing/2014/main" id="{C5A4AFE1-1FE1-7C40-91C6-E4B1F6EA9174}"/>
              </a:ext>
            </a:extLst>
          </p:cNvPr>
          <p:cNvSpPr>
            <a:spLocks noGrp="1"/>
          </p:cNvSpPr>
          <p:nvPr>
            <p:ph type="body" sz="quarter" idx="13"/>
          </p:nvPr>
        </p:nvSpPr>
        <p:spPr>
          <a:xfrm>
            <a:off x="695325" y="1592264"/>
            <a:ext cx="4281350" cy="4537074"/>
          </a:xfrm>
        </p:spPr>
        <p:txBody>
          <a:bodyPr/>
          <a:lstStyle/>
          <a:p>
            <a:pPr marL="0" indent="0">
              <a:buNone/>
            </a:pPr>
            <a:r>
              <a:rPr lang="en-US" dirty="0"/>
              <a:t>Surfaces of different sizes and scales are used in information processing: Prototypes of Tabs, Pads, and Boards (inch-, foot-, yard-sized computers).</a:t>
            </a:r>
          </a:p>
        </p:txBody>
      </p:sp>
      <p:sp>
        <p:nvSpPr>
          <p:cNvPr id="4" name="Text Placeholder 3">
            <a:extLst>
              <a:ext uri="{FF2B5EF4-FFF2-40B4-BE49-F238E27FC236}">
                <a16:creationId xmlns:a16="http://schemas.microsoft.com/office/drawing/2014/main" id="{6AF3CFCA-137A-8548-8303-54A6018DF069}"/>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09073F87-68C9-4740-AF87-8D35F061C4EE}"/>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9369EE5C-7EA9-5241-83EA-78DAA90FB7C4}"/>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2659E2B2-FFD6-7A4E-B0C1-6FD624A404F6}"/>
              </a:ext>
            </a:extLst>
          </p:cNvPr>
          <p:cNvSpPr>
            <a:spLocks noGrp="1"/>
          </p:cNvSpPr>
          <p:nvPr>
            <p:ph type="sldNum" sz="quarter" idx="24"/>
          </p:nvPr>
        </p:nvSpPr>
        <p:spPr/>
        <p:txBody>
          <a:bodyPr/>
          <a:lstStyle/>
          <a:p>
            <a:fld id="{C564DEAC-083F-4EA1-9D67-84BB3A537A3E}" type="slidenum">
              <a:rPr lang="de-DE" smtClean="0"/>
              <a:pPr/>
              <a:t>10</a:t>
            </a:fld>
            <a:endParaRPr lang="de-DE" dirty="0"/>
          </a:p>
        </p:txBody>
      </p:sp>
      <p:pic>
        <p:nvPicPr>
          <p:cNvPr id="8" name="Picture 7">
            <a:extLst>
              <a:ext uri="{FF2B5EF4-FFF2-40B4-BE49-F238E27FC236}">
                <a16:creationId xmlns:a16="http://schemas.microsoft.com/office/drawing/2014/main" id="{B838405F-EDEC-354D-8796-EF23E1A9BA0F}"/>
              </a:ext>
            </a:extLst>
          </p:cNvPr>
          <p:cNvPicPr>
            <a:picLocks noChangeAspect="1"/>
          </p:cNvPicPr>
          <p:nvPr/>
        </p:nvPicPr>
        <p:blipFill rotWithShape="1">
          <a:blip r:embed="rId2"/>
          <a:srcRect l="687" t="1689" b="2045"/>
          <a:stretch/>
        </p:blipFill>
        <p:spPr>
          <a:xfrm>
            <a:off x="4976676" y="1316037"/>
            <a:ext cx="3675199" cy="4759294"/>
          </a:xfrm>
          <a:prstGeom prst="rect">
            <a:avLst/>
          </a:prstGeom>
        </p:spPr>
      </p:pic>
      <p:sp>
        <p:nvSpPr>
          <p:cNvPr id="10" name="Rectangle 9">
            <a:extLst>
              <a:ext uri="{FF2B5EF4-FFF2-40B4-BE49-F238E27FC236}">
                <a16:creationId xmlns:a16="http://schemas.microsoft.com/office/drawing/2014/main" id="{D9D6FC4C-FD2B-844B-9A43-153CF3AEE4F8}"/>
              </a:ext>
            </a:extLst>
          </p:cNvPr>
          <p:cNvSpPr/>
          <p:nvPr/>
        </p:nvSpPr>
        <p:spPr>
          <a:xfrm>
            <a:off x="639546" y="5532894"/>
            <a:ext cx="4065125" cy="600164"/>
          </a:xfrm>
          <a:prstGeom prst="rect">
            <a:avLst/>
          </a:prstGeom>
        </p:spPr>
        <p:txBody>
          <a:bodyPr wrap="square">
            <a:spAutoFit/>
          </a:bodyPr>
          <a:lstStyle/>
          <a:p>
            <a:r>
              <a:rPr lang="en-US" sz="1100" dirty="0"/>
              <a:t>Mark Weiser. 1991. The Computer for the 21 </a:t>
            </a:r>
            <a:r>
              <a:rPr lang="en-US" sz="1100" dirty="0" err="1"/>
              <a:t>st</a:t>
            </a:r>
            <a:r>
              <a:rPr lang="en-US" sz="1100" dirty="0"/>
              <a:t> Century. Scientific </a:t>
            </a:r>
            <a:r>
              <a:rPr lang="en-US" sz="1100" dirty="0" err="1"/>
              <a:t>american</a:t>
            </a:r>
            <a:r>
              <a:rPr lang="en-US" sz="1100" dirty="0"/>
              <a:t>, 265(3).  </a:t>
            </a:r>
            <a:r>
              <a:rPr lang="en-US" sz="1100" dirty="0">
                <a:hlinkClick r:id="rId3">
                  <a:extLst>
                    <a:ext uri="{A12FA001-AC4F-418D-AE19-62706E023703}">
                      <ahyp:hlinkClr xmlns="" xmlns:ahyp="http://schemas.microsoft.com/office/drawing/2018/hyperlinkcolor" val="tx"/>
                    </a:ext>
                  </a:extLst>
                </a:hlinkClick>
              </a:rPr>
              <a:t>https://www.jstor.org/stable/24938718</a:t>
            </a:r>
            <a:r>
              <a:rPr lang="en-US" sz="1100" dirty="0"/>
              <a:t> </a:t>
            </a:r>
          </a:p>
        </p:txBody>
      </p:sp>
    </p:spTree>
    <p:extLst>
      <p:ext uri="{BB962C8B-B14F-4D97-AF65-F5344CB8AC3E}">
        <p14:creationId xmlns:p14="http://schemas.microsoft.com/office/powerpoint/2010/main" val="295791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7BA5-56B2-DC48-8B15-B8694DD2090F}"/>
              </a:ext>
            </a:extLst>
          </p:cNvPr>
          <p:cNvSpPr>
            <a:spLocks noGrp="1"/>
          </p:cNvSpPr>
          <p:nvPr>
            <p:ph type="title"/>
          </p:nvPr>
        </p:nvSpPr>
        <p:spPr/>
        <p:txBody>
          <a:bodyPr/>
          <a:lstStyle/>
          <a:p>
            <a:r>
              <a:rPr lang="en-US" dirty="0"/>
              <a:t>Ubiquitous Computing</a:t>
            </a:r>
          </a:p>
        </p:txBody>
      </p:sp>
      <p:sp>
        <p:nvSpPr>
          <p:cNvPr id="3" name="Text Placeholder 2">
            <a:extLst>
              <a:ext uri="{FF2B5EF4-FFF2-40B4-BE49-F238E27FC236}">
                <a16:creationId xmlns:a16="http://schemas.microsoft.com/office/drawing/2014/main" id="{52B90CBA-526D-A841-9CDA-32021257EEC5}"/>
              </a:ext>
            </a:extLst>
          </p:cNvPr>
          <p:cNvSpPr>
            <a:spLocks noGrp="1"/>
          </p:cNvSpPr>
          <p:nvPr>
            <p:ph type="body" sz="quarter" idx="13"/>
          </p:nvPr>
        </p:nvSpPr>
        <p:spPr/>
        <p:txBody>
          <a:bodyPr>
            <a:normAutofit/>
          </a:bodyPr>
          <a:lstStyle/>
          <a:p>
            <a:pPr marL="0" indent="0">
              <a:buNone/>
            </a:pPr>
            <a:r>
              <a:rPr lang="en-US" dirty="0"/>
              <a:t>“Most of the computers that participate in </a:t>
            </a:r>
            <a:r>
              <a:rPr lang="en-US" b="1" dirty="0"/>
              <a:t>embodied virtuality </a:t>
            </a:r>
            <a:r>
              <a:rPr lang="en-US" dirty="0"/>
              <a:t>will be </a:t>
            </a:r>
            <a:r>
              <a:rPr lang="en-US" b="1" dirty="0"/>
              <a:t>invisible in fact as well as in metaphor</a:t>
            </a:r>
            <a:r>
              <a:rPr lang="en-US" dirty="0"/>
              <a:t>. Already computers in light switches, thermostats, stereos and ovens help to activate the world. These machines and more will be interconnected in a ubiquitous network.”</a:t>
            </a:r>
          </a:p>
          <a:p>
            <a:pPr marL="0" indent="0">
              <a:buNone/>
            </a:pPr>
            <a:r>
              <a:rPr lang="en-US" dirty="0"/>
              <a:t>“In our experimental embodied virtuality, </a:t>
            </a:r>
            <a:r>
              <a:rPr lang="en-US" b="1" dirty="0"/>
              <a:t>doors open only to the right badge wearer</a:t>
            </a:r>
            <a:r>
              <a:rPr lang="en-US" dirty="0"/>
              <a:t>, rooms greet people by name, telephone calls can be automatically forwarded to wherever the recipient may be, receptionists actually know where people are, computer terminals retrieve the preferences of whoever is sitting at them, and appointment diaries write themselves. </a:t>
            </a:r>
            <a:r>
              <a:rPr lang="en-US" b="1" dirty="0"/>
              <a:t>No revolution in artificial intelligence is needed--just the proper imbedding of computers into the everyday world.</a:t>
            </a:r>
            <a:r>
              <a:rPr lang="en-US" dirty="0"/>
              <a:t>”</a:t>
            </a:r>
            <a:br>
              <a:rPr lang="en-US" dirty="0"/>
            </a:br>
            <a:endParaRPr lang="en-US" dirty="0"/>
          </a:p>
        </p:txBody>
      </p:sp>
      <p:sp>
        <p:nvSpPr>
          <p:cNvPr id="4" name="Text Placeholder 3">
            <a:extLst>
              <a:ext uri="{FF2B5EF4-FFF2-40B4-BE49-F238E27FC236}">
                <a16:creationId xmlns:a16="http://schemas.microsoft.com/office/drawing/2014/main" id="{A2B24916-6FC4-AF42-A033-687C3419BB11}"/>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2E75B4A3-84DE-614E-96B5-6CB6991C2D04}"/>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3F827361-1425-3646-906F-9F9C9B36173B}"/>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0E601975-D8A0-8247-B812-15257CFDD3FD}"/>
              </a:ext>
            </a:extLst>
          </p:cNvPr>
          <p:cNvSpPr>
            <a:spLocks noGrp="1"/>
          </p:cNvSpPr>
          <p:nvPr>
            <p:ph type="sldNum" sz="quarter" idx="24"/>
          </p:nvPr>
        </p:nvSpPr>
        <p:spPr/>
        <p:txBody>
          <a:bodyPr/>
          <a:lstStyle/>
          <a:p>
            <a:fld id="{C564DEAC-083F-4EA1-9D67-84BB3A537A3E}" type="slidenum">
              <a:rPr lang="de-DE" smtClean="0"/>
              <a:pPr/>
              <a:t>11</a:t>
            </a:fld>
            <a:endParaRPr lang="de-DE" dirty="0"/>
          </a:p>
        </p:txBody>
      </p:sp>
      <p:sp>
        <p:nvSpPr>
          <p:cNvPr id="8" name="Rectangle 7">
            <a:extLst>
              <a:ext uri="{FF2B5EF4-FFF2-40B4-BE49-F238E27FC236}">
                <a16:creationId xmlns:a16="http://schemas.microsoft.com/office/drawing/2014/main" id="{F649890A-8718-DA4E-9EA6-74EE3C18EE57}"/>
              </a:ext>
            </a:extLst>
          </p:cNvPr>
          <p:cNvSpPr/>
          <p:nvPr/>
        </p:nvSpPr>
        <p:spPr>
          <a:xfrm>
            <a:off x="639546" y="5873857"/>
            <a:ext cx="7956548" cy="261610"/>
          </a:xfrm>
          <a:prstGeom prst="rect">
            <a:avLst/>
          </a:prstGeom>
        </p:spPr>
        <p:txBody>
          <a:bodyPr wrap="square">
            <a:spAutoFit/>
          </a:bodyPr>
          <a:lstStyle/>
          <a:p>
            <a:r>
              <a:rPr lang="en-US" sz="1100" dirty="0"/>
              <a:t>Mark Weiser. 1991. The Computer for the 21 </a:t>
            </a:r>
            <a:r>
              <a:rPr lang="en-US" sz="1100" dirty="0" err="1"/>
              <a:t>st</a:t>
            </a:r>
            <a:r>
              <a:rPr lang="en-US" sz="1100" dirty="0"/>
              <a:t> Century. Scientific </a:t>
            </a:r>
            <a:r>
              <a:rPr lang="en-US" sz="1100" dirty="0" err="1"/>
              <a:t>american</a:t>
            </a:r>
            <a:r>
              <a:rPr lang="en-US" sz="1100" dirty="0"/>
              <a:t>, 265(3).  </a:t>
            </a:r>
            <a:r>
              <a:rPr lang="en-US" sz="1100" dirty="0">
                <a:hlinkClick r:id="rId2">
                  <a:extLst>
                    <a:ext uri="{A12FA001-AC4F-418D-AE19-62706E023703}">
                      <ahyp:hlinkClr xmlns="" xmlns:ahyp="http://schemas.microsoft.com/office/drawing/2018/hyperlinkcolor" val="tx"/>
                    </a:ext>
                  </a:extLst>
                </a:hlinkClick>
              </a:rPr>
              <a:t>https://www.jstor.org/stable/24938718</a:t>
            </a:r>
            <a:r>
              <a:rPr lang="en-US" sz="1100" dirty="0"/>
              <a:t> </a:t>
            </a:r>
          </a:p>
        </p:txBody>
      </p:sp>
    </p:spTree>
    <p:extLst>
      <p:ext uri="{BB962C8B-B14F-4D97-AF65-F5344CB8AC3E}">
        <p14:creationId xmlns:p14="http://schemas.microsoft.com/office/powerpoint/2010/main" val="3341266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FDD43-DD9D-D34E-B80C-C51168F1F535}"/>
              </a:ext>
            </a:extLst>
          </p:cNvPr>
          <p:cNvSpPr>
            <a:spLocks noGrp="1"/>
          </p:cNvSpPr>
          <p:nvPr>
            <p:ph type="title"/>
          </p:nvPr>
        </p:nvSpPr>
        <p:spPr/>
        <p:txBody>
          <a:bodyPr/>
          <a:lstStyle/>
          <a:p>
            <a:r>
              <a:rPr lang="en-US" dirty="0"/>
              <a:t>Ubiquitous Computing</a:t>
            </a:r>
          </a:p>
        </p:txBody>
      </p:sp>
      <p:sp>
        <p:nvSpPr>
          <p:cNvPr id="3" name="Text Placeholder 2">
            <a:extLst>
              <a:ext uri="{FF2B5EF4-FFF2-40B4-BE49-F238E27FC236}">
                <a16:creationId xmlns:a16="http://schemas.microsoft.com/office/drawing/2014/main" id="{51662F08-6173-C14F-83C9-E9982FF1621D}"/>
              </a:ext>
            </a:extLst>
          </p:cNvPr>
          <p:cNvSpPr>
            <a:spLocks noGrp="1"/>
          </p:cNvSpPr>
          <p:nvPr>
            <p:ph type="body" sz="quarter" idx="13"/>
          </p:nvPr>
        </p:nvSpPr>
        <p:spPr/>
        <p:txBody>
          <a:bodyPr/>
          <a:lstStyle/>
          <a:p>
            <a:pPr marL="0" indent="0">
              <a:buNone/>
            </a:pPr>
            <a:r>
              <a:rPr lang="en-US" dirty="0"/>
              <a:t>“</a:t>
            </a:r>
            <a:r>
              <a:rPr lang="en-US" b="1" dirty="0"/>
              <a:t>The computer today is isolated from the overall situation</a:t>
            </a:r>
            <a:r>
              <a:rPr lang="en-US" dirty="0"/>
              <a:t>, however, and fails to get out of the way of the work. In other words, rather than being a tool through which we work, and thus disappearing from our awareness, </a:t>
            </a:r>
            <a:r>
              <a:rPr lang="en-US" b="1" dirty="0"/>
              <a:t>the computer too often remains the focus of attention.</a:t>
            </a:r>
            <a:r>
              <a:rPr lang="en-US" dirty="0"/>
              <a:t>”</a:t>
            </a:r>
          </a:p>
          <a:p>
            <a:pPr marL="0" indent="0">
              <a:buNone/>
            </a:pPr>
            <a:r>
              <a:rPr lang="en-US" dirty="0"/>
              <a:t>“The challenge is to create a new kind of relationship of people to computers, one in which the </a:t>
            </a:r>
            <a:r>
              <a:rPr lang="en-US" b="1" dirty="0"/>
              <a:t>computer would have to take the lead in </a:t>
            </a:r>
            <a:r>
              <a:rPr lang="en-US" dirty="0"/>
              <a:t>becoming vastly better at </a:t>
            </a:r>
            <a:r>
              <a:rPr lang="en-US" b="1" dirty="0"/>
              <a:t>getting out of the way, allowing people to just go about their live.</a:t>
            </a:r>
            <a:r>
              <a:rPr lang="en-US" dirty="0"/>
              <a:t>”</a:t>
            </a:r>
          </a:p>
        </p:txBody>
      </p:sp>
      <p:sp>
        <p:nvSpPr>
          <p:cNvPr id="4" name="Text Placeholder 3">
            <a:extLst>
              <a:ext uri="{FF2B5EF4-FFF2-40B4-BE49-F238E27FC236}">
                <a16:creationId xmlns:a16="http://schemas.microsoft.com/office/drawing/2014/main" id="{0FBCE0D3-6A08-E344-B3BB-5DACE64AEEE3}"/>
              </a:ext>
            </a:extLst>
          </p:cNvPr>
          <p:cNvSpPr>
            <a:spLocks noGrp="1"/>
          </p:cNvSpPr>
          <p:nvPr>
            <p:ph type="body" sz="quarter" idx="15"/>
          </p:nvPr>
        </p:nvSpPr>
        <p:spPr/>
        <p:txBody>
          <a:bodyPr/>
          <a:lstStyle/>
          <a:p>
            <a:r>
              <a:rPr lang="en-US" i="1" dirty="0"/>
              <a:t>Mark Weiser, 1993</a:t>
            </a:r>
            <a:endParaRPr lang="en-US" dirty="0"/>
          </a:p>
        </p:txBody>
      </p:sp>
      <p:sp>
        <p:nvSpPr>
          <p:cNvPr id="5" name="Text Placeholder 4">
            <a:extLst>
              <a:ext uri="{FF2B5EF4-FFF2-40B4-BE49-F238E27FC236}">
                <a16:creationId xmlns:a16="http://schemas.microsoft.com/office/drawing/2014/main" id="{5F6132F9-B159-594E-A38F-738C1B750FEB}"/>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82D4C2B8-415E-D348-9D3A-70CA5AB9BE53}"/>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2F28716C-CB58-374C-81AC-C0FC5B5FF50F}"/>
              </a:ext>
            </a:extLst>
          </p:cNvPr>
          <p:cNvSpPr>
            <a:spLocks noGrp="1"/>
          </p:cNvSpPr>
          <p:nvPr>
            <p:ph type="sldNum" sz="quarter" idx="24"/>
          </p:nvPr>
        </p:nvSpPr>
        <p:spPr/>
        <p:txBody>
          <a:bodyPr/>
          <a:lstStyle/>
          <a:p>
            <a:fld id="{C564DEAC-083F-4EA1-9D67-84BB3A537A3E}" type="slidenum">
              <a:rPr lang="de-DE" smtClean="0"/>
              <a:pPr/>
              <a:t>12</a:t>
            </a:fld>
            <a:endParaRPr lang="de-DE" dirty="0"/>
          </a:p>
        </p:txBody>
      </p:sp>
      <p:sp>
        <p:nvSpPr>
          <p:cNvPr id="8" name="Rectangle 7">
            <a:extLst>
              <a:ext uri="{FF2B5EF4-FFF2-40B4-BE49-F238E27FC236}">
                <a16:creationId xmlns:a16="http://schemas.microsoft.com/office/drawing/2014/main" id="{68258C9B-3A2C-F640-A6F5-4FB7A33414C2}"/>
              </a:ext>
            </a:extLst>
          </p:cNvPr>
          <p:cNvSpPr/>
          <p:nvPr/>
        </p:nvSpPr>
        <p:spPr>
          <a:xfrm>
            <a:off x="639546" y="5734375"/>
            <a:ext cx="7956548" cy="430887"/>
          </a:xfrm>
          <a:prstGeom prst="rect">
            <a:avLst/>
          </a:prstGeom>
        </p:spPr>
        <p:txBody>
          <a:bodyPr wrap="square">
            <a:spAutoFit/>
          </a:bodyPr>
          <a:lstStyle/>
          <a:p>
            <a:r>
              <a:rPr lang="en-US" sz="1100" i="1" dirty="0"/>
              <a:t>Mark Weiser. 1993. Some computer science issues in ubiquitous computing. </a:t>
            </a:r>
            <a:r>
              <a:rPr lang="en-US" sz="1100" i="1" dirty="0" err="1"/>
              <a:t>Commun</a:t>
            </a:r>
            <a:r>
              <a:rPr lang="en-US" sz="1100" i="1" dirty="0"/>
              <a:t>. ACM (July 1993). DOI: </a:t>
            </a:r>
            <a:r>
              <a:rPr lang="en-US" sz="1100" i="1" dirty="0">
                <a:hlinkClick r:id="rId2">
                  <a:extLst>
                    <a:ext uri="{A12FA001-AC4F-418D-AE19-62706E023703}">
                      <ahyp:hlinkClr xmlns="" xmlns:ahyp="http://schemas.microsoft.com/office/drawing/2018/hyperlinkcolor" val="tx"/>
                    </a:ext>
                  </a:extLst>
                </a:hlinkClick>
              </a:rPr>
              <a:t>http://dx.doi.org/10.1145/159544.159617</a:t>
            </a:r>
            <a:r>
              <a:rPr lang="en-US" sz="1100" i="1" dirty="0"/>
              <a:t> </a:t>
            </a:r>
            <a:endParaRPr lang="en-US" sz="1100" dirty="0"/>
          </a:p>
        </p:txBody>
      </p:sp>
    </p:spTree>
    <p:extLst>
      <p:ext uri="{BB962C8B-B14F-4D97-AF65-F5344CB8AC3E}">
        <p14:creationId xmlns:p14="http://schemas.microsoft.com/office/powerpoint/2010/main" val="62809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Breakout Sessions</a:t>
            </a:r>
          </a:p>
        </p:txBody>
      </p:sp>
      <p:sp>
        <p:nvSpPr>
          <p:cNvPr id="3" name="Inhaltsplatzhalter 2"/>
          <p:cNvSpPr>
            <a:spLocks noGrp="1"/>
          </p:cNvSpPr>
          <p:nvPr>
            <p:ph type="body" sz="quarter" idx="13"/>
          </p:nvPr>
        </p:nvSpPr>
        <p:spPr/>
        <p:txBody>
          <a:bodyPr/>
          <a:lstStyle/>
          <a:p>
            <a:pPr marL="0" indent="0">
              <a:buNone/>
            </a:pPr>
            <a:endParaRPr lang="en-US" dirty="0"/>
          </a:p>
          <a:p>
            <a:r>
              <a:rPr lang="en-US" dirty="0"/>
              <a:t>List as many </a:t>
            </a:r>
            <a:r>
              <a:rPr lang="en-US" b="1" dirty="0"/>
              <a:t>electrical/digital tools/appliances</a:t>
            </a:r>
            <a:r>
              <a:rPr lang="en-US" dirty="0"/>
              <a:t> as you can and use, which are ubiquitous in your environment?</a:t>
            </a:r>
          </a:p>
        </p:txBody>
      </p:sp>
      <p:sp>
        <p:nvSpPr>
          <p:cNvPr id="7" name="Text Placeholder 6">
            <a:extLst>
              <a:ext uri="{FF2B5EF4-FFF2-40B4-BE49-F238E27FC236}">
                <a16:creationId xmlns:a16="http://schemas.microsoft.com/office/drawing/2014/main" id="{612880A1-862B-2749-88ED-E5F5B5DC41A6}"/>
              </a:ext>
            </a:extLst>
          </p:cNvPr>
          <p:cNvSpPr>
            <a:spLocks noGrp="1"/>
          </p:cNvSpPr>
          <p:nvPr>
            <p:ph type="body" sz="quarter" idx="15"/>
          </p:nvPr>
        </p:nvSpPr>
        <p:spPr/>
        <p:txBody>
          <a:bodyPr/>
          <a:lstStyle/>
          <a:p>
            <a:endParaRPr lang="en-US" dirty="0"/>
          </a:p>
        </p:txBody>
      </p:sp>
      <p:sp>
        <p:nvSpPr>
          <p:cNvPr id="8" name="Text Placeholder 7">
            <a:extLst>
              <a:ext uri="{FF2B5EF4-FFF2-40B4-BE49-F238E27FC236}">
                <a16:creationId xmlns:a16="http://schemas.microsoft.com/office/drawing/2014/main" id="{70D4C6AB-02B6-424F-81B9-A83BD8A81FA2}"/>
              </a:ext>
            </a:extLst>
          </p:cNvPr>
          <p:cNvSpPr>
            <a:spLocks noGrp="1"/>
          </p:cNvSpPr>
          <p:nvPr>
            <p:ph type="body" sz="quarter" idx="21"/>
          </p:nvPr>
        </p:nvSpPr>
        <p:spPr/>
        <p:txBody>
          <a:bodyPr>
            <a:normAutofit/>
          </a:bodyPr>
          <a:lstStyle/>
          <a:p>
            <a:r>
              <a:rPr lang="en-US" dirty="0"/>
              <a:t>Users' Context in Smart Environments</a:t>
            </a:r>
          </a:p>
        </p:txBody>
      </p:sp>
      <p:sp>
        <p:nvSpPr>
          <p:cNvPr id="4" name="Fußzeilenplatzhalter 3"/>
          <p:cNvSpPr>
            <a:spLocks noGrp="1"/>
          </p:cNvSpPr>
          <p:nvPr>
            <p:ph type="ftr" sz="quarter" idx="23"/>
          </p:nvPr>
        </p:nvSpPr>
        <p:spPr/>
        <p:txBody>
          <a:bodyPr/>
          <a:lstStyle/>
          <a:p>
            <a:r>
              <a:rPr lang="en-US"/>
              <a:t>Sven Mayer &amp; Albrecht Schmidt</a:t>
            </a:r>
            <a:endParaRPr lang="en-US" dirty="0"/>
          </a:p>
        </p:txBody>
      </p:sp>
      <p:sp>
        <p:nvSpPr>
          <p:cNvPr id="5" name="Foliennummernplatzhalter 4"/>
          <p:cNvSpPr>
            <a:spLocks noGrp="1"/>
          </p:cNvSpPr>
          <p:nvPr>
            <p:ph type="sldNum" sz="quarter" idx="24"/>
          </p:nvPr>
        </p:nvSpPr>
        <p:spPr/>
        <p:txBody>
          <a:bodyPr/>
          <a:lstStyle/>
          <a:p>
            <a:fld id="{7B44EF44-587D-4887-8889-18237A826722}" type="slidenum">
              <a:rPr lang="en-US" smtClean="0"/>
              <a:t>13</a:t>
            </a:fld>
            <a:endParaRPr lang="en-US"/>
          </a:p>
        </p:txBody>
      </p:sp>
      <p:sp>
        <p:nvSpPr>
          <p:cNvPr id="9" name="Rechteck 8">
            <a:extLst>
              <a:ext uri="{FF2B5EF4-FFF2-40B4-BE49-F238E27FC236}">
                <a16:creationId xmlns:a16="http://schemas.microsoft.com/office/drawing/2014/main" id="{664B01B5-0327-E747-882D-BEBDD214A9EF}"/>
              </a:ext>
            </a:extLst>
          </p:cNvPr>
          <p:cNvSpPr/>
          <p:nvPr/>
        </p:nvSpPr>
        <p:spPr>
          <a:xfrm>
            <a:off x="3500437" y="4354213"/>
            <a:ext cx="2247610"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 min</a:t>
            </a:r>
          </a:p>
        </p:txBody>
      </p:sp>
    </p:spTree>
    <p:extLst>
      <p:ext uri="{BB962C8B-B14F-4D97-AF65-F5344CB8AC3E}">
        <p14:creationId xmlns:p14="http://schemas.microsoft.com/office/powerpoint/2010/main" val="321368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C2002D-A658-7448-B3AB-2905D4EB9D05}"/>
              </a:ext>
            </a:extLst>
          </p:cNvPr>
          <p:cNvPicPr>
            <a:picLocks noChangeAspect="1"/>
          </p:cNvPicPr>
          <p:nvPr/>
        </p:nvPicPr>
        <p:blipFill rotWithShape="1">
          <a:blip r:embed="rId3"/>
          <a:srcRect b="14918"/>
          <a:stretch/>
        </p:blipFill>
        <p:spPr>
          <a:xfrm>
            <a:off x="-49441" y="-514587"/>
            <a:ext cx="12241441" cy="6799327"/>
          </a:xfrm>
          <a:prstGeom prst="rect">
            <a:avLst/>
          </a:prstGeom>
        </p:spPr>
      </p:pic>
      <p:sp>
        <p:nvSpPr>
          <p:cNvPr id="5" name="Text Placeholder 4">
            <a:extLst>
              <a:ext uri="{FF2B5EF4-FFF2-40B4-BE49-F238E27FC236}">
                <a16:creationId xmlns:a16="http://schemas.microsoft.com/office/drawing/2014/main" id="{F587A334-498A-5442-AFDC-C20E8023184B}"/>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B8C486D8-3675-BA41-A7C1-F40FE62BCF53}"/>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711653D5-1285-8A46-8198-45E4295070A2}"/>
              </a:ext>
            </a:extLst>
          </p:cNvPr>
          <p:cNvSpPr>
            <a:spLocks noGrp="1"/>
          </p:cNvSpPr>
          <p:nvPr>
            <p:ph type="sldNum" sz="quarter" idx="24"/>
          </p:nvPr>
        </p:nvSpPr>
        <p:spPr/>
        <p:txBody>
          <a:bodyPr/>
          <a:lstStyle/>
          <a:p>
            <a:fld id="{C564DEAC-083F-4EA1-9D67-84BB3A537A3E}" type="slidenum">
              <a:rPr lang="de-DE" smtClean="0"/>
              <a:pPr/>
              <a:t>14</a:t>
            </a:fld>
            <a:endParaRPr lang="de-DE" dirty="0"/>
          </a:p>
        </p:txBody>
      </p:sp>
      <p:sp>
        <p:nvSpPr>
          <p:cNvPr id="9" name="Rectangle: Rounded Corners 9">
            <a:extLst>
              <a:ext uri="{FF2B5EF4-FFF2-40B4-BE49-F238E27FC236}">
                <a16:creationId xmlns:a16="http://schemas.microsoft.com/office/drawing/2014/main" id="{20C56704-3634-6249-ACB2-7E570475D274}"/>
              </a:ext>
            </a:extLst>
          </p:cNvPr>
          <p:cNvSpPr/>
          <p:nvPr/>
        </p:nvSpPr>
        <p:spPr>
          <a:xfrm>
            <a:off x="7069953" y="2229087"/>
            <a:ext cx="1399860" cy="503239"/>
          </a:xfrm>
          <a:prstGeom prst="roundRect">
            <a:avLst>
              <a:gd name="adj" fmla="val 0"/>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rPr>
              <a:t>Microwave</a:t>
            </a:r>
          </a:p>
        </p:txBody>
      </p:sp>
      <p:sp>
        <p:nvSpPr>
          <p:cNvPr id="10" name="Rectangle: Rounded Corners 9">
            <a:extLst>
              <a:ext uri="{FF2B5EF4-FFF2-40B4-BE49-F238E27FC236}">
                <a16:creationId xmlns:a16="http://schemas.microsoft.com/office/drawing/2014/main" id="{8CF8E5C7-58B1-7E42-984D-444AEE036C80}"/>
              </a:ext>
            </a:extLst>
          </p:cNvPr>
          <p:cNvSpPr/>
          <p:nvPr/>
        </p:nvSpPr>
        <p:spPr>
          <a:xfrm>
            <a:off x="2100577" y="573260"/>
            <a:ext cx="1399860" cy="503239"/>
          </a:xfrm>
          <a:prstGeom prst="roundRect">
            <a:avLst>
              <a:gd name="adj" fmla="val 0"/>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rPr>
              <a:t>Lights</a:t>
            </a:r>
          </a:p>
        </p:txBody>
      </p:sp>
      <p:sp>
        <p:nvSpPr>
          <p:cNvPr id="11" name="Rectangle: Rounded Corners 9">
            <a:extLst>
              <a:ext uri="{FF2B5EF4-FFF2-40B4-BE49-F238E27FC236}">
                <a16:creationId xmlns:a16="http://schemas.microsoft.com/office/drawing/2014/main" id="{53601224-B4FA-5A46-B5EB-5614F9D18691}"/>
              </a:ext>
            </a:extLst>
          </p:cNvPr>
          <p:cNvSpPr/>
          <p:nvPr/>
        </p:nvSpPr>
        <p:spPr>
          <a:xfrm>
            <a:off x="3117273" y="2983946"/>
            <a:ext cx="1399860" cy="503239"/>
          </a:xfrm>
          <a:prstGeom prst="roundRect">
            <a:avLst>
              <a:gd name="adj" fmla="val 0"/>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rPr>
              <a:t>Lights</a:t>
            </a:r>
          </a:p>
        </p:txBody>
      </p:sp>
      <p:sp>
        <p:nvSpPr>
          <p:cNvPr id="12" name="Rectangle: Rounded Corners 9">
            <a:extLst>
              <a:ext uri="{FF2B5EF4-FFF2-40B4-BE49-F238E27FC236}">
                <a16:creationId xmlns:a16="http://schemas.microsoft.com/office/drawing/2014/main" id="{AB66BD7B-88F8-4849-95C1-26F2CABEFB65}"/>
              </a:ext>
            </a:extLst>
          </p:cNvPr>
          <p:cNvSpPr/>
          <p:nvPr/>
        </p:nvSpPr>
        <p:spPr>
          <a:xfrm>
            <a:off x="1000374" y="2082977"/>
            <a:ext cx="1399860" cy="503239"/>
          </a:xfrm>
          <a:prstGeom prst="roundRect">
            <a:avLst>
              <a:gd name="adj" fmla="val 0"/>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rPr>
              <a:t>Fridge</a:t>
            </a:r>
          </a:p>
        </p:txBody>
      </p:sp>
      <p:sp>
        <p:nvSpPr>
          <p:cNvPr id="13" name="Rectangle: Rounded Corners 9">
            <a:extLst>
              <a:ext uri="{FF2B5EF4-FFF2-40B4-BE49-F238E27FC236}">
                <a16:creationId xmlns:a16="http://schemas.microsoft.com/office/drawing/2014/main" id="{AE99B3C4-B05D-364C-87E9-B12D5ADB52CB}"/>
              </a:ext>
            </a:extLst>
          </p:cNvPr>
          <p:cNvSpPr/>
          <p:nvPr/>
        </p:nvSpPr>
        <p:spPr>
          <a:xfrm>
            <a:off x="305937" y="3995113"/>
            <a:ext cx="1728773" cy="503239"/>
          </a:xfrm>
          <a:prstGeom prst="roundRect">
            <a:avLst>
              <a:gd name="adj" fmla="val 0"/>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rPr>
              <a:t>Thermostat</a:t>
            </a:r>
          </a:p>
        </p:txBody>
      </p:sp>
      <p:sp>
        <p:nvSpPr>
          <p:cNvPr id="14" name="Oval 13">
            <a:extLst>
              <a:ext uri="{FF2B5EF4-FFF2-40B4-BE49-F238E27FC236}">
                <a16:creationId xmlns:a16="http://schemas.microsoft.com/office/drawing/2014/main" id="{ABD2E0F3-D009-3B44-8EBC-2D08F05882F0}"/>
              </a:ext>
            </a:extLst>
          </p:cNvPr>
          <p:cNvSpPr/>
          <p:nvPr/>
        </p:nvSpPr>
        <p:spPr>
          <a:xfrm>
            <a:off x="4346825" y="1895832"/>
            <a:ext cx="775223" cy="737357"/>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575B15-6269-3D43-825E-DDFA367B9CFD}"/>
              </a:ext>
            </a:extLst>
          </p:cNvPr>
          <p:cNvSpPr/>
          <p:nvPr/>
        </p:nvSpPr>
        <p:spPr>
          <a:xfrm>
            <a:off x="4856913" y="2633189"/>
            <a:ext cx="775223" cy="737357"/>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8377B3-20C8-C642-A057-16FE346C8332}"/>
              </a:ext>
            </a:extLst>
          </p:cNvPr>
          <p:cNvSpPr/>
          <p:nvPr/>
        </p:nvSpPr>
        <p:spPr>
          <a:xfrm>
            <a:off x="6305550" y="1358777"/>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7D9D9-3718-3041-9F66-CF76DC0B2E3E}"/>
              </a:ext>
            </a:extLst>
          </p:cNvPr>
          <p:cNvSpPr/>
          <p:nvPr/>
        </p:nvSpPr>
        <p:spPr>
          <a:xfrm>
            <a:off x="4962206" y="1371248"/>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671245-7099-4B45-8A2C-F723B8838252}"/>
              </a:ext>
            </a:extLst>
          </p:cNvPr>
          <p:cNvSpPr/>
          <p:nvPr/>
        </p:nvSpPr>
        <p:spPr>
          <a:xfrm>
            <a:off x="3326901" y="1297901"/>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0DD7AD-AA38-F541-AF0B-71A450CA94D8}"/>
              </a:ext>
            </a:extLst>
          </p:cNvPr>
          <p:cNvSpPr/>
          <p:nvPr/>
        </p:nvSpPr>
        <p:spPr>
          <a:xfrm>
            <a:off x="7404357" y="797642"/>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9F8AB-973E-4141-8FF6-2CE7623B8337}"/>
              </a:ext>
            </a:extLst>
          </p:cNvPr>
          <p:cNvSpPr/>
          <p:nvPr/>
        </p:nvSpPr>
        <p:spPr>
          <a:xfrm>
            <a:off x="8226439" y="-447444"/>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29C933-C450-1144-A526-38A7D15B3805}"/>
              </a:ext>
            </a:extLst>
          </p:cNvPr>
          <p:cNvSpPr/>
          <p:nvPr/>
        </p:nvSpPr>
        <p:spPr>
          <a:xfrm>
            <a:off x="4052256" y="4241158"/>
            <a:ext cx="564635" cy="537055"/>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471A0A-5EC4-0E4F-9AB8-9805151A288D}"/>
              </a:ext>
            </a:extLst>
          </p:cNvPr>
          <p:cNvSpPr/>
          <p:nvPr/>
        </p:nvSpPr>
        <p:spPr>
          <a:xfrm>
            <a:off x="1215664" y="4840417"/>
            <a:ext cx="982248" cy="934330"/>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82C057-25FB-674F-B33A-61B50A3B51D6}"/>
              </a:ext>
            </a:extLst>
          </p:cNvPr>
          <p:cNvSpPr/>
          <p:nvPr/>
        </p:nvSpPr>
        <p:spPr>
          <a:xfrm>
            <a:off x="608282" y="3326907"/>
            <a:ext cx="714308" cy="652282"/>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7A44CAD-49B1-2F49-8A5B-771AC3BCBFC1}"/>
              </a:ext>
            </a:extLst>
          </p:cNvPr>
          <p:cNvSpPr/>
          <p:nvPr/>
        </p:nvSpPr>
        <p:spPr>
          <a:xfrm>
            <a:off x="8940178" y="3575913"/>
            <a:ext cx="714308" cy="652282"/>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5E7283-621E-1146-BD63-299A0A45CC99}"/>
              </a:ext>
            </a:extLst>
          </p:cNvPr>
          <p:cNvSpPr/>
          <p:nvPr/>
        </p:nvSpPr>
        <p:spPr>
          <a:xfrm>
            <a:off x="9654486" y="2790594"/>
            <a:ext cx="714308" cy="652282"/>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AFAF2EA-E4BB-3447-B1A3-14B8359DF7CA}"/>
              </a:ext>
            </a:extLst>
          </p:cNvPr>
          <p:cNvSpPr/>
          <p:nvPr/>
        </p:nvSpPr>
        <p:spPr>
          <a:xfrm>
            <a:off x="10159942" y="3350443"/>
            <a:ext cx="1728773" cy="1578657"/>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B5D87D6-16FE-7946-A076-557FC52B18CA}"/>
              </a:ext>
            </a:extLst>
          </p:cNvPr>
          <p:cNvSpPr/>
          <p:nvPr/>
        </p:nvSpPr>
        <p:spPr>
          <a:xfrm>
            <a:off x="4750025" y="3597487"/>
            <a:ext cx="964497" cy="995890"/>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49F5BEF-B95E-2F45-88C9-022609E4C3AE}"/>
              </a:ext>
            </a:extLst>
          </p:cNvPr>
          <p:cNvSpPr/>
          <p:nvPr/>
        </p:nvSpPr>
        <p:spPr>
          <a:xfrm>
            <a:off x="6853735" y="2724450"/>
            <a:ext cx="714308" cy="652282"/>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B514365-3797-6A4D-8354-8BC3F31ED75C}"/>
              </a:ext>
            </a:extLst>
          </p:cNvPr>
          <p:cNvSpPr/>
          <p:nvPr/>
        </p:nvSpPr>
        <p:spPr>
          <a:xfrm>
            <a:off x="6315654" y="3487185"/>
            <a:ext cx="365490" cy="333753"/>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C57CEC1-753C-7146-82F4-47661A7EAA7C}"/>
              </a:ext>
            </a:extLst>
          </p:cNvPr>
          <p:cNvSpPr/>
          <p:nvPr/>
        </p:nvSpPr>
        <p:spPr>
          <a:xfrm>
            <a:off x="3117273" y="3509707"/>
            <a:ext cx="365490" cy="333753"/>
          </a:xfrm>
          <a:prstGeom prst="ellipse">
            <a:avLst/>
          </a:prstGeom>
          <a:noFill/>
          <a:ln w="38100">
            <a:solidFill>
              <a:srgbClr val="8B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999FF9-885E-0442-BC5C-F51CF464A954}"/>
              </a:ext>
            </a:extLst>
          </p:cNvPr>
          <p:cNvSpPr/>
          <p:nvPr/>
        </p:nvSpPr>
        <p:spPr>
          <a:xfrm>
            <a:off x="695325" y="5882201"/>
            <a:ext cx="4931619" cy="430887"/>
          </a:xfrm>
          <a:prstGeom prst="rect">
            <a:avLst/>
          </a:prstGeom>
        </p:spPr>
        <p:txBody>
          <a:bodyPr wrap="square">
            <a:spAutoFit/>
          </a:bodyPr>
          <a:lstStyle/>
          <a:p>
            <a:r>
              <a:rPr lang="en-US" sz="1100" dirty="0">
                <a:solidFill>
                  <a:srgbClr val="212124"/>
                </a:solidFill>
                <a:latin typeface="Arial" panose="020B0604020202020204" pitchFamily="34" charset="0"/>
                <a:cs typeface="Arial" panose="020B0604020202020204" pitchFamily="34" charset="0"/>
              </a:rPr>
              <a:t>“White Kitchen Interior” by  </a:t>
            </a:r>
            <a:r>
              <a:rPr lang="en-US" sz="1100" dirty="0" err="1">
                <a:solidFill>
                  <a:srgbClr val="212124"/>
                </a:solidFill>
                <a:latin typeface="Arial" panose="020B0604020202020204" pitchFamily="34" charset="0"/>
                <a:cs typeface="Arial" panose="020B0604020202020204" pitchFamily="34" charset="0"/>
              </a:rPr>
              <a:t>Paintzen</a:t>
            </a:r>
            <a:r>
              <a:rPr lang="en-US" sz="1100" dirty="0">
                <a:solidFill>
                  <a:srgbClr val="212124"/>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Attribution 2.0 Generic (CC BY 2.0)</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44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8A50-10D3-D340-BC38-C3A6B2CF4721}"/>
              </a:ext>
            </a:extLst>
          </p:cNvPr>
          <p:cNvSpPr>
            <a:spLocks noGrp="1"/>
          </p:cNvSpPr>
          <p:nvPr>
            <p:ph type="title"/>
          </p:nvPr>
        </p:nvSpPr>
        <p:spPr/>
        <p:txBody>
          <a:bodyPr/>
          <a:lstStyle/>
          <a:p>
            <a:r>
              <a:rPr lang="en-US" dirty="0"/>
              <a:t>Voice Assistants</a:t>
            </a:r>
          </a:p>
        </p:txBody>
      </p:sp>
      <p:sp>
        <p:nvSpPr>
          <p:cNvPr id="3" name="Text Placeholder 2">
            <a:extLst>
              <a:ext uri="{FF2B5EF4-FFF2-40B4-BE49-F238E27FC236}">
                <a16:creationId xmlns:a16="http://schemas.microsoft.com/office/drawing/2014/main" id="{88A0572B-918E-EE4D-A505-BE48E8110A9C}"/>
              </a:ext>
            </a:extLst>
          </p:cNvPr>
          <p:cNvSpPr>
            <a:spLocks noGrp="1"/>
          </p:cNvSpPr>
          <p:nvPr>
            <p:ph type="body" sz="quarter" idx="13"/>
          </p:nvPr>
        </p:nvSpPr>
        <p:spPr/>
        <p:txBody>
          <a:bodyPr/>
          <a:lstStyle/>
          <a:p>
            <a:r>
              <a:rPr lang="en-US" dirty="0"/>
              <a:t>Powerful tool</a:t>
            </a:r>
          </a:p>
          <a:p>
            <a:r>
              <a:rPr lang="en-US" dirty="0"/>
              <a:t>Cumbersome to use as they leg contextual information</a:t>
            </a:r>
          </a:p>
        </p:txBody>
      </p:sp>
      <p:sp>
        <p:nvSpPr>
          <p:cNvPr id="4" name="Text Placeholder 3">
            <a:extLst>
              <a:ext uri="{FF2B5EF4-FFF2-40B4-BE49-F238E27FC236}">
                <a16:creationId xmlns:a16="http://schemas.microsoft.com/office/drawing/2014/main" id="{BC1388B2-0F7D-B443-8CDE-C1AA5657A20A}"/>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FE210091-39DF-DD44-8791-B4ECD5400F03}"/>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08EC617B-ADF2-864D-AA1A-083C410738A2}"/>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4B4A17F4-732B-DC4B-9A93-2EDEE778061B}"/>
              </a:ext>
            </a:extLst>
          </p:cNvPr>
          <p:cNvSpPr>
            <a:spLocks noGrp="1"/>
          </p:cNvSpPr>
          <p:nvPr>
            <p:ph type="sldNum" sz="quarter" idx="24"/>
          </p:nvPr>
        </p:nvSpPr>
        <p:spPr/>
        <p:txBody>
          <a:bodyPr/>
          <a:lstStyle/>
          <a:p>
            <a:fld id="{C564DEAC-083F-4EA1-9D67-84BB3A537A3E}" type="slidenum">
              <a:rPr lang="de-DE" smtClean="0"/>
              <a:pPr/>
              <a:t>15</a:t>
            </a:fld>
            <a:endParaRPr lang="de-DE" dirty="0"/>
          </a:p>
        </p:txBody>
      </p:sp>
      <p:pic>
        <p:nvPicPr>
          <p:cNvPr id="1026" name="Picture 2">
            <a:extLst>
              <a:ext uri="{FF2B5EF4-FFF2-40B4-BE49-F238E27FC236}">
                <a16:creationId xmlns:a16="http://schemas.microsoft.com/office/drawing/2014/main" id="{A6D1A08D-C674-5847-A371-25B0995B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496" y="2987715"/>
            <a:ext cx="4182379" cy="27869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3DC2406-2915-6349-8592-8662567CBEF7}"/>
              </a:ext>
            </a:extLst>
          </p:cNvPr>
          <p:cNvSpPr/>
          <p:nvPr/>
        </p:nvSpPr>
        <p:spPr>
          <a:xfrm>
            <a:off x="4469496" y="5773786"/>
            <a:ext cx="4173820" cy="430887"/>
          </a:xfrm>
          <a:prstGeom prst="rect">
            <a:avLst/>
          </a:prstGeom>
        </p:spPr>
        <p:txBody>
          <a:bodyPr wrap="square">
            <a:spAutoFit/>
          </a:bodyPr>
          <a:lstStyle/>
          <a:p>
            <a:r>
              <a:rPr lang="en-US" sz="1100" dirty="0">
                <a:solidFill>
                  <a:srgbClr val="333333"/>
                </a:solidFill>
                <a:latin typeface="Source Sans Pro" panose="020B0503030403020204" pitchFamily="34" charset="0"/>
              </a:rPr>
              <a:t>"Google Home with Home Hub and Home Mini on table" by Y2kcrazyjoker4 is licensed with CC BY-SA 4.0.</a:t>
            </a:r>
            <a:endParaRPr lang="en-US" sz="1100" dirty="0"/>
          </a:p>
        </p:txBody>
      </p:sp>
      <p:pic>
        <p:nvPicPr>
          <p:cNvPr id="9" name="Picture 8">
            <a:extLst>
              <a:ext uri="{FF2B5EF4-FFF2-40B4-BE49-F238E27FC236}">
                <a16:creationId xmlns:a16="http://schemas.microsoft.com/office/drawing/2014/main" id="{8EEF1287-EAD3-9448-9AAA-FD51B00543B0}"/>
              </a:ext>
            </a:extLst>
          </p:cNvPr>
          <p:cNvPicPr>
            <a:picLocks noChangeAspect="1"/>
          </p:cNvPicPr>
          <p:nvPr/>
        </p:nvPicPr>
        <p:blipFill>
          <a:blip r:embed="rId4"/>
          <a:stretch>
            <a:fillRect/>
          </a:stretch>
        </p:blipFill>
        <p:spPr>
          <a:xfrm>
            <a:off x="695324" y="2987715"/>
            <a:ext cx="2963590" cy="2781260"/>
          </a:xfrm>
          <a:prstGeom prst="rect">
            <a:avLst/>
          </a:prstGeom>
        </p:spPr>
      </p:pic>
      <p:sp>
        <p:nvSpPr>
          <p:cNvPr id="10" name="Rectangle 9">
            <a:extLst>
              <a:ext uri="{FF2B5EF4-FFF2-40B4-BE49-F238E27FC236}">
                <a16:creationId xmlns:a16="http://schemas.microsoft.com/office/drawing/2014/main" id="{3F6359F9-54AF-574C-88C8-B9DC3E56D68B}"/>
              </a:ext>
            </a:extLst>
          </p:cNvPr>
          <p:cNvSpPr/>
          <p:nvPr/>
        </p:nvSpPr>
        <p:spPr>
          <a:xfrm>
            <a:off x="695324" y="5751676"/>
            <a:ext cx="2963590" cy="430886"/>
          </a:xfrm>
          <a:prstGeom prst="rect">
            <a:avLst/>
          </a:prstGeom>
        </p:spPr>
        <p:txBody>
          <a:bodyPr wrap="square">
            <a:spAutoFit/>
          </a:bodyPr>
          <a:lstStyle/>
          <a:p>
            <a:r>
              <a:rPr lang="en-US" sz="1100" dirty="0">
                <a:solidFill>
                  <a:srgbClr val="333333"/>
                </a:solidFill>
                <a:latin typeface="Source Sans Pro" panose="020B0503030403020204" pitchFamily="34" charset="0"/>
              </a:rPr>
              <a:t>"Apple </a:t>
            </a:r>
            <a:r>
              <a:rPr lang="en-US" sz="1100" dirty="0" err="1">
                <a:solidFill>
                  <a:srgbClr val="333333"/>
                </a:solidFill>
                <a:latin typeface="Source Sans Pro" panose="020B0503030403020204" pitchFamily="34" charset="0"/>
              </a:rPr>
              <a:t>HomePod</a:t>
            </a:r>
            <a:r>
              <a:rPr lang="en-US" sz="1100" dirty="0">
                <a:solidFill>
                  <a:srgbClr val="333333"/>
                </a:solidFill>
                <a:latin typeface="Source Sans Pro" panose="020B0503030403020204" pitchFamily="34" charset="0"/>
              </a:rPr>
              <a:t> - June 2018 (1923)" by </a:t>
            </a:r>
            <a:r>
              <a:rPr lang="en-US" sz="1100" dirty="0" err="1">
                <a:solidFill>
                  <a:srgbClr val="333333"/>
                </a:solidFill>
                <a:latin typeface="Source Sans Pro" panose="020B0503030403020204" pitchFamily="34" charset="0"/>
              </a:rPr>
              <a:t>varnent</a:t>
            </a:r>
            <a:r>
              <a:rPr lang="en-US" sz="1100" dirty="0">
                <a:solidFill>
                  <a:srgbClr val="333333"/>
                </a:solidFill>
                <a:latin typeface="Source Sans Pro" panose="020B0503030403020204" pitchFamily="34" charset="0"/>
              </a:rPr>
              <a:t> is licensed with CC BY-SA 4.0. </a:t>
            </a:r>
            <a:endParaRPr lang="en-US" sz="1100" dirty="0"/>
          </a:p>
        </p:txBody>
      </p:sp>
    </p:spTree>
    <p:extLst>
      <p:ext uri="{BB962C8B-B14F-4D97-AF65-F5344CB8AC3E}">
        <p14:creationId xmlns:p14="http://schemas.microsoft.com/office/powerpoint/2010/main" val="4248539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A945-382B-7940-8528-C0885A0C4038}"/>
              </a:ext>
            </a:extLst>
          </p:cNvPr>
          <p:cNvSpPr>
            <a:spLocks noGrp="1"/>
          </p:cNvSpPr>
          <p:nvPr>
            <p:ph type="title"/>
          </p:nvPr>
        </p:nvSpPr>
        <p:spPr/>
        <p:txBody>
          <a:bodyPr/>
          <a:lstStyle/>
          <a:p>
            <a:r>
              <a:rPr lang="en-US" dirty="0"/>
              <a:t>Sensing and Context-Aware Objects</a:t>
            </a:r>
          </a:p>
        </p:txBody>
      </p:sp>
      <p:sp>
        <p:nvSpPr>
          <p:cNvPr id="3" name="Text Placeholder 2">
            <a:extLst>
              <a:ext uri="{FF2B5EF4-FFF2-40B4-BE49-F238E27FC236}">
                <a16:creationId xmlns:a16="http://schemas.microsoft.com/office/drawing/2014/main" id="{FB43B13D-622D-9D4A-AF4E-E616AA43D222}"/>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DB36351B-8967-384C-B743-CA34C580CAC4}"/>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42AC7E64-10F6-9847-8B7E-45D5502DE5A6}"/>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DB57E9FA-0D56-1D46-B427-0D39A020B869}"/>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F539E484-F61A-9141-97AC-0F0B26C96E74}"/>
              </a:ext>
            </a:extLst>
          </p:cNvPr>
          <p:cNvSpPr>
            <a:spLocks noGrp="1"/>
          </p:cNvSpPr>
          <p:nvPr>
            <p:ph type="sldNum" sz="quarter" idx="24"/>
          </p:nvPr>
        </p:nvSpPr>
        <p:spPr/>
        <p:txBody>
          <a:bodyPr/>
          <a:lstStyle/>
          <a:p>
            <a:fld id="{C564DEAC-083F-4EA1-9D67-84BB3A537A3E}" type="slidenum">
              <a:rPr lang="de-DE" smtClean="0"/>
              <a:pPr/>
              <a:t>16</a:t>
            </a:fld>
            <a:endParaRPr lang="de-DE" dirty="0"/>
          </a:p>
        </p:txBody>
      </p:sp>
      <p:sp>
        <p:nvSpPr>
          <p:cNvPr id="8" name="Rectangle 7">
            <a:extLst>
              <a:ext uri="{FF2B5EF4-FFF2-40B4-BE49-F238E27FC236}">
                <a16:creationId xmlns:a16="http://schemas.microsoft.com/office/drawing/2014/main" id="{F94AEC60-757F-6846-A611-3F7B359D0DB5}"/>
              </a:ext>
            </a:extLst>
          </p:cNvPr>
          <p:cNvSpPr/>
          <p:nvPr/>
        </p:nvSpPr>
        <p:spPr>
          <a:xfrm>
            <a:off x="631797" y="5685968"/>
            <a:ext cx="8083604" cy="430887"/>
          </a:xfrm>
          <a:prstGeom prst="rect">
            <a:avLst/>
          </a:prstGeom>
        </p:spPr>
        <p:txBody>
          <a:bodyPr wrap="square">
            <a:spAutoFit/>
          </a:bodyPr>
          <a:lstStyle/>
          <a:p>
            <a:r>
              <a:rPr lang="en-US" sz="1100" dirty="0">
                <a:hlinkClick r:id="rId2"/>
              </a:rPr>
              <a:t>https://www.interaction-design.org/literature/book/the-encyclopedia-of-human-computer-interaction-2nd-ed/context-aware-computing-context-awareness-context-aware-user-interfaces-and-implicit-interaction</a:t>
            </a:r>
            <a:r>
              <a:rPr lang="en-US" sz="1100" dirty="0"/>
              <a:t> </a:t>
            </a:r>
          </a:p>
        </p:txBody>
      </p:sp>
      <p:pic>
        <p:nvPicPr>
          <p:cNvPr id="9" name="Picture 8">
            <a:extLst>
              <a:ext uri="{FF2B5EF4-FFF2-40B4-BE49-F238E27FC236}">
                <a16:creationId xmlns:a16="http://schemas.microsoft.com/office/drawing/2014/main" id="{FFEC6BF4-D177-2E45-8AF9-2D15542668BA}"/>
              </a:ext>
            </a:extLst>
          </p:cNvPr>
          <p:cNvPicPr>
            <a:picLocks noChangeAspect="1"/>
          </p:cNvPicPr>
          <p:nvPr/>
        </p:nvPicPr>
        <p:blipFill>
          <a:blip r:embed="rId3"/>
          <a:stretch>
            <a:fillRect/>
          </a:stretch>
        </p:blipFill>
        <p:spPr>
          <a:xfrm>
            <a:off x="695323" y="1590102"/>
            <a:ext cx="3768189" cy="3958411"/>
          </a:xfrm>
          <a:prstGeom prst="rect">
            <a:avLst/>
          </a:prstGeom>
        </p:spPr>
      </p:pic>
      <p:pic>
        <p:nvPicPr>
          <p:cNvPr id="11" name="Picture 10">
            <a:extLst>
              <a:ext uri="{FF2B5EF4-FFF2-40B4-BE49-F238E27FC236}">
                <a16:creationId xmlns:a16="http://schemas.microsoft.com/office/drawing/2014/main" id="{43C59D5E-4C43-1F44-8C02-8E6AB2583805}"/>
              </a:ext>
            </a:extLst>
          </p:cNvPr>
          <p:cNvPicPr>
            <a:picLocks noChangeAspect="1"/>
          </p:cNvPicPr>
          <p:nvPr/>
        </p:nvPicPr>
        <p:blipFill rotWithShape="1">
          <a:blip r:embed="rId4"/>
          <a:srcRect l="1696" t="4751" r="1657" b="2757"/>
          <a:stretch/>
        </p:blipFill>
        <p:spPr>
          <a:xfrm>
            <a:off x="4937693" y="1361697"/>
            <a:ext cx="3240000" cy="1797531"/>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A16BEC99-04CC-5E46-A6E5-918DD6EBCA98}"/>
              </a:ext>
            </a:extLst>
          </p:cNvPr>
          <p:cNvPicPr>
            <a:picLocks noChangeAspect="1"/>
          </p:cNvPicPr>
          <p:nvPr/>
        </p:nvPicPr>
        <p:blipFill rotWithShape="1">
          <a:blip r:embed="rId5"/>
          <a:srcRect l="1743" t="1986" r="1683" b="2810"/>
          <a:stretch/>
        </p:blipFill>
        <p:spPr>
          <a:xfrm>
            <a:off x="4937693" y="3496404"/>
            <a:ext cx="3240000" cy="18268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817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A79B-A218-D34C-9FE1-AB91DC00B9F5}"/>
              </a:ext>
            </a:extLst>
          </p:cNvPr>
          <p:cNvSpPr>
            <a:spLocks noGrp="1"/>
          </p:cNvSpPr>
          <p:nvPr>
            <p:ph type="title"/>
          </p:nvPr>
        </p:nvSpPr>
        <p:spPr>
          <a:xfrm>
            <a:off x="695326" y="115888"/>
            <a:ext cx="8095748" cy="973137"/>
          </a:xfrm>
        </p:spPr>
        <p:txBody>
          <a:bodyPr/>
          <a:lstStyle/>
          <a:p>
            <a:r>
              <a:rPr lang="en-US" dirty="0"/>
              <a:t>Design for explicit and implicit Interaction</a:t>
            </a:r>
          </a:p>
        </p:txBody>
      </p:sp>
      <p:sp>
        <p:nvSpPr>
          <p:cNvPr id="3" name="Text Placeholder 2">
            <a:extLst>
              <a:ext uri="{FF2B5EF4-FFF2-40B4-BE49-F238E27FC236}">
                <a16:creationId xmlns:a16="http://schemas.microsoft.com/office/drawing/2014/main" id="{95B493B9-19F5-F849-8E56-7EBD3B8C93B3}"/>
              </a:ext>
            </a:extLst>
          </p:cNvPr>
          <p:cNvSpPr>
            <a:spLocks noGrp="1"/>
          </p:cNvSpPr>
          <p:nvPr>
            <p:ph type="body" sz="quarter" idx="13"/>
          </p:nvPr>
        </p:nvSpPr>
        <p:spPr/>
        <p:txBody>
          <a:bodyPr/>
          <a:lstStyle/>
          <a:p>
            <a:r>
              <a:rPr lang="en-US" sz="2400" dirty="0"/>
              <a:t>Albrecht</a:t>
            </a:r>
            <a:endParaRPr lang="en-US" dirty="0"/>
          </a:p>
        </p:txBody>
      </p:sp>
      <p:sp>
        <p:nvSpPr>
          <p:cNvPr id="4" name="Text Placeholder 3">
            <a:extLst>
              <a:ext uri="{FF2B5EF4-FFF2-40B4-BE49-F238E27FC236}">
                <a16:creationId xmlns:a16="http://schemas.microsoft.com/office/drawing/2014/main" id="{C33DD3D8-8B59-244F-8DEE-8872E75216D9}"/>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AA0D5DD9-D413-F946-B33F-ED59A4D5B648}"/>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934449B9-2D1C-B840-A0C6-9A88420CD8C5}"/>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50AE9E0B-2690-BA48-A9DB-0DD9C46BBB96}"/>
              </a:ext>
            </a:extLst>
          </p:cNvPr>
          <p:cNvSpPr>
            <a:spLocks noGrp="1"/>
          </p:cNvSpPr>
          <p:nvPr>
            <p:ph type="sldNum" sz="quarter" idx="24"/>
          </p:nvPr>
        </p:nvSpPr>
        <p:spPr/>
        <p:txBody>
          <a:bodyPr/>
          <a:lstStyle/>
          <a:p>
            <a:fld id="{C564DEAC-083F-4EA1-9D67-84BB3A537A3E}" type="slidenum">
              <a:rPr lang="de-DE" smtClean="0"/>
              <a:pPr/>
              <a:t>17</a:t>
            </a:fld>
            <a:endParaRPr lang="de-DE" dirty="0"/>
          </a:p>
        </p:txBody>
      </p:sp>
      <p:sp>
        <p:nvSpPr>
          <p:cNvPr id="10" name="Rectangle 9">
            <a:extLst>
              <a:ext uri="{FF2B5EF4-FFF2-40B4-BE49-F238E27FC236}">
                <a16:creationId xmlns:a16="http://schemas.microsoft.com/office/drawing/2014/main" id="{1DA452B4-F223-7945-99A0-FB05DA89E09E}"/>
              </a:ext>
            </a:extLst>
          </p:cNvPr>
          <p:cNvSpPr/>
          <p:nvPr/>
        </p:nvSpPr>
        <p:spPr>
          <a:xfrm>
            <a:off x="695322" y="5698451"/>
            <a:ext cx="7956547" cy="430887"/>
          </a:xfrm>
          <a:prstGeom prst="rect">
            <a:avLst/>
          </a:prstGeom>
        </p:spPr>
        <p:txBody>
          <a:bodyPr wrap="square">
            <a:spAutoFit/>
          </a:bodyPr>
          <a:lstStyle/>
          <a:p>
            <a:r>
              <a:rPr lang="en-US" sz="1100" dirty="0"/>
              <a:t>Albrecht Schmidt. "Implicit human computer interaction through context." Personal technologies 4, no. 2 (2000): 191-199.</a:t>
            </a:r>
          </a:p>
          <a:p>
            <a:r>
              <a:rPr lang="en-US" sz="1100" dirty="0"/>
              <a:t>Albrecht Schmidt. Ubiquitous computing-computing in context (Doctoral dissertation) (2003).</a:t>
            </a:r>
          </a:p>
        </p:txBody>
      </p:sp>
      <p:pic>
        <p:nvPicPr>
          <p:cNvPr id="2050" name="Picture 2" descr="Figure 25: Implicit human computer interaction model.">
            <a:extLst>
              <a:ext uri="{FF2B5EF4-FFF2-40B4-BE49-F238E27FC236}">
                <a16:creationId xmlns:a16="http://schemas.microsoft.com/office/drawing/2014/main" id="{85967593-80F3-D24C-85C6-9860D50A2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59" y="1568100"/>
            <a:ext cx="7977610" cy="38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13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Embedding Information and Interaction</a:t>
            </a:r>
            <a:endParaRPr lang="en-US" dirty="0"/>
          </a:p>
        </p:txBody>
      </p:sp>
      <p:sp>
        <p:nvSpPr>
          <p:cNvPr id="3" name="Inhaltsplatzhalter 2"/>
          <p:cNvSpPr>
            <a:spLocks noGrp="1"/>
          </p:cNvSpPr>
          <p:nvPr>
            <p:ph idx="1"/>
          </p:nvPr>
        </p:nvSpPr>
        <p:spPr>
          <a:xfrm>
            <a:off x="695325" y="1686936"/>
            <a:ext cx="8244836" cy="4665662"/>
          </a:xfrm>
        </p:spPr>
        <p:txBody>
          <a:bodyPr>
            <a:normAutofit/>
          </a:bodyPr>
          <a:lstStyle/>
          <a:p>
            <a:pPr marL="0" indent="0">
              <a:buNone/>
            </a:pPr>
            <a:r>
              <a:rPr lang="en-US" dirty="0" smtClean="0"/>
              <a:t>“Potentially </a:t>
            </a:r>
            <a:r>
              <a:rPr lang="en-US" dirty="0"/>
              <a:t>everyone has access to enormous amounts of information nowadays</a:t>
            </a:r>
            <a:r>
              <a:rPr lang="en-US" dirty="0" smtClean="0"/>
              <a:t>. […] We </a:t>
            </a:r>
            <a:r>
              <a:rPr lang="en-US" dirty="0"/>
              <a:t>suggest a different approach for </a:t>
            </a:r>
            <a:r>
              <a:rPr lang="en-US" b="1" dirty="0"/>
              <a:t>contextual information delivery</a:t>
            </a:r>
            <a:r>
              <a:rPr lang="en-US" dirty="0"/>
              <a:t>. Instead </a:t>
            </a:r>
            <a:r>
              <a:rPr lang="en-US" dirty="0" smtClean="0"/>
              <a:t>of detecting </a:t>
            </a:r>
            <a:r>
              <a:rPr lang="en-US" dirty="0"/>
              <a:t>the context we place the information – </a:t>
            </a:r>
            <a:r>
              <a:rPr lang="en-US" b="1" dirty="0"/>
              <a:t>by the choice of the </a:t>
            </a:r>
            <a:r>
              <a:rPr lang="en-US" b="1" dirty="0" smtClean="0"/>
              <a:t>information display</a:t>
            </a:r>
            <a:r>
              <a:rPr lang="en-US" dirty="0" smtClean="0"/>
              <a:t> </a:t>
            </a:r>
            <a:r>
              <a:rPr lang="en-US" dirty="0"/>
              <a:t>- in context. </a:t>
            </a:r>
            <a:r>
              <a:rPr lang="en-US" b="1" dirty="0"/>
              <a:t>The assumption is that in future we can afford environments </a:t>
            </a:r>
            <a:r>
              <a:rPr lang="en-US" b="1" dirty="0" smtClean="0"/>
              <a:t>where there </a:t>
            </a:r>
            <a:r>
              <a:rPr lang="en-US" b="1" dirty="0"/>
              <a:t>is a massive over-provision of displays.</a:t>
            </a:r>
            <a:r>
              <a:rPr lang="en-US" dirty="0"/>
              <a:t> </a:t>
            </a:r>
            <a:r>
              <a:rPr lang="en-US" dirty="0" smtClean="0"/>
              <a:t>[…] Our </a:t>
            </a:r>
            <a:r>
              <a:rPr lang="en-US" dirty="0"/>
              <a:t>first step is to </a:t>
            </a:r>
            <a:r>
              <a:rPr lang="en-US" dirty="0" smtClean="0"/>
              <a:t>provide additional </a:t>
            </a:r>
            <a:r>
              <a:rPr lang="en-US" dirty="0"/>
              <a:t>information at decision points (e.g. what should I wear, do I go by bike or </a:t>
            </a:r>
            <a:r>
              <a:rPr lang="en-US" dirty="0" smtClean="0"/>
              <a:t>by car</a:t>
            </a:r>
            <a:r>
              <a:rPr lang="en-US" dirty="0"/>
              <a:t>, should I take the umbrella or not) that help to make a more informed decision</a:t>
            </a:r>
            <a:r>
              <a:rPr lang="en-US" dirty="0" smtClean="0"/>
              <a:t>.”</a:t>
            </a:r>
          </a:p>
          <a:p>
            <a:endParaRPr lang="en-US" sz="1600" dirty="0"/>
          </a:p>
          <a:p>
            <a:pPr marL="0" indent="0">
              <a:buNone/>
            </a:pPr>
            <a:r>
              <a:rPr lang="en-US" sz="1200" dirty="0"/>
              <a:t>Schmidt, Albrecht, Matthias Kranz, and Paul </a:t>
            </a:r>
            <a:r>
              <a:rPr lang="en-US" sz="1200" dirty="0" err="1"/>
              <a:t>Holleis</a:t>
            </a:r>
            <a:r>
              <a:rPr lang="en-US" sz="1200" dirty="0"/>
              <a:t>. "Embedded information." In </a:t>
            </a:r>
            <a:r>
              <a:rPr lang="en-US" sz="1200" i="1" dirty="0"/>
              <a:t>Proc. Workshop Ubiquitous Display Environments in conjunction with </a:t>
            </a:r>
            <a:r>
              <a:rPr lang="en-US" sz="1200" i="1" dirty="0" err="1"/>
              <a:t>UbiComp</a:t>
            </a:r>
            <a:r>
              <a:rPr lang="en-US" sz="1200" dirty="0"/>
              <a:t>. 2004.</a:t>
            </a:r>
          </a:p>
          <a:p>
            <a:pPr marL="0" indent="0">
              <a:buNone/>
            </a:pPr>
            <a:r>
              <a:rPr lang="en-US" sz="1200" dirty="0"/>
              <a:t>Kranz, Matthias, Paul </a:t>
            </a:r>
            <a:r>
              <a:rPr lang="en-US" sz="1200" dirty="0" err="1"/>
              <a:t>Holleis</a:t>
            </a:r>
            <a:r>
              <a:rPr lang="en-US" sz="1200" dirty="0"/>
              <a:t>, and Albrecht Schmidt. "Embedded interaction: Interacting with the internet of things." IEEE internet computing 14, no. 2 (2010): 46-53.</a:t>
            </a:r>
          </a:p>
        </p:txBody>
      </p:sp>
      <p:sp>
        <p:nvSpPr>
          <p:cNvPr id="4" name="Fußzeilenplatzhalter 3"/>
          <p:cNvSpPr>
            <a:spLocks noGrp="1"/>
          </p:cNvSpPr>
          <p:nvPr>
            <p:ph type="ftr" sz="quarter" idx="11"/>
          </p:nvPr>
        </p:nvSpPr>
        <p:spPr/>
        <p:txBody>
          <a:bodyPr/>
          <a:lstStyle/>
          <a:p>
            <a:r>
              <a:rPr lang="en-US" smtClean="0"/>
              <a:t>IUI, Albrecht Schmidt, 2019</a:t>
            </a:r>
            <a:endParaRPr lang="en-US"/>
          </a:p>
        </p:txBody>
      </p:sp>
      <p:sp>
        <p:nvSpPr>
          <p:cNvPr id="5" name="Foliennummernplatzhalter 4"/>
          <p:cNvSpPr>
            <a:spLocks noGrp="1"/>
          </p:cNvSpPr>
          <p:nvPr>
            <p:ph type="sldNum" sz="quarter" idx="12"/>
          </p:nvPr>
        </p:nvSpPr>
        <p:spPr/>
        <p:txBody>
          <a:bodyPr/>
          <a:lstStyle/>
          <a:p>
            <a:fld id="{7B44EF44-587D-4887-8889-18237A826722}" type="slidenum">
              <a:rPr lang="en-US" smtClean="0"/>
              <a:t>18</a:t>
            </a:fld>
            <a:endParaRPr lang="en-US"/>
          </a:p>
        </p:txBody>
      </p:sp>
    </p:spTree>
    <p:extLst>
      <p:ext uri="{BB962C8B-B14F-4D97-AF65-F5344CB8AC3E}">
        <p14:creationId xmlns:p14="http://schemas.microsoft.com/office/powerpoint/2010/main" val="2693832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Design Criteria for Embedding </a:t>
            </a:r>
            <a:r>
              <a:rPr lang="en-US" dirty="0" smtClean="0"/>
              <a:t>Information</a:t>
            </a:r>
            <a:endParaRPr lang="en-US" dirty="0"/>
          </a:p>
        </p:txBody>
      </p:sp>
      <p:sp>
        <p:nvSpPr>
          <p:cNvPr id="3" name="Inhaltsplatzhalter 2"/>
          <p:cNvSpPr>
            <a:spLocks noGrp="1"/>
          </p:cNvSpPr>
          <p:nvPr>
            <p:ph idx="1"/>
          </p:nvPr>
        </p:nvSpPr>
        <p:spPr>
          <a:xfrm>
            <a:off x="695325" y="1358897"/>
            <a:ext cx="7868478" cy="4878184"/>
          </a:xfrm>
        </p:spPr>
        <p:txBody>
          <a:bodyPr>
            <a:normAutofit fontScale="85000" lnSpcReduction="10000"/>
          </a:bodyPr>
          <a:lstStyle/>
          <a:p>
            <a:r>
              <a:rPr lang="en-US" dirty="0"/>
              <a:t>B</a:t>
            </a:r>
            <a:r>
              <a:rPr lang="en-US" dirty="0" smtClean="0"/>
              <a:t>asic principle: </a:t>
            </a:r>
            <a:r>
              <a:rPr lang="en-US" b="1" dirty="0" smtClean="0"/>
              <a:t>over-provision </a:t>
            </a:r>
            <a:r>
              <a:rPr lang="en-US" b="1" dirty="0"/>
              <a:t>of information </a:t>
            </a:r>
            <a:r>
              <a:rPr lang="en-US" b="1" dirty="0" smtClean="0"/>
              <a:t>displays</a:t>
            </a:r>
            <a:r>
              <a:rPr lang="en-US" dirty="0" smtClean="0"/>
              <a:t> </a:t>
            </a:r>
          </a:p>
          <a:p>
            <a:r>
              <a:rPr lang="en-US" dirty="0" smtClean="0"/>
              <a:t>Embedding </a:t>
            </a:r>
            <a:r>
              <a:rPr lang="en-US" dirty="0"/>
              <a:t>information </a:t>
            </a:r>
            <a:r>
              <a:rPr lang="en-US" b="1" dirty="0"/>
              <a:t>where and when it is </a:t>
            </a:r>
            <a:r>
              <a:rPr lang="en-US" b="1" dirty="0" smtClean="0"/>
              <a:t>useful</a:t>
            </a:r>
            <a:br>
              <a:rPr lang="en-US" b="1" dirty="0" smtClean="0"/>
            </a:br>
            <a:r>
              <a:rPr lang="en-US" dirty="0" smtClean="0"/>
              <a:t>It </a:t>
            </a:r>
            <a:r>
              <a:rPr lang="en-US" dirty="0"/>
              <a:t>is central to provide the information so that the user can benefit from </a:t>
            </a:r>
            <a:r>
              <a:rPr lang="en-US" dirty="0" smtClean="0"/>
              <a:t>it. Information </a:t>
            </a:r>
            <a:r>
              <a:rPr lang="en-US" dirty="0"/>
              <a:t>is embedded at points where decisions are </a:t>
            </a:r>
            <a:r>
              <a:rPr lang="en-US" dirty="0" smtClean="0"/>
              <a:t>made. </a:t>
            </a:r>
            <a:r>
              <a:rPr lang="en-US" dirty="0"/>
              <a:t>The information provided should increase the user’s </a:t>
            </a:r>
            <a:r>
              <a:rPr lang="en-US" dirty="0" smtClean="0"/>
              <a:t>ability to </a:t>
            </a:r>
            <a:r>
              <a:rPr lang="en-US" dirty="0"/>
              <a:t>make an informed choice.</a:t>
            </a:r>
          </a:p>
          <a:p>
            <a:r>
              <a:rPr lang="en-US" dirty="0" smtClean="0"/>
              <a:t>Embedding </a:t>
            </a:r>
            <a:r>
              <a:rPr lang="en-US" dirty="0"/>
              <a:t>information </a:t>
            </a:r>
            <a:r>
              <a:rPr lang="en-US" b="1" dirty="0"/>
              <a:t>in a most unobtrusive </a:t>
            </a:r>
            <a:r>
              <a:rPr lang="en-US" b="1" dirty="0" smtClean="0"/>
              <a:t>way</a:t>
            </a:r>
            <a:br>
              <a:rPr lang="en-US" b="1" dirty="0" smtClean="0"/>
            </a:br>
            <a:r>
              <a:rPr lang="en-US" dirty="0" smtClean="0"/>
              <a:t>The </a:t>
            </a:r>
            <a:r>
              <a:rPr lang="en-US" dirty="0"/>
              <a:t>information provided should not be forced onto the user. </a:t>
            </a:r>
            <a:r>
              <a:rPr lang="en-US" dirty="0" smtClean="0"/>
              <a:t>It should </a:t>
            </a:r>
            <a:r>
              <a:rPr lang="en-US" dirty="0"/>
              <a:t>be embedded in such a way giving the user the right clue but in a way </a:t>
            </a:r>
            <a:r>
              <a:rPr lang="en-US" dirty="0" smtClean="0"/>
              <a:t>not to </a:t>
            </a:r>
            <a:r>
              <a:rPr lang="en-US" dirty="0"/>
              <a:t>become an annoyance. </a:t>
            </a:r>
          </a:p>
          <a:p>
            <a:r>
              <a:rPr lang="en-US" dirty="0" smtClean="0"/>
              <a:t>Providing </a:t>
            </a:r>
            <a:r>
              <a:rPr lang="en-US" dirty="0"/>
              <a:t>information in a way that there </a:t>
            </a:r>
            <a:r>
              <a:rPr lang="en-US" b="1" dirty="0"/>
              <a:t>is no interaction </a:t>
            </a:r>
            <a:r>
              <a:rPr lang="en-US" b="1" dirty="0" smtClean="0"/>
              <a:t>required</a:t>
            </a:r>
            <a:br>
              <a:rPr lang="en-US" b="1" dirty="0" smtClean="0"/>
            </a:br>
            <a:r>
              <a:rPr lang="en-US" dirty="0" smtClean="0"/>
              <a:t>It </a:t>
            </a:r>
            <a:r>
              <a:rPr lang="en-US" dirty="0"/>
              <a:t>is essential that there is no action required from the user when information </a:t>
            </a:r>
            <a:r>
              <a:rPr lang="en-US" dirty="0" smtClean="0"/>
              <a:t>is provided</a:t>
            </a:r>
            <a:r>
              <a:rPr lang="en-US" dirty="0"/>
              <a:t>. This requires dedicated information displays that are only used </a:t>
            </a:r>
            <a:r>
              <a:rPr lang="en-US" dirty="0" smtClean="0"/>
              <a:t>for providing </a:t>
            </a:r>
            <a:r>
              <a:rPr lang="en-US" dirty="0"/>
              <a:t>a specific type of information</a:t>
            </a:r>
            <a:r>
              <a:rPr lang="en-US" dirty="0" smtClean="0"/>
              <a:t>.</a:t>
            </a:r>
          </a:p>
          <a:p>
            <a:pPr marL="0" indent="0">
              <a:buNone/>
            </a:pPr>
            <a:r>
              <a:rPr lang="en-US" sz="2300" dirty="0" smtClean="0"/>
              <a:t/>
            </a:r>
            <a:br>
              <a:rPr lang="en-US" sz="2300" dirty="0" smtClean="0"/>
            </a:br>
            <a:r>
              <a:rPr lang="en-US" sz="1400" dirty="0" smtClean="0"/>
              <a:t>Schmidt</a:t>
            </a:r>
            <a:r>
              <a:rPr lang="en-US" sz="1400" dirty="0"/>
              <a:t>, Albrecht, Matthias Kranz, and Paul </a:t>
            </a:r>
            <a:r>
              <a:rPr lang="en-US" sz="1400" dirty="0" err="1"/>
              <a:t>Holleis</a:t>
            </a:r>
            <a:r>
              <a:rPr lang="en-US" sz="1400" dirty="0"/>
              <a:t>. "Embedded information." In </a:t>
            </a:r>
            <a:r>
              <a:rPr lang="en-US" sz="1400" i="1" dirty="0"/>
              <a:t>Proc. Workshop Ubiquitous Display Environments in conjunction with </a:t>
            </a:r>
            <a:r>
              <a:rPr lang="en-US" sz="1400" i="1" dirty="0" err="1"/>
              <a:t>UbiComp</a:t>
            </a:r>
            <a:r>
              <a:rPr lang="en-US" sz="1400" dirty="0"/>
              <a:t>. 2004.</a:t>
            </a:r>
          </a:p>
          <a:p>
            <a:pPr marL="0" indent="0">
              <a:buNone/>
            </a:pPr>
            <a:r>
              <a:rPr lang="en-US" sz="1400" dirty="0" smtClean="0"/>
              <a:t>Kranz</a:t>
            </a:r>
            <a:r>
              <a:rPr lang="en-US" sz="1400" dirty="0"/>
              <a:t>, Matthias, Paul </a:t>
            </a:r>
            <a:r>
              <a:rPr lang="en-US" sz="1400" dirty="0" err="1"/>
              <a:t>Holleis</a:t>
            </a:r>
            <a:r>
              <a:rPr lang="en-US" sz="1400" dirty="0"/>
              <a:t>, and Albrecht Schmidt. "Embedded interaction: Interacting with the internet of things." IEEE internet computing 14, no. 2 (2010): 46-53.</a:t>
            </a:r>
          </a:p>
        </p:txBody>
      </p:sp>
      <p:sp>
        <p:nvSpPr>
          <p:cNvPr id="4" name="Fußzeilenplatzhalter 3"/>
          <p:cNvSpPr>
            <a:spLocks noGrp="1"/>
          </p:cNvSpPr>
          <p:nvPr>
            <p:ph type="ftr" sz="quarter" idx="11"/>
          </p:nvPr>
        </p:nvSpPr>
        <p:spPr/>
        <p:txBody>
          <a:bodyPr/>
          <a:lstStyle/>
          <a:p>
            <a:r>
              <a:rPr lang="en-US" smtClean="0"/>
              <a:t>IUI, Albrecht Schmidt, 2019</a:t>
            </a:r>
            <a:endParaRPr lang="en-US" dirty="0"/>
          </a:p>
        </p:txBody>
      </p:sp>
      <p:sp>
        <p:nvSpPr>
          <p:cNvPr id="5" name="Foliennummernplatzhalter 4"/>
          <p:cNvSpPr>
            <a:spLocks noGrp="1"/>
          </p:cNvSpPr>
          <p:nvPr>
            <p:ph type="sldNum" sz="quarter" idx="12"/>
          </p:nvPr>
        </p:nvSpPr>
        <p:spPr/>
        <p:txBody>
          <a:bodyPr/>
          <a:lstStyle/>
          <a:p>
            <a:fld id="{7B44EF44-587D-4887-8889-18237A826722}" type="slidenum">
              <a:rPr lang="en-US" smtClean="0"/>
              <a:t>19</a:t>
            </a:fld>
            <a:endParaRPr lang="en-US"/>
          </a:p>
        </p:txBody>
      </p:sp>
    </p:spTree>
    <p:extLst>
      <p:ext uri="{BB962C8B-B14F-4D97-AF65-F5344CB8AC3E}">
        <p14:creationId xmlns:p14="http://schemas.microsoft.com/office/powerpoint/2010/main" val="1992387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AF7838-989E-DF4C-A7F9-816BC23B48F9}"/>
              </a:ext>
            </a:extLst>
          </p:cNvPr>
          <p:cNvSpPr>
            <a:spLocks noGrp="1"/>
          </p:cNvSpPr>
          <p:nvPr>
            <p:ph type="title"/>
          </p:nvPr>
        </p:nvSpPr>
        <p:spPr/>
        <p:txBody>
          <a:bodyPr/>
          <a:lstStyle/>
          <a:p>
            <a:r>
              <a:rPr lang="en-US" dirty="0"/>
              <a:t>Objects and Artifacts in our Life</a:t>
            </a:r>
          </a:p>
        </p:txBody>
      </p:sp>
      <p:sp>
        <p:nvSpPr>
          <p:cNvPr id="10" name="Text Placeholder 9">
            <a:extLst>
              <a:ext uri="{FF2B5EF4-FFF2-40B4-BE49-F238E27FC236}">
                <a16:creationId xmlns:a16="http://schemas.microsoft.com/office/drawing/2014/main" id="{9F81F7FB-E0EC-1F4B-87C9-9D8C237596F0}"/>
              </a:ext>
            </a:extLst>
          </p:cNvPr>
          <p:cNvSpPr>
            <a:spLocks noGrp="1"/>
          </p:cNvSpPr>
          <p:nvPr>
            <p:ph type="body" idx="1"/>
          </p:nvPr>
        </p:nvSpPr>
        <p:spPr/>
        <p:txBody>
          <a:bodyPr/>
          <a:lstStyle/>
          <a:p>
            <a:endParaRPr lang="en-US"/>
          </a:p>
        </p:txBody>
      </p:sp>
      <p:sp>
        <p:nvSpPr>
          <p:cNvPr id="11" name="Text Placeholder 10">
            <a:extLst>
              <a:ext uri="{FF2B5EF4-FFF2-40B4-BE49-F238E27FC236}">
                <a16:creationId xmlns:a16="http://schemas.microsoft.com/office/drawing/2014/main" id="{51ADB4FA-A693-D843-BE2F-F39C22EB579F}"/>
              </a:ext>
            </a:extLst>
          </p:cNvPr>
          <p:cNvSpPr>
            <a:spLocks noGrp="1"/>
          </p:cNvSpPr>
          <p:nvPr>
            <p:ph type="body" sz="quarter" idx="21"/>
          </p:nvPr>
        </p:nvSpPr>
        <p:spPr/>
        <p:txBody>
          <a:bodyPr/>
          <a:lstStyle/>
          <a:p>
            <a:r>
              <a:rPr lang="en-US" dirty="0"/>
              <a:t>Users' Context in Smart Environments</a:t>
            </a:r>
          </a:p>
        </p:txBody>
      </p:sp>
      <p:sp>
        <p:nvSpPr>
          <p:cNvPr id="5" name="Footer Placeholder 4">
            <a:extLst>
              <a:ext uri="{FF2B5EF4-FFF2-40B4-BE49-F238E27FC236}">
                <a16:creationId xmlns:a16="http://schemas.microsoft.com/office/drawing/2014/main" id="{FECC6CC6-910B-8343-8525-A2610C2EA10C}"/>
              </a:ext>
            </a:extLst>
          </p:cNvPr>
          <p:cNvSpPr>
            <a:spLocks noGrp="1"/>
          </p:cNvSpPr>
          <p:nvPr>
            <p:ph type="ftr" sz="quarter" idx="23"/>
          </p:nvPr>
        </p:nvSpPr>
        <p:spPr/>
        <p:txBody>
          <a:bodyPr/>
          <a:lstStyle/>
          <a:p>
            <a:r>
              <a:rPr lang="de-DE"/>
              <a:t>Sven Mayer &amp; Albrecht Schmidt</a:t>
            </a:r>
            <a:endParaRPr lang="de-DE" dirty="0"/>
          </a:p>
        </p:txBody>
      </p:sp>
      <p:sp>
        <p:nvSpPr>
          <p:cNvPr id="6" name="Slide Number Placeholder 5">
            <a:extLst>
              <a:ext uri="{FF2B5EF4-FFF2-40B4-BE49-F238E27FC236}">
                <a16:creationId xmlns:a16="http://schemas.microsoft.com/office/drawing/2014/main" id="{6AB52594-E188-B441-A62E-6ADC1D9E7098}"/>
              </a:ext>
            </a:extLst>
          </p:cNvPr>
          <p:cNvSpPr>
            <a:spLocks noGrp="1"/>
          </p:cNvSpPr>
          <p:nvPr>
            <p:ph type="sldNum" sz="quarter" idx="24"/>
          </p:nvPr>
        </p:nvSpPr>
        <p:spPr/>
        <p:txBody>
          <a:bodyPr/>
          <a:lstStyle/>
          <a:p>
            <a:fld id="{C564DEAC-083F-4EA1-9D67-84BB3A537A3E}" type="slidenum">
              <a:rPr lang="de-DE" smtClean="0"/>
              <a:pPr/>
              <a:t>2</a:t>
            </a:fld>
            <a:endParaRPr lang="de-DE" dirty="0"/>
          </a:p>
        </p:txBody>
      </p:sp>
    </p:spTree>
    <p:extLst>
      <p:ext uri="{BB962C8B-B14F-4D97-AF65-F5344CB8AC3E}">
        <p14:creationId xmlns:p14="http://schemas.microsoft.com/office/powerpoint/2010/main" val="1817550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Breakout Sessions</a:t>
            </a:r>
          </a:p>
        </p:txBody>
      </p:sp>
      <p:sp>
        <p:nvSpPr>
          <p:cNvPr id="3" name="Inhaltsplatzhalter 2"/>
          <p:cNvSpPr>
            <a:spLocks noGrp="1"/>
          </p:cNvSpPr>
          <p:nvPr>
            <p:ph type="body" sz="quarter" idx="13"/>
          </p:nvPr>
        </p:nvSpPr>
        <p:spPr/>
        <p:txBody>
          <a:bodyPr/>
          <a:lstStyle/>
          <a:p>
            <a:r>
              <a:rPr lang="en-US" dirty="0"/>
              <a:t>What information would you embed into the following objects?</a:t>
            </a:r>
          </a:p>
        </p:txBody>
      </p:sp>
      <p:sp>
        <p:nvSpPr>
          <p:cNvPr id="7" name="Text Placeholder 6">
            <a:extLst>
              <a:ext uri="{FF2B5EF4-FFF2-40B4-BE49-F238E27FC236}">
                <a16:creationId xmlns:a16="http://schemas.microsoft.com/office/drawing/2014/main" id="{612880A1-862B-2749-88ED-E5F5B5DC41A6}"/>
              </a:ext>
            </a:extLst>
          </p:cNvPr>
          <p:cNvSpPr>
            <a:spLocks noGrp="1"/>
          </p:cNvSpPr>
          <p:nvPr>
            <p:ph type="body" sz="quarter" idx="15"/>
          </p:nvPr>
        </p:nvSpPr>
        <p:spPr/>
        <p:txBody>
          <a:bodyPr/>
          <a:lstStyle/>
          <a:p>
            <a:endParaRPr lang="en-US" dirty="0"/>
          </a:p>
        </p:txBody>
      </p:sp>
      <p:sp>
        <p:nvSpPr>
          <p:cNvPr id="8" name="Text Placeholder 7">
            <a:extLst>
              <a:ext uri="{FF2B5EF4-FFF2-40B4-BE49-F238E27FC236}">
                <a16:creationId xmlns:a16="http://schemas.microsoft.com/office/drawing/2014/main" id="{70D4C6AB-02B6-424F-81B9-A83BD8A81FA2}"/>
              </a:ext>
            </a:extLst>
          </p:cNvPr>
          <p:cNvSpPr>
            <a:spLocks noGrp="1"/>
          </p:cNvSpPr>
          <p:nvPr>
            <p:ph type="body" sz="quarter" idx="21"/>
          </p:nvPr>
        </p:nvSpPr>
        <p:spPr/>
        <p:txBody>
          <a:bodyPr/>
          <a:lstStyle/>
          <a:p>
            <a:r>
              <a:rPr lang="en-US" dirty="0"/>
              <a:t>Users' Context in Smart Environments</a:t>
            </a:r>
          </a:p>
        </p:txBody>
      </p:sp>
      <p:sp>
        <p:nvSpPr>
          <p:cNvPr id="4" name="Fußzeilenplatzhalter 3"/>
          <p:cNvSpPr>
            <a:spLocks noGrp="1"/>
          </p:cNvSpPr>
          <p:nvPr>
            <p:ph type="ftr" sz="quarter" idx="23"/>
          </p:nvPr>
        </p:nvSpPr>
        <p:spPr/>
        <p:txBody>
          <a:bodyPr/>
          <a:lstStyle/>
          <a:p>
            <a:r>
              <a:rPr lang="en-US"/>
              <a:t>Sven Mayer &amp; Albrecht Schmidt</a:t>
            </a:r>
            <a:endParaRPr lang="en-US" dirty="0"/>
          </a:p>
        </p:txBody>
      </p:sp>
      <p:sp>
        <p:nvSpPr>
          <p:cNvPr id="5" name="Foliennummernplatzhalter 4"/>
          <p:cNvSpPr>
            <a:spLocks noGrp="1"/>
          </p:cNvSpPr>
          <p:nvPr>
            <p:ph type="sldNum" sz="quarter" idx="24"/>
          </p:nvPr>
        </p:nvSpPr>
        <p:spPr/>
        <p:txBody>
          <a:bodyPr/>
          <a:lstStyle/>
          <a:p>
            <a:fld id="{7B44EF44-587D-4887-8889-18237A826722}" type="slidenum">
              <a:rPr lang="en-US" smtClean="0"/>
              <a:t>20</a:t>
            </a:fld>
            <a:endParaRPr lang="en-US"/>
          </a:p>
        </p:txBody>
      </p:sp>
      <p:sp>
        <p:nvSpPr>
          <p:cNvPr id="9" name="Rechteck 8">
            <a:extLst>
              <a:ext uri="{FF2B5EF4-FFF2-40B4-BE49-F238E27FC236}">
                <a16:creationId xmlns:a16="http://schemas.microsoft.com/office/drawing/2014/main" id="{664B01B5-0327-E747-882D-BEBDD214A9EF}"/>
              </a:ext>
            </a:extLst>
          </p:cNvPr>
          <p:cNvSpPr/>
          <p:nvPr/>
        </p:nvSpPr>
        <p:spPr>
          <a:xfrm>
            <a:off x="4931672" y="347973"/>
            <a:ext cx="2247610"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 min</a:t>
            </a:r>
          </a:p>
        </p:txBody>
      </p:sp>
      <p:pic>
        <p:nvPicPr>
          <p:cNvPr id="10" name="Grafik 9"/>
          <p:cNvPicPr>
            <a:picLocks noChangeAspect="1"/>
          </p:cNvPicPr>
          <p:nvPr/>
        </p:nvPicPr>
        <p:blipFill>
          <a:blip r:embed="rId3"/>
          <a:stretch>
            <a:fillRect/>
          </a:stretch>
        </p:blipFill>
        <p:spPr>
          <a:xfrm>
            <a:off x="816579" y="4356331"/>
            <a:ext cx="2606977" cy="1829760"/>
          </a:xfrm>
          <a:prstGeom prst="rect">
            <a:avLst/>
          </a:prstGeom>
        </p:spPr>
      </p:pic>
      <p:pic>
        <p:nvPicPr>
          <p:cNvPr id="11" name="Grafik 10"/>
          <p:cNvPicPr>
            <a:picLocks noChangeAspect="1"/>
          </p:cNvPicPr>
          <p:nvPr/>
        </p:nvPicPr>
        <p:blipFill>
          <a:blip r:embed="rId4"/>
          <a:stretch>
            <a:fillRect/>
          </a:stretch>
        </p:blipFill>
        <p:spPr>
          <a:xfrm>
            <a:off x="6816478" y="2123611"/>
            <a:ext cx="2711386" cy="4005727"/>
          </a:xfrm>
          <a:prstGeom prst="rect">
            <a:avLst/>
          </a:prstGeom>
        </p:spPr>
      </p:pic>
      <p:pic>
        <p:nvPicPr>
          <p:cNvPr id="12" name="Picture 2" descr="Umbrella, Rain, Red, Weather, Campbellval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179" y="2134686"/>
            <a:ext cx="2017559" cy="2164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ey, Car Keys, Keychain, Metal, Door Key, Symbols"/>
          <p:cNvPicPr>
            <a:picLocks noChangeAspect="1" noChangeArrowheads="1"/>
          </p:cNvPicPr>
          <p:nvPr/>
        </p:nvPicPr>
        <p:blipFill rotWithShape="1">
          <a:blip r:embed="rId6">
            <a:extLst>
              <a:ext uri="{28A0092B-C50C-407E-A947-70E740481C1C}">
                <a14:useLocalDpi xmlns:a14="http://schemas.microsoft.com/office/drawing/2010/main" val="0"/>
              </a:ext>
            </a:extLst>
          </a:blip>
          <a:srcRect b="17146"/>
          <a:stretch/>
        </p:blipFill>
        <p:spPr bwMode="auto">
          <a:xfrm>
            <a:off x="3667539" y="2123611"/>
            <a:ext cx="3012377" cy="187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lectric Guitar, Rock, Guitar, Stringed Instru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6414" y="4097027"/>
            <a:ext cx="2616704" cy="214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0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B232-AF02-7640-A64A-587FE0862379}"/>
              </a:ext>
            </a:extLst>
          </p:cNvPr>
          <p:cNvSpPr>
            <a:spLocks noGrp="1"/>
          </p:cNvSpPr>
          <p:nvPr>
            <p:ph type="title"/>
          </p:nvPr>
        </p:nvSpPr>
        <p:spPr/>
        <p:txBody>
          <a:bodyPr/>
          <a:lstStyle/>
          <a:p>
            <a:r>
              <a:rPr lang="en-US" dirty="0"/>
              <a:t>Context in Interactive Systems</a:t>
            </a:r>
          </a:p>
        </p:txBody>
      </p:sp>
      <p:sp>
        <p:nvSpPr>
          <p:cNvPr id="3" name="Text Placeholder 2">
            <a:extLst>
              <a:ext uri="{FF2B5EF4-FFF2-40B4-BE49-F238E27FC236}">
                <a16:creationId xmlns:a16="http://schemas.microsoft.com/office/drawing/2014/main" id="{0880BF19-0C62-264B-8D73-763B61E6AE0D}"/>
              </a:ext>
            </a:extLst>
          </p:cNvPr>
          <p:cNvSpPr>
            <a:spLocks noGrp="1"/>
          </p:cNvSpPr>
          <p:nvPr>
            <p:ph type="body" sz="quarter" idx="13"/>
          </p:nvPr>
        </p:nvSpPr>
        <p:spPr/>
        <p:txBody>
          <a:bodyPr>
            <a:normAutofit fontScale="70000" lnSpcReduction="20000"/>
          </a:bodyPr>
          <a:lstStyle/>
          <a:p>
            <a:r>
              <a:rPr lang="en-US" dirty="0"/>
              <a:t>Use context for </a:t>
            </a:r>
            <a:r>
              <a:rPr lang="en-US" b="1" dirty="0"/>
              <a:t>adaptation</a:t>
            </a:r>
            <a:r>
              <a:rPr lang="en-US" dirty="0"/>
              <a:t> of</a:t>
            </a:r>
          </a:p>
          <a:p>
            <a:pPr lvl="1"/>
            <a:r>
              <a:rPr lang="en-US" dirty="0"/>
              <a:t>Application</a:t>
            </a:r>
          </a:p>
          <a:p>
            <a:pPr lvl="1"/>
            <a:r>
              <a:rPr lang="en-US" dirty="0"/>
              <a:t>Content</a:t>
            </a:r>
          </a:p>
          <a:p>
            <a:pPr lvl="1"/>
            <a:r>
              <a:rPr lang="en-US" dirty="0"/>
              <a:t>Presentation</a:t>
            </a:r>
          </a:p>
          <a:p>
            <a:pPr lvl="1"/>
            <a:r>
              <a:rPr lang="en-US" dirty="0"/>
              <a:t>Interaction modality</a:t>
            </a:r>
          </a:p>
          <a:p>
            <a:pPr lvl="1"/>
            <a:r>
              <a:rPr lang="en-US" dirty="0"/>
              <a:t>Time of  interruption</a:t>
            </a:r>
          </a:p>
          <a:p>
            <a:r>
              <a:rPr lang="en-US" dirty="0"/>
              <a:t>Context as </a:t>
            </a:r>
            <a:r>
              <a:rPr lang="en-US" b="1" dirty="0"/>
              <a:t>content</a:t>
            </a:r>
          </a:p>
          <a:p>
            <a:pPr lvl="1"/>
            <a:r>
              <a:rPr lang="en-US" dirty="0"/>
              <a:t>Tagging of media (e.g. location and time in photos)</a:t>
            </a:r>
          </a:p>
          <a:p>
            <a:pPr lvl="1"/>
            <a:r>
              <a:rPr lang="en-US" dirty="0"/>
              <a:t>Creating meta information</a:t>
            </a:r>
          </a:p>
          <a:p>
            <a:pPr lvl="1"/>
            <a:r>
              <a:rPr lang="en-US" dirty="0"/>
              <a:t>Context as the content (e.g. recording a walking track)</a:t>
            </a:r>
          </a:p>
          <a:p>
            <a:pPr lvl="1"/>
            <a:r>
              <a:rPr lang="en-US" dirty="0"/>
              <a:t>Real-time sharing of context (e.g. presence)</a:t>
            </a:r>
          </a:p>
          <a:p>
            <a:r>
              <a:rPr lang="en-US" dirty="0"/>
              <a:t>Rethink user interface options</a:t>
            </a:r>
          </a:p>
          <a:p>
            <a:pPr lvl="1"/>
            <a:r>
              <a:rPr lang="en-US" dirty="0"/>
              <a:t>Output</a:t>
            </a:r>
          </a:p>
          <a:p>
            <a:pPr lvl="1"/>
            <a:r>
              <a:rPr lang="en-US" dirty="0"/>
              <a:t>Input</a:t>
            </a:r>
          </a:p>
          <a:p>
            <a:pPr lvl="1"/>
            <a:r>
              <a:rPr lang="en-US" dirty="0"/>
              <a:t>Communication</a:t>
            </a:r>
          </a:p>
        </p:txBody>
      </p:sp>
      <p:sp>
        <p:nvSpPr>
          <p:cNvPr id="4" name="Text Placeholder 3">
            <a:extLst>
              <a:ext uri="{FF2B5EF4-FFF2-40B4-BE49-F238E27FC236}">
                <a16:creationId xmlns:a16="http://schemas.microsoft.com/office/drawing/2014/main" id="{7B5E869A-3012-B748-8A7D-ECABD17F9058}"/>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980D27CE-8358-9B4E-878B-2F0E03EE6D1F}"/>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700E9E99-8676-C84E-BB97-22A3787893E5}"/>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0C0A2A40-3BC4-F945-ACED-13588023499D}"/>
              </a:ext>
            </a:extLst>
          </p:cNvPr>
          <p:cNvSpPr>
            <a:spLocks noGrp="1"/>
          </p:cNvSpPr>
          <p:nvPr>
            <p:ph type="sldNum" sz="quarter" idx="24"/>
          </p:nvPr>
        </p:nvSpPr>
        <p:spPr/>
        <p:txBody>
          <a:bodyPr/>
          <a:lstStyle/>
          <a:p>
            <a:fld id="{C564DEAC-083F-4EA1-9D67-84BB3A537A3E}" type="slidenum">
              <a:rPr lang="de-DE" smtClean="0"/>
              <a:pPr/>
              <a:t>21</a:t>
            </a:fld>
            <a:endParaRPr lang="de-DE" dirty="0"/>
          </a:p>
        </p:txBody>
      </p:sp>
    </p:spTree>
    <p:extLst>
      <p:ext uri="{BB962C8B-B14F-4D97-AF65-F5344CB8AC3E}">
        <p14:creationId xmlns:p14="http://schemas.microsoft.com/office/powerpoint/2010/main" val="789349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886D-44E6-724D-98BF-0AAC1A638105}"/>
              </a:ext>
            </a:extLst>
          </p:cNvPr>
          <p:cNvSpPr>
            <a:spLocks noGrp="1"/>
          </p:cNvSpPr>
          <p:nvPr>
            <p:ph type="title"/>
          </p:nvPr>
        </p:nvSpPr>
        <p:spPr/>
        <p:txBody>
          <a:bodyPr/>
          <a:lstStyle/>
          <a:p>
            <a:r>
              <a:rPr lang="en-US" dirty="0"/>
              <a:t>Rethink Output</a:t>
            </a:r>
          </a:p>
        </p:txBody>
      </p:sp>
      <p:sp>
        <p:nvSpPr>
          <p:cNvPr id="3" name="Text Placeholder 2">
            <a:extLst>
              <a:ext uri="{FF2B5EF4-FFF2-40B4-BE49-F238E27FC236}">
                <a16:creationId xmlns:a16="http://schemas.microsoft.com/office/drawing/2014/main" id="{E6B53625-8839-5449-A7B5-DB09A40057E4}"/>
              </a:ext>
            </a:extLst>
          </p:cNvPr>
          <p:cNvSpPr>
            <a:spLocks noGrp="1"/>
          </p:cNvSpPr>
          <p:nvPr>
            <p:ph type="body" sz="quarter" idx="13"/>
          </p:nvPr>
        </p:nvSpPr>
        <p:spPr/>
        <p:txBody>
          <a:bodyPr/>
          <a:lstStyle/>
          <a:p>
            <a:r>
              <a:rPr lang="en-US" dirty="0"/>
              <a:t>Make use of context</a:t>
            </a:r>
          </a:p>
          <a:p>
            <a:r>
              <a:rPr lang="en-US" dirty="0"/>
              <a:t>Adjusting media quality </a:t>
            </a:r>
          </a:p>
          <a:p>
            <a:r>
              <a:rPr lang="en-US" dirty="0"/>
              <a:t>Adapt media usages</a:t>
            </a:r>
          </a:p>
          <a:p>
            <a:r>
              <a:rPr lang="en-US" dirty="0"/>
              <a:t>Choose the modality </a:t>
            </a:r>
          </a:p>
          <a:p>
            <a:r>
              <a:rPr lang="en-US" dirty="0"/>
              <a:t>Adapt content and visual representation</a:t>
            </a:r>
          </a:p>
          <a:p>
            <a:r>
              <a:rPr lang="en-US" dirty="0"/>
              <a:t>Timing of output / notification</a:t>
            </a:r>
          </a:p>
          <a:p>
            <a:pPr lvl="1"/>
            <a:r>
              <a:rPr lang="en-US" dirty="0"/>
              <a:t>Interrupt at “appropriate” times</a:t>
            </a:r>
          </a:p>
          <a:p>
            <a:pPr marL="0" indent="0">
              <a:buNone/>
            </a:pPr>
            <a:endParaRPr lang="en-US" dirty="0"/>
          </a:p>
        </p:txBody>
      </p:sp>
      <p:sp>
        <p:nvSpPr>
          <p:cNvPr id="4" name="Text Placeholder 3">
            <a:extLst>
              <a:ext uri="{FF2B5EF4-FFF2-40B4-BE49-F238E27FC236}">
                <a16:creationId xmlns:a16="http://schemas.microsoft.com/office/drawing/2014/main" id="{446CF8C0-6AC9-8A4E-A9D8-3EDA6796B9ED}"/>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B47ED335-D7DA-F444-BBFA-09B2764E2755}"/>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79A96EB6-3CAE-3642-9C6C-6F1EDAC161AA}"/>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ECEAB590-D14B-BB40-9505-5C4EB0D6AA06}"/>
              </a:ext>
            </a:extLst>
          </p:cNvPr>
          <p:cNvSpPr>
            <a:spLocks noGrp="1"/>
          </p:cNvSpPr>
          <p:nvPr>
            <p:ph type="sldNum" sz="quarter" idx="24"/>
          </p:nvPr>
        </p:nvSpPr>
        <p:spPr/>
        <p:txBody>
          <a:bodyPr/>
          <a:lstStyle/>
          <a:p>
            <a:fld id="{C564DEAC-083F-4EA1-9D67-84BB3A537A3E}" type="slidenum">
              <a:rPr lang="de-DE" smtClean="0"/>
              <a:pPr/>
              <a:t>22</a:t>
            </a:fld>
            <a:endParaRPr lang="de-DE" dirty="0"/>
          </a:p>
        </p:txBody>
      </p:sp>
    </p:spTree>
    <p:extLst>
      <p:ext uri="{BB962C8B-B14F-4D97-AF65-F5344CB8AC3E}">
        <p14:creationId xmlns:p14="http://schemas.microsoft.com/office/powerpoint/2010/main" val="2185928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DD2B-A36A-054E-B80E-21BC201775C8}"/>
              </a:ext>
            </a:extLst>
          </p:cNvPr>
          <p:cNvSpPr>
            <a:spLocks noGrp="1"/>
          </p:cNvSpPr>
          <p:nvPr>
            <p:ph type="title"/>
          </p:nvPr>
        </p:nvSpPr>
        <p:spPr/>
        <p:txBody>
          <a:bodyPr/>
          <a:lstStyle/>
          <a:p>
            <a:r>
              <a:rPr lang="en-US" dirty="0"/>
              <a:t>Rethink Input</a:t>
            </a:r>
          </a:p>
        </p:txBody>
      </p:sp>
      <p:sp>
        <p:nvSpPr>
          <p:cNvPr id="3" name="Text Placeholder 2">
            <a:extLst>
              <a:ext uri="{FF2B5EF4-FFF2-40B4-BE49-F238E27FC236}">
                <a16:creationId xmlns:a16="http://schemas.microsoft.com/office/drawing/2014/main" id="{EE6ABE2D-F138-FF45-9363-3804208643B3}"/>
              </a:ext>
            </a:extLst>
          </p:cNvPr>
          <p:cNvSpPr>
            <a:spLocks noGrp="1"/>
          </p:cNvSpPr>
          <p:nvPr>
            <p:ph type="body" sz="quarter" idx="13"/>
          </p:nvPr>
        </p:nvSpPr>
        <p:spPr/>
        <p:txBody>
          <a:bodyPr>
            <a:normAutofit/>
          </a:bodyPr>
          <a:lstStyle/>
          <a:p>
            <a:r>
              <a:rPr lang="en-US" dirty="0"/>
              <a:t>Easing input by using context knowledge</a:t>
            </a:r>
          </a:p>
          <a:p>
            <a:r>
              <a:rPr lang="en-US" dirty="0"/>
              <a:t>Automate input </a:t>
            </a:r>
          </a:p>
          <a:p>
            <a:pPr lvl="1"/>
            <a:r>
              <a:rPr lang="en-US" dirty="0"/>
              <a:t>current time</a:t>
            </a:r>
          </a:p>
          <a:p>
            <a:pPr lvl="1"/>
            <a:r>
              <a:rPr lang="en-US" dirty="0"/>
              <a:t>who is in a meeting</a:t>
            </a:r>
          </a:p>
          <a:p>
            <a:pPr lvl="1"/>
            <a:r>
              <a:rPr lang="en-US" dirty="0"/>
              <a:t>tracking documents used</a:t>
            </a:r>
          </a:p>
          <a:p>
            <a:pPr lvl="1"/>
            <a:r>
              <a:rPr lang="en-US" dirty="0"/>
              <a:t>places visited…</a:t>
            </a:r>
          </a:p>
          <a:p>
            <a:r>
              <a:rPr lang="en-US" dirty="0"/>
              <a:t>Provide context-dependent defaults</a:t>
            </a:r>
          </a:p>
          <a:p>
            <a:r>
              <a:rPr lang="en-US" dirty="0"/>
              <a:t>Optimize input space to fit to current context</a:t>
            </a:r>
          </a:p>
          <a:p>
            <a:pPr lvl="1"/>
            <a:r>
              <a:rPr lang="en-US" dirty="0"/>
              <a:t>recognizer for handwriting/speech,</a:t>
            </a:r>
          </a:p>
          <a:p>
            <a:pPr lvl="1"/>
            <a:r>
              <a:rPr lang="en-US" dirty="0"/>
              <a:t>context-sensitive menus</a:t>
            </a:r>
          </a:p>
        </p:txBody>
      </p:sp>
      <p:sp>
        <p:nvSpPr>
          <p:cNvPr id="4" name="Text Placeholder 3">
            <a:extLst>
              <a:ext uri="{FF2B5EF4-FFF2-40B4-BE49-F238E27FC236}">
                <a16:creationId xmlns:a16="http://schemas.microsoft.com/office/drawing/2014/main" id="{95046A91-D452-7648-BEA3-A67C7873B46C}"/>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F639249-4C76-0546-BDC2-29ACD058AE8E}"/>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9AD37697-3499-F748-B1F9-C22CA84054E3}"/>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914003B9-7BBC-334C-BE40-7807303B3E66}"/>
              </a:ext>
            </a:extLst>
          </p:cNvPr>
          <p:cNvSpPr>
            <a:spLocks noGrp="1"/>
          </p:cNvSpPr>
          <p:nvPr>
            <p:ph type="sldNum" sz="quarter" idx="24"/>
          </p:nvPr>
        </p:nvSpPr>
        <p:spPr/>
        <p:txBody>
          <a:bodyPr/>
          <a:lstStyle/>
          <a:p>
            <a:fld id="{C564DEAC-083F-4EA1-9D67-84BB3A537A3E}" type="slidenum">
              <a:rPr lang="de-DE" smtClean="0"/>
              <a:pPr/>
              <a:t>23</a:t>
            </a:fld>
            <a:endParaRPr lang="de-DE" dirty="0"/>
          </a:p>
        </p:txBody>
      </p:sp>
    </p:spTree>
    <p:extLst>
      <p:ext uri="{BB962C8B-B14F-4D97-AF65-F5344CB8AC3E}">
        <p14:creationId xmlns:p14="http://schemas.microsoft.com/office/powerpoint/2010/main" val="68223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GB" smtClean="0"/>
              <a:t>Getting Physical (1) Initial Experience (1998)</a:t>
            </a:r>
            <a:endParaRPr lang="en-US"/>
          </a:p>
        </p:txBody>
      </p:sp>
      <p:pic>
        <p:nvPicPr>
          <p:cNvPr id="279556" name="Picture 4" descr="orient"/>
          <p:cNvPicPr>
            <a:picLocks noGrp="1" noChangeAspect="1" noChangeArrowheads="1"/>
          </p:cNvPicPr>
          <p:nvPr>
            <p:ph idx="1"/>
          </p:nvPr>
        </p:nvPicPr>
        <p:blipFill>
          <a:blip r:embed="rId3"/>
          <a:srcRect/>
          <a:stretch>
            <a:fillRect/>
          </a:stretch>
        </p:blipFill>
        <p:spPr>
          <a:xfrm>
            <a:off x="9803373" y="136525"/>
            <a:ext cx="2385727" cy="2738098"/>
          </a:xfrm>
        </p:spPr>
      </p:pic>
      <p:sp>
        <p:nvSpPr>
          <p:cNvPr id="10" name="Footer Placeholder 4"/>
          <p:cNvSpPr>
            <a:spLocks noGrp="1"/>
          </p:cNvSpPr>
          <p:nvPr>
            <p:ph type="ftr" sz="quarter" idx="11"/>
          </p:nvPr>
        </p:nvSpPr>
        <p:spPr/>
        <p:txBody>
          <a:bodyPr/>
          <a:lstStyle/>
          <a:p>
            <a:r>
              <a:rPr lang="de-DE" smtClean="0"/>
              <a:t>IUI, Albrecht Schmidt, 2019</a:t>
            </a:r>
            <a:endParaRPr lang="de-DE"/>
          </a:p>
        </p:txBody>
      </p:sp>
      <p:sp>
        <p:nvSpPr>
          <p:cNvPr id="11" name="Slide Number Placeholder 5"/>
          <p:cNvSpPr>
            <a:spLocks noGrp="1"/>
          </p:cNvSpPr>
          <p:nvPr>
            <p:ph type="sldNum" sz="quarter" idx="12"/>
          </p:nvPr>
        </p:nvSpPr>
        <p:spPr/>
        <p:txBody>
          <a:bodyPr/>
          <a:lstStyle/>
          <a:p>
            <a:fld id="{B176898C-D1C2-4035-824D-1ADB00D5AB8A}" type="slidenum">
              <a:rPr lang="de-DE" smtClean="0"/>
              <a:pPr/>
              <a:t>24</a:t>
            </a:fld>
            <a:endParaRPr lang="de-DE"/>
          </a:p>
        </p:txBody>
      </p:sp>
      <p:pic>
        <p:nvPicPr>
          <p:cNvPr id="279555" name="Picture 3" descr="PDA orientation small"/>
          <p:cNvPicPr>
            <a:picLocks noChangeAspect="1" noChangeArrowheads="1"/>
          </p:cNvPicPr>
          <p:nvPr/>
        </p:nvPicPr>
        <p:blipFill>
          <a:blip r:embed="rId4"/>
          <a:srcRect/>
          <a:stretch>
            <a:fillRect/>
          </a:stretch>
        </p:blipFill>
        <p:spPr bwMode="auto">
          <a:xfrm>
            <a:off x="695325" y="3841738"/>
            <a:ext cx="2155773" cy="1395412"/>
          </a:xfrm>
          <a:prstGeom prst="rect">
            <a:avLst/>
          </a:prstGeom>
          <a:noFill/>
        </p:spPr>
      </p:pic>
      <p:pic>
        <p:nvPicPr>
          <p:cNvPr id="279557" name="Picture 5" descr="hoch1"/>
          <p:cNvPicPr>
            <a:picLocks noChangeAspect="1" noChangeArrowheads="1"/>
          </p:cNvPicPr>
          <p:nvPr/>
        </p:nvPicPr>
        <p:blipFill>
          <a:blip r:embed="rId5"/>
          <a:srcRect/>
          <a:stretch>
            <a:fillRect/>
          </a:stretch>
        </p:blipFill>
        <p:spPr bwMode="auto">
          <a:xfrm>
            <a:off x="3715242" y="1463071"/>
            <a:ext cx="2286068" cy="3067051"/>
          </a:xfrm>
          <a:prstGeom prst="rect">
            <a:avLst/>
          </a:prstGeom>
          <a:noFill/>
        </p:spPr>
      </p:pic>
      <p:sp>
        <p:nvSpPr>
          <p:cNvPr id="279558" name="Text Box 6"/>
          <p:cNvSpPr txBox="1">
            <a:spLocks noChangeArrowheads="1"/>
          </p:cNvSpPr>
          <p:nvPr/>
        </p:nvSpPr>
        <p:spPr bwMode="auto">
          <a:xfrm>
            <a:off x="644197" y="1463071"/>
            <a:ext cx="3350417" cy="1943609"/>
          </a:xfrm>
          <a:prstGeom prst="rect">
            <a:avLst/>
          </a:prstGeom>
          <a:noFill/>
          <a:ln w="9525">
            <a:noFill/>
            <a:miter lim="800000"/>
            <a:headEnd/>
            <a:tailEnd/>
          </a:ln>
          <a:effectLst/>
        </p:spPr>
        <p:txBody>
          <a:bodyPr>
            <a:spAutoFit/>
          </a:bodyPr>
          <a:lstStyle/>
          <a:p>
            <a:r>
              <a:rPr lang="en-GB" sz="2005" b="1" dirty="0">
                <a:solidFill>
                  <a:srgbClr val="CC0000"/>
                </a:solidFill>
              </a:rPr>
              <a:t>Extremely simple, but </a:t>
            </a:r>
            <a:r>
              <a:rPr lang="en-GB" sz="2005" b="1" dirty="0" smtClean="0">
                <a:solidFill>
                  <a:srgbClr val="CC0000"/>
                </a:solidFill>
              </a:rPr>
              <a:t/>
            </a:r>
            <a:br>
              <a:rPr lang="en-GB" sz="2005" b="1" dirty="0" smtClean="0">
                <a:solidFill>
                  <a:srgbClr val="CC0000"/>
                </a:solidFill>
              </a:rPr>
            </a:br>
            <a:r>
              <a:rPr lang="en-GB" sz="2005" b="1" dirty="0" smtClean="0">
                <a:solidFill>
                  <a:srgbClr val="CC0000"/>
                </a:solidFill>
              </a:rPr>
              <a:t>still it </a:t>
            </a:r>
            <a:r>
              <a:rPr lang="en-GB" sz="2005" b="1" dirty="0">
                <a:solidFill>
                  <a:srgbClr val="CC0000"/>
                </a:solidFill>
              </a:rPr>
              <a:t>creates a new experience</a:t>
            </a:r>
          </a:p>
          <a:p>
            <a:pPr>
              <a:buFontTx/>
              <a:buChar char="•"/>
            </a:pPr>
            <a:r>
              <a:rPr lang="en-GB" sz="2005" dirty="0"/>
              <a:t>   2-Bit Input</a:t>
            </a:r>
          </a:p>
          <a:p>
            <a:pPr>
              <a:buFontTx/>
              <a:buChar char="•"/>
            </a:pPr>
            <a:r>
              <a:rPr lang="en-GB" sz="2005" dirty="0"/>
              <a:t>   Not an input device</a:t>
            </a:r>
          </a:p>
          <a:p>
            <a:pPr>
              <a:buFontTx/>
              <a:buChar char="•"/>
            </a:pPr>
            <a:r>
              <a:rPr lang="en-GB" sz="2005" dirty="0"/>
              <a:t>   Very specific function</a:t>
            </a:r>
            <a:endParaRPr lang="en-US" sz="2005" dirty="0"/>
          </a:p>
        </p:txBody>
      </p:sp>
      <p:pic>
        <p:nvPicPr>
          <p:cNvPr id="279559" name="Picture 7" descr="quer1"/>
          <p:cNvPicPr>
            <a:picLocks noChangeAspect="1" noChangeArrowheads="1"/>
          </p:cNvPicPr>
          <p:nvPr/>
        </p:nvPicPr>
        <p:blipFill>
          <a:blip r:embed="rId6"/>
          <a:srcRect/>
          <a:stretch>
            <a:fillRect/>
          </a:stretch>
        </p:blipFill>
        <p:spPr bwMode="auto">
          <a:xfrm>
            <a:off x="5922143" y="3157495"/>
            <a:ext cx="3805600" cy="2335213"/>
          </a:xfrm>
          <a:prstGeom prst="rect">
            <a:avLst/>
          </a:prstGeom>
          <a:noFill/>
        </p:spPr>
      </p:pic>
      <p:sp>
        <p:nvSpPr>
          <p:cNvPr id="279561" name="Text Box 9"/>
          <p:cNvSpPr txBox="1">
            <a:spLocks noChangeArrowheads="1"/>
          </p:cNvSpPr>
          <p:nvPr/>
        </p:nvSpPr>
        <p:spPr bwMode="auto">
          <a:xfrm>
            <a:off x="644197" y="5469668"/>
            <a:ext cx="7305205" cy="692497"/>
          </a:xfrm>
          <a:prstGeom prst="rect">
            <a:avLst/>
          </a:prstGeom>
          <a:noFill/>
          <a:ln w="9525">
            <a:noFill/>
            <a:miter lim="800000"/>
            <a:headEnd/>
            <a:tailEnd/>
          </a:ln>
          <a:effectLst/>
        </p:spPr>
        <p:txBody>
          <a:bodyPr wrap="none">
            <a:spAutoFit/>
          </a:bodyPr>
          <a:lstStyle/>
          <a:p>
            <a:r>
              <a:rPr lang="en-US" sz="1400" dirty="0"/>
              <a:t>A. Schmidt, M. Beigl, H. Gellersen. There is more to context than location. </a:t>
            </a:r>
            <a:br>
              <a:rPr lang="en-US" sz="1400" dirty="0"/>
            </a:br>
            <a:r>
              <a:rPr lang="en-US" sz="1400" dirty="0"/>
              <a:t>Computers and Graphics, 23(6):893--901, 1999.</a:t>
            </a:r>
            <a:br>
              <a:rPr lang="en-US" sz="1400" dirty="0"/>
            </a:br>
            <a:r>
              <a:rPr lang="en-US" sz="1100" dirty="0">
                <a:hlinkClick r:id="rId7"/>
              </a:rPr>
              <a:t>http://www.comp.lancs.ac.uk/~albrecht/pubs/pdf/schmidt_cug_elsevier_12-1999-context-is-more-than-location.pdf</a:t>
            </a:r>
            <a:r>
              <a:rPr lang="en-US" sz="1100" dirty="0"/>
              <a:t> </a:t>
            </a:r>
          </a:p>
        </p:txBody>
      </p:sp>
    </p:spTree>
    <p:extLst>
      <p:ext uri="{BB962C8B-B14F-4D97-AF65-F5344CB8AC3E}">
        <p14:creationId xmlns:p14="http://schemas.microsoft.com/office/powerpoint/2010/main" val="1005299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GB" smtClean="0"/>
              <a:t>Getting Physical (1) Initial Experience (1998)</a:t>
            </a:r>
            <a:endParaRPr lang="en-US"/>
          </a:p>
        </p:txBody>
      </p:sp>
      <p:pic>
        <p:nvPicPr>
          <p:cNvPr id="279556" name="Picture 4" descr="orient"/>
          <p:cNvPicPr>
            <a:picLocks noGrp="1" noChangeAspect="1" noChangeArrowheads="1"/>
          </p:cNvPicPr>
          <p:nvPr>
            <p:ph idx="1"/>
          </p:nvPr>
        </p:nvPicPr>
        <p:blipFill>
          <a:blip r:embed="rId3"/>
          <a:srcRect/>
          <a:stretch>
            <a:fillRect/>
          </a:stretch>
        </p:blipFill>
        <p:spPr>
          <a:xfrm>
            <a:off x="9803373" y="136525"/>
            <a:ext cx="2385727" cy="2738098"/>
          </a:xfrm>
        </p:spPr>
      </p:pic>
      <p:sp>
        <p:nvSpPr>
          <p:cNvPr id="10" name="Footer Placeholder 4"/>
          <p:cNvSpPr>
            <a:spLocks noGrp="1"/>
          </p:cNvSpPr>
          <p:nvPr>
            <p:ph type="ftr" sz="quarter" idx="11"/>
          </p:nvPr>
        </p:nvSpPr>
        <p:spPr/>
        <p:txBody>
          <a:bodyPr/>
          <a:lstStyle/>
          <a:p>
            <a:r>
              <a:rPr lang="de-DE" smtClean="0"/>
              <a:t>IUI, Albrecht Schmidt, 2019</a:t>
            </a:r>
            <a:endParaRPr lang="de-DE"/>
          </a:p>
        </p:txBody>
      </p:sp>
      <p:sp>
        <p:nvSpPr>
          <p:cNvPr id="11" name="Slide Number Placeholder 5"/>
          <p:cNvSpPr>
            <a:spLocks noGrp="1"/>
          </p:cNvSpPr>
          <p:nvPr>
            <p:ph type="sldNum" sz="quarter" idx="12"/>
          </p:nvPr>
        </p:nvSpPr>
        <p:spPr/>
        <p:txBody>
          <a:bodyPr/>
          <a:lstStyle/>
          <a:p>
            <a:fld id="{B176898C-D1C2-4035-824D-1ADB00D5AB8A}" type="slidenum">
              <a:rPr lang="de-DE" smtClean="0"/>
              <a:pPr/>
              <a:t>25</a:t>
            </a:fld>
            <a:endParaRPr lang="de-DE"/>
          </a:p>
        </p:txBody>
      </p:sp>
      <p:pic>
        <p:nvPicPr>
          <p:cNvPr id="279555" name="Picture 3" descr="PDA orientation small"/>
          <p:cNvPicPr>
            <a:picLocks noChangeAspect="1" noChangeArrowheads="1"/>
          </p:cNvPicPr>
          <p:nvPr/>
        </p:nvPicPr>
        <p:blipFill>
          <a:blip r:embed="rId4"/>
          <a:srcRect/>
          <a:stretch>
            <a:fillRect/>
          </a:stretch>
        </p:blipFill>
        <p:spPr bwMode="auto">
          <a:xfrm>
            <a:off x="695325" y="3841738"/>
            <a:ext cx="2155773" cy="1395412"/>
          </a:xfrm>
          <a:prstGeom prst="rect">
            <a:avLst/>
          </a:prstGeom>
          <a:noFill/>
        </p:spPr>
      </p:pic>
      <p:sp>
        <p:nvSpPr>
          <p:cNvPr id="279558" name="Text Box 6"/>
          <p:cNvSpPr txBox="1">
            <a:spLocks noChangeArrowheads="1"/>
          </p:cNvSpPr>
          <p:nvPr/>
        </p:nvSpPr>
        <p:spPr bwMode="auto">
          <a:xfrm>
            <a:off x="695325" y="1436553"/>
            <a:ext cx="3350417" cy="1943609"/>
          </a:xfrm>
          <a:prstGeom prst="rect">
            <a:avLst/>
          </a:prstGeom>
          <a:noFill/>
          <a:ln w="9525">
            <a:noFill/>
            <a:miter lim="800000"/>
            <a:headEnd/>
            <a:tailEnd/>
          </a:ln>
          <a:effectLst/>
        </p:spPr>
        <p:txBody>
          <a:bodyPr>
            <a:spAutoFit/>
          </a:bodyPr>
          <a:lstStyle/>
          <a:p>
            <a:r>
              <a:rPr lang="en-GB" sz="2005" b="1" dirty="0">
                <a:solidFill>
                  <a:srgbClr val="CC0000"/>
                </a:solidFill>
              </a:rPr>
              <a:t>Extremely simple, but </a:t>
            </a:r>
            <a:r>
              <a:rPr lang="en-GB" sz="2005" b="1" dirty="0" smtClean="0">
                <a:solidFill>
                  <a:srgbClr val="CC0000"/>
                </a:solidFill>
              </a:rPr>
              <a:t/>
            </a:r>
            <a:br>
              <a:rPr lang="en-GB" sz="2005" b="1" dirty="0" smtClean="0">
                <a:solidFill>
                  <a:srgbClr val="CC0000"/>
                </a:solidFill>
              </a:rPr>
            </a:br>
            <a:r>
              <a:rPr lang="en-GB" sz="2005" b="1" dirty="0" smtClean="0">
                <a:solidFill>
                  <a:srgbClr val="CC0000"/>
                </a:solidFill>
              </a:rPr>
              <a:t>still it </a:t>
            </a:r>
            <a:r>
              <a:rPr lang="en-GB" sz="2005" b="1" dirty="0">
                <a:solidFill>
                  <a:srgbClr val="CC0000"/>
                </a:solidFill>
              </a:rPr>
              <a:t>creates a new experience</a:t>
            </a:r>
          </a:p>
          <a:p>
            <a:pPr>
              <a:buFontTx/>
              <a:buChar char="•"/>
            </a:pPr>
            <a:r>
              <a:rPr lang="en-GB" sz="2005" dirty="0"/>
              <a:t>   2-Bit Input</a:t>
            </a:r>
          </a:p>
          <a:p>
            <a:pPr>
              <a:buFontTx/>
              <a:buChar char="•"/>
            </a:pPr>
            <a:r>
              <a:rPr lang="en-GB" sz="2005" dirty="0"/>
              <a:t>   Not an input device</a:t>
            </a:r>
          </a:p>
          <a:p>
            <a:pPr>
              <a:buFontTx/>
              <a:buChar char="•"/>
            </a:pPr>
            <a:r>
              <a:rPr lang="en-GB" sz="2005" dirty="0"/>
              <a:t>   Very specific function</a:t>
            </a:r>
            <a:endParaRPr lang="en-US" sz="2005" dirty="0"/>
          </a:p>
        </p:txBody>
      </p:sp>
      <p:sp>
        <p:nvSpPr>
          <p:cNvPr id="279561" name="Text Box 9"/>
          <p:cNvSpPr txBox="1">
            <a:spLocks noChangeArrowheads="1"/>
          </p:cNvSpPr>
          <p:nvPr/>
        </p:nvSpPr>
        <p:spPr bwMode="auto">
          <a:xfrm>
            <a:off x="644197" y="5469668"/>
            <a:ext cx="7305205" cy="692497"/>
          </a:xfrm>
          <a:prstGeom prst="rect">
            <a:avLst/>
          </a:prstGeom>
          <a:noFill/>
          <a:ln w="9525">
            <a:noFill/>
            <a:miter lim="800000"/>
            <a:headEnd/>
            <a:tailEnd/>
          </a:ln>
          <a:effectLst/>
        </p:spPr>
        <p:txBody>
          <a:bodyPr wrap="none">
            <a:spAutoFit/>
          </a:bodyPr>
          <a:lstStyle/>
          <a:p>
            <a:r>
              <a:rPr lang="en-US" sz="1400" dirty="0"/>
              <a:t>A. Schmidt, M. Beigl, H. Gellersen. There is more to context than location. </a:t>
            </a:r>
            <a:br>
              <a:rPr lang="en-US" sz="1400" dirty="0"/>
            </a:br>
            <a:r>
              <a:rPr lang="en-US" sz="1400" dirty="0"/>
              <a:t>Computers and Graphics, 23(6):893--901, 1999.</a:t>
            </a:r>
            <a:br>
              <a:rPr lang="en-US" sz="1400" dirty="0"/>
            </a:br>
            <a:r>
              <a:rPr lang="en-US" sz="1100" dirty="0">
                <a:hlinkClick r:id="rId5"/>
              </a:rPr>
              <a:t>http://www.comp.lancs.ac.uk/~albrecht/pubs/pdf/schmidt_cug_elsevier_12-1999-context-is-more-than-location.pdf</a:t>
            </a:r>
            <a:r>
              <a:rPr lang="en-US" sz="1100" dirty="0"/>
              <a:t> </a:t>
            </a:r>
          </a:p>
        </p:txBody>
      </p:sp>
      <p:pic>
        <p:nvPicPr>
          <p:cNvPr id="13" name="Picture 11"/>
          <p:cNvPicPr>
            <a:picLocks noChangeAspect="1" noChangeArrowheads="1"/>
          </p:cNvPicPr>
          <p:nvPr/>
        </p:nvPicPr>
        <p:blipFill>
          <a:blip r:embed="rId6"/>
          <a:srcRect l="25635" t="19489" r="43527" b="10634"/>
          <a:stretch>
            <a:fillRect/>
          </a:stretch>
        </p:blipFill>
        <p:spPr bwMode="auto">
          <a:xfrm>
            <a:off x="4164152" y="1473512"/>
            <a:ext cx="2434032" cy="3879897"/>
          </a:xfrm>
          <a:prstGeom prst="rect">
            <a:avLst/>
          </a:prstGeom>
          <a:noFill/>
          <a:ln w="9525">
            <a:noFill/>
            <a:miter lim="800000"/>
            <a:headEnd/>
            <a:tailEnd/>
          </a:ln>
          <a:effectLst/>
        </p:spPr>
      </p:pic>
    </p:spTree>
    <p:extLst>
      <p:ext uri="{BB962C8B-B14F-4D97-AF65-F5344CB8AC3E}">
        <p14:creationId xmlns:p14="http://schemas.microsoft.com/office/powerpoint/2010/main" val="2656422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AA2F-5D8D-1048-84EA-E496131C25DD}"/>
              </a:ext>
            </a:extLst>
          </p:cNvPr>
          <p:cNvSpPr>
            <a:spLocks noGrp="1"/>
          </p:cNvSpPr>
          <p:nvPr>
            <p:ph type="title"/>
          </p:nvPr>
        </p:nvSpPr>
        <p:spPr/>
        <p:txBody>
          <a:bodyPr/>
          <a:lstStyle/>
          <a:p>
            <a:r>
              <a:rPr lang="en-US" dirty="0"/>
              <a:t>Knife that “knows” what its cuts</a:t>
            </a:r>
          </a:p>
        </p:txBody>
      </p:sp>
      <p:sp>
        <p:nvSpPr>
          <p:cNvPr id="3" name="Text Placeholder 2">
            <a:extLst>
              <a:ext uri="{FF2B5EF4-FFF2-40B4-BE49-F238E27FC236}">
                <a16:creationId xmlns:a16="http://schemas.microsoft.com/office/drawing/2014/main" id="{93B54D25-F5B6-9A4D-90B1-17BBC8643F7B}"/>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6B0163D7-3207-0944-9D7E-7B91C8D3FFD0}"/>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0E33C2A6-755E-6740-B12E-F36000B3134B}"/>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2ADF2695-5D84-6C45-882C-2869A21229F7}"/>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CD50AAB3-AA10-0041-86F4-F53870881F55}"/>
              </a:ext>
            </a:extLst>
          </p:cNvPr>
          <p:cNvSpPr>
            <a:spLocks noGrp="1"/>
          </p:cNvSpPr>
          <p:nvPr>
            <p:ph type="sldNum" sz="quarter" idx="24"/>
          </p:nvPr>
        </p:nvSpPr>
        <p:spPr/>
        <p:txBody>
          <a:bodyPr/>
          <a:lstStyle/>
          <a:p>
            <a:fld id="{C564DEAC-083F-4EA1-9D67-84BB3A537A3E}" type="slidenum">
              <a:rPr lang="de-DE" smtClean="0"/>
              <a:pPr/>
              <a:t>26</a:t>
            </a:fld>
            <a:endParaRPr lang="de-DE" dirty="0"/>
          </a:p>
        </p:txBody>
      </p:sp>
      <p:sp>
        <p:nvSpPr>
          <p:cNvPr id="8" name="Rectangle 7">
            <a:extLst>
              <a:ext uri="{FF2B5EF4-FFF2-40B4-BE49-F238E27FC236}">
                <a16:creationId xmlns:a16="http://schemas.microsoft.com/office/drawing/2014/main" id="{BD5343AB-39C9-2F49-BBE3-86F9188AAA9E}"/>
              </a:ext>
            </a:extLst>
          </p:cNvPr>
          <p:cNvSpPr/>
          <p:nvPr/>
        </p:nvSpPr>
        <p:spPr>
          <a:xfrm>
            <a:off x="695324" y="5359897"/>
            <a:ext cx="7956547" cy="769441"/>
          </a:xfrm>
          <a:prstGeom prst="rect">
            <a:avLst/>
          </a:prstGeom>
        </p:spPr>
        <p:txBody>
          <a:bodyPr wrap="square">
            <a:spAutoFit/>
          </a:bodyPr>
          <a:lstStyle/>
          <a:p>
            <a:r>
              <a:rPr lang="en-US" sz="1100" dirty="0"/>
              <a:t>Matthias Kranz, Albrecht Schmidt, Alexis Maldonado, Radu Bogdan </a:t>
            </a:r>
            <a:r>
              <a:rPr lang="en-US" sz="1100" dirty="0" err="1"/>
              <a:t>Rusu</a:t>
            </a:r>
            <a:r>
              <a:rPr lang="en-US" sz="1100" dirty="0"/>
              <a:t>, Michael Beetz, </a:t>
            </a:r>
            <a:r>
              <a:rPr lang="en-US" sz="1100" dirty="0" err="1"/>
              <a:t>Benedikt</a:t>
            </a:r>
            <a:r>
              <a:rPr lang="en-US" sz="1100" dirty="0"/>
              <a:t> </a:t>
            </a:r>
            <a:r>
              <a:rPr lang="en-US" sz="1100" dirty="0" err="1"/>
              <a:t>Hörnler</a:t>
            </a:r>
            <a:r>
              <a:rPr lang="en-US" sz="1100" dirty="0"/>
              <a:t>, and Gerhard Rigoll. 2007. Context-aware kitchen utilities. In Proceedings of the 1st international conference on Tangible and embedded interaction (TEI '07). Association for Computing Machinery, New York, NY, USA, 213–214. DOI: </a:t>
            </a:r>
            <a:r>
              <a:rPr lang="en-US" sz="1100" dirty="0">
                <a:hlinkClick r:id="rId2">
                  <a:extLst>
                    <a:ext uri="{A12FA001-AC4F-418D-AE19-62706E023703}">
                      <ahyp:hlinkClr xmlns="" xmlns:ahyp="http://schemas.microsoft.com/office/drawing/2018/hyperlinkcolor" val="tx"/>
                    </a:ext>
                  </a:extLst>
                </a:hlinkClick>
              </a:rPr>
              <a:t>https://doi.org/10.1145/1226969.1227013</a:t>
            </a:r>
            <a:r>
              <a:rPr lang="en-US" sz="1100" dirty="0"/>
              <a:t> </a:t>
            </a:r>
          </a:p>
        </p:txBody>
      </p:sp>
      <p:pic>
        <p:nvPicPr>
          <p:cNvPr id="9" name="Picture 8">
            <a:extLst>
              <a:ext uri="{FF2B5EF4-FFF2-40B4-BE49-F238E27FC236}">
                <a16:creationId xmlns:a16="http://schemas.microsoft.com/office/drawing/2014/main" id="{A59A5A1E-B46C-3F48-9A9E-B15397CCE6E5}"/>
              </a:ext>
            </a:extLst>
          </p:cNvPr>
          <p:cNvPicPr>
            <a:picLocks noChangeAspect="1"/>
          </p:cNvPicPr>
          <p:nvPr/>
        </p:nvPicPr>
        <p:blipFill>
          <a:blip r:embed="rId3"/>
          <a:stretch>
            <a:fillRect/>
          </a:stretch>
        </p:blipFill>
        <p:spPr>
          <a:xfrm>
            <a:off x="695325" y="1592264"/>
            <a:ext cx="7956546" cy="3738618"/>
          </a:xfrm>
          <a:prstGeom prst="rect">
            <a:avLst/>
          </a:prstGeom>
        </p:spPr>
      </p:pic>
    </p:spTree>
    <p:extLst>
      <p:ext uri="{BB962C8B-B14F-4D97-AF65-F5344CB8AC3E}">
        <p14:creationId xmlns:p14="http://schemas.microsoft.com/office/powerpoint/2010/main" val="3284033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302C-8DFE-EA4D-97B6-8A3E60949FDF}"/>
              </a:ext>
            </a:extLst>
          </p:cNvPr>
          <p:cNvSpPr>
            <a:spLocks noGrp="1"/>
          </p:cNvSpPr>
          <p:nvPr>
            <p:ph type="title"/>
          </p:nvPr>
        </p:nvSpPr>
        <p:spPr/>
        <p:txBody>
          <a:bodyPr>
            <a:normAutofit fontScale="90000"/>
          </a:bodyPr>
          <a:lstStyle/>
          <a:p>
            <a:r>
              <a:rPr lang="en-US" dirty="0"/>
              <a:t/>
            </a:r>
            <a:br>
              <a:rPr lang="en-US" dirty="0"/>
            </a:br>
            <a:r>
              <a:rPr lang="en-US" dirty="0"/>
              <a:t/>
            </a:r>
            <a:br>
              <a:rPr lang="en-US" dirty="0"/>
            </a:br>
            <a:r>
              <a:rPr lang="en-US" dirty="0"/>
              <a:t>Radio Tags for Activity Sensing </a:t>
            </a:r>
          </a:p>
        </p:txBody>
      </p:sp>
      <p:sp>
        <p:nvSpPr>
          <p:cNvPr id="4" name="Text Placeholder 3">
            <a:extLst>
              <a:ext uri="{FF2B5EF4-FFF2-40B4-BE49-F238E27FC236}">
                <a16:creationId xmlns:a16="http://schemas.microsoft.com/office/drawing/2014/main" id="{045E271B-2723-734E-BBE4-28CC72C41482}"/>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2E2EA9AF-A19A-C94A-AFE2-36BC9D644C3E}"/>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A4BA1C29-D74B-0D44-A552-1B9F421173D6}"/>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416AA72B-9CAE-7644-A7EF-2AE229325669}"/>
              </a:ext>
            </a:extLst>
          </p:cNvPr>
          <p:cNvSpPr>
            <a:spLocks noGrp="1"/>
          </p:cNvSpPr>
          <p:nvPr>
            <p:ph type="sldNum" sz="quarter" idx="24"/>
          </p:nvPr>
        </p:nvSpPr>
        <p:spPr/>
        <p:txBody>
          <a:bodyPr/>
          <a:lstStyle/>
          <a:p>
            <a:fld id="{C564DEAC-083F-4EA1-9D67-84BB3A537A3E}" type="slidenum">
              <a:rPr lang="de-DE" smtClean="0"/>
              <a:pPr/>
              <a:t>27</a:t>
            </a:fld>
            <a:endParaRPr lang="de-DE" dirty="0"/>
          </a:p>
        </p:txBody>
      </p:sp>
      <p:pic>
        <p:nvPicPr>
          <p:cNvPr id="9" name="Picture 8">
            <a:extLst>
              <a:ext uri="{FF2B5EF4-FFF2-40B4-BE49-F238E27FC236}">
                <a16:creationId xmlns:a16="http://schemas.microsoft.com/office/drawing/2014/main" id="{D578BA9B-CA32-B341-9ED3-B0ED20359FA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257" b="20284"/>
          <a:stretch/>
        </p:blipFill>
        <p:spPr>
          <a:xfrm>
            <a:off x="3921668" y="3908394"/>
            <a:ext cx="4615637" cy="1514223"/>
          </a:xfrm>
          <a:prstGeom prst="rect">
            <a:avLst/>
          </a:prstGeom>
        </p:spPr>
      </p:pic>
      <p:pic>
        <p:nvPicPr>
          <p:cNvPr id="10" name="Picture 9">
            <a:extLst>
              <a:ext uri="{FF2B5EF4-FFF2-40B4-BE49-F238E27FC236}">
                <a16:creationId xmlns:a16="http://schemas.microsoft.com/office/drawing/2014/main" id="{4055F084-26F7-5D46-99F3-B6C5F444490A}"/>
              </a:ext>
            </a:extLst>
          </p:cNvPr>
          <p:cNvPicPr>
            <a:picLocks noChangeAspect="1"/>
          </p:cNvPicPr>
          <p:nvPr/>
        </p:nvPicPr>
        <p:blipFill>
          <a:blip r:embed="rId5"/>
          <a:stretch>
            <a:fillRect/>
          </a:stretch>
        </p:blipFill>
        <p:spPr>
          <a:xfrm>
            <a:off x="3921668" y="1494346"/>
            <a:ext cx="4620835" cy="1916053"/>
          </a:xfrm>
          <a:prstGeom prst="rect">
            <a:avLst/>
          </a:prstGeom>
        </p:spPr>
      </p:pic>
      <p:sp>
        <p:nvSpPr>
          <p:cNvPr id="13" name="Rectangle 12">
            <a:extLst>
              <a:ext uri="{FF2B5EF4-FFF2-40B4-BE49-F238E27FC236}">
                <a16:creationId xmlns:a16="http://schemas.microsoft.com/office/drawing/2014/main" id="{51040FA7-DC12-1A43-BC6A-12A83ED48C6B}"/>
              </a:ext>
            </a:extLst>
          </p:cNvPr>
          <p:cNvSpPr/>
          <p:nvPr/>
        </p:nvSpPr>
        <p:spPr>
          <a:xfrm>
            <a:off x="695323" y="5422617"/>
            <a:ext cx="7956551" cy="938719"/>
          </a:xfrm>
          <a:prstGeom prst="rect">
            <a:avLst/>
          </a:prstGeom>
        </p:spPr>
        <p:txBody>
          <a:bodyPr wrap="square">
            <a:spAutoFit/>
          </a:bodyPr>
          <a:lstStyle/>
          <a:p>
            <a:r>
              <a:rPr lang="en-US" sz="1100" dirty="0"/>
              <a:t>Yang Zhang, </a:t>
            </a:r>
            <a:r>
              <a:rPr lang="en-US" sz="1100" dirty="0" err="1"/>
              <a:t>Yasha</a:t>
            </a:r>
            <a:r>
              <a:rPr lang="en-US" sz="1100" dirty="0"/>
              <a:t> </a:t>
            </a:r>
            <a:r>
              <a:rPr lang="en-US" sz="1100" dirty="0" err="1"/>
              <a:t>Iravantchi</a:t>
            </a:r>
            <a:r>
              <a:rPr lang="en-US" sz="1100" dirty="0"/>
              <a:t>, </a:t>
            </a:r>
            <a:r>
              <a:rPr lang="en-US" sz="1100" dirty="0" err="1"/>
              <a:t>Haojian</a:t>
            </a:r>
            <a:r>
              <a:rPr lang="en-US" sz="1100" dirty="0"/>
              <a:t> </a:t>
            </a:r>
            <a:r>
              <a:rPr lang="en-US" sz="1100" dirty="0" err="1"/>
              <a:t>Jin</a:t>
            </a:r>
            <a:r>
              <a:rPr lang="en-US" sz="1100" dirty="0"/>
              <a:t>, </a:t>
            </a:r>
            <a:r>
              <a:rPr lang="en-US" sz="1100" dirty="0" err="1"/>
              <a:t>Swarun</a:t>
            </a:r>
            <a:r>
              <a:rPr lang="en-US" sz="1100" dirty="0"/>
              <a:t> Kumar, and Chris Harrison. 2019. </a:t>
            </a:r>
            <a:r>
              <a:rPr lang="en-US" sz="1100" dirty="0" err="1"/>
              <a:t>Sozu</a:t>
            </a:r>
            <a:r>
              <a:rPr lang="en-US" sz="1100" dirty="0"/>
              <a:t>: Self-Powered Radio Tags for Building-Scale Activity Sensing. In Proceedings of the 32nd Annual ACM Symposium on User Interface Software and Technology (UIST '19). ACM, New York, NY, USA, 973–985. DOI: </a:t>
            </a:r>
            <a:r>
              <a:rPr lang="en-US" sz="1100" dirty="0">
                <a:hlinkClick r:id="rId6"/>
              </a:rPr>
              <a:t>https://doi.org/10.1145/3332165.3347952</a:t>
            </a:r>
            <a:r>
              <a:rPr lang="en-US" sz="1100" dirty="0"/>
              <a:t> </a:t>
            </a:r>
          </a:p>
          <a:p>
            <a:r>
              <a:rPr lang="en-US" sz="1100" dirty="0"/>
              <a:t/>
            </a:r>
            <a:br>
              <a:rPr lang="en-US" sz="1100" dirty="0"/>
            </a:br>
            <a:endParaRPr lang="en-US" sz="1100" dirty="0"/>
          </a:p>
        </p:txBody>
      </p:sp>
      <p:pic>
        <p:nvPicPr>
          <p:cNvPr id="14" name="Picture 13">
            <a:extLst>
              <a:ext uri="{FF2B5EF4-FFF2-40B4-BE49-F238E27FC236}">
                <a16:creationId xmlns:a16="http://schemas.microsoft.com/office/drawing/2014/main" id="{E6487C9D-2B1C-E545-972C-12E44D4FFBCF}"/>
              </a:ext>
            </a:extLst>
          </p:cNvPr>
          <p:cNvPicPr>
            <a:picLocks noChangeAspect="1"/>
          </p:cNvPicPr>
          <p:nvPr/>
        </p:nvPicPr>
        <p:blipFill rotWithShape="1">
          <a:blip r:embed="rId7"/>
          <a:srcRect r="48448"/>
          <a:stretch/>
        </p:blipFill>
        <p:spPr>
          <a:xfrm>
            <a:off x="0" y="1625342"/>
            <a:ext cx="3648195" cy="1747059"/>
          </a:xfrm>
          <a:prstGeom prst="rect">
            <a:avLst/>
          </a:prstGeom>
        </p:spPr>
      </p:pic>
      <p:pic>
        <p:nvPicPr>
          <p:cNvPr id="15" name="Picture 14">
            <a:extLst>
              <a:ext uri="{FF2B5EF4-FFF2-40B4-BE49-F238E27FC236}">
                <a16:creationId xmlns:a16="http://schemas.microsoft.com/office/drawing/2014/main" id="{E2241F56-740E-8A46-83F0-611055617F39}"/>
              </a:ext>
            </a:extLst>
          </p:cNvPr>
          <p:cNvPicPr>
            <a:picLocks noChangeAspect="1"/>
          </p:cNvPicPr>
          <p:nvPr/>
        </p:nvPicPr>
        <p:blipFill rotWithShape="1">
          <a:blip r:embed="rId8"/>
          <a:srcRect l="75605" t="8823" b="10695"/>
          <a:stretch/>
        </p:blipFill>
        <p:spPr>
          <a:xfrm>
            <a:off x="1410346" y="3503391"/>
            <a:ext cx="2396753" cy="1919226"/>
          </a:xfrm>
          <a:prstGeom prst="rect">
            <a:avLst/>
          </a:prstGeom>
        </p:spPr>
      </p:pic>
      <p:sp>
        <p:nvSpPr>
          <p:cNvPr id="16" name="Rectangle 15">
            <a:extLst>
              <a:ext uri="{FF2B5EF4-FFF2-40B4-BE49-F238E27FC236}">
                <a16:creationId xmlns:a16="http://schemas.microsoft.com/office/drawing/2014/main" id="{D00DD9E9-8322-1545-BFBC-F76734A74971}"/>
              </a:ext>
            </a:extLst>
          </p:cNvPr>
          <p:cNvSpPr/>
          <p:nvPr/>
        </p:nvSpPr>
        <p:spPr>
          <a:xfrm>
            <a:off x="4560048" y="5903952"/>
            <a:ext cx="4091826" cy="369332"/>
          </a:xfrm>
          <a:prstGeom prst="rect">
            <a:avLst/>
          </a:prstGeom>
        </p:spPr>
        <p:txBody>
          <a:bodyPr wrap="none">
            <a:spAutoFit/>
          </a:bodyPr>
          <a:lstStyle/>
          <a:p>
            <a:r>
              <a:rPr lang="en-US" dirty="0"/>
              <a:t>Video: </a:t>
            </a:r>
            <a:r>
              <a:rPr lang="en-US" dirty="0">
                <a:hlinkClick r:id="rId9">
                  <a:extLst>
                    <a:ext uri="{A12FA001-AC4F-418D-AE19-62706E023703}">
                      <ahyp:hlinkClr xmlns="" xmlns:ahyp="http://schemas.microsoft.com/office/drawing/2018/hyperlinkcolor" val="tx"/>
                    </a:ext>
                  </a:extLst>
                </a:hlinkClick>
              </a:rPr>
              <a:t>https://youtu.be/wbq-eOOIPyw</a:t>
            </a:r>
            <a:r>
              <a:rPr lang="en-US" dirty="0"/>
              <a:t> </a:t>
            </a:r>
          </a:p>
        </p:txBody>
      </p:sp>
      <p:pic>
        <p:nvPicPr>
          <p:cNvPr id="17" name="sozu" descr="sozu">
            <a:hlinkClick r:id="" action="ppaction://media"/>
            <a:extLst>
              <a:ext uri="{FF2B5EF4-FFF2-40B4-BE49-F238E27FC236}">
                <a16:creationId xmlns:a16="http://schemas.microsoft.com/office/drawing/2014/main" id="{973934AE-492F-6D42-8E2C-D14E7ABBC1B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16470" y="1226108"/>
            <a:ext cx="4620835" cy="2599220"/>
          </a:xfrm>
          <a:prstGeom prst="rect">
            <a:avLst/>
          </a:prstGeom>
        </p:spPr>
      </p:pic>
    </p:spTree>
    <p:extLst>
      <p:ext uri="{BB962C8B-B14F-4D97-AF65-F5344CB8AC3E}">
        <p14:creationId xmlns:p14="http://schemas.microsoft.com/office/powerpoint/2010/main" val="20491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3068-B900-944F-A4C9-9F4F3EFE15EC}"/>
              </a:ext>
            </a:extLst>
          </p:cNvPr>
          <p:cNvSpPr>
            <a:spLocks noGrp="1"/>
          </p:cNvSpPr>
          <p:nvPr>
            <p:ph type="title"/>
          </p:nvPr>
        </p:nvSpPr>
        <p:spPr/>
        <p:txBody>
          <a:bodyPr/>
          <a:lstStyle/>
          <a:p>
            <a:r>
              <a:rPr lang="en-US" dirty="0" err="1"/>
              <a:t>Vibrometry</a:t>
            </a:r>
            <a:r>
              <a:rPr lang="en-US" dirty="0"/>
              <a:t> for Environment Sensing</a:t>
            </a:r>
          </a:p>
        </p:txBody>
      </p:sp>
      <p:sp>
        <p:nvSpPr>
          <p:cNvPr id="3" name="Text Placeholder 2">
            <a:extLst>
              <a:ext uri="{FF2B5EF4-FFF2-40B4-BE49-F238E27FC236}">
                <a16:creationId xmlns:a16="http://schemas.microsoft.com/office/drawing/2014/main" id="{D2386839-E3FB-D94B-B7D5-409973A80EFE}"/>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DC3395AB-9312-184A-A6B6-1FF76D985E2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DB48866F-FF5A-D943-89AB-E585460E76EF}"/>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0688EFA0-50DE-D144-AD57-264196825D0B}"/>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4CF808C3-CA2A-D449-8077-1457CD39BB91}"/>
              </a:ext>
            </a:extLst>
          </p:cNvPr>
          <p:cNvSpPr>
            <a:spLocks noGrp="1"/>
          </p:cNvSpPr>
          <p:nvPr>
            <p:ph type="sldNum" sz="quarter" idx="24"/>
          </p:nvPr>
        </p:nvSpPr>
        <p:spPr/>
        <p:txBody>
          <a:bodyPr/>
          <a:lstStyle/>
          <a:p>
            <a:fld id="{C564DEAC-083F-4EA1-9D67-84BB3A537A3E}" type="slidenum">
              <a:rPr lang="de-DE" smtClean="0"/>
              <a:pPr/>
              <a:t>28</a:t>
            </a:fld>
            <a:endParaRPr lang="de-DE" dirty="0"/>
          </a:p>
        </p:txBody>
      </p:sp>
      <p:sp>
        <p:nvSpPr>
          <p:cNvPr id="8" name="Rectangle 7">
            <a:extLst>
              <a:ext uri="{FF2B5EF4-FFF2-40B4-BE49-F238E27FC236}">
                <a16:creationId xmlns:a16="http://schemas.microsoft.com/office/drawing/2014/main" id="{4ACDB87A-5D93-4041-B10C-9C57BD6A91C8}"/>
              </a:ext>
            </a:extLst>
          </p:cNvPr>
          <p:cNvSpPr/>
          <p:nvPr/>
        </p:nvSpPr>
        <p:spPr>
          <a:xfrm>
            <a:off x="697141" y="5591324"/>
            <a:ext cx="7956549" cy="600164"/>
          </a:xfrm>
          <a:prstGeom prst="rect">
            <a:avLst/>
          </a:prstGeom>
        </p:spPr>
        <p:txBody>
          <a:bodyPr wrap="square">
            <a:spAutoFit/>
          </a:bodyPr>
          <a:lstStyle/>
          <a:p>
            <a:r>
              <a:rPr lang="en-US" sz="1100" dirty="0"/>
              <a:t>Yang Zhang, </a:t>
            </a:r>
            <a:r>
              <a:rPr lang="en-US" sz="1100" dirty="0" err="1"/>
              <a:t>Gierad</a:t>
            </a:r>
            <a:r>
              <a:rPr lang="en-US" sz="1100" dirty="0"/>
              <a:t> </a:t>
            </a:r>
            <a:r>
              <a:rPr lang="en-US" sz="1100" dirty="0" err="1"/>
              <a:t>Laput</a:t>
            </a:r>
            <a:r>
              <a:rPr lang="en-US" sz="1100" dirty="0"/>
              <a:t>, and Chris Harrison. 2018. </a:t>
            </a:r>
            <a:r>
              <a:rPr lang="en-US" sz="1100" dirty="0" err="1"/>
              <a:t>Vibrosight</a:t>
            </a:r>
            <a:r>
              <a:rPr lang="en-US" sz="1100" dirty="0"/>
              <a:t>: Long-Range </a:t>
            </a:r>
            <a:r>
              <a:rPr lang="en-US" sz="1100" dirty="0" err="1"/>
              <a:t>Vibrometry</a:t>
            </a:r>
            <a:r>
              <a:rPr lang="en-US" sz="1100" dirty="0"/>
              <a:t> for Smart Environment Sensing. In Proceedings of the 31st Annual ACM Symposium on User Interface Software and Technology (UIST '18). ACM, New York, NY, USA, 225–236. DOI: </a:t>
            </a:r>
            <a:r>
              <a:rPr lang="en-US" sz="1100" dirty="0">
                <a:hlinkClick r:id="rId4">
                  <a:extLst>
                    <a:ext uri="{A12FA001-AC4F-418D-AE19-62706E023703}">
                      <ahyp:hlinkClr xmlns="" xmlns:ahyp="http://schemas.microsoft.com/office/drawing/2018/hyperlinkcolor" val="tx"/>
                    </a:ext>
                  </a:extLst>
                </a:hlinkClick>
              </a:rPr>
              <a:t>https://doi.org/10.1145/3242587.3242608</a:t>
            </a:r>
            <a:r>
              <a:rPr lang="en-US" sz="1100" dirty="0"/>
              <a:t> </a:t>
            </a:r>
          </a:p>
        </p:txBody>
      </p:sp>
      <p:sp>
        <p:nvSpPr>
          <p:cNvPr id="9" name="Rectangle 8">
            <a:extLst>
              <a:ext uri="{FF2B5EF4-FFF2-40B4-BE49-F238E27FC236}">
                <a16:creationId xmlns:a16="http://schemas.microsoft.com/office/drawing/2014/main" id="{2F07BADE-3F6D-2142-A8E6-1F176EF99617}"/>
              </a:ext>
            </a:extLst>
          </p:cNvPr>
          <p:cNvSpPr/>
          <p:nvPr/>
        </p:nvSpPr>
        <p:spPr>
          <a:xfrm rot="16200000">
            <a:off x="-143574" y="4513536"/>
            <a:ext cx="2071401" cy="261610"/>
          </a:xfrm>
          <a:prstGeom prst="rect">
            <a:avLst/>
          </a:prstGeom>
        </p:spPr>
        <p:txBody>
          <a:bodyPr wrap="none">
            <a:spAutoFit/>
          </a:bodyPr>
          <a:lstStyle/>
          <a:p>
            <a:r>
              <a:rPr lang="en-US" sz="1100" dirty="0">
                <a:hlinkClick r:id="rId5">
                  <a:extLst>
                    <a:ext uri="{A12FA001-AC4F-418D-AE19-62706E023703}">
                      <ahyp:hlinkClr xmlns="" xmlns:ahyp="http://schemas.microsoft.com/office/drawing/2018/hyperlinkcolor" val="tx"/>
                    </a:ext>
                  </a:extLst>
                </a:hlinkClick>
              </a:rPr>
              <a:t>https://youtu.be/51XaZDki6yg</a:t>
            </a:r>
            <a:r>
              <a:rPr lang="en-US" sz="1100" dirty="0"/>
              <a:t> </a:t>
            </a:r>
          </a:p>
        </p:txBody>
      </p:sp>
      <p:pic>
        <p:nvPicPr>
          <p:cNvPr id="11" name="vibrosight" descr="vibrosight">
            <a:hlinkClick r:id="" action="ppaction://media"/>
            <a:extLst>
              <a:ext uri="{FF2B5EF4-FFF2-40B4-BE49-F238E27FC236}">
                <a16:creationId xmlns:a16="http://schemas.microsoft.com/office/drawing/2014/main" id="{A133FFE1-3C65-504B-A60E-7C3B9E4930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8931" y="1592264"/>
            <a:ext cx="7169336" cy="4032752"/>
          </a:xfrm>
          <a:prstGeom prst="rect">
            <a:avLst/>
          </a:prstGeom>
        </p:spPr>
      </p:pic>
    </p:spTree>
    <p:extLst>
      <p:ext uri="{BB962C8B-B14F-4D97-AF65-F5344CB8AC3E}">
        <p14:creationId xmlns:p14="http://schemas.microsoft.com/office/powerpoint/2010/main" val="215495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0211A6-7D33-9E41-A5D4-19EE34B54175}"/>
              </a:ext>
            </a:extLst>
          </p:cNvPr>
          <p:cNvSpPr>
            <a:spLocks noGrp="1"/>
          </p:cNvSpPr>
          <p:nvPr>
            <p:ph type="title"/>
          </p:nvPr>
        </p:nvSpPr>
        <p:spPr/>
        <p:txBody>
          <a:bodyPr/>
          <a:lstStyle/>
          <a:p>
            <a:r>
              <a:rPr lang="en-US" dirty="0"/>
              <a:t>Visions and Terms (Embodiment)</a:t>
            </a:r>
          </a:p>
        </p:txBody>
      </p:sp>
      <p:sp>
        <p:nvSpPr>
          <p:cNvPr id="9" name="Text Placeholder 8">
            <a:extLst>
              <a:ext uri="{FF2B5EF4-FFF2-40B4-BE49-F238E27FC236}">
                <a16:creationId xmlns:a16="http://schemas.microsoft.com/office/drawing/2014/main" id="{8BA80FE1-72CC-1347-8948-B2403F052769}"/>
              </a:ext>
            </a:extLst>
          </p:cNvPr>
          <p:cNvSpPr>
            <a:spLocks noGrp="1"/>
          </p:cNvSpPr>
          <p:nvPr>
            <p:ph type="body" idx="1"/>
          </p:nvPr>
        </p:nvSpPr>
        <p:spPr/>
        <p:txBody>
          <a:bodyPr/>
          <a:lstStyle/>
          <a:p>
            <a:endParaRPr lang="en-US"/>
          </a:p>
        </p:txBody>
      </p:sp>
      <p:sp>
        <p:nvSpPr>
          <p:cNvPr id="10" name="Text Placeholder 9">
            <a:extLst>
              <a:ext uri="{FF2B5EF4-FFF2-40B4-BE49-F238E27FC236}">
                <a16:creationId xmlns:a16="http://schemas.microsoft.com/office/drawing/2014/main" id="{DD41E42D-1709-1A46-A565-FE4F7BFF9A6A}"/>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5FEEFBA2-F4E1-0F4D-95CE-F56BB363F26D}"/>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CE0CD709-8573-8C4B-8C73-52C315D67D71}"/>
              </a:ext>
            </a:extLst>
          </p:cNvPr>
          <p:cNvSpPr>
            <a:spLocks noGrp="1"/>
          </p:cNvSpPr>
          <p:nvPr>
            <p:ph type="sldNum" sz="quarter" idx="24"/>
          </p:nvPr>
        </p:nvSpPr>
        <p:spPr/>
        <p:txBody>
          <a:bodyPr/>
          <a:lstStyle/>
          <a:p>
            <a:fld id="{C564DEAC-083F-4EA1-9D67-84BB3A537A3E}" type="slidenum">
              <a:rPr lang="de-DE" smtClean="0"/>
              <a:pPr/>
              <a:t>29</a:t>
            </a:fld>
            <a:endParaRPr lang="de-DE" dirty="0"/>
          </a:p>
        </p:txBody>
      </p:sp>
    </p:spTree>
    <p:extLst>
      <p:ext uri="{BB962C8B-B14F-4D97-AF65-F5344CB8AC3E}">
        <p14:creationId xmlns:p14="http://schemas.microsoft.com/office/powerpoint/2010/main" val="2754763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A253921-BC7D-AE4B-A0EA-A5081C49D876}"/>
              </a:ext>
            </a:extLst>
          </p:cNvPr>
          <p:cNvSpPr>
            <a:spLocks noGrp="1"/>
          </p:cNvSpPr>
          <p:nvPr>
            <p:ph type="body" sz="quarter" idx="13"/>
          </p:nvPr>
        </p:nvSpPr>
        <p:spPr>
          <a:xfrm>
            <a:off x="695325" y="1592264"/>
            <a:ext cx="2702783" cy="4537074"/>
          </a:xfrm>
        </p:spPr>
        <p:txBody>
          <a:bodyPr>
            <a:normAutofit fontScale="92500"/>
          </a:bodyPr>
          <a:lstStyle/>
          <a:p>
            <a:r>
              <a:rPr lang="en-US" sz="800" dirty="0"/>
              <a:t>Green </a:t>
            </a:r>
            <a:r>
              <a:rPr lang="en-US" sz="800" dirty="0" err="1"/>
              <a:t>tshirt</a:t>
            </a:r>
            <a:endParaRPr lang="en-US" sz="800" dirty="0"/>
          </a:p>
          <a:p>
            <a:r>
              <a:rPr lang="en-US" sz="800" dirty="0"/>
              <a:t>Dark blue </a:t>
            </a:r>
            <a:r>
              <a:rPr lang="en-US" sz="800" dirty="0" err="1"/>
              <a:t>v-neck</a:t>
            </a:r>
            <a:r>
              <a:rPr lang="en-US" sz="800" dirty="0"/>
              <a:t> </a:t>
            </a:r>
            <a:r>
              <a:rPr lang="en-US" sz="800" dirty="0" err="1"/>
              <a:t>tshirt</a:t>
            </a:r>
            <a:endParaRPr lang="en-US" sz="800" dirty="0"/>
          </a:p>
          <a:p>
            <a:r>
              <a:rPr lang="en-US" sz="800" dirty="0"/>
              <a:t>Green/grey long sleeve </a:t>
            </a:r>
            <a:r>
              <a:rPr lang="en-US" sz="800" dirty="0" err="1"/>
              <a:t>tshirt</a:t>
            </a:r>
            <a:endParaRPr lang="en-US" sz="800" dirty="0"/>
          </a:p>
          <a:p>
            <a:r>
              <a:rPr lang="en-US" sz="800" dirty="0"/>
              <a:t>Tan </a:t>
            </a:r>
            <a:r>
              <a:rPr lang="en-US" sz="800" dirty="0" err="1"/>
              <a:t>tshirt</a:t>
            </a:r>
            <a:endParaRPr lang="en-US" sz="800" dirty="0"/>
          </a:p>
          <a:p>
            <a:r>
              <a:rPr lang="en-US" sz="800" dirty="0"/>
              <a:t>White </a:t>
            </a:r>
            <a:r>
              <a:rPr lang="en-US" sz="800" dirty="0" err="1"/>
              <a:t>v-neck</a:t>
            </a:r>
            <a:r>
              <a:rPr lang="en-US" sz="800" dirty="0"/>
              <a:t> </a:t>
            </a:r>
            <a:r>
              <a:rPr lang="en-US" sz="800" dirty="0" err="1"/>
              <a:t>tshirt</a:t>
            </a:r>
            <a:r>
              <a:rPr lang="en-US" sz="800" dirty="0"/>
              <a:t> (with Google Homepage drawn on it…ah, Halloween)</a:t>
            </a:r>
          </a:p>
          <a:p>
            <a:r>
              <a:rPr lang="en-US" sz="800" dirty="0"/>
              <a:t>Light blue polo</a:t>
            </a:r>
          </a:p>
          <a:p>
            <a:r>
              <a:rPr lang="en-US" sz="800" dirty="0"/>
              <a:t>Yellow polo</a:t>
            </a:r>
          </a:p>
          <a:p>
            <a:r>
              <a:rPr lang="en-US" sz="800" dirty="0"/>
              <a:t>Grey polo</a:t>
            </a:r>
          </a:p>
          <a:p>
            <a:r>
              <a:rPr lang="en-US" sz="800" dirty="0"/>
              <a:t>Light blue military-style shirt</a:t>
            </a:r>
          </a:p>
          <a:p>
            <a:r>
              <a:rPr lang="en-US" sz="800" dirty="0"/>
              <a:t>Light blue shirt</a:t>
            </a:r>
          </a:p>
          <a:p>
            <a:r>
              <a:rPr lang="en-US" sz="800" dirty="0"/>
              <a:t>Torn up jeans</a:t>
            </a:r>
          </a:p>
          <a:p>
            <a:r>
              <a:rPr lang="en-US" sz="800" dirty="0"/>
              <a:t>Rock star jeans</a:t>
            </a:r>
          </a:p>
          <a:p>
            <a:r>
              <a:rPr lang="en-US" sz="800" dirty="0" err="1"/>
              <a:t>Fashiony</a:t>
            </a:r>
            <a:r>
              <a:rPr lang="en-US" sz="800" dirty="0"/>
              <a:t> jeans</a:t>
            </a:r>
          </a:p>
          <a:p>
            <a:r>
              <a:rPr lang="en-US" sz="800" dirty="0"/>
              <a:t>Green casual jacket</a:t>
            </a:r>
          </a:p>
          <a:p>
            <a:r>
              <a:rPr lang="en-US" sz="800" dirty="0"/>
              <a:t>Dark blue fancier jacket</a:t>
            </a:r>
          </a:p>
          <a:p>
            <a:r>
              <a:rPr lang="en-US" sz="800" dirty="0"/>
              <a:t>5 pairs of boxer briefs</a:t>
            </a:r>
          </a:p>
          <a:p>
            <a:r>
              <a:rPr lang="en-US" sz="800" dirty="0"/>
              <a:t>6 pairs of socks (solid colors and argyle)</a:t>
            </a:r>
          </a:p>
          <a:p>
            <a:r>
              <a:rPr lang="en-US" sz="800" dirty="0"/>
              <a:t>Brown leather belt</a:t>
            </a:r>
          </a:p>
          <a:p>
            <a:r>
              <a:rPr lang="en-US" sz="800" dirty="0"/>
              <a:t>Brown leather watch</a:t>
            </a:r>
          </a:p>
        </p:txBody>
      </p:sp>
      <p:sp>
        <p:nvSpPr>
          <p:cNvPr id="11" name="Text Placeholder 10">
            <a:extLst>
              <a:ext uri="{FF2B5EF4-FFF2-40B4-BE49-F238E27FC236}">
                <a16:creationId xmlns:a16="http://schemas.microsoft.com/office/drawing/2014/main" id="{195A30C7-12B1-7F4B-BD66-156AAA216033}"/>
              </a:ext>
            </a:extLst>
          </p:cNvPr>
          <p:cNvSpPr>
            <a:spLocks noGrp="1"/>
          </p:cNvSpPr>
          <p:nvPr>
            <p:ph type="body" sz="quarter" idx="21"/>
          </p:nvPr>
        </p:nvSpPr>
        <p:spPr/>
        <p:txBody>
          <a:bodyPr/>
          <a:lstStyle/>
          <a:p>
            <a:r>
              <a:rPr lang="en-US" dirty="0"/>
              <a:t>Users' Context in Smart Environments</a:t>
            </a:r>
          </a:p>
        </p:txBody>
      </p:sp>
      <p:sp>
        <p:nvSpPr>
          <p:cNvPr id="5" name="Footer Placeholder 4">
            <a:extLst>
              <a:ext uri="{FF2B5EF4-FFF2-40B4-BE49-F238E27FC236}">
                <a16:creationId xmlns:a16="http://schemas.microsoft.com/office/drawing/2014/main" id="{919D9244-09F7-1D4A-AD2A-F87DE57B1573}"/>
              </a:ext>
            </a:extLst>
          </p:cNvPr>
          <p:cNvSpPr>
            <a:spLocks noGrp="1"/>
          </p:cNvSpPr>
          <p:nvPr>
            <p:ph type="ftr" sz="quarter" idx="23"/>
          </p:nvPr>
        </p:nvSpPr>
        <p:spPr/>
        <p:txBody>
          <a:bodyPr/>
          <a:lstStyle/>
          <a:p>
            <a:r>
              <a:rPr lang="de-DE"/>
              <a:t>Sven Mayer &amp; Albrecht Schmidt</a:t>
            </a:r>
            <a:endParaRPr lang="de-DE" dirty="0"/>
          </a:p>
        </p:txBody>
      </p:sp>
      <p:sp>
        <p:nvSpPr>
          <p:cNvPr id="6" name="Slide Number Placeholder 5">
            <a:extLst>
              <a:ext uri="{FF2B5EF4-FFF2-40B4-BE49-F238E27FC236}">
                <a16:creationId xmlns:a16="http://schemas.microsoft.com/office/drawing/2014/main" id="{934421F1-E244-B44E-A01D-1B2A8C1A3F12}"/>
              </a:ext>
            </a:extLst>
          </p:cNvPr>
          <p:cNvSpPr>
            <a:spLocks noGrp="1"/>
          </p:cNvSpPr>
          <p:nvPr>
            <p:ph type="sldNum" sz="quarter" idx="24"/>
          </p:nvPr>
        </p:nvSpPr>
        <p:spPr/>
        <p:txBody>
          <a:bodyPr/>
          <a:lstStyle/>
          <a:p>
            <a:fld id="{C564DEAC-083F-4EA1-9D67-84BB3A537A3E}" type="slidenum">
              <a:rPr lang="de-DE" smtClean="0"/>
              <a:pPr/>
              <a:t>3</a:t>
            </a:fld>
            <a:endParaRPr lang="de-DE" dirty="0"/>
          </a:p>
        </p:txBody>
      </p:sp>
      <p:sp>
        <p:nvSpPr>
          <p:cNvPr id="7" name="Title 6">
            <a:extLst>
              <a:ext uri="{FF2B5EF4-FFF2-40B4-BE49-F238E27FC236}">
                <a16:creationId xmlns:a16="http://schemas.microsoft.com/office/drawing/2014/main" id="{E7817D6E-61AB-1A4C-95A4-EDB555C1FB1E}"/>
              </a:ext>
            </a:extLst>
          </p:cNvPr>
          <p:cNvSpPr>
            <a:spLocks noGrp="1"/>
          </p:cNvSpPr>
          <p:nvPr>
            <p:ph type="title"/>
          </p:nvPr>
        </p:nvSpPr>
        <p:spPr/>
        <p:txBody>
          <a:bodyPr/>
          <a:lstStyle/>
          <a:p>
            <a:r>
              <a:rPr lang="en-US" dirty="0"/>
              <a:t>How many things do you own? 72?</a:t>
            </a:r>
          </a:p>
        </p:txBody>
      </p:sp>
      <p:sp>
        <p:nvSpPr>
          <p:cNvPr id="10" name="Text Placeholder 9">
            <a:extLst>
              <a:ext uri="{FF2B5EF4-FFF2-40B4-BE49-F238E27FC236}">
                <a16:creationId xmlns:a16="http://schemas.microsoft.com/office/drawing/2014/main" id="{78B181B7-1574-2D4F-855F-EF7D9627E3B0}"/>
              </a:ext>
            </a:extLst>
          </p:cNvPr>
          <p:cNvSpPr>
            <a:spLocks noGrp="1"/>
          </p:cNvSpPr>
          <p:nvPr>
            <p:ph type="body" sz="quarter" idx="15"/>
          </p:nvPr>
        </p:nvSpPr>
        <p:spPr/>
        <p:txBody>
          <a:bodyPr/>
          <a:lstStyle/>
          <a:p>
            <a:endParaRPr lang="en-US"/>
          </a:p>
        </p:txBody>
      </p:sp>
      <p:sp>
        <p:nvSpPr>
          <p:cNvPr id="12" name="Text Placeholder 8">
            <a:extLst>
              <a:ext uri="{FF2B5EF4-FFF2-40B4-BE49-F238E27FC236}">
                <a16:creationId xmlns:a16="http://schemas.microsoft.com/office/drawing/2014/main" id="{E68C705E-EE4A-6B43-A76B-339E11E48564}"/>
              </a:ext>
            </a:extLst>
          </p:cNvPr>
          <p:cNvSpPr txBox="1">
            <a:spLocks/>
          </p:cNvSpPr>
          <p:nvPr/>
        </p:nvSpPr>
        <p:spPr>
          <a:xfrm>
            <a:off x="3415891" y="1592264"/>
            <a:ext cx="2702783" cy="4537074"/>
          </a:xfrm>
          <a:prstGeom prst="rect">
            <a:avLst/>
          </a:prstGeom>
        </p:spPr>
        <p:txBody>
          <a:bodyPr vert="horz" lIns="91440" tIns="45720" rIns="91440" bIns="45720" rtlCol="0">
            <a:normAutofit fontScale="92500" lnSpcReduction="10000"/>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Slim </a:t>
            </a:r>
            <a:r>
              <a:rPr lang="en-US" sz="900" dirty="0" err="1"/>
              <a:t>Slimmy</a:t>
            </a:r>
            <a:r>
              <a:rPr lang="en-US" sz="900" dirty="0"/>
              <a:t> Wallet, Passport, ID, Debit cards, Credit card, Pesos, Business card with notes scribbled all over it</a:t>
            </a:r>
          </a:p>
          <a:p>
            <a:r>
              <a:rPr lang="en-US" sz="900" dirty="0"/>
              <a:t>Cheap sunglasses</a:t>
            </a:r>
          </a:p>
          <a:p>
            <a:r>
              <a:rPr lang="en-US" sz="900" dirty="0"/>
              <a:t>Newsie-style hat</a:t>
            </a:r>
          </a:p>
          <a:p>
            <a:r>
              <a:rPr lang="en-US" sz="900" dirty="0"/>
              <a:t>Brown leather flip flops</a:t>
            </a:r>
          </a:p>
          <a:p>
            <a:r>
              <a:rPr lang="en-US" sz="900" dirty="0"/>
              <a:t>Brown leather sexy shoes</a:t>
            </a:r>
          </a:p>
          <a:p>
            <a:r>
              <a:rPr lang="en-US" sz="900" dirty="0"/>
              <a:t>Vibram Five Finger workout shoes</a:t>
            </a:r>
          </a:p>
          <a:p>
            <a:r>
              <a:rPr lang="en-US" sz="900" dirty="0"/>
              <a:t>Umbrella</a:t>
            </a:r>
          </a:p>
          <a:p>
            <a:r>
              <a:rPr lang="en-US" sz="900" dirty="0"/>
              <a:t>Nike+ workout watch and sensor</a:t>
            </a:r>
          </a:p>
          <a:p>
            <a:r>
              <a:rPr lang="en-US" sz="900" dirty="0"/>
              <a:t>Workout shorts</a:t>
            </a:r>
          </a:p>
          <a:p>
            <a:r>
              <a:rPr lang="en-US" sz="900" dirty="0"/>
              <a:t>2 sleeveless workout shirts</a:t>
            </a:r>
          </a:p>
          <a:p>
            <a:r>
              <a:rPr lang="en-US" sz="900" dirty="0"/>
              <a:t>Travel journal</a:t>
            </a:r>
          </a:p>
          <a:p>
            <a:r>
              <a:rPr lang="en-US" sz="900" dirty="0"/>
              <a:t>Medium and small Moleskine notebooks</a:t>
            </a:r>
          </a:p>
          <a:p>
            <a:r>
              <a:rPr lang="en-US" sz="900" dirty="0"/>
              <a:t>Array of pens, pencils and markers</a:t>
            </a:r>
          </a:p>
          <a:p>
            <a:r>
              <a:rPr lang="en-US" sz="900" dirty="0"/>
              <a:t>iPod Touch and armband</a:t>
            </a:r>
          </a:p>
          <a:p>
            <a:r>
              <a:rPr lang="en-US" sz="900" dirty="0"/>
              <a:t>iPhone headphones</a:t>
            </a:r>
          </a:p>
          <a:p>
            <a:r>
              <a:rPr lang="en-US" sz="900" dirty="0"/>
              <a:t>Unlocked RAZR</a:t>
            </a:r>
          </a:p>
          <a:p>
            <a:r>
              <a:rPr lang="en-US" sz="900" dirty="0"/>
              <a:t>Brown leather satchel</a:t>
            </a:r>
          </a:p>
          <a:p>
            <a:r>
              <a:rPr lang="en-US" sz="900" dirty="0"/>
              <a:t>EEE PC 1005HA netbook with sleeve</a:t>
            </a:r>
          </a:p>
        </p:txBody>
      </p:sp>
      <p:sp>
        <p:nvSpPr>
          <p:cNvPr id="13" name="Text Placeholder 8">
            <a:extLst>
              <a:ext uri="{FF2B5EF4-FFF2-40B4-BE49-F238E27FC236}">
                <a16:creationId xmlns:a16="http://schemas.microsoft.com/office/drawing/2014/main" id="{EBBD4834-070B-B240-B977-65236340C76D}"/>
              </a:ext>
            </a:extLst>
          </p:cNvPr>
          <p:cNvSpPr txBox="1">
            <a:spLocks/>
          </p:cNvSpPr>
          <p:nvPr/>
        </p:nvSpPr>
        <p:spPr>
          <a:xfrm>
            <a:off x="6136457" y="1592264"/>
            <a:ext cx="2702783" cy="4537074"/>
          </a:xfrm>
          <a:prstGeom prst="rect">
            <a:avLst/>
          </a:prstGeom>
        </p:spPr>
        <p:txBody>
          <a:bodyPr vert="horz" lIns="91440" tIns="45720" rIns="91440" bIns="45720" rtlCol="0">
            <a:normAutofit fontScale="92500"/>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15″ </a:t>
            </a:r>
            <a:r>
              <a:rPr lang="en-US" sz="800" dirty="0" err="1"/>
              <a:t>Macbook</a:t>
            </a:r>
            <a:r>
              <a:rPr lang="en-US" sz="800" dirty="0"/>
              <a:t> Pro</a:t>
            </a:r>
          </a:p>
          <a:p>
            <a:r>
              <a:rPr lang="en-US" sz="800" dirty="0"/>
              <a:t>15″ </a:t>
            </a:r>
            <a:r>
              <a:rPr lang="en-US" sz="800" dirty="0" err="1"/>
              <a:t>Mabook</a:t>
            </a:r>
            <a:r>
              <a:rPr lang="en-US" sz="800" dirty="0"/>
              <a:t> Pro sleeve</a:t>
            </a:r>
          </a:p>
          <a:p>
            <a:r>
              <a:rPr lang="en-US" sz="800" dirty="0"/>
              <a:t>Wireless Mighty Mouse</a:t>
            </a:r>
          </a:p>
          <a:p>
            <a:r>
              <a:rPr lang="en-US" sz="800" dirty="0"/>
              <a:t>USB-splitter</a:t>
            </a:r>
          </a:p>
          <a:p>
            <a:r>
              <a:rPr lang="en-US" sz="800" dirty="0"/>
              <a:t>3 USB-powered hard drives</a:t>
            </a:r>
          </a:p>
          <a:p>
            <a:r>
              <a:rPr lang="en-US" sz="800" dirty="0"/>
              <a:t>Mini DisplayPort to </a:t>
            </a:r>
            <a:r>
              <a:rPr lang="en-US" sz="800" dirty="0" err="1"/>
              <a:t>DVi</a:t>
            </a:r>
            <a:r>
              <a:rPr lang="en-US" sz="800" dirty="0"/>
              <a:t> adapter</a:t>
            </a:r>
          </a:p>
          <a:p>
            <a:r>
              <a:rPr lang="en-US" sz="800" dirty="0"/>
              <a:t>Mac Software install discs</a:t>
            </a:r>
          </a:p>
          <a:p>
            <a:r>
              <a:rPr lang="en-US" sz="800" dirty="0"/>
              <a:t>Lumix LX3 digital camera with case</a:t>
            </a:r>
          </a:p>
          <a:p>
            <a:r>
              <a:rPr lang="en-US" sz="800" dirty="0"/>
              <a:t>HF100 Digital HD camcorder with remote</a:t>
            </a:r>
          </a:p>
          <a:p>
            <a:r>
              <a:rPr lang="en-US" sz="800" dirty="0" err="1"/>
              <a:t>Gorillapod</a:t>
            </a:r>
            <a:r>
              <a:rPr lang="en-US" sz="800" dirty="0"/>
              <a:t> tripod</a:t>
            </a:r>
          </a:p>
          <a:p>
            <a:r>
              <a:rPr lang="en-US" sz="800" dirty="0"/>
              <a:t>Spare 512 MB SD card and microfiber screen-cleaning cloth</a:t>
            </a:r>
          </a:p>
          <a:p>
            <a:r>
              <a:rPr lang="en-US" sz="800" dirty="0"/>
              <a:t>Rechargeable batteries</a:t>
            </a:r>
          </a:p>
          <a:p>
            <a:r>
              <a:rPr lang="en-US" sz="800" dirty="0"/>
              <a:t>Toothbrush, toothpaste, floss</a:t>
            </a:r>
          </a:p>
          <a:p>
            <a:r>
              <a:rPr lang="en-US" sz="800" dirty="0"/>
              <a:t>Nose and facial hair trimmers</a:t>
            </a:r>
          </a:p>
          <a:p>
            <a:r>
              <a:rPr lang="en-US" sz="800" dirty="0"/>
              <a:t>Hair product</a:t>
            </a:r>
          </a:p>
          <a:p>
            <a:r>
              <a:rPr lang="en-US" sz="800" dirty="0"/>
              <a:t>Prescription glasses and case</a:t>
            </a:r>
          </a:p>
          <a:p>
            <a:r>
              <a:rPr lang="en-US" sz="800" dirty="0"/>
              <a:t>Spare contact lenses, case and solution</a:t>
            </a:r>
          </a:p>
          <a:p>
            <a:r>
              <a:rPr lang="en-US" sz="800" dirty="0"/>
              <a:t>Carry-on bag</a:t>
            </a:r>
          </a:p>
          <a:p>
            <a:r>
              <a:rPr lang="en-US" sz="800" dirty="0"/>
              <a:t>Wine aerator</a:t>
            </a:r>
          </a:p>
        </p:txBody>
      </p:sp>
      <p:sp>
        <p:nvSpPr>
          <p:cNvPr id="14" name="Rechteck 6">
            <a:extLst>
              <a:ext uri="{FF2B5EF4-FFF2-40B4-BE49-F238E27FC236}">
                <a16:creationId xmlns:a16="http://schemas.microsoft.com/office/drawing/2014/main" id="{FA5986D0-D4C8-CB40-AE10-B389C4E2776D}"/>
              </a:ext>
            </a:extLst>
          </p:cNvPr>
          <p:cNvSpPr/>
          <p:nvPr/>
        </p:nvSpPr>
        <p:spPr>
          <a:xfrm rot="16200000">
            <a:off x="-971552" y="4602157"/>
            <a:ext cx="2792752" cy="261610"/>
          </a:xfrm>
          <a:prstGeom prst="rect">
            <a:avLst/>
          </a:prstGeom>
        </p:spPr>
        <p:txBody>
          <a:bodyPr wrap="none">
            <a:spAutoFit/>
          </a:bodyPr>
          <a:lstStyle/>
          <a:p>
            <a:r>
              <a:rPr lang="en-US" sz="1100" dirty="0">
                <a:hlinkClick r:id="rId2">
                  <a:extLst>
                    <a:ext uri="{A12FA001-AC4F-418D-AE19-62706E023703}">
                      <ahyp:hlinkClr xmlns="" xmlns:ahyp="http://schemas.microsoft.com/office/drawing/2018/hyperlinkcolor" val="tx"/>
                    </a:ext>
                  </a:extLst>
                </a:hlinkClick>
              </a:rPr>
              <a:t>http://exilelifestyle.com/all-72-things-own/</a:t>
            </a:r>
            <a:r>
              <a:rPr lang="en-US" sz="1100" dirty="0"/>
              <a:t> </a:t>
            </a:r>
          </a:p>
        </p:txBody>
      </p:sp>
    </p:spTree>
    <p:extLst>
      <p:ext uri="{BB962C8B-B14F-4D97-AF65-F5344CB8AC3E}">
        <p14:creationId xmlns:p14="http://schemas.microsoft.com/office/powerpoint/2010/main" val="1766799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911B-5144-A748-83ED-6A965B926AC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6CEAFED-D691-1042-BE11-661FA3461990}"/>
              </a:ext>
            </a:extLst>
          </p:cNvPr>
          <p:cNvSpPr>
            <a:spLocks noGrp="1"/>
          </p:cNvSpPr>
          <p:nvPr>
            <p:ph type="body" sz="quarter" idx="13"/>
          </p:nvPr>
        </p:nvSpPr>
        <p:spPr/>
        <p:txBody>
          <a:bodyPr/>
          <a:lstStyle/>
          <a:p>
            <a:r>
              <a:rPr lang="en-US" dirty="0"/>
              <a:t>What does make an object into a smart object?</a:t>
            </a:r>
          </a:p>
          <a:p>
            <a:endParaRPr lang="en-US" dirty="0"/>
          </a:p>
          <a:p>
            <a:r>
              <a:rPr lang="en-US" dirty="0"/>
              <a:t>How is the physical shape and the way an object is constructed impacting how „intelligent“ an object is?</a:t>
            </a:r>
          </a:p>
          <a:p>
            <a:endParaRPr lang="en-US" dirty="0"/>
          </a:p>
          <a:p>
            <a:r>
              <a:rPr lang="en-US" dirty="0"/>
              <a:t>Where is embodiment required for intelligent behavior in the real world?</a:t>
            </a:r>
          </a:p>
          <a:p>
            <a:endParaRPr lang="en-US" dirty="0"/>
          </a:p>
        </p:txBody>
      </p:sp>
      <p:sp>
        <p:nvSpPr>
          <p:cNvPr id="4" name="Text Placeholder 3">
            <a:extLst>
              <a:ext uri="{FF2B5EF4-FFF2-40B4-BE49-F238E27FC236}">
                <a16:creationId xmlns:a16="http://schemas.microsoft.com/office/drawing/2014/main" id="{CECA1218-C272-0C49-886D-856645AA4C39}"/>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CEE368C5-757F-0248-BCF3-52BF894142E3}"/>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5E274FDE-E2A3-9F4C-AFCA-456DE17254D9}"/>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5318BEBB-7109-634D-91DD-C7654847D8EC}"/>
              </a:ext>
            </a:extLst>
          </p:cNvPr>
          <p:cNvSpPr>
            <a:spLocks noGrp="1"/>
          </p:cNvSpPr>
          <p:nvPr>
            <p:ph type="sldNum" sz="quarter" idx="24"/>
          </p:nvPr>
        </p:nvSpPr>
        <p:spPr/>
        <p:txBody>
          <a:bodyPr/>
          <a:lstStyle/>
          <a:p>
            <a:fld id="{C564DEAC-083F-4EA1-9D67-84BB3A537A3E}" type="slidenum">
              <a:rPr lang="de-DE" smtClean="0"/>
              <a:pPr/>
              <a:t>30</a:t>
            </a:fld>
            <a:endParaRPr lang="de-DE" dirty="0"/>
          </a:p>
        </p:txBody>
      </p:sp>
      <p:sp>
        <p:nvSpPr>
          <p:cNvPr id="8" name="Rechteck 8">
            <a:extLst>
              <a:ext uri="{FF2B5EF4-FFF2-40B4-BE49-F238E27FC236}">
                <a16:creationId xmlns:a16="http://schemas.microsoft.com/office/drawing/2014/main" id="{0C1B4633-35D3-5D4D-8086-94381F2172FD}"/>
              </a:ext>
            </a:extLst>
          </p:cNvPr>
          <p:cNvSpPr/>
          <p:nvPr/>
        </p:nvSpPr>
        <p:spPr>
          <a:xfrm>
            <a:off x="3500437" y="4927650"/>
            <a:ext cx="2247610"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 min</a:t>
            </a:r>
          </a:p>
        </p:txBody>
      </p:sp>
    </p:spTree>
    <p:extLst>
      <p:ext uri="{BB962C8B-B14F-4D97-AF65-F5344CB8AC3E}">
        <p14:creationId xmlns:p14="http://schemas.microsoft.com/office/powerpoint/2010/main" val="225647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4C7E-EFE4-BB42-B3CD-021282F98E02}"/>
              </a:ext>
            </a:extLst>
          </p:cNvPr>
          <p:cNvSpPr>
            <a:spLocks noGrp="1"/>
          </p:cNvSpPr>
          <p:nvPr>
            <p:ph type="title"/>
          </p:nvPr>
        </p:nvSpPr>
        <p:spPr/>
        <p:txBody>
          <a:bodyPr/>
          <a:lstStyle/>
          <a:p>
            <a:r>
              <a:rPr lang="en-US" dirty="0"/>
              <a:t>Passive Dynamic Walker</a:t>
            </a:r>
          </a:p>
        </p:txBody>
      </p:sp>
      <p:sp>
        <p:nvSpPr>
          <p:cNvPr id="3" name="Text Placeholder 2">
            <a:extLst>
              <a:ext uri="{FF2B5EF4-FFF2-40B4-BE49-F238E27FC236}">
                <a16:creationId xmlns:a16="http://schemas.microsoft.com/office/drawing/2014/main" id="{799D5EA5-B178-A844-8835-6EA16908F645}"/>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76E8F700-A820-204C-9973-16B70A4DF7FA}"/>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B4306282-0041-184B-AAFC-15E399698057}"/>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888F0BD5-47C9-7649-AF82-0318496E5583}"/>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114DBB64-642F-FA44-AE53-4B1F137A5BDD}"/>
              </a:ext>
            </a:extLst>
          </p:cNvPr>
          <p:cNvSpPr>
            <a:spLocks noGrp="1"/>
          </p:cNvSpPr>
          <p:nvPr>
            <p:ph type="sldNum" sz="quarter" idx="24"/>
          </p:nvPr>
        </p:nvSpPr>
        <p:spPr/>
        <p:txBody>
          <a:bodyPr/>
          <a:lstStyle/>
          <a:p>
            <a:fld id="{C564DEAC-083F-4EA1-9D67-84BB3A537A3E}" type="slidenum">
              <a:rPr lang="de-DE" smtClean="0"/>
              <a:pPr/>
              <a:t>31</a:t>
            </a:fld>
            <a:endParaRPr lang="de-DE" dirty="0"/>
          </a:p>
        </p:txBody>
      </p:sp>
      <p:sp>
        <p:nvSpPr>
          <p:cNvPr id="8" name="Rectangle 7">
            <a:extLst>
              <a:ext uri="{FF2B5EF4-FFF2-40B4-BE49-F238E27FC236}">
                <a16:creationId xmlns:a16="http://schemas.microsoft.com/office/drawing/2014/main" id="{AF7FB2BD-D098-E545-ACB1-9FCF72BFE176}"/>
              </a:ext>
            </a:extLst>
          </p:cNvPr>
          <p:cNvSpPr/>
          <p:nvPr/>
        </p:nvSpPr>
        <p:spPr>
          <a:xfrm>
            <a:off x="695328" y="5698451"/>
            <a:ext cx="7956547" cy="430887"/>
          </a:xfrm>
          <a:prstGeom prst="rect">
            <a:avLst/>
          </a:prstGeom>
        </p:spPr>
        <p:txBody>
          <a:bodyPr wrap="square">
            <a:spAutoFit/>
          </a:bodyPr>
          <a:lstStyle/>
          <a:p>
            <a:r>
              <a:rPr lang="en-US" sz="1100" dirty="0">
                <a:latin typeface="Arial" panose="020B0604020202020204" pitchFamily="34" charset="0"/>
              </a:rPr>
              <a:t>Steven H. Collins, </a:t>
            </a:r>
            <a:r>
              <a:rPr lang="en-US" sz="1100" dirty="0" err="1">
                <a:latin typeface="Arial" panose="020B0604020202020204" pitchFamily="34" charset="0"/>
              </a:rPr>
              <a:t>Martijn</a:t>
            </a:r>
            <a:r>
              <a:rPr lang="en-US" sz="1100" dirty="0">
                <a:latin typeface="Arial" panose="020B0604020202020204" pitchFamily="34" charset="0"/>
              </a:rPr>
              <a:t> </a:t>
            </a:r>
            <a:r>
              <a:rPr lang="en-US" sz="1100" dirty="0" err="1">
                <a:latin typeface="Arial" panose="020B0604020202020204" pitchFamily="34" charset="0"/>
              </a:rPr>
              <a:t>Wisse</a:t>
            </a:r>
            <a:r>
              <a:rPr lang="en-US" sz="1100" dirty="0">
                <a:latin typeface="Arial" panose="020B0604020202020204" pitchFamily="34" charset="0"/>
              </a:rPr>
              <a:t>, and Andy </a:t>
            </a:r>
            <a:r>
              <a:rPr lang="en-US" sz="1100" dirty="0" err="1">
                <a:latin typeface="Arial" panose="020B0604020202020204" pitchFamily="34" charset="0"/>
              </a:rPr>
              <a:t>Ruina</a:t>
            </a:r>
            <a:r>
              <a:rPr lang="en-US" sz="1100" dirty="0">
                <a:latin typeface="Arial" panose="020B0604020202020204" pitchFamily="34" charset="0"/>
              </a:rPr>
              <a:t>. A three-dimensional passive-dynamic walking robot with two legs and knees. </a:t>
            </a:r>
            <a:r>
              <a:rPr lang="en-US" sz="1100" i="1" dirty="0">
                <a:latin typeface="Arial" panose="020B0604020202020204" pitchFamily="34" charset="0"/>
              </a:rPr>
              <a:t>The International Journal of Robotics Research</a:t>
            </a:r>
            <a:r>
              <a:rPr lang="en-US" sz="1100" dirty="0">
                <a:latin typeface="Arial" panose="020B0604020202020204" pitchFamily="34" charset="0"/>
              </a:rPr>
              <a:t> 20.7 (2001). DOI: </a:t>
            </a:r>
            <a:r>
              <a:rPr lang="en-US" sz="1100" dirty="0">
                <a:latin typeface="Arial" panose="020B0604020202020204" pitchFamily="34" charset="0"/>
                <a:hlinkClick r:id="rId5">
                  <a:extLst>
                    <a:ext uri="{A12FA001-AC4F-418D-AE19-62706E023703}">
                      <ahyp:hlinkClr xmlns="" xmlns:ahyp="http://schemas.microsoft.com/office/drawing/2018/hyperlinkcolor" val="tx"/>
                    </a:ext>
                  </a:extLst>
                </a:hlinkClick>
              </a:rPr>
              <a:t>https://doi.org/10.1177/02783640122067561</a:t>
            </a:r>
            <a:r>
              <a:rPr lang="en-US" sz="1100" dirty="0">
                <a:latin typeface="Arial" panose="020B0604020202020204" pitchFamily="34" charset="0"/>
              </a:rPr>
              <a:t> </a:t>
            </a:r>
            <a:endParaRPr lang="en-US" sz="1100" dirty="0"/>
          </a:p>
        </p:txBody>
      </p:sp>
      <p:pic>
        <p:nvPicPr>
          <p:cNvPr id="9" name="Passive Dynamic Walking Robot Rear" descr="Passive Dynamic Walking Robot Rear">
            <a:hlinkClick r:id="" action="ppaction://media"/>
            <a:extLst>
              <a:ext uri="{FF2B5EF4-FFF2-40B4-BE49-F238E27FC236}">
                <a16:creationId xmlns:a16="http://schemas.microsoft.com/office/drawing/2014/main" id="{0CA605AB-C2CE-4C44-9889-7A121281F4C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766" b="2934"/>
          <a:stretch/>
        </p:blipFill>
        <p:spPr>
          <a:xfrm>
            <a:off x="1566101" y="1130002"/>
            <a:ext cx="6120574" cy="4568449"/>
          </a:xfrm>
          <a:prstGeom prst="rect">
            <a:avLst/>
          </a:prstGeom>
        </p:spPr>
      </p:pic>
      <p:sp>
        <p:nvSpPr>
          <p:cNvPr id="10" name="Rectangle 9">
            <a:extLst>
              <a:ext uri="{FF2B5EF4-FFF2-40B4-BE49-F238E27FC236}">
                <a16:creationId xmlns:a16="http://schemas.microsoft.com/office/drawing/2014/main" id="{DCAA9E24-2E85-5D49-832F-3BC7D58D54E5}"/>
              </a:ext>
            </a:extLst>
          </p:cNvPr>
          <p:cNvSpPr/>
          <p:nvPr/>
        </p:nvSpPr>
        <p:spPr>
          <a:xfrm rot="16200000">
            <a:off x="350427" y="4588444"/>
            <a:ext cx="2048959" cy="261610"/>
          </a:xfrm>
          <a:prstGeom prst="rect">
            <a:avLst/>
          </a:prstGeom>
        </p:spPr>
        <p:txBody>
          <a:bodyPr wrap="none">
            <a:spAutoFit/>
          </a:bodyPr>
          <a:lstStyle/>
          <a:p>
            <a:r>
              <a:rPr lang="en-US" sz="1100" dirty="0"/>
              <a:t>https://</a:t>
            </a:r>
            <a:r>
              <a:rPr lang="en-US" sz="1100" dirty="0" err="1"/>
              <a:t>youtu.be</a:t>
            </a:r>
            <a:r>
              <a:rPr lang="en-US" sz="1100" dirty="0"/>
              <a:t>/uU0baFifDKE</a:t>
            </a:r>
          </a:p>
        </p:txBody>
      </p:sp>
    </p:spTree>
    <p:extLst>
      <p:ext uri="{BB962C8B-B14F-4D97-AF65-F5344CB8AC3E}">
        <p14:creationId xmlns:p14="http://schemas.microsoft.com/office/powerpoint/2010/main" val="39317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583D-9056-5E42-8D12-5F2E538F92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5DD6E29-B289-4A41-A0D8-2269F2C421BB}"/>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ABE6AA65-0957-AA48-AA43-34E933D5437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E62620EE-40D2-234B-AC95-5D72235FFA7F}"/>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84BAC4D6-DADF-D64A-9B49-1ECBCB5C20AA}"/>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8D5585EB-258E-0845-8524-F5A75C24EC65}"/>
              </a:ext>
            </a:extLst>
          </p:cNvPr>
          <p:cNvSpPr>
            <a:spLocks noGrp="1"/>
          </p:cNvSpPr>
          <p:nvPr>
            <p:ph type="sldNum" sz="quarter" idx="24"/>
          </p:nvPr>
        </p:nvSpPr>
        <p:spPr/>
        <p:txBody>
          <a:bodyPr/>
          <a:lstStyle/>
          <a:p>
            <a:fld id="{C564DEAC-083F-4EA1-9D67-84BB3A537A3E}" type="slidenum">
              <a:rPr lang="de-DE" smtClean="0"/>
              <a:pPr/>
              <a:t>32</a:t>
            </a:fld>
            <a:endParaRPr lang="de-DE" dirty="0"/>
          </a:p>
        </p:txBody>
      </p:sp>
      <p:pic>
        <p:nvPicPr>
          <p:cNvPr id="8" name="Picture 7">
            <a:extLst>
              <a:ext uri="{FF2B5EF4-FFF2-40B4-BE49-F238E27FC236}">
                <a16:creationId xmlns:a16="http://schemas.microsoft.com/office/drawing/2014/main" id="{4915091C-FC94-6E4E-843B-6C93B1109752}"/>
              </a:ext>
            </a:extLst>
          </p:cNvPr>
          <p:cNvPicPr>
            <a:picLocks noChangeAspect="1"/>
          </p:cNvPicPr>
          <p:nvPr/>
        </p:nvPicPr>
        <p:blipFill rotWithShape="1">
          <a:blip r:embed="rId2"/>
          <a:srcRect t="1596" b="36138"/>
          <a:stretch/>
        </p:blipFill>
        <p:spPr>
          <a:xfrm>
            <a:off x="1366728" y="1293920"/>
            <a:ext cx="6613742" cy="4270160"/>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57243186-B562-4641-AC1A-DADD04C8A1F3}"/>
              </a:ext>
            </a:extLst>
          </p:cNvPr>
          <p:cNvSpPr/>
          <p:nvPr/>
        </p:nvSpPr>
        <p:spPr>
          <a:xfrm>
            <a:off x="695328" y="5867728"/>
            <a:ext cx="7956547" cy="261610"/>
          </a:xfrm>
          <a:prstGeom prst="rect">
            <a:avLst/>
          </a:prstGeom>
        </p:spPr>
        <p:txBody>
          <a:bodyPr wrap="square">
            <a:spAutoFit/>
          </a:bodyPr>
          <a:lstStyle/>
          <a:p>
            <a:r>
              <a:rPr lang="en-US" sz="1100" dirty="0"/>
              <a:t>Rodney A. Brooks. Elephants don't play chess. Robotics and autonomous systems 6, no. 1-2 (1990): 3-15.</a:t>
            </a:r>
          </a:p>
        </p:txBody>
      </p:sp>
    </p:spTree>
    <p:extLst>
      <p:ext uri="{BB962C8B-B14F-4D97-AF65-F5344CB8AC3E}">
        <p14:creationId xmlns:p14="http://schemas.microsoft.com/office/powerpoint/2010/main" val="375076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21D1-B338-EA40-A821-DD58A869DBA0}"/>
              </a:ext>
            </a:extLst>
          </p:cNvPr>
          <p:cNvSpPr>
            <a:spLocks noGrp="1"/>
          </p:cNvSpPr>
          <p:nvPr>
            <p:ph type="title"/>
          </p:nvPr>
        </p:nvSpPr>
        <p:spPr/>
        <p:txBody>
          <a:bodyPr/>
          <a:lstStyle/>
          <a:p>
            <a:r>
              <a:rPr lang="en-US" dirty="0"/>
              <a:t>“How the body shapes the way we think”</a:t>
            </a:r>
          </a:p>
        </p:txBody>
      </p:sp>
      <p:sp>
        <p:nvSpPr>
          <p:cNvPr id="3" name="Text Placeholder 2">
            <a:extLst>
              <a:ext uri="{FF2B5EF4-FFF2-40B4-BE49-F238E27FC236}">
                <a16:creationId xmlns:a16="http://schemas.microsoft.com/office/drawing/2014/main" id="{00FB537A-2B62-4746-BDF5-9F7D11005B07}"/>
              </a:ext>
            </a:extLst>
          </p:cNvPr>
          <p:cNvSpPr>
            <a:spLocks noGrp="1"/>
          </p:cNvSpPr>
          <p:nvPr>
            <p:ph type="body" sz="quarter" idx="13"/>
          </p:nvPr>
        </p:nvSpPr>
        <p:spPr>
          <a:xfrm>
            <a:off x="695324" y="5459766"/>
            <a:ext cx="7956551" cy="669571"/>
          </a:xfrm>
        </p:spPr>
        <p:txBody>
          <a:bodyPr>
            <a:normAutofit fontScale="92500" lnSpcReduction="10000"/>
          </a:bodyPr>
          <a:lstStyle/>
          <a:p>
            <a:pPr marL="0" indent="0">
              <a:buNone/>
            </a:pPr>
            <a:r>
              <a:rPr lang="en-US" dirty="0"/>
              <a:t>Rolf Pfeifer at </a:t>
            </a:r>
            <a:r>
              <a:rPr lang="en-US" dirty="0" err="1"/>
              <a:t>TEDxZurich</a:t>
            </a:r>
            <a:r>
              <a:rPr lang="en-US" dirty="0"/>
              <a:t> 2013. He professor of computer science at the Department of Informatics University of Zurich.</a:t>
            </a:r>
          </a:p>
          <a:p>
            <a:endParaRPr lang="en-US" dirty="0"/>
          </a:p>
        </p:txBody>
      </p:sp>
      <p:sp>
        <p:nvSpPr>
          <p:cNvPr id="4" name="Text Placeholder 3">
            <a:extLst>
              <a:ext uri="{FF2B5EF4-FFF2-40B4-BE49-F238E27FC236}">
                <a16:creationId xmlns:a16="http://schemas.microsoft.com/office/drawing/2014/main" id="{E18BCA75-6E7E-044C-9501-233A1C27E6E8}"/>
              </a:ext>
            </a:extLst>
          </p:cNvPr>
          <p:cNvSpPr>
            <a:spLocks noGrp="1"/>
          </p:cNvSpPr>
          <p:nvPr>
            <p:ph type="body" sz="quarter" idx="15"/>
          </p:nvPr>
        </p:nvSpPr>
        <p:spPr>
          <a:xfrm>
            <a:off x="695326" y="1089025"/>
            <a:ext cx="7956000" cy="503239"/>
          </a:xfrm>
        </p:spPr>
        <p:txBody>
          <a:bodyPr/>
          <a:lstStyle/>
          <a:p>
            <a:endParaRPr lang="en-US"/>
          </a:p>
        </p:txBody>
      </p:sp>
      <p:sp>
        <p:nvSpPr>
          <p:cNvPr id="5" name="Text Placeholder 4">
            <a:extLst>
              <a:ext uri="{FF2B5EF4-FFF2-40B4-BE49-F238E27FC236}">
                <a16:creationId xmlns:a16="http://schemas.microsoft.com/office/drawing/2014/main" id="{D2A592D1-BFC8-854F-A237-810D7121C45B}"/>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04CF462C-7A42-9E4C-B8BC-B3A3738B85B2}"/>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3212961A-D266-EA47-80CC-37E5053E5183}"/>
              </a:ext>
            </a:extLst>
          </p:cNvPr>
          <p:cNvSpPr>
            <a:spLocks noGrp="1"/>
          </p:cNvSpPr>
          <p:nvPr>
            <p:ph type="sldNum" sz="quarter" idx="24"/>
          </p:nvPr>
        </p:nvSpPr>
        <p:spPr/>
        <p:txBody>
          <a:bodyPr/>
          <a:lstStyle/>
          <a:p>
            <a:fld id="{C564DEAC-083F-4EA1-9D67-84BB3A537A3E}" type="slidenum">
              <a:rPr lang="de-DE" smtClean="0"/>
              <a:pPr/>
              <a:t>33</a:t>
            </a:fld>
            <a:endParaRPr lang="de-DE" dirty="0"/>
          </a:p>
        </p:txBody>
      </p:sp>
      <p:sp>
        <p:nvSpPr>
          <p:cNvPr id="9" name="Rectangle 8">
            <a:extLst>
              <a:ext uri="{FF2B5EF4-FFF2-40B4-BE49-F238E27FC236}">
                <a16:creationId xmlns:a16="http://schemas.microsoft.com/office/drawing/2014/main" id="{7C873E63-8AD3-B246-B0F9-1429F1655FEA}"/>
              </a:ext>
            </a:extLst>
          </p:cNvPr>
          <p:cNvSpPr/>
          <p:nvPr/>
        </p:nvSpPr>
        <p:spPr>
          <a:xfrm rot="16200000">
            <a:off x="-1184678" y="3423464"/>
            <a:ext cx="3390672" cy="369332"/>
          </a:xfrm>
          <a:prstGeom prst="rect">
            <a:avLst/>
          </a:prstGeom>
        </p:spPr>
        <p:txBody>
          <a:bodyPr wrap="none">
            <a:spAutoFit/>
          </a:bodyPr>
          <a:lstStyle/>
          <a:p>
            <a:r>
              <a:rPr lang="en-US" dirty="0">
                <a:hlinkClick r:id="rId2">
                  <a:extLst>
                    <a:ext uri="{A12FA001-AC4F-418D-AE19-62706E023703}">
                      <ahyp:hlinkClr xmlns="" xmlns:ahyp="http://schemas.microsoft.com/office/drawing/2018/hyperlinkcolor" val="tx"/>
                    </a:ext>
                  </a:extLst>
                </a:hlinkClick>
              </a:rPr>
              <a:t>https://youtu.be/mhWwoaoxIyc</a:t>
            </a:r>
            <a:r>
              <a:rPr lang="en-US" dirty="0"/>
              <a:t> </a:t>
            </a:r>
          </a:p>
        </p:txBody>
      </p:sp>
      <p:pic>
        <p:nvPicPr>
          <p:cNvPr id="10" name="Picture 9">
            <a:extLst>
              <a:ext uri="{FF2B5EF4-FFF2-40B4-BE49-F238E27FC236}">
                <a16:creationId xmlns:a16="http://schemas.microsoft.com/office/drawing/2014/main" id="{78E3C685-5D9F-3D41-839B-945DDD729BA5}"/>
              </a:ext>
            </a:extLst>
          </p:cNvPr>
          <p:cNvPicPr>
            <a:picLocks noChangeAspect="1"/>
          </p:cNvPicPr>
          <p:nvPr/>
        </p:nvPicPr>
        <p:blipFill rotWithShape="1">
          <a:blip r:embed="rId3"/>
          <a:srcRect b="14668"/>
          <a:stretch/>
        </p:blipFill>
        <p:spPr>
          <a:xfrm>
            <a:off x="695326" y="1670414"/>
            <a:ext cx="7956000" cy="3711201"/>
          </a:xfrm>
          <a:prstGeom prst="rect">
            <a:avLst/>
          </a:prstGeom>
        </p:spPr>
      </p:pic>
    </p:spTree>
    <p:extLst>
      <p:ext uri="{BB962C8B-B14F-4D97-AF65-F5344CB8AC3E}">
        <p14:creationId xmlns:p14="http://schemas.microsoft.com/office/powerpoint/2010/main" val="4068878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How to create the IoT and</a:t>
            </a:r>
            <a:br>
              <a:rPr lang="en-US" smtClean="0"/>
            </a:br>
            <a:r>
              <a:rPr lang="en-US" smtClean="0"/>
              <a:t>Cyber-Physical-Systems? </a:t>
            </a:r>
            <a:endParaRPr lang="de-DE" dirty="0"/>
          </a:p>
        </p:txBody>
      </p:sp>
      <p:sp>
        <p:nvSpPr>
          <p:cNvPr id="3" name="Inhaltsplatzhalter 2"/>
          <p:cNvSpPr>
            <a:spLocks noGrp="1"/>
          </p:cNvSpPr>
          <p:nvPr>
            <p:ph idx="1"/>
          </p:nvPr>
        </p:nvSpPr>
        <p:spPr/>
        <p:txBody>
          <a:bodyPr/>
          <a:lstStyle/>
          <a:p>
            <a:r>
              <a:rPr lang="en-US" dirty="0" smtClean="0"/>
              <a:t>Revolution or Evolution – two views</a:t>
            </a:r>
            <a:endParaRPr lang="de-DE" dirty="0" smtClean="0"/>
          </a:p>
          <a:p>
            <a:pPr lvl="1"/>
            <a:r>
              <a:rPr lang="en-US" dirty="0" smtClean="0"/>
              <a:t>adding computing as required and extending the traditional systems with computing</a:t>
            </a:r>
            <a:endParaRPr lang="de-DE" dirty="0" smtClean="0"/>
          </a:p>
          <a:p>
            <a:pPr lvl="1"/>
            <a:r>
              <a:rPr lang="en-US" dirty="0" smtClean="0"/>
              <a:t>adding physicality (through sensors, actuators) to software</a:t>
            </a:r>
          </a:p>
          <a:p>
            <a:pPr lvl="1"/>
            <a:endParaRPr lang="en-US" dirty="0" smtClean="0"/>
          </a:p>
          <a:p>
            <a:pPr lvl="1"/>
            <a:endParaRPr lang="en-US" dirty="0" smtClean="0"/>
          </a:p>
          <a:p>
            <a:pPr lvl="1"/>
            <a:endParaRPr lang="de-DE" dirty="0"/>
          </a:p>
        </p:txBody>
      </p:sp>
      <p:sp>
        <p:nvSpPr>
          <p:cNvPr id="4" name="Fußzeilenplatzhalter 3"/>
          <p:cNvSpPr>
            <a:spLocks noGrp="1"/>
          </p:cNvSpPr>
          <p:nvPr>
            <p:ph type="ftr" sz="quarter" idx="11"/>
          </p:nvPr>
        </p:nvSpPr>
        <p:spPr/>
        <p:txBody>
          <a:bodyPr/>
          <a:lstStyle/>
          <a:p>
            <a:r>
              <a:rPr lang="en-US" smtClean="0"/>
              <a:t>IUI, Albrecht Schmidt, 2019</a:t>
            </a:r>
            <a:endParaRPr lang="en-US"/>
          </a:p>
        </p:txBody>
      </p:sp>
      <p:sp>
        <p:nvSpPr>
          <p:cNvPr id="17" name="Foliennummernplatzhalter 16"/>
          <p:cNvSpPr>
            <a:spLocks noGrp="1"/>
          </p:cNvSpPr>
          <p:nvPr>
            <p:ph type="sldNum" sz="quarter" idx="12"/>
          </p:nvPr>
        </p:nvSpPr>
        <p:spPr/>
        <p:txBody>
          <a:bodyPr/>
          <a:lstStyle/>
          <a:p>
            <a:endParaRPr lang="de-DE" dirty="0"/>
          </a:p>
        </p:txBody>
      </p:sp>
      <p:sp>
        <p:nvSpPr>
          <p:cNvPr id="7" name="Inhaltsplatzhalter 2"/>
          <p:cNvSpPr txBox="1">
            <a:spLocks/>
          </p:cNvSpPr>
          <p:nvPr/>
        </p:nvSpPr>
        <p:spPr bwMode="auto">
          <a:xfrm>
            <a:off x="1426161" y="3876945"/>
            <a:ext cx="3870727" cy="25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2575" indent="-282575" algn="l" defTabSz="633413" rtl="0" eaLnBrk="1" fontAlgn="base" hangingPunct="1">
              <a:spcBef>
                <a:spcPct val="60000"/>
              </a:spcBef>
              <a:spcAft>
                <a:spcPct val="0"/>
              </a:spcAft>
              <a:buFont typeface="Symbol" pitchFamily="18" charset="2"/>
              <a:buChar char=""/>
              <a:defRPr sz="2000">
                <a:solidFill>
                  <a:schemeClr val="tx1"/>
                </a:solidFill>
                <a:latin typeface="+mn-lt"/>
                <a:ea typeface="+mn-ea"/>
                <a:cs typeface="+mn-cs"/>
              </a:defRPr>
            </a:lvl1pPr>
            <a:lvl2pPr marL="573088" indent="-288925" algn="l" defTabSz="633413" rtl="0" eaLnBrk="1" fontAlgn="base" hangingPunct="1">
              <a:spcBef>
                <a:spcPct val="30000"/>
              </a:spcBef>
              <a:spcAft>
                <a:spcPct val="0"/>
              </a:spcAft>
              <a:buFont typeface="Wingdings" pitchFamily="2" charset="2"/>
              <a:buChar char="§"/>
              <a:defRPr sz="2000">
                <a:solidFill>
                  <a:schemeClr val="tx1"/>
                </a:solidFill>
                <a:latin typeface="+mn-lt"/>
                <a:cs typeface="+mn-cs"/>
              </a:defRPr>
            </a:lvl2pPr>
            <a:lvl3pPr marL="1489075" indent="-268288" algn="l" defTabSz="633413" rtl="0" eaLnBrk="1" fontAlgn="base" hangingPunct="1">
              <a:spcBef>
                <a:spcPct val="20000"/>
              </a:spcBef>
              <a:spcAft>
                <a:spcPct val="0"/>
              </a:spcAft>
              <a:buFont typeface="Symbol" pitchFamily="18" charset="2"/>
              <a:buChar char="-"/>
              <a:defRPr sz="2000" i="1">
                <a:solidFill>
                  <a:schemeClr val="tx1"/>
                </a:solidFill>
                <a:latin typeface="+mn-lt"/>
                <a:cs typeface="+mn-cs"/>
              </a:defRPr>
            </a:lvl3pPr>
            <a:lvl4pPr marL="2598738" algn="l" defTabSz="633413" rtl="0" eaLnBrk="1" fontAlgn="base" hangingPunct="1">
              <a:spcBef>
                <a:spcPct val="0"/>
              </a:spcBef>
              <a:spcAft>
                <a:spcPct val="50000"/>
              </a:spcAft>
              <a:buFont typeface="Times" pitchFamily="18" charset="0"/>
              <a:defRPr>
                <a:solidFill>
                  <a:schemeClr val="tx1"/>
                </a:solidFill>
                <a:latin typeface="+mn-lt"/>
                <a:cs typeface="+mn-cs"/>
              </a:defRPr>
            </a:lvl4pPr>
            <a:lvl5pPr marL="3143250" indent="-276225" algn="l" defTabSz="633413" rtl="0" eaLnBrk="1" fontAlgn="base" hangingPunct="1">
              <a:spcBef>
                <a:spcPct val="0"/>
              </a:spcBef>
              <a:spcAft>
                <a:spcPct val="50000"/>
              </a:spcAft>
              <a:buFont typeface="Wingdings" pitchFamily="2" charset="2"/>
              <a:buChar char="§"/>
              <a:defRPr>
                <a:solidFill>
                  <a:schemeClr val="tx1"/>
                </a:solidFill>
                <a:latin typeface="+mn-lt"/>
                <a:cs typeface="+mn-cs"/>
              </a:defRPr>
            </a:lvl5pPr>
            <a:lvl6pPr marL="36004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6pPr>
            <a:lvl7pPr marL="40576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7pPr>
            <a:lvl8pPr marL="45148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8pPr>
            <a:lvl9pPr marL="49720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9pPr>
          </a:lstStyle>
          <a:p>
            <a:r>
              <a:rPr lang="en-US" kern="0" dirty="0"/>
              <a:t>Evolution </a:t>
            </a:r>
          </a:p>
          <a:p>
            <a:pPr lvl="1"/>
            <a:r>
              <a:rPr lang="en-US" kern="0" dirty="0"/>
              <a:t>Cyber-physical system as an electro-mechanical system with computers added</a:t>
            </a:r>
            <a:endParaRPr lang="de-DE" kern="0" dirty="0"/>
          </a:p>
        </p:txBody>
      </p:sp>
      <p:sp>
        <p:nvSpPr>
          <p:cNvPr id="8" name="Inhaltsplatzhalter 2"/>
          <p:cNvSpPr txBox="1">
            <a:spLocks/>
          </p:cNvSpPr>
          <p:nvPr/>
        </p:nvSpPr>
        <p:spPr bwMode="auto">
          <a:xfrm>
            <a:off x="6705061" y="3882526"/>
            <a:ext cx="3346251" cy="297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2575" indent="-282575" algn="l" defTabSz="633413" rtl="0" eaLnBrk="1" fontAlgn="base" hangingPunct="1">
              <a:spcBef>
                <a:spcPct val="60000"/>
              </a:spcBef>
              <a:spcAft>
                <a:spcPct val="0"/>
              </a:spcAft>
              <a:buFont typeface="Symbol" pitchFamily="18" charset="2"/>
              <a:buChar char=""/>
              <a:defRPr sz="2000">
                <a:solidFill>
                  <a:schemeClr val="tx1"/>
                </a:solidFill>
                <a:latin typeface="+mn-lt"/>
                <a:ea typeface="+mn-ea"/>
                <a:cs typeface="+mn-cs"/>
              </a:defRPr>
            </a:lvl1pPr>
            <a:lvl2pPr marL="573088" indent="-288925" algn="l" defTabSz="633413" rtl="0" eaLnBrk="1" fontAlgn="base" hangingPunct="1">
              <a:spcBef>
                <a:spcPct val="30000"/>
              </a:spcBef>
              <a:spcAft>
                <a:spcPct val="0"/>
              </a:spcAft>
              <a:buFont typeface="Wingdings" pitchFamily="2" charset="2"/>
              <a:buChar char="§"/>
              <a:defRPr sz="2000">
                <a:solidFill>
                  <a:schemeClr val="tx1"/>
                </a:solidFill>
                <a:latin typeface="+mn-lt"/>
                <a:cs typeface="+mn-cs"/>
              </a:defRPr>
            </a:lvl2pPr>
            <a:lvl3pPr marL="1489075" indent="-268288" algn="l" defTabSz="633413" rtl="0" eaLnBrk="1" fontAlgn="base" hangingPunct="1">
              <a:spcBef>
                <a:spcPct val="20000"/>
              </a:spcBef>
              <a:spcAft>
                <a:spcPct val="0"/>
              </a:spcAft>
              <a:buFont typeface="Symbol" pitchFamily="18" charset="2"/>
              <a:buChar char="-"/>
              <a:defRPr sz="2000" i="1">
                <a:solidFill>
                  <a:schemeClr val="tx1"/>
                </a:solidFill>
                <a:latin typeface="+mn-lt"/>
                <a:cs typeface="+mn-cs"/>
              </a:defRPr>
            </a:lvl3pPr>
            <a:lvl4pPr marL="2598738" algn="l" defTabSz="633413" rtl="0" eaLnBrk="1" fontAlgn="base" hangingPunct="1">
              <a:spcBef>
                <a:spcPct val="0"/>
              </a:spcBef>
              <a:spcAft>
                <a:spcPct val="50000"/>
              </a:spcAft>
              <a:buFont typeface="Times" pitchFamily="18" charset="0"/>
              <a:defRPr>
                <a:solidFill>
                  <a:schemeClr val="tx1"/>
                </a:solidFill>
                <a:latin typeface="+mn-lt"/>
                <a:cs typeface="+mn-cs"/>
              </a:defRPr>
            </a:lvl4pPr>
            <a:lvl5pPr marL="3143250" indent="-276225" algn="l" defTabSz="633413" rtl="0" eaLnBrk="1" fontAlgn="base" hangingPunct="1">
              <a:spcBef>
                <a:spcPct val="0"/>
              </a:spcBef>
              <a:spcAft>
                <a:spcPct val="50000"/>
              </a:spcAft>
              <a:buFont typeface="Wingdings" pitchFamily="2" charset="2"/>
              <a:buChar char="§"/>
              <a:defRPr>
                <a:solidFill>
                  <a:schemeClr val="tx1"/>
                </a:solidFill>
                <a:latin typeface="+mn-lt"/>
                <a:cs typeface="+mn-cs"/>
              </a:defRPr>
            </a:lvl5pPr>
            <a:lvl6pPr marL="36004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6pPr>
            <a:lvl7pPr marL="40576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7pPr>
            <a:lvl8pPr marL="45148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8pPr>
            <a:lvl9pPr marL="4972050" indent="-276225" algn="l" defTabSz="633413" rtl="0" eaLnBrk="1" fontAlgn="base" hangingPunct="1">
              <a:spcBef>
                <a:spcPct val="0"/>
              </a:spcBef>
              <a:spcAft>
                <a:spcPct val="50000"/>
              </a:spcAft>
              <a:buFont typeface="Wingdings" pitchFamily="2" charset="2"/>
              <a:buChar char="§"/>
              <a:defRPr>
                <a:solidFill>
                  <a:srgbClr val="003765"/>
                </a:solidFill>
                <a:latin typeface="+mn-lt"/>
                <a:cs typeface="+mn-cs"/>
              </a:defRPr>
            </a:lvl9pPr>
          </a:lstStyle>
          <a:p>
            <a:r>
              <a:rPr lang="en-US" kern="0" dirty="0"/>
              <a:t>Revolution </a:t>
            </a:r>
          </a:p>
          <a:p>
            <a:pPr lvl="1"/>
            <a:r>
              <a:rPr lang="en-US" kern="0" dirty="0"/>
              <a:t>As a computer with the electro-mechanical system attached to</a:t>
            </a:r>
            <a:endParaRPr lang="de-DE" kern="0" dirty="0"/>
          </a:p>
        </p:txBody>
      </p:sp>
      <p:pic>
        <p:nvPicPr>
          <p:cNvPr id="6146" name="Picture 2" descr="Auto, Colt, Mitsubishi, Silhouette, Vech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854" y="5329150"/>
            <a:ext cx="2162299" cy="11014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4790" y="5697126"/>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799" y="5664325"/>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474" y="5497032"/>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579" y="6083939"/>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0704" y="6083939"/>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ip, Computer, Prozes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5167" y="5966645"/>
            <a:ext cx="299112" cy="2991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ip, Computer, Prozess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1638" y="5676358"/>
            <a:ext cx="644771" cy="6447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ifen, Rad, Auto, Felge, Schwarz, Gummi, Run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6682" y="6071761"/>
            <a:ext cx="793727" cy="6225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ifen, Rad, Auto, Felge, Schwarz, Gummi, Run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4774" y="6119280"/>
            <a:ext cx="793727" cy="6225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ifen, Rad, Auto, Felge, Schwarz, Gummi, Run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4773" y="5329149"/>
            <a:ext cx="793727" cy="6225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ifen, Rad, Auto, Felge, Schwarz, Gummi, Run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3308" y="5335298"/>
            <a:ext cx="793727" cy="62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6991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Revolution or Evolution – </a:t>
            </a:r>
            <a:br>
              <a:rPr lang="en-US" smtClean="0"/>
            </a:br>
            <a:r>
              <a:rPr lang="en-US" smtClean="0"/>
              <a:t>two approaches</a:t>
            </a:r>
            <a:endParaRPr lang="de-DE" dirty="0"/>
          </a:p>
        </p:txBody>
      </p:sp>
      <p:sp>
        <p:nvSpPr>
          <p:cNvPr id="3" name="Inhaltsplatzhalter 2"/>
          <p:cNvSpPr>
            <a:spLocks noGrp="1"/>
          </p:cNvSpPr>
          <p:nvPr>
            <p:ph idx="1"/>
          </p:nvPr>
        </p:nvSpPr>
        <p:spPr/>
        <p:txBody>
          <a:bodyPr/>
          <a:lstStyle/>
          <a:p>
            <a:pPr lvl="0"/>
            <a:r>
              <a:rPr lang="en-US" smtClean="0"/>
              <a:t>Established (engineering) companies and industries are usually on the “evolution path”</a:t>
            </a:r>
            <a:endParaRPr lang="de-DE" smtClean="0"/>
          </a:p>
          <a:p>
            <a:pPr lvl="0"/>
            <a:r>
              <a:rPr lang="en-US" smtClean="0"/>
              <a:t>Newcomers and it-driven enterprises are on the </a:t>
            </a:r>
            <a:br>
              <a:rPr lang="en-US" smtClean="0"/>
            </a:br>
            <a:r>
              <a:rPr lang="en-US" smtClean="0"/>
              <a:t>“revolution path”</a:t>
            </a:r>
            <a:endParaRPr lang="de-DE" smtClean="0"/>
          </a:p>
          <a:p>
            <a:endParaRPr lang="en-US" dirty="0" smtClean="0"/>
          </a:p>
        </p:txBody>
      </p:sp>
      <p:sp>
        <p:nvSpPr>
          <p:cNvPr id="4" name="Fußzeilenplatzhalter 3"/>
          <p:cNvSpPr>
            <a:spLocks noGrp="1"/>
          </p:cNvSpPr>
          <p:nvPr>
            <p:ph type="ftr" sz="quarter" idx="11"/>
          </p:nvPr>
        </p:nvSpPr>
        <p:spPr/>
        <p:txBody>
          <a:bodyPr/>
          <a:lstStyle/>
          <a:p>
            <a:r>
              <a:rPr lang="en-US" smtClean="0"/>
              <a:t>IUI, Albrecht Schmidt, 2019</a:t>
            </a:r>
            <a:endParaRPr lang="en-US"/>
          </a:p>
        </p:txBody>
      </p:sp>
      <p:sp>
        <p:nvSpPr>
          <p:cNvPr id="9" name="Foliennummernplatzhalter 8"/>
          <p:cNvSpPr>
            <a:spLocks noGrp="1"/>
          </p:cNvSpPr>
          <p:nvPr>
            <p:ph type="sldNum" sz="quarter" idx="12"/>
          </p:nvPr>
        </p:nvSpPr>
        <p:spPr/>
        <p:txBody>
          <a:bodyPr/>
          <a:lstStyle/>
          <a:p>
            <a:endParaRPr lang="de-DE" dirty="0"/>
          </a:p>
        </p:txBody>
      </p:sp>
      <p:pic>
        <p:nvPicPr>
          <p:cNvPr id="10" name="Inhaltsplatzhalt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66" y="3429980"/>
            <a:ext cx="4764634" cy="2881920"/>
          </a:xfrm>
          <a:prstGeom prst="rect">
            <a:avLst/>
          </a:prstGeom>
        </p:spPr>
      </p:pic>
    </p:spTree>
    <p:extLst>
      <p:ext uri="{BB962C8B-B14F-4D97-AF65-F5344CB8AC3E}">
        <p14:creationId xmlns:p14="http://schemas.microsoft.com/office/powerpoint/2010/main" val="82250404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to use a </a:t>
            </a:r>
            <a:br>
              <a:rPr lang="en-US" dirty="0" smtClean="0"/>
            </a:br>
            <a:r>
              <a:rPr lang="en-US" dirty="0" smtClean="0"/>
              <a:t>door…</a:t>
            </a:r>
            <a:endParaRPr lang="en-US" dirty="0"/>
          </a:p>
        </p:txBody>
      </p:sp>
      <p:pic>
        <p:nvPicPr>
          <p:cNvPr id="5" name="Inhaltsplatzhalt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8" t="8322" r="118" b="158"/>
          <a:stretch/>
        </p:blipFill>
        <p:spPr>
          <a:xfrm rot="5400000">
            <a:off x="4885291" y="1075291"/>
            <a:ext cx="6858000" cy="4707418"/>
          </a:xfrm>
        </p:spPr>
      </p:pic>
      <p:sp>
        <p:nvSpPr>
          <p:cNvPr id="4" name="Foliennummernplatzhalter 3"/>
          <p:cNvSpPr>
            <a:spLocks noGrp="1"/>
          </p:cNvSpPr>
          <p:nvPr>
            <p:ph type="sldNum" sz="quarter" idx="12"/>
          </p:nvPr>
        </p:nvSpPr>
        <p:spPr/>
        <p:txBody>
          <a:bodyPr/>
          <a:lstStyle/>
          <a:p>
            <a:fld id="{3B443979-EFB0-4605-9963-3FA5E19D81C3}" type="slidenum">
              <a:rPr lang="en-US" smtClean="0"/>
              <a:t>36</a:t>
            </a:fld>
            <a:endParaRPr lang="en-US"/>
          </a:p>
        </p:txBody>
      </p:sp>
      <p:sp>
        <p:nvSpPr>
          <p:cNvPr id="7" name="Fußzeilenplatzhalter 6"/>
          <p:cNvSpPr>
            <a:spLocks noGrp="1"/>
          </p:cNvSpPr>
          <p:nvPr>
            <p:ph type="ftr" sz="quarter" idx="11"/>
          </p:nvPr>
        </p:nvSpPr>
        <p:spPr/>
        <p:txBody>
          <a:bodyPr/>
          <a:lstStyle/>
          <a:p>
            <a:r>
              <a:rPr lang="en-US" smtClean="0"/>
              <a:t>IUI, Albrecht Schmidt, 2019</a:t>
            </a:r>
            <a:endParaRPr lang="en-US"/>
          </a:p>
        </p:txBody>
      </p:sp>
    </p:spTree>
    <p:extLst>
      <p:ext uri="{BB962C8B-B14F-4D97-AF65-F5344CB8AC3E}">
        <p14:creationId xmlns:p14="http://schemas.microsoft.com/office/powerpoint/2010/main" val="161783935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to use a </a:t>
            </a:r>
            <a:br>
              <a:rPr lang="en-US" dirty="0" smtClean="0"/>
            </a:br>
            <a:r>
              <a:rPr lang="en-US" dirty="0" smtClean="0"/>
              <a:t>door…</a:t>
            </a:r>
            <a:endParaRPr lang="en-US" dirty="0"/>
          </a:p>
        </p:txBody>
      </p:sp>
      <p:pic>
        <p:nvPicPr>
          <p:cNvPr id="5" name="Inhaltsplatzhalt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8" t="8322" r="118" b="158"/>
          <a:stretch/>
        </p:blipFill>
        <p:spPr>
          <a:xfrm rot="5400000">
            <a:off x="4885291" y="1075291"/>
            <a:ext cx="6858000" cy="4707418"/>
          </a:xfrm>
        </p:spPr>
      </p:pic>
      <p:sp>
        <p:nvSpPr>
          <p:cNvPr id="4" name="Foliennummernplatzhalter 3"/>
          <p:cNvSpPr>
            <a:spLocks noGrp="1"/>
          </p:cNvSpPr>
          <p:nvPr>
            <p:ph type="sldNum" sz="quarter" idx="12"/>
          </p:nvPr>
        </p:nvSpPr>
        <p:spPr/>
        <p:txBody>
          <a:bodyPr/>
          <a:lstStyle/>
          <a:p>
            <a:fld id="{3B443979-EFB0-4605-9963-3FA5E19D81C3}" type="slidenum">
              <a:rPr lang="en-US" smtClean="0"/>
              <a:t>37</a:t>
            </a:fld>
            <a:endParaRPr lang="en-US"/>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170" y="1802188"/>
            <a:ext cx="4789715" cy="3592287"/>
          </a:xfrm>
          <a:prstGeom prst="rect">
            <a:avLst/>
          </a:prstGeom>
        </p:spPr>
      </p:pic>
      <p:sp>
        <p:nvSpPr>
          <p:cNvPr id="7" name="Fußzeilenplatzhalter 6"/>
          <p:cNvSpPr>
            <a:spLocks noGrp="1"/>
          </p:cNvSpPr>
          <p:nvPr>
            <p:ph type="ftr" sz="quarter" idx="11"/>
          </p:nvPr>
        </p:nvSpPr>
        <p:spPr/>
        <p:txBody>
          <a:bodyPr/>
          <a:lstStyle/>
          <a:p>
            <a:r>
              <a:rPr lang="en-US" smtClean="0"/>
              <a:t>IUI, Albrecht Schmidt, 2019</a:t>
            </a:r>
            <a:endParaRPr lang="en-US"/>
          </a:p>
        </p:txBody>
      </p:sp>
    </p:spTree>
    <p:extLst>
      <p:ext uri="{BB962C8B-B14F-4D97-AF65-F5344CB8AC3E}">
        <p14:creationId xmlns:p14="http://schemas.microsoft.com/office/powerpoint/2010/main" val="71468317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a:xfrm>
            <a:off x="1669658" y="5235548"/>
            <a:ext cx="8553281" cy="1622452"/>
          </a:xfrm>
        </p:spPr>
        <p:txBody>
          <a:bodyPr>
            <a:normAutofit fontScale="55000" lnSpcReduction="20000"/>
          </a:bodyPr>
          <a:lstStyle/>
          <a:p>
            <a:r>
              <a:rPr lang="en-US" dirty="0" smtClean="0"/>
              <a:t>The windows are only to be operated by using the buttons [next to the door].</a:t>
            </a:r>
          </a:p>
          <a:p>
            <a:r>
              <a:rPr lang="en-US" dirty="0" smtClean="0"/>
              <a:t>Windows must </a:t>
            </a:r>
            <a:r>
              <a:rPr lang="en-US" b="1" i="1" dirty="0" smtClean="0"/>
              <a:t>always</a:t>
            </a:r>
            <a:r>
              <a:rPr lang="en-US" dirty="0" smtClean="0"/>
              <a:t> be opened to the maximum or close fully. You recognize this end position without any doubt when the motor noise is not audible anymore.</a:t>
            </a:r>
          </a:p>
          <a:p>
            <a:r>
              <a:rPr lang="en-US" dirty="0" smtClean="0"/>
              <a:t>Interruptions </a:t>
            </a:r>
            <a:r>
              <a:rPr lang="en-US" dirty="0"/>
              <a:t>in the button presses </a:t>
            </a:r>
            <a:r>
              <a:rPr lang="en-US" dirty="0" smtClean="0"/>
              <a:t>have to be absolutely avoided while operating the window.</a:t>
            </a:r>
          </a:p>
          <a:p>
            <a:r>
              <a:rPr lang="en-US" dirty="0" smtClean="0"/>
              <a:t>Avoid pressing the buttons several times. This will confuse the internal logic of the motor drive.</a:t>
            </a:r>
          </a:p>
          <a:p>
            <a:r>
              <a:rPr lang="en-US" dirty="0" smtClean="0"/>
              <a:t>Do follow these rules and hand them on. If you do not obey these rules you will damage the windows.</a:t>
            </a:r>
          </a:p>
          <a:p>
            <a:endParaRPr lang="en-US" dirty="0" smtClean="0"/>
          </a:p>
          <a:p>
            <a:endParaRPr lang="en-US" dirty="0"/>
          </a:p>
        </p:txBody>
      </p:sp>
      <p:sp>
        <p:nvSpPr>
          <p:cNvPr id="4" name="Foliennummernplatzhalter 3"/>
          <p:cNvSpPr>
            <a:spLocks noGrp="1"/>
          </p:cNvSpPr>
          <p:nvPr>
            <p:ph type="sldNum" sz="quarter" idx="12"/>
          </p:nvPr>
        </p:nvSpPr>
        <p:spPr/>
        <p:txBody>
          <a:bodyPr/>
          <a:lstStyle/>
          <a:p>
            <a:fld id="{3B443979-EFB0-4605-9963-3FA5E19D81C3}" type="slidenum">
              <a:rPr lang="en-US" smtClean="0"/>
              <a:t>38</a:t>
            </a:fld>
            <a:endParaRPr lang="en-US" dirty="0"/>
          </a:p>
        </p:txBody>
      </p:sp>
      <p:pic>
        <p:nvPicPr>
          <p:cNvPr id="22530" name="Picture 2" descr="https://scontent.xx.fbcdn.net/v/t1.0-9/547161_4181427382202_626237769_n.jpg?oh=9f62c3be8079b8a03d0acb5ca60225c7&amp;oe=59C75B1E"/>
          <p:cNvPicPr>
            <a:picLocks noChangeAspect="1" noChangeArrowheads="1"/>
          </p:cNvPicPr>
          <p:nvPr/>
        </p:nvPicPr>
        <p:blipFill rotWithShape="1">
          <a:blip r:embed="rId3">
            <a:extLst>
              <a:ext uri="{28A0092B-C50C-407E-A947-70E740481C1C}">
                <a14:useLocalDpi xmlns:a14="http://schemas.microsoft.com/office/drawing/2010/main" val="0"/>
              </a:ext>
            </a:extLst>
          </a:blip>
          <a:srcRect b="1682"/>
          <a:stretch/>
        </p:blipFill>
        <p:spPr bwMode="auto">
          <a:xfrm>
            <a:off x="1524000" y="1"/>
            <a:ext cx="7780248" cy="520317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rotWithShape="1">
          <a:blip r:embed="rId4"/>
          <a:srcRect b="1682"/>
          <a:stretch/>
        </p:blipFill>
        <p:spPr>
          <a:xfrm>
            <a:off x="9179871" y="1"/>
            <a:ext cx="1488129" cy="5203179"/>
          </a:xfrm>
          <a:prstGeom prst="rect">
            <a:avLst/>
          </a:prstGeom>
        </p:spPr>
      </p:pic>
      <p:sp>
        <p:nvSpPr>
          <p:cNvPr id="6" name="Fußzeilenplatzhalter 5"/>
          <p:cNvSpPr>
            <a:spLocks noGrp="1"/>
          </p:cNvSpPr>
          <p:nvPr>
            <p:ph type="ftr" sz="quarter" idx="11"/>
          </p:nvPr>
        </p:nvSpPr>
        <p:spPr/>
        <p:txBody>
          <a:bodyPr/>
          <a:lstStyle/>
          <a:p>
            <a:r>
              <a:rPr lang="en-US" smtClean="0"/>
              <a:t>IUI, Albrecht Schmidt, 2019</a:t>
            </a:r>
            <a:endParaRPr lang="en-US"/>
          </a:p>
        </p:txBody>
      </p:sp>
      <p:sp>
        <p:nvSpPr>
          <p:cNvPr id="7" name="Rechteck 6"/>
          <p:cNvSpPr/>
          <p:nvPr/>
        </p:nvSpPr>
        <p:spPr>
          <a:xfrm>
            <a:off x="1850571" y="4042229"/>
            <a:ext cx="3730172" cy="1160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374973"/>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5" name="Inhaltsplatzhalt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379" r="32838"/>
          <a:stretch/>
        </p:blipFill>
        <p:spPr>
          <a:xfrm rot="5400000">
            <a:off x="2532579" y="-1277420"/>
            <a:ext cx="7149313" cy="9121527"/>
          </a:xfrm>
        </p:spPr>
      </p:pic>
      <p:sp>
        <p:nvSpPr>
          <p:cNvPr id="4" name="Foliennummernplatzhalter 3"/>
          <p:cNvSpPr>
            <a:spLocks noGrp="1"/>
          </p:cNvSpPr>
          <p:nvPr>
            <p:ph type="sldNum" sz="quarter" idx="12"/>
          </p:nvPr>
        </p:nvSpPr>
        <p:spPr/>
        <p:txBody>
          <a:bodyPr/>
          <a:lstStyle/>
          <a:p>
            <a:fld id="{3B443979-EFB0-4605-9963-3FA5E19D81C3}" type="slidenum">
              <a:rPr lang="en-US" smtClean="0"/>
              <a:t>39</a:t>
            </a:fld>
            <a:endParaRPr lang="en-US"/>
          </a:p>
        </p:txBody>
      </p:sp>
      <p:sp>
        <p:nvSpPr>
          <p:cNvPr id="3" name="Fußzeilenplatzhalter 2"/>
          <p:cNvSpPr>
            <a:spLocks noGrp="1"/>
          </p:cNvSpPr>
          <p:nvPr>
            <p:ph type="ftr" sz="quarter" idx="11"/>
          </p:nvPr>
        </p:nvSpPr>
        <p:spPr/>
        <p:txBody>
          <a:bodyPr/>
          <a:lstStyle/>
          <a:p>
            <a:r>
              <a:rPr lang="en-US" smtClean="0"/>
              <a:t>IUI, Albrecht Schmidt, 2019</a:t>
            </a:r>
            <a:endParaRPr lang="en-US"/>
          </a:p>
        </p:txBody>
      </p:sp>
    </p:spTree>
    <p:extLst>
      <p:ext uri="{BB962C8B-B14F-4D97-AF65-F5344CB8AC3E}">
        <p14:creationId xmlns:p14="http://schemas.microsoft.com/office/powerpoint/2010/main" val="402780462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ACD186-9160-9B4F-95AD-BD9154E05638}"/>
              </a:ext>
            </a:extLst>
          </p:cNvPr>
          <p:cNvSpPr>
            <a:spLocks noGrp="1"/>
          </p:cNvSpPr>
          <p:nvPr>
            <p:ph type="body" sz="quarter" idx="13"/>
          </p:nvPr>
        </p:nvSpPr>
        <p:spPr/>
        <p:txBody>
          <a:bodyPr>
            <a:normAutofit fontScale="92500" lnSpcReduction="10000"/>
          </a:bodyPr>
          <a:lstStyle/>
          <a:p>
            <a:pPr fontAlgn="base"/>
            <a:r>
              <a:rPr lang="en-US" sz="1800" b="1" dirty="0"/>
              <a:t>Life Tools &amp; Accessories</a:t>
            </a:r>
            <a:r>
              <a:rPr lang="en-US" sz="1800" dirty="0"/>
              <a:t>. 33 items, including my car, guitar, books, hairbrush, toothbrush, etc.</a:t>
            </a:r>
          </a:p>
          <a:p>
            <a:pPr fontAlgn="base"/>
            <a:r>
              <a:rPr lang="en-US" sz="1800" b="1" dirty="0"/>
              <a:t>Consumables</a:t>
            </a:r>
            <a:r>
              <a:rPr lang="en-US" sz="1800" dirty="0"/>
              <a:t>. 5 groups of items, including food, cleaning supplies, hygiene supplies, office supplies, and paper goods.</a:t>
            </a:r>
          </a:p>
          <a:p>
            <a:pPr fontAlgn="base"/>
            <a:r>
              <a:rPr lang="en-US" sz="1800" b="1" dirty="0"/>
              <a:t>Kitchen Items</a:t>
            </a:r>
            <a:r>
              <a:rPr lang="en-US" sz="1800" dirty="0"/>
              <a:t>. 19 items, including pots, pans, utensils, coffeemaker, toaster, oven mitt, etc.</a:t>
            </a:r>
          </a:p>
          <a:p>
            <a:pPr fontAlgn="base"/>
            <a:r>
              <a:rPr lang="en-US" sz="1800" b="1" dirty="0"/>
              <a:t>Bathroom Items</a:t>
            </a:r>
            <a:r>
              <a:rPr lang="en-US" sz="1800" dirty="0"/>
              <a:t>. 6 items, including my bathroom scale, rugs, trash can, shower caddy, etc.</a:t>
            </a:r>
          </a:p>
          <a:p>
            <a:pPr fontAlgn="base"/>
            <a:r>
              <a:rPr lang="en-US" sz="1800" b="1" dirty="0"/>
              <a:t>Electronics</a:t>
            </a:r>
            <a:r>
              <a:rPr lang="en-US" sz="1800" dirty="0"/>
              <a:t>. 10 items, including my BlackBerry, MacBook, Printer, iPod, etc.</a:t>
            </a:r>
          </a:p>
        </p:txBody>
      </p:sp>
      <p:sp>
        <p:nvSpPr>
          <p:cNvPr id="3" name="Content Placeholder 2">
            <a:extLst>
              <a:ext uri="{FF2B5EF4-FFF2-40B4-BE49-F238E27FC236}">
                <a16:creationId xmlns:a16="http://schemas.microsoft.com/office/drawing/2014/main" id="{6FD82958-1659-9444-9FFA-9E1611A420DE}"/>
              </a:ext>
            </a:extLst>
          </p:cNvPr>
          <p:cNvSpPr>
            <a:spLocks noGrp="1"/>
          </p:cNvSpPr>
          <p:nvPr>
            <p:ph idx="1"/>
          </p:nvPr>
        </p:nvSpPr>
        <p:spPr/>
        <p:txBody>
          <a:bodyPr>
            <a:normAutofit/>
          </a:bodyPr>
          <a:lstStyle/>
          <a:p>
            <a:pPr fontAlgn="base"/>
            <a:r>
              <a:rPr lang="en-US" sz="1700" b="1" dirty="0"/>
              <a:t>Furniture</a:t>
            </a:r>
            <a:r>
              <a:rPr lang="en-US" sz="1700" dirty="0"/>
              <a:t>. 18 items, including my bed, couch, coffee table, desk, chairs, etc.</a:t>
            </a:r>
          </a:p>
          <a:p>
            <a:pPr fontAlgn="base"/>
            <a:r>
              <a:rPr lang="en-US" sz="1700" b="1" dirty="0"/>
              <a:t>Decorations</a:t>
            </a:r>
            <a:r>
              <a:rPr lang="en-US" sz="1700" dirty="0"/>
              <a:t>. 14 items, including decorative plants, artwork, digital picture frames, wall clock, etc.</a:t>
            </a:r>
          </a:p>
          <a:p>
            <a:pPr fontAlgn="base"/>
            <a:r>
              <a:rPr lang="en-US" sz="1700" b="1" dirty="0"/>
              <a:t>Casual Clothes</a:t>
            </a:r>
            <a:r>
              <a:rPr lang="en-US" sz="1700" dirty="0"/>
              <a:t>. 79 items, including jeans, hoodies, T-shirts, button-down shirts, etc.</a:t>
            </a:r>
          </a:p>
          <a:p>
            <a:pPr fontAlgn="base"/>
            <a:r>
              <a:rPr lang="en-US" sz="1700" b="1" dirty="0"/>
              <a:t>Dress Clothes</a:t>
            </a:r>
            <a:r>
              <a:rPr lang="en-US" sz="1700" dirty="0"/>
              <a:t>. 50 items, including suits, ties, dress shirts, etc.</a:t>
            </a:r>
          </a:p>
          <a:p>
            <a:pPr fontAlgn="base"/>
            <a:r>
              <a:rPr lang="en-US" sz="1700" b="1" dirty="0"/>
              <a:t>Clothes (Miscellaneous)</a:t>
            </a:r>
            <a:r>
              <a:rPr lang="en-US" sz="1700" dirty="0"/>
              <a:t>. 58 items, including shoes, socks, underwear, belts, gym shorts, coats, etc.</a:t>
            </a:r>
          </a:p>
          <a:p>
            <a:endParaRPr lang="en-US" sz="1700" dirty="0"/>
          </a:p>
        </p:txBody>
      </p:sp>
      <p:sp>
        <p:nvSpPr>
          <p:cNvPr id="4" name="Text Placeholder 3">
            <a:extLst>
              <a:ext uri="{FF2B5EF4-FFF2-40B4-BE49-F238E27FC236}">
                <a16:creationId xmlns:a16="http://schemas.microsoft.com/office/drawing/2014/main" id="{E85FC723-4B11-C349-85A2-4C031C1C52C8}"/>
              </a:ext>
            </a:extLst>
          </p:cNvPr>
          <p:cNvSpPr>
            <a:spLocks noGrp="1"/>
          </p:cNvSpPr>
          <p:nvPr>
            <p:ph type="body" sz="quarter" idx="21"/>
          </p:nvPr>
        </p:nvSpPr>
        <p:spPr/>
        <p:txBody>
          <a:bodyPr/>
          <a:lstStyle/>
          <a:p>
            <a:r>
              <a:rPr lang="en-US" dirty="0"/>
              <a:t>Users' Context in Smart Environments</a:t>
            </a:r>
          </a:p>
        </p:txBody>
      </p:sp>
      <p:sp>
        <p:nvSpPr>
          <p:cNvPr id="5" name="Footer Placeholder 4">
            <a:extLst>
              <a:ext uri="{FF2B5EF4-FFF2-40B4-BE49-F238E27FC236}">
                <a16:creationId xmlns:a16="http://schemas.microsoft.com/office/drawing/2014/main" id="{02E11319-23CD-EB43-897B-A38CAEFB9B2B}"/>
              </a:ext>
            </a:extLst>
          </p:cNvPr>
          <p:cNvSpPr>
            <a:spLocks noGrp="1"/>
          </p:cNvSpPr>
          <p:nvPr>
            <p:ph type="ftr" sz="quarter" idx="23"/>
          </p:nvPr>
        </p:nvSpPr>
        <p:spPr/>
        <p:txBody>
          <a:bodyPr/>
          <a:lstStyle/>
          <a:p>
            <a:r>
              <a:rPr lang="en-US"/>
              <a:t>Sven Mayer &amp; Albrecht Schmidt</a:t>
            </a:r>
            <a:endParaRPr lang="en-US" dirty="0"/>
          </a:p>
        </p:txBody>
      </p:sp>
      <p:sp>
        <p:nvSpPr>
          <p:cNvPr id="6" name="Slide Number Placeholder 5">
            <a:extLst>
              <a:ext uri="{FF2B5EF4-FFF2-40B4-BE49-F238E27FC236}">
                <a16:creationId xmlns:a16="http://schemas.microsoft.com/office/drawing/2014/main" id="{8E8335E0-79CA-B940-B8B2-C37CB5ACF9D8}"/>
              </a:ext>
            </a:extLst>
          </p:cNvPr>
          <p:cNvSpPr>
            <a:spLocks noGrp="1"/>
          </p:cNvSpPr>
          <p:nvPr>
            <p:ph type="sldNum" sz="quarter" idx="24"/>
          </p:nvPr>
        </p:nvSpPr>
        <p:spPr/>
        <p:txBody>
          <a:bodyPr/>
          <a:lstStyle/>
          <a:p>
            <a:fld id="{C564DEAC-083F-4EA1-9D67-84BB3A537A3E}" type="slidenum">
              <a:rPr lang="de-DE" smtClean="0"/>
              <a:pPr/>
              <a:t>4</a:t>
            </a:fld>
            <a:endParaRPr lang="de-DE" dirty="0"/>
          </a:p>
        </p:txBody>
      </p:sp>
      <p:sp>
        <p:nvSpPr>
          <p:cNvPr id="7" name="Title 6">
            <a:extLst>
              <a:ext uri="{FF2B5EF4-FFF2-40B4-BE49-F238E27FC236}">
                <a16:creationId xmlns:a16="http://schemas.microsoft.com/office/drawing/2014/main" id="{5D06D7E8-A78D-8344-91D3-375E69CC923E}"/>
              </a:ext>
            </a:extLst>
          </p:cNvPr>
          <p:cNvSpPr>
            <a:spLocks noGrp="1"/>
          </p:cNvSpPr>
          <p:nvPr>
            <p:ph type="title"/>
          </p:nvPr>
        </p:nvSpPr>
        <p:spPr/>
        <p:txBody>
          <a:bodyPr/>
          <a:lstStyle/>
          <a:p>
            <a:r>
              <a:rPr lang="en-US" dirty="0"/>
              <a:t>How many things do you own? 288?</a:t>
            </a:r>
          </a:p>
        </p:txBody>
      </p:sp>
      <p:sp>
        <p:nvSpPr>
          <p:cNvPr id="8" name="Text Placeholder 7">
            <a:extLst>
              <a:ext uri="{FF2B5EF4-FFF2-40B4-BE49-F238E27FC236}">
                <a16:creationId xmlns:a16="http://schemas.microsoft.com/office/drawing/2014/main" id="{51F79A9F-2BA9-1245-922D-F59A31FF57A3}"/>
              </a:ext>
            </a:extLst>
          </p:cNvPr>
          <p:cNvSpPr>
            <a:spLocks noGrp="1"/>
          </p:cNvSpPr>
          <p:nvPr>
            <p:ph type="body" sz="quarter" idx="15"/>
          </p:nvPr>
        </p:nvSpPr>
        <p:spPr/>
        <p:txBody>
          <a:bodyPr/>
          <a:lstStyle/>
          <a:p>
            <a:endParaRPr lang="en-US"/>
          </a:p>
        </p:txBody>
      </p:sp>
      <p:sp>
        <p:nvSpPr>
          <p:cNvPr id="9" name="Rechteck 6">
            <a:extLst>
              <a:ext uri="{FF2B5EF4-FFF2-40B4-BE49-F238E27FC236}">
                <a16:creationId xmlns:a16="http://schemas.microsoft.com/office/drawing/2014/main" id="{5DF19CD6-584C-2740-916B-3809CD57A002}"/>
              </a:ext>
            </a:extLst>
          </p:cNvPr>
          <p:cNvSpPr/>
          <p:nvPr/>
        </p:nvSpPr>
        <p:spPr>
          <a:xfrm rot="16200000">
            <a:off x="-785829" y="4802533"/>
            <a:ext cx="2430474" cy="261610"/>
          </a:xfrm>
          <a:prstGeom prst="rect">
            <a:avLst/>
          </a:prstGeom>
        </p:spPr>
        <p:txBody>
          <a:bodyPr wrap="none">
            <a:spAutoFit/>
          </a:bodyPr>
          <a:lstStyle/>
          <a:p>
            <a:r>
              <a:rPr lang="en-US" sz="1100" dirty="0">
                <a:hlinkClick r:id="rId2">
                  <a:extLst>
                    <a:ext uri="{A12FA001-AC4F-418D-AE19-62706E023703}">
                      <ahyp:hlinkClr xmlns="" xmlns:ahyp="http://schemas.microsoft.com/office/drawing/2018/hyperlinkcolor" val="tx"/>
                    </a:ext>
                  </a:extLst>
                </a:hlinkClick>
              </a:rPr>
              <a:t>http://www.theminimalists.com/288/</a:t>
            </a:r>
            <a:r>
              <a:rPr lang="en-US" sz="1100" dirty="0"/>
              <a:t> </a:t>
            </a:r>
          </a:p>
        </p:txBody>
      </p:sp>
    </p:spTree>
    <p:extLst>
      <p:ext uri="{BB962C8B-B14F-4D97-AF65-F5344CB8AC3E}">
        <p14:creationId xmlns:p14="http://schemas.microsoft.com/office/powerpoint/2010/main" val="1586855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9437" y="1"/>
            <a:ext cx="7886700" cy="1325563"/>
          </a:xfrm>
        </p:spPr>
        <p:txBody>
          <a:bodyPr/>
          <a:lstStyle/>
          <a:p>
            <a:r>
              <a:rPr lang="en-US" dirty="0" smtClean="0"/>
              <a:t>Digital vs. Mechanical</a:t>
            </a:r>
            <a:endParaRPr lang="en-US" dirty="0"/>
          </a:p>
        </p:txBody>
      </p:sp>
      <p:pic>
        <p:nvPicPr>
          <p:cNvPr id="142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1458" y="980708"/>
            <a:ext cx="9388799" cy="5861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liennummernplatzhalter 3"/>
          <p:cNvSpPr>
            <a:spLocks noGrp="1"/>
          </p:cNvSpPr>
          <p:nvPr>
            <p:ph type="sldNum" sz="quarter" idx="12"/>
          </p:nvPr>
        </p:nvSpPr>
        <p:spPr/>
        <p:txBody>
          <a:bodyPr/>
          <a:lstStyle/>
          <a:p>
            <a:fld id="{3B443979-EFB0-4605-9963-3FA5E19D81C3}" type="slidenum">
              <a:rPr lang="en-US" smtClean="0"/>
              <a:t>40</a:t>
            </a:fld>
            <a:endParaRPr lang="en-US"/>
          </a:p>
        </p:txBody>
      </p:sp>
      <p:sp>
        <p:nvSpPr>
          <p:cNvPr id="3" name="Fußzeilenplatzhalter 2"/>
          <p:cNvSpPr>
            <a:spLocks noGrp="1"/>
          </p:cNvSpPr>
          <p:nvPr>
            <p:ph type="ftr" sz="quarter" idx="11"/>
          </p:nvPr>
        </p:nvSpPr>
        <p:spPr/>
        <p:txBody>
          <a:bodyPr/>
          <a:lstStyle/>
          <a:p>
            <a:r>
              <a:rPr lang="en-US" smtClean="0"/>
              <a:t>IUI, Albrecht Schmidt, 2019</a:t>
            </a:r>
            <a:endParaRPr lang="en-US"/>
          </a:p>
        </p:txBody>
      </p:sp>
    </p:spTree>
    <p:extLst>
      <p:ext uri="{BB962C8B-B14F-4D97-AF65-F5344CB8AC3E}">
        <p14:creationId xmlns:p14="http://schemas.microsoft.com/office/powerpoint/2010/main" val="3714417778"/>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9437" y="1"/>
            <a:ext cx="7886700" cy="1325563"/>
          </a:xfrm>
        </p:spPr>
        <p:txBody>
          <a:bodyPr/>
          <a:lstStyle/>
          <a:p>
            <a:r>
              <a:rPr lang="en-US" dirty="0" smtClean="0"/>
              <a:t>Digital vs. Mechanical</a:t>
            </a:r>
            <a:endParaRPr lang="en-US" dirty="0"/>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2815" y="51413"/>
            <a:ext cx="2458288" cy="1534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898" t="7524" r="5526" b="7918"/>
          <a:stretch/>
        </p:blipFill>
        <p:spPr bwMode="auto">
          <a:xfrm>
            <a:off x="1815211" y="1113003"/>
            <a:ext cx="2943128" cy="2732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110917" y="1676591"/>
            <a:ext cx="2490186" cy="2169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454" r="5999"/>
          <a:stretch/>
        </p:blipFill>
        <p:spPr bwMode="auto">
          <a:xfrm>
            <a:off x="4866014" y="1111817"/>
            <a:ext cx="3074975" cy="27340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36623" y="4015841"/>
            <a:ext cx="3083851" cy="2340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8384" t="-409" r="-410" b="409"/>
          <a:stretch/>
        </p:blipFill>
        <p:spPr bwMode="auto">
          <a:xfrm>
            <a:off x="1815212" y="4015841"/>
            <a:ext cx="3932831" cy="2402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liennummernplatzhalter 3"/>
          <p:cNvSpPr>
            <a:spLocks noGrp="1"/>
          </p:cNvSpPr>
          <p:nvPr>
            <p:ph type="sldNum" sz="quarter" idx="12"/>
          </p:nvPr>
        </p:nvSpPr>
        <p:spPr/>
        <p:txBody>
          <a:bodyPr/>
          <a:lstStyle/>
          <a:p>
            <a:fld id="{3B443979-EFB0-4605-9963-3FA5E19D81C3}" type="slidenum">
              <a:rPr lang="en-US" smtClean="0"/>
              <a:t>41</a:t>
            </a:fld>
            <a:endParaRPr lang="en-US"/>
          </a:p>
        </p:txBody>
      </p:sp>
      <p:sp>
        <p:nvSpPr>
          <p:cNvPr id="3" name="Fußzeilenplatzhalter 2"/>
          <p:cNvSpPr>
            <a:spLocks noGrp="1"/>
          </p:cNvSpPr>
          <p:nvPr>
            <p:ph type="ftr" sz="quarter" idx="11"/>
          </p:nvPr>
        </p:nvSpPr>
        <p:spPr/>
        <p:txBody>
          <a:bodyPr/>
          <a:lstStyle/>
          <a:p>
            <a:r>
              <a:rPr lang="en-US" smtClean="0"/>
              <a:t>IUI, Albrecht Schmidt, 2019</a:t>
            </a:r>
            <a:endParaRPr lang="en-US"/>
          </a:p>
        </p:txBody>
      </p:sp>
    </p:spTree>
    <p:extLst>
      <p:ext uri="{BB962C8B-B14F-4D97-AF65-F5344CB8AC3E}">
        <p14:creationId xmlns:p14="http://schemas.microsoft.com/office/powerpoint/2010/main" val="236533300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Breakout Sessions</a:t>
            </a:r>
          </a:p>
        </p:txBody>
      </p:sp>
      <p:sp>
        <p:nvSpPr>
          <p:cNvPr id="3" name="Inhaltsplatzhalter 2"/>
          <p:cNvSpPr>
            <a:spLocks noGrp="1"/>
          </p:cNvSpPr>
          <p:nvPr>
            <p:ph type="body" sz="quarter" idx="13"/>
          </p:nvPr>
        </p:nvSpPr>
        <p:spPr/>
        <p:txBody>
          <a:bodyPr/>
          <a:lstStyle/>
          <a:p>
            <a:r>
              <a:rPr lang="en-US" dirty="0"/>
              <a:t>How many things do you own?</a:t>
            </a:r>
          </a:p>
          <a:p>
            <a:r>
              <a:rPr lang="en-US" dirty="0"/>
              <a:t>How many things do you own that </a:t>
            </a:r>
            <a:r>
              <a:rPr lang="en-US" u="sng" dirty="0"/>
              <a:t>cost more than 50€</a:t>
            </a:r>
            <a:r>
              <a:rPr lang="en-US" dirty="0"/>
              <a:t>?</a:t>
            </a:r>
          </a:p>
          <a:p>
            <a:pPr marL="0" indent="0">
              <a:buNone/>
            </a:pPr>
            <a:endParaRPr lang="en-US" dirty="0"/>
          </a:p>
          <a:p>
            <a:r>
              <a:rPr lang="en-US" dirty="0"/>
              <a:t>List things you own that are </a:t>
            </a:r>
            <a:r>
              <a:rPr lang="en-US" u="sng" dirty="0"/>
              <a:t>electrically powered</a:t>
            </a:r>
            <a:r>
              <a:rPr lang="en-US" dirty="0"/>
              <a:t>?</a:t>
            </a:r>
          </a:p>
        </p:txBody>
      </p:sp>
      <p:sp>
        <p:nvSpPr>
          <p:cNvPr id="7" name="Text Placeholder 6">
            <a:extLst>
              <a:ext uri="{FF2B5EF4-FFF2-40B4-BE49-F238E27FC236}">
                <a16:creationId xmlns:a16="http://schemas.microsoft.com/office/drawing/2014/main" id="{612880A1-862B-2749-88ED-E5F5B5DC41A6}"/>
              </a:ext>
            </a:extLst>
          </p:cNvPr>
          <p:cNvSpPr>
            <a:spLocks noGrp="1"/>
          </p:cNvSpPr>
          <p:nvPr>
            <p:ph type="body" sz="quarter" idx="15"/>
          </p:nvPr>
        </p:nvSpPr>
        <p:spPr/>
        <p:txBody>
          <a:bodyPr/>
          <a:lstStyle/>
          <a:p>
            <a:endParaRPr lang="en-US" dirty="0"/>
          </a:p>
        </p:txBody>
      </p:sp>
      <p:sp>
        <p:nvSpPr>
          <p:cNvPr id="8" name="Text Placeholder 7">
            <a:extLst>
              <a:ext uri="{FF2B5EF4-FFF2-40B4-BE49-F238E27FC236}">
                <a16:creationId xmlns:a16="http://schemas.microsoft.com/office/drawing/2014/main" id="{70D4C6AB-02B6-424F-81B9-A83BD8A81FA2}"/>
              </a:ext>
            </a:extLst>
          </p:cNvPr>
          <p:cNvSpPr>
            <a:spLocks noGrp="1"/>
          </p:cNvSpPr>
          <p:nvPr>
            <p:ph type="body" sz="quarter" idx="21"/>
          </p:nvPr>
        </p:nvSpPr>
        <p:spPr/>
        <p:txBody>
          <a:bodyPr/>
          <a:lstStyle/>
          <a:p>
            <a:r>
              <a:rPr lang="en-US" dirty="0"/>
              <a:t>Users' Context in Smart Environments</a:t>
            </a:r>
          </a:p>
        </p:txBody>
      </p:sp>
      <p:sp>
        <p:nvSpPr>
          <p:cNvPr id="4" name="Fußzeilenplatzhalter 3"/>
          <p:cNvSpPr>
            <a:spLocks noGrp="1"/>
          </p:cNvSpPr>
          <p:nvPr>
            <p:ph type="ftr" sz="quarter" idx="23"/>
          </p:nvPr>
        </p:nvSpPr>
        <p:spPr/>
        <p:txBody>
          <a:bodyPr/>
          <a:lstStyle/>
          <a:p>
            <a:r>
              <a:rPr lang="en-US"/>
              <a:t>Sven Mayer &amp; Albrecht Schmidt</a:t>
            </a:r>
            <a:endParaRPr lang="en-US" dirty="0"/>
          </a:p>
        </p:txBody>
      </p:sp>
      <p:sp>
        <p:nvSpPr>
          <p:cNvPr id="5" name="Foliennummernplatzhalter 4"/>
          <p:cNvSpPr>
            <a:spLocks noGrp="1"/>
          </p:cNvSpPr>
          <p:nvPr>
            <p:ph type="sldNum" sz="quarter" idx="24"/>
          </p:nvPr>
        </p:nvSpPr>
        <p:spPr/>
        <p:txBody>
          <a:bodyPr/>
          <a:lstStyle/>
          <a:p>
            <a:fld id="{7B44EF44-587D-4887-8889-18237A826722}" type="slidenum">
              <a:rPr lang="en-US" smtClean="0"/>
              <a:t>5</a:t>
            </a:fld>
            <a:endParaRPr lang="en-US"/>
          </a:p>
        </p:txBody>
      </p:sp>
      <p:sp>
        <p:nvSpPr>
          <p:cNvPr id="9" name="Rechteck 8">
            <a:extLst>
              <a:ext uri="{FF2B5EF4-FFF2-40B4-BE49-F238E27FC236}">
                <a16:creationId xmlns:a16="http://schemas.microsoft.com/office/drawing/2014/main" id="{664B01B5-0327-E747-882D-BEBDD214A9EF}"/>
              </a:ext>
            </a:extLst>
          </p:cNvPr>
          <p:cNvSpPr/>
          <p:nvPr/>
        </p:nvSpPr>
        <p:spPr>
          <a:xfrm>
            <a:off x="3500437" y="4354213"/>
            <a:ext cx="2247610"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 min</a:t>
            </a:r>
          </a:p>
        </p:txBody>
      </p:sp>
    </p:spTree>
    <p:extLst>
      <p:ext uri="{BB962C8B-B14F-4D97-AF65-F5344CB8AC3E}">
        <p14:creationId xmlns:p14="http://schemas.microsoft.com/office/powerpoint/2010/main" val="217696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8D1C-AB64-B444-BB32-DD2554D2D082}"/>
              </a:ext>
            </a:extLst>
          </p:cNvPr>
          <p:cNvSpPr>
            <a:spLocks noGrp="1"/>
          </p:cNvSpPr>
          <p:nvPr>
            <p:ph type="title"/>
          </p:nvPr>
        </p:nvSpPr>
        <p:spPr/>
        <p:txBody>
          <a:bodyPr/>
          <a:lstStyle/>
          <a:p>
            <a:r>
              <a:rPr lang="en-US" dirty="0"/>
              <a:t>How many things do you touch?</a:t>
            </a:r>
          </a:p>
        </p:txBody>
      </p:sp>
      <p:sp>
        <p:nvSpPr>
          <p:cNvPr id="3" name="Text Placeholder 2">
            <a:extLst>
              <a:ext uri="{FF2B5EF4-FFF2-40B4-BE49-F238E27FC236}">
                <a16:creationId xmlns:a16="http://schemas.microsoft.com/office/drawing/2014/main" id="{72EFEA57-1ABC-2248-9964-CE243D46C585}"/>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99B918AE-B9B2-DC4E-AFAF-9F92C86552DD}"/>
              </a:ext>
            </a:extLst>
          </p:cNvPr>
          <p:cNvSpPr>
            <a:spLocks noGrp="1"/>
          </p:cNvSpPr>
          <p:nvPr>
            <p:ph type="body" sz="quarter" idx="15"/>
          </p:nvPr>
        </p:nvSpPr>
        <p:spPr/>
        <p:txBody>
          <a:bodyPr/>
          <a:lstStyle/>
          <a:p>
            <a:r>
              <a:rPr lang="en-US" dirty="0"/>
              <a:t>Alberto </a:t>
            </a:r>
            <a:r>
              <a:rPr lang="en-US" dirty="0" err="1"/>
              <a:t>Frigo</a:t>
            </a:r>
            <a:endParaRPr lang="en-US" dirty="0"/>
          </a:p>
        </p:txBody>
      </p:sp>
      <p:sp>
        <p:nvSpPr>
          <p:cNvPr id="5" name="Text Placeholder 4">
            <a:extLst>
              <a:ext uri="{FF2B5EF4-FFF2-40B4-BE49-F238E27FC236}">
                <a16:creationId xmlns:a16="http://schemas.microsoft.com/office/drawing/2014/main" id="{5C8D1AFA-FF2D-C34B-AA63-3B8D200528A1}"/>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4A9A9062-9497-AC40-A3BF-75B4ECD95CB5}"/>
              </a:ext>
            </a:extLst>
          </p:cNvPr>
          <p:cNvSpPr>
            <a:spLocks noGrp="1"/>
          </p:cNvSpPr>
          <p:nvPr>
            <p:ph type="ftr" sz="quarter" idx="23"/>
          </p:nvPr>
        </p:nvSpPr>
        <p:spPr/>
        <p:txBody>
          <a:bodyPr/>
          <a:lstStyle/>
          <a:p>
            <a:r>
              <a:rPr lang="en-US"/>
              <a:t>Sven Mayer &amp; Albrecht Schmidt</a:t>
            </a:r>
            <a:endParaRPr lang="en-US" dirty="0"/>
          </a:p>
        </p:txBody>
      </p:sp>
      <p:sp>
        <p:nvSpPr>
          <p:cNvPr id="7" name="Slide Number Placeholder 6">
            <a:extLst>
              <a:ext uri="{FF2B5EF4-FFF2-40B4-BE49-F238E27FC236}">
                <a16:creationId xmlns:a16="http://schemas.microsoft.com/office/drawing/2014/main" id="{B3C64B69-61C8-5F43-960B-0729043FB5AC}"/>
              </a:ext>
            </a:extLst>
          </p:cNvPr>
          <p:cNvSpPr>
            <a:spLocks noGrp="1"/>
          </p:cNvSpPr>
          <p:nvPr>
            <p:ph type="sldNum" sz="quarter" idx="24"/>
          </p:nvPr>
        </p:nvSpPr>
        <p:spPr/>
        <p:txBody>
          <a:bodyPr/>
          <a:lstStyle/>
          <a:p>
            <a:fld id="{C564DEAC-083F-4EA1-9D67-84BB3A537A3E}" type="slidenum">
              <a:rPr lang="de-DE" smtClean="0"/>
              <a:pPr/>
              <a:t>6</a:t>
            </a:fld>
            <a:endParaRPr lang="de-DE" dirty="0"/>
          </a:p>
        </p:txBody>
      </p:sp>
      <p:pic>
        <p:nvPicPr>
          <p:cNvPr id="8" name="Picture 7">
            <a:extLst>
              <a:ext uri="{FF2B5EF4-FFF2-40B4-BE49-F238E27FC236}">
                <a16:creationId xmlns:a16="http://schemas.microsoft.com/office/drawing/2014/main" id="{803858E2-328A-7D4C-889F-E3422875A80F}"/>
              </a:ext>
            </a:extLst>
          </p:cNvPr>
          <p:cNvPicPr>
            <a:picLocks noChangeAspect="1"/>
          </p:cNvPicPr>
          <p:nvPr/>
        </p:nvPicPr>
        <p:blipFill>
          <a:blip r:embed="rId2"/>
          <a:stretch>
            <a:fillRect/>
          </a:stretch>
        </p:blipFill>
        <p:spPr>
          <a:xfrm>
            <a:off x="891825" y="1512752"/>
            <a:ext cx="6794850" cy="3916793"/>
          </a:xfrm>
          <a:prstGeom prst="rect">
            <a:avLst/>
          </a:prstGeom>
        </p:spPr>
      </p:pic>
      <p:sp>
        <p:nvSpPr>
          <p:cNvPr id="10" name="Rectangle 9">
            <a:extLst>
              <a:ext uri="{FF2B5EF4-FFF2-40B4-BE49-F238E27FC236}">
                <a16:creationId xmlns:a16="http://schemas.microsoft.com/office/drawing/2014/main" id="{F8893E4D-8691-FA42-ADB7-8D687D15033D}"/>
              </a:ext>
            </a:extLst>
          </p:cNvPr>
          <p:cNvSpPr/>
          <p:nvPr/>
        </p:nvSpPr>
        <p:spPr>
          <a:xfrm>
            <a:off x="562378" y="5429545"/>
            <a:ext cx="8089497" cy="769441"/>
          </a:xfrm>
          <a:prstGeom prst="rect">
            <a:avLst/>
          </a:prstGeom>
        </p:spPr>
        <p:txBody>
          <a:bodyPr wrap="square">
            <a:spAutoFit/>
          </a:bodyPr>
          <a:lstStyle/>
          <a:p>
            <a:r>
              <a:rPr lang="en-US" sz="1100" dirty="0"/>
              <a:t>Nina Runge, Johannes </a:t>
            </a:r>
            <a:r>
              <a:rPr lang="en-US" sz="1100" dirty="0" err="1"/>
              <a:t>Schöning</a:t>
            </a:r>
            <a:r>
              <a:rPr lang="en-US" sz="1100" dirty="0"/>
              <a:t>, Rainer </a:t>
            </a:r>
            <a:r>
              <a:rPr lang="en-US" sz="1100" dirty="0" err="1"/>
              <a:t>Malaka</a:t>
            </a:r>
            <a:r>
              <a:rPr lang="en-US" sz="1100" dirty="0"/>
              <a:t>, and Alberto </a:t>
            </a:r>
            <a:r>
              <a:rPr lang="en-US" sz="1100" dirty="0" err="1"/>
              <a:t>Frigo</a:t>
            </a:r>
            <a:r>
              <a:rPr lang="en-US" sz="1100" dirty="0"/>
              <a:t>. 2016. You Can Touch This: Eleven Years and 258218 Images of Objects. In Proceedings of the 2016 CHI Conference Extended Abstracts on Human Factors in Computing Systems (CHI EA '16). Association for Computing Machinery, New York, NY, USA, 541–552. DOI: </a:t>
            </a:r>
            <a:r>
              <a:rPr lang="en-US" sz="1100" dirty="0">
                <a:hlinkClick r:id="rId3">
                  <a:extLst>
                    <a:ext uri="{A12FA001-AC4F-418D-AE19-62706E023703}">
                      <ahyp:hlinkClr xmlns="" xmlns:ahyp="http://schemas.microsoft.com/office/drawing/2018/hyperlinkcolor" val="tx"/>
                    </a:ext>
                  </a:extLst>
                </a:hlinkClick>
              </a:rPr>
              <a:t>https://doi.org/10.1145/2851581.2892575</a:t>
            </a:r>
            <a:r>
              <a:rPr lang="en-US" sz="1100" dirty="0"/>
              <a:t> </a:t>
            </a:r>
          </a:p>
        </p:txBody>
      </p:sp>
      <p:sp>
        <p:nvSpPr>
          <p:cNvPr id="11" name="Rectangle 10">
            <a:extLst>
              <a:ext uri="{FF2B5EF4-FFF2-40B4-BE49-F238E27FC236}">
                <a16:creationId xmlns:a16="http://schemas.microsoft.com/office/drawing/2014/main" id="{6719970A-DDFF-E847-9E14-F7228053DC9B}"/>
              </a:ext>
            </a:extLst>
          </p:cNvPr>
          <p:cNvSpPr/>
          <p:nvPr/>
        </p:nvSpPr>
        <p:spPr>
          <a:xfrm rot="16200000">
            <a:off x="-1058508" y="4604561"/>
            <a:ext cx="2787943" cy="261610"/>
          </a:xfrm>
          <a:prstGeom prst="rect">
            <a:avLst/>
          </a:prstGeom>
        </p:spPr>
        <p:txBody>
          <a:bodyPr wrap="none">
            <a:spAutoFit/>
          </a:bodyPr>
          <a:lstStyle/>
          <a:p>
            <a:r>
              <a:rPr lang="en-US" sz="1100" dirty="0"/>
              <a:t>https://</a:t>
            </a:r>
            <a:r>
              <a:rPr lang="en-US" sz="1100" dirty="0" err="1"/>
              <a:t>en.wikipedia.org</a:t>
            </a:r>
            <a:r>
              <a:rPr lang="en-US" sz="1100" dirty="0"/>
              <a:t>/wiki/</a:t>
            </a:r>
            <a:r>
              <a:rPr lang="en-US" sz="1100" dirty="0" err="1"/>
              <a:t>Alberto_Frigo</a:t>
            </a:r>
            <a:endParaRPr lang="en-US" sz="1100" dirty="0"/>
          </a:p>
        </p:txBody>
      </p:sp>
    </p:spTree>
    <p:extLst>
      <p:ext uri="{BB962C8B-B14F-4D97-AF65-F5344CB8AC3E}">
        <p14:creationId xmlns:p14="http://schemas.microsoft.com/office/powerpoint/2010/main" val="2622589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A7DA-7D26-8649-8473-961ED04FC7B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9B9017-9F6F-8A49-A726-66AB8BDDB0D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0EBD280-DB17-1C49-9A01-57C7DC082DD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FF947A9-8C4E-BE4C-BD5D-EB39CB764198}"/>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F7B33F4D-DD5D-324E-861B-0C282CD4A499}"/>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F221DFDD-07C0-9945-966D-960DCD419221}"/>
              </a:ext>
            </a:extLst>
          </p:cNvPr>
          <p:cNvSpPr>
            <a:spLocks noGrp="1"/>
          </p:cNvSpPr>
          <p:nvPr>
            <p:ph type="sldNum" sz="quarter" idx="24"/>
          </p:nvPr>
        </p:nvSpPr>
        <p:spPr/>
        <p:txBody>
          <a:bodyPr/>
          <a:lstStyle/>
          <a:p>
            <a:fld id="{C564DEAC-083F-4EA1-9D67-84BB3A537A3E}" type="slidenum">
              <a:rPr lang="de-DE" smtClean="0"/>
              <a:pPr/>
              <a:t>7</a:t>
            </a:fld>
            <a:endParaRPr lang="de-DE" dirty="0"/>
          </a:p>
        </p:txBody>
      </p:sp>
      <p:pic>
        <p:nvPicPr>
          <p:cNvPr id="1026" name="Picture 2" descr="Brown Leather Bag, Clothes, and Macbook">
            <a:extLst>
              <a:ext uri="{FF2B5EF4-FFF2-40B4-BE49-F238E27FC236}">
                <a16:creationId xmlns:a16="http://schemas.microsoft.com/office/drawing/2014/main" id="{4987E8F5-316A-EA4A-A0DC-4BFF71FCE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52" b="10327"/>
          <a:stretch/>
        </p:blipFill>
        <p:spPr bwMode="auto">
          <a:xfrm rot="16200000">
            <a:off x="2569698" y="803455"/>
            <a:ext cx="6915224" cy="39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ging orange handles in public transport">
            <a:extLst>
              <a:ext uri="{FF2B5EF4-FFF2-40B4-BE49-F238E27FC236}">
                <a16:creationId xmlns:a16="http://schemas.microsoft.com/office/drawing/2014/main" id="{76093DEC-3F33-2E46-81E9-081FD61B4F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66"/>
          <a:stretch/>
        </p:blipFill>
        <p:spPr bwMode="auto">
          <a:xfrm>
            <a:off x="8114298" y="-1009895"/>
            <a:ext cx="4093200" cy="7247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lver and Green Screw Driver">
            <a:extLst>
              <a:ext uri="{FF2B5EF4-FFF2-40B4-BE49-F238E27FC236}">
                <a16:creationId xmlns:a16="http://schemas.microsoft.com/office/drawing/2014/main" id="{8FAAEA70-F6C0-3347-B9EB-C303E9A181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973"/>
          <a:stretch/>
        </p:blipFill>
        <p:spPr bwMode="auto">
          <a:xfrm>
            <a:off x="-19677" y="-355203"/>
            <a:ext cx="3960000" cy="659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98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63DDEEE-B757-114E-ACB1-FD9E54943A1F}"/>
              </a:ext>
            </a:extLst>
          </p:cNvPr>
          <p:cNvSpPr>
            <a:spLocks noGrp="1"/>
          </p:cNvSpPr>
          <p:nvPr>
            <p:ph type="body" sz="quarter" idx="13"/>
          </p:nvPr>
        </p:nvSpPr>
        <p:spPr/>
        <p:txBody>
          <a:bodyPr/>
          <a:lstStyle/>
          <a:p>
            <a:endParaRPr lang="en-US" dirty="0"/>
          </a:p>
        </p:txBody>
      </p:sp>
      <p:sp>
        <p:nvSpPr>
          <p:cNvPr id="2" name="Title 1">
            <a:extLst>
              <a:ext uri="{FF2B5EF4-FFF2-40B4-BE49-F238E27FC236}">
                <a16:creationId xmlns:a16="http://schemas.microsoft.com/office/drawing/2014/main" id="{4DB25B0D-D20E-7547-A992-87C42EF3C3A5}"/>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42CDC002-652C-9B4F-8C13-75DAB732554F}"/>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2739C0A-A116-674F-81DB-C2EF112B5192}"/>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AC1B653E-B37B-A149-893A-C5576B7EBC6B}"/>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7568F8A7-4364-694A-B2FF-A5032E8F6ACF}"/>
              </a:ext>
            </a:extLst>
          </p:cNvPr>
          <p:cNvSpPr>
            <a:spLocks noGrp="1"/>
          </p:cNvSpPr>
          <p:nvPr>
            <p:ph type="sldNum" sz="quarter" idx="24"/>
          </p:nvPr>
        </p:nvSpPr>
        <p:spPr/>
        <p:txBody>
          <a:bodyPr/>
          <a:lstStyle/>
          <a:p>
            <a:fld id="{C564DEAC-083F-4EA1-9D67-84BB3A537A3E}" type="slidenum">
              <a:rPr lang="de-DE" smtClean="0"/>
              <a:pPr/>
              <a:t>8</a:t>
            </a:fld>
            <a:endParaRPr lang="de-DE" dirty="0"/>
          </a:p>
        </p:txBody>
      </p:sp>
      <p:sp>
        <p:nvSpPr>
          <p:cNvPr id="13" name="Rechteck 8">
            <a:extLst>
              <a:ext uri="{FF2B5EF4-FFF2-40B4-BE49-F238E27FC236}">
                <a16:creationId xmlns:a16="http://schemas.microsoft.com/office/drawing/2014/main" id="{E0335F10-7F62-2F42-9ECB-09C6085FE8F0}"/>
              </a:ext>
            </a:extLst>
          </p:cNvPr>
          <p:cNvSpPr/>
          <p:nvPr/>
        </p:nvSpPr>
        <p:spPr>
          <a:xfrm>
            <a:off x="1806412" y="2863607"/>
            <a:ext cx="5734373"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Ubiquitous Computing</a:t>
            </a:r>
          </a:p>
        </p:txBody>
      </p:sp>
    </p:spTree>
    <p:extLst>
      <p:ext uri="{BB962C8B-B14F-4D97-AF65-F5344CB8AC3E}">
        <p14:creationId xmlns:p14="http://schemas.microsoft.com/office/powerpoint/2010/main" val="274675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BFCC-6762-AA45-B104-2F8EA653448F}"/>
              </a:ext>
            </a:extLst>
          </p:cNvPr>
          <p:cNvSpPr>
            <a:spLocks noGrp="1"/>
          </p:cNvSpPr>
          <p:nvPr>
            <p:ph type="title"/>
          </p:nvPr>
        </p:nvSpPr>
        <p:spPr/>
        <p:txBody>
          <a:bodyPr/>
          <a:lstStyle/>
          <a:p>
            <a:r>
              <a:rPr lang="en-US" dirty="0"/>
              <a:t>Ubiquitous Computing</a:t>
            </a:r>
          </a:p>
        </p:txBody>
      </p:sp>
      <p:sp>
        <p:nvSpPr>
          <p:cNvPr id="3" name="Text Placeholder 2">
            <a:extLst>
              <a:ext uri="{FF2B5EF4-FFF2-40B4-BE49-F238E27FC236}">
                <a16:creationId xmlns:a16="http://schemas.microsoft.com/office/drawing/2014/main" id="{BF239CF4-301A-3A4E-A4B0-06706C31D842}"/>
              </a:ext>
            </a:extLst>
          </p:cNvPr>
          <p:cNvSpPr>
            <a:spLocks noGrp="1"/>
          </p:cNvSpPr>
          <p:nvPr>
            <p:ph type="body" sz="quarter" idx="13"/>
          </p:nvPr>
        </p:nvSpPr>
        <p:spPr/>
        <p:txBody>
          <a:bodyPr/>
          <a:lstStyle/>
          <a:p>
            <a:pPr marL="0" indent="0">
              <a:buNone/>
            </a:pPr>
            <a:r>
              <a:rPr lang="en-US" dirty="0"/>
              <a:t>“The most profound technologies are those that disappear. They  weave themselves into the fabric of everyday life until they are  indistinguishable from it”</a:t>
            </a:r>
          </a:p>
          <a:p>
            <a:pPr marL="0" indent="0">
              <a:buNone/>
            </a:pPr>
            <a:r>
              <a:rPr lang="en-US" dirty="0"/>
              <a:t>“…Hundreds of computers in a room could seem intimidating at first, […]  these hundreds of computers will come to be invisible to common awareness. People will simply use them unconsciously to accomplish everyday tasks.”</a:t>
            </a:r>
          </a:p>
          <a:p>
            <a:endParaRPr lang="en-US" dirty="0"/>
          </a:p>
        </p:txBody>
      </p:sp>
      <p:sp>
        <p:nvSpPr>
          <p:cNvPr id="4" name="Text Placeholder 3">
            <a:extLst>
              <a:ext uri="{FF2B5EF4-FFF2-40B4-BE49-F238E27FC236}">
                <a16:creationId xmlns:a16="http://schemas.microsoft.com/office/drawing/2014/main" id="{F0594AD3-AACC-0348-B264-F87298F445B9}"/>
              </a:ext>
            </a:extLst>
          </p:cNvPr>
          <p:cNvSpPr>
            <a:spLocks noGrp="1"/>
          </p:cNvSpPr>
          <p:nvPr>
            <p:ph type="body" sz="quarter" idx="15"/>
          </p:nvPr>
        </p:nvSpPr>
        <p:spPr/>
        <p:txBody>
          <a:bodyPr/>
          <a:lstStyle/>
          <a:p>
            <a:r>
              <a:rPr lang="en-US" dirty="0"/>
              <a:t>Mark Weiser, 1991</a:t>
            </a:r>
          </a:p>
        </p:txBody>
      </p:sp>
      <p:sp>
        <p:nvSpPr>
          <p:cNvPr id="5" name="Text Placeholder 4">
            <a:extLst>
              <a:ext uri="{FF2B5EF4-FFF2-40B4-BE49-F238E27FC236}">
                <a16:creationId xmlns:a16="http://schemas.microsoft.com/office/drawing/2014/main" id="{2FAE85D7-7B45-0A40-AD94-9F0435A6751A}"/>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F2C76769-FE69-E649-AA29-F99194237F35}"/>
              </a:ext>
            </a:extLst>
          </p:cNvPr>
          <p:cNvSpPr>
            <a:spLocks noGrp="1"/>
          </p:cNvSpPr>
          <p:nvPr>
            <p:ph type="ftr" sz="quarter" idx="23"/>
          </p:nvPr>
        </p:nvSpPr>
        <p:spPr/>
        <p:txBody>
          <a:bodyPr/>
          <a:lstStyle/>
          <a:p>
            <a:r>
              <a:rPr lang="de-DE"/>
              <a:t>Sven Mayer &amp; Albrecht Schmidt</a:t>
            </a:r>
            <a:endParaRPr lang="de-DE" dirty="0"/>
          </a:p>
        </p:txBody>
      </p:sp>
      <p:sp>
        <p:nvSpPr>
          <p:cNvPr id="7" name="Slide Number Placeholder 6">
            <a:extLst>
              <a:ext uri="{FF2B5EF4-FFF2-40B4-BE49-F238E27FC236}">
                <a16:creationId xmlns:a16="http://schemas.microsoft.com/office/drawing/2014/main" id="{9FEC0C8B-710F-4F4E-8A53-D0A8FFEBE8C4}"/>
              </a:ext>
            </a:extLst>
          </p:cNvPr>
          <p:cNvSpPr>
            <a:spLocks noGrp="1"/>
          </p:cNvSpPr>
          <p:nvPr>
            <p:ph type="sldNum" sz="quarter" idx="24"/>
          </p:nvPr>
        </p:nvSpPr>
        <p:spPr/>
        <p:txBody>
          <a:bodyPr/>
          <a:lstStyle/>
          <a:p>
            <a:fld id="{C564DEAC-083F-4EA1-9D67-84BB3A537A3E}" type="slidenum">
              <a:rPr lang="de-DE" smtClean="0"/>
              <a:pPr/>
              <a:t>9</a:t>
            </a:fld>
            <a:endParaRPr lang="de-DE" dirty="0"/>
          </a:p>
        </p:txBody>
      </p:sp>
      <p:sp>
        <p:nvSpPr>
          <p:cNvPr id="9" name="Rectangle 8">
            <a:extLst>
              <a:ext uri="{FF2B5EF4-FFF2-40B4-BE49-F238E27FC236}">
                <a16:creationId xmlns:a16="http://schemas.microsoft.com/office/drawing/2014/main" id="{21CEBAEE-6002-C741-AC29-CBE50CA1DD87}"/>
              </a:ext>
            </a:extLst>
          </p:cNvPr>
          <p:cNvSpPr/>
          <p:nvPr/>
        </p:nvSpPr>
        <p:spPr>
          <a:xfrm>
            <a:off x="639546" y="5532894"/>
            <a:ext cx="4065125" cy="600164"/>
          </a:xfrm>
          <a:prstGeom prst="rect">
            <a:avLst/>
          </a:prstGeom>
        </p:spPr>
        <p:txBody>
          <a:bodyPr wrap="square">
            <a:spAutoFit/>
          </a:bodyPr>
          <a:lstStyle/>
          <a:p>
            <a:r>
              <a:rPr lang="en-US" sz="1100" dirty="0"/>
              <a:t>Mark Weiser. 1991. The Computer for the 21 </a:t>
            </a:r>
            <a:r>
              <a:rPr lang="en-US" sz="1100" dirty="0" err="1"/>
              <a:t>st</a:t>
            </a:r>
            <a:r>
              <a:rPr lang="en-US" sz="1100" dirty="0"/>
              <a:t> Century. Scientific </a:t>
            </a:r>
            <a:r>
              <a:rPr lang="en-US" sz="1100" dirty="0" err="1"/>
              <a:t>american</a:t>
            </a:r>
            <a:r>
              <a:rPr lang="en-US" sz="1100" dirty="0"/>
              <a:t>, 265(3).  </a:t>
            </a:r>
            <a:r>
              <a:rPr lang="en-US" sz="1100" dirty="0">
                <a:hlinkClick r:id="rId2">
                  <a:extLst>
                    <a:ext uri="{A12FA001-AC4F-418D-AE19-62706E023703}">
                      <ahyp:hlinkClr xmlns="" xmlns:ahyp="http://schemas.microsoft.com/office/drawing/2018/hyperlinkcolor" val="tx"/>
                    </a:ext>
                  </a:extLst>
                </a:hlinkClick>
              </a:rPr>
              <a:t>https://www.jstor.org/stable/24938718</a:t>
            </a:r>
            <a:r>
              <a:rPr lang="en-US" sz="1100" dirty="0"/>
              <a:t> </a:t>
            </a:r>
          </a:p>
        </p:txBody>
      </p:sp>
      <p:pic>
        <p:nvPicPr>
          <p:cNvPr id="10" name="Picture 9">
            <a:extLst>
              <a:ext uri="{FF2B5EF4-FFF2-40B4-BE49-F238E27FC236}">
                <a16:creationId xmlns:a16="http://schemas.microsoft.com/office/drawing/2014/main" id="{03D9F6FC-74EF-F949-9818-87E865FCD7D8}"/>
              </a:ext>
            </a:extLst>
          </p:cNvPr>
          <p:cNvPicPr>
            <a:picLocks noChangeAspect="1"/>
          </p:cNvPicPr>
          <p:nvPr/>
        </p:nvPicPr>
        <p:blipFill rotWithShape="1">
          <a:blip r:embed="rId3"/>
          <a:srcRect l="388" t="1066" r="-1" b="10609"/>
          <a:stretch/>
        </p:blipFill>
        <p:spPr>
          <a:xfrm>
            <a:off x="4304460" y="3984422"/>
            <a:ext cx="3583080" cy="2160414"/>
          </a:xfrm>
          <a:prstGeom prst="rect">
            <a:avLst/>
          </a:prstGeom>
        </p:spPr>
      </p:pic>
    </p:spTree>
    <p:extLst>
      <p:ext uri="{BB962C8B-B14F-4D97-AF65-F5344CB8AC3E}">
        <p14:creationId xmlns:p14="http://schemas.microsoft.com/office/powerpoint/2010/main" val="258617174"/>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3123</Words>
  <Application>Microsoft Office PowerPoint</Application>
  <PresentationFormat>Breitbild</PresentationFormat>
  <Paragraphs>379</Paragraphs>
  <Slides>41</Slides>
  <Notes>21</Notes>
  <HiddenSlides>1</HiddenSlides>
  <MMClips>3</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41</vt:i4>
      </vt:variant>
    </vt:vector>
  </HeadingPairs>
  <TitlesOfParts>
    <vt:vector size="48" baseType="lpstr">
      <vt:lpstr>Arial</vt:lpstr>
      <vt:lpstr>Calibri</vt:lpstr>
      <vt:lpstr>HelveticaNeueLT Std Med</vt:lpstr>
      <vt:lpstr>Source Sans Pro</vt:lpstr>
      <vt:lpstr>Symbol</vt:lpstr>
      <vt:lpstr>Wingdings</vt:lpstr>
      <vt:lpstr>Office Theme</vt:lpstr>
      <vt:lpstr>Introduction to Intelligent User Interfaces</vt:lpstr>
      <vt:lpstr>Objects and Artifacts in our Life</vt:lpstr>
      <vt:lpstr>How many things do you own? 72?</vt:lpstr>
      <vt:lpstr>How many things do you own? 288?</vt:lpstr>
      <vt:lpstr>Breakout Sessions</vt:lpstr>
      <vt:lpstr>How many things do you touch?</vt:lpstr>
      <vt:lpstr>PowerPoint-Präsentation</vt:lpstr>
      <vt:lpstr>PowerPoint-Präsentation</vt:lpstr>
      <vt:lpstr>Ubiquitous Computing</vt:lpstr>
      <vt:lpstr>Ubiquitous Computing</vt:lpstr>
      <vt:lpstr>Ubiquitous Computing</vt:lpstr>
      <vt:lpstr>Ubiquitous Computing</vt:lpstr>
      <vt:lpstr>Breakout Sessions</vt:lpstr>
      <vt:lpstr>PowerPoint-Präsentation</vt:lpstr>
      <vt:lpstr>Voice Assistants</vt:lpstr>
      <vt:lpstr>Sensing and Context-Aware Objects</vt:lpstr>
      <vt:lpstr>Design for explicit and implicit Interaction</vt:lpstr>
      <vt:lpstr>Embedding Information and Interaction</vt:lpstr>
      <vt:lpstr>Design Criteria for Embedding Information</vt:lpstr>
      <vt:lpstr>Breakout Sessions</vt:lpstr>
      <vt:lpstr>Context in Interactive Systems</vt:lpstr>
      <vt:lpstr>Rethink Output</vt:lpstr>
      <vt:lpstr>Rethink Input</vt:lpstr>
      <vt:lpstr>Getting Physical (1) Initial Experience (1998)</vt:lpstr>
      <vt:lpstr>Getting Physical (1) Initial Experience (1998)</vt:lpstr>
      <vt:lpstr>Knife that “knows” what its cuts</vt:lpstr>
      <vt:lpstr>  Radio Tags for Activity Sensing </vt:lpstr>
      <vt:lpstr>Vibrometry for Environment Sensing</vt:lpstr>
      <vt:lpstr>Visions and Terms (Embodiment)</vt:lpstr>
      <vt:lpstr>PowerPoint-Präsentation</vt:lpstr>
      <vt:lpstr>Passive Dynamic Walker</vt:lpstr>
      <vt:lpstr>PowerPoint-Präsentation</vt:lpstr>
      <vt:lpstr>“How the body shapes the way we think”</vt:lpstr>
      <vt:lpstr>How to create the IoT and Cyber-Physical-Systems? </vt:lpstr>
      <vt:lpstr>Revolution or Evolution –  two approaches</vt:lpstr>
      <vt:lpstr>How to use a  door…</vt:lpstr>
      <vt:lpstr>How to use a  door…</vt:lpstr>
      <vt:lpstr>PowerPoint-Präsentation</vt:lpstr>
      <vt:lpstr>PowerPoint-Präsentation</vt:lpstr>
      <vt:lpstr>Digital vs. Mechanical</vt:lpstr>
      <vt:lpstr>Digital vs. Mechanical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Albrecht Schmidt</cp:lastModifiedBy>
  <cp:revision>533</cp:revision>
  <dcterms:created xsi:type="dcterms:W3CDTF">2017-10-10T14:10:45Z</dcterms:created>
  <dcterms:modified xsi:type="dcterms:W3CDTF">2021-01-14T09:53:39Z</dcterms:modified>
</cp:coreProperties>
</file>