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85"/>
  </p:notesMasterIdLst>
  <p:sldIdLst>
    <p:sldId id="256" r:id="rId2"/>
    <p:sldId id="496" r:id="rId3"/>
    <p:sldId id="439" r:id="rId4"/>
    <p:sldId id="438" r:id="rId5"/>
    <p:sldId id="435" r:id="rId6"/>
    <p:sldId id="440" r:id="rId7"/>
    <p:sldId id="437" r:id="rId8"/>
    <p:sldId id="441" r:id="rId9"/>
    <p:sldId id="442" r:id="rId10"/>
    <p:sldId id="444" r:id="rId11"/>
    <p:sldId id="446" r:id="rId12"/>
    <p:sldId id="445" r:id="rId13"/>
    <p:sldId id="447" r:id="rId14"/>
    <p:sldId id="449" r:id="rId15"/>
    <p:sldId id="448" r:id="rId16"/>
    <p:sldId id="451" r:id="rId17"/>
    <p:sldId id="459" r:id="rId18"/>
    <p:sldId id="460" r:id="rId19"/>
    <p:sldId id="461" r:id="rId20"/>
    <p:sldId id="462" r:id="rId21"/>
    <p:sldId id="463" r:id="rId22"/>
    <p:sldId id="464" r:id="rId23"/>
    <p:sldId id="465" r:id="rId24"/>
    <p:sldId id="466" r:id="rId25"/>
    <p:sldId id="450" r:id="rId26"/>
    <p:sldId id="467" r:id="rId27"/>
    <p:sldId id="468" r:id="rId28"/>
    <p:sldId id="469" r:id="rId29"/>
    <p:sldId id="470" r:id="rId30"/>
    <p:sldId id="479" r:id="rId31"/>
    <p:sldId id="471" r:id="rId32"/>
    <p:sldId id="481" r:id="rId33"/>
    <p:sldId id="482" r:id="rId34"/>
    <p:sldId id="486" r:id="rId35"/>
    <p:sldId id="484" r:id="rId36"/>
    <p:sldId id="497" r:id="rId37"/>
    <p:sldId id="515" r:id="rId38"/>
    <p:sldId id="498" r:id="rId39"/>
    <p:sldId id="500" r:id="rId40"/>
    <p:sldId id="501" r:id="rId41"/>
    <p:sldId id="502" r:id="rId42"/>
    <p:sldId id="503" r:id="rId43"/>
    <p:sldId id="504" r:id="rId44"/>
    <p:sldId id="505" r:id="rId45"/>
    <p:sldId id="485" r:id="rId46"/>
    <p:sldId id="452" r:id="rId47"/>
    <p:sldId id="494" r:id="rId48"/>
    <p:sldId id="487" r:id="rId49"/>
    <p:sldId id="488" r:id="rId50"/>
    <p:sldId id="490" r:id="rId51"/>
    <p:sldId id="489" r:id="rId52"/>
    <p:sldId id="305" r:id="rId53"/>
    <p:sldId id="492" r:id="rId54"/>
    <p:sldId id="491" r:id="rId55"/>
    <p:sldId id="419" r:id="rId56"/>
    <p:sldId id="283" r:id="rId57"/>
    <p:sldId id="427" r:id="rId58"/>
    <p:sldId id="306" r:id="rId59"/>
    <p:sldId id="428" r:id="rId60"/>
    <p:sldId id="429" r:id="rId61"/>
    <p:sldId id="431" r:id="rId62"/>
    <p:sldId id="412" r:id="rId63"/>
    <p:sldId id="430" r:id="rId64"/>
    <p:sldId id="313" r:id="rId65"/>
    <p:sldId id="495" r:id="rId66"/>
    <p:sldId id="453" r:id="rId67"/>
    <p:sldId id="264" r:id="rId68"/>
    <p:sldId id="367" r:id="rId69"/>
    <p:sldId id="411" r:id="rId70"/>
    <p:sldId id="299" r:id="rId71"/>
    <p:sldId id="405" r:id="rId72"/>
    <p:sldId id="406" r:id="rId73"/>
    <p:sldId id="407" r:id="rId74"/>
    <p:sldId id="408" r:id="rId75"/>
    <p:sldId id="321" r:id="rId76"/>
    <p:sldId id="418" r:id="rId77"/>
    <p:sldId id="454" r:id="rId78"/>
    <p:sldId id="506" r:id="rId79"/>
    <p:sldId id="316" r:id="rId80"/>
    <p:sldId id="509" r:id="rId81"/>
    <p:sldId id="510" r:id="rId82"/>
    <p:sldId id="512" r:id="rId83"/>
    <p:sldId id="513" r:id="rId84"/>
  </p:sldIdLst>
  <p:sldSz cx="12192000" cy="6858000"/>
  <p:notesSz cx="6858000" cy="9144000"/>
  <p:embeddedFontLs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Harmonia Sans Pro Black" panose="020B0502030402020204"/>
      <p:bold r:id="rId92"/>
    </p:embeddedFont>
    <p:embeddedFont>
      <p:font typeface="Harmonia Sans Pro Light" panose="020B0302030402020204"/>
      <p:regular r:id="rId93"/>
    </p:embeddedFont>
    <p:embeddedFont>
      <p:font typeface="Harmonia Sans Pro Semi Bd" panose="020B0502030402020204"/>
      <p:regular r:id="rId94"/>
      <p:bold r:id="rId95"/>
    </p:embeddedFont>
    <p:embeddedFont>
      <p:font typeface="Lato" panose="020F0502020204030203" pitchFamily="34" charset="77"/>
      <p:regular r:id="rId96"/>
      <p:bold r:id="rId97"/>
      <p:italic r:id="rId98"/>
      <p:boldItalic r:id="rId99"/>
    </p:embeddedFont>
    <p:embeddedFont>
      <p:font typeface="Lato Black" panose="020F0A02020204030203" pitchFamily="34" charset="77"/>
      <p:bold r:id="rId100"/>
      <p:italic r:id="rId101"/>
      <p:boldItalic r:id="rId102"/>
    </p:embeddedFont>
    <p:embeddedFont>
      <p:font typeface="Lato Light" panose="020F0302020204030203" pitchFamily="34" charset="77"/>
      <p:regular r:id="rId103"/>
      <p:italic r:id="rId104"/>
    </p:embeddedFont>
    <p:embeddedFont>
      <p:font typeface="Source Code Pro" panose="020B0509030403020204" pitchFamily="49" charset="77"/>
      <p:regular r:id="rId105"/>
      <p:bold r:id="rId106"/>
    </p:embeddedFont>
  </p:embeddedFontLst>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AAC3"/>
    <a:srgbClr val="FFCB00"/>
    <a:srgbClr val="898989"/>
    <a:srgbClr val="FFEC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1"/>
    <p:restoredTop sz="84421"/>
  </p:normalViewPr>
  <p:slideViewPr>
    <p:cSldViewPr snapToGrid="0" snapToObjects="1">
      <p:cViewPr varScale="1">
        <p:scale>
          <a:sx n="110" d="100"/>
          <a:sy n="110" d="100"/>
        </p:scale>
        <p:origin x="10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8.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5AACC-E3B3-B444-8333-BB3DA3A6462C}" type="datetimeFigureOut">
              <a:rPr lang="en-DE" smtClean="0"/>
              <a:t>28.01.21</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6CF72-46DA-3E4A-BB4A-CAFAD7FDD86C}" type="slidenum">
              <a:rPr lang="en-DE" smtClean="0"/>
              <a:t>‹#›</a:t>
            </a:fld>
            <a:endParaRPr lang="en-DE"/>
          </a:p>
        </p:txBody>
      </p:sp>
    </p:spTree>
    <p:extLst>
      <p:ext uri="{BB962C8B-B14F-4D97-AF65-F5344CB8AC3E}">
        <p14:creationId xmlns:p14="http://schemas.microsoft.com/office/powerpoint/2010/main" val="407644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1</a:t>
            </a:fld>
            <a:endParaRPr lang="en-DE"/>
          </a:p>
        </p:txBody>
      </p:sp>
    </p:spTree>
    <p:extLst>
      <p:ext uri="{BB962C8B-B14F-4D97-AF65-F5344CB8AC3E}">
        <p14:creationId xmlns:p14="http://schemas.microsoft.com/office/powerpoint/2010/main" val="4090188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To</a:t>
            </a:r>
            <a:r>
              <a:rPr lang="de-DE" dirty="0"/>
              <a:t> </a:t>
            </a:r>
            <a:r>
              <a:rPr lang="de-DE" b="1" dirty="0" err="1"/>
              <a:t>empower</a:t>
            </a:r>
            <a:r>
              <a:rPr lang="de-DE" b="1" dirty="0"/>
              <a:t> </a:t>
            </a:r>
            <a:r>
              <a:rPr lang="de-DE" b="1" dirty="0" err="1"/>
              <a:t>the</a:t>
            </a:r>
            <a:r>
              <a:rPr lang="de-DE" b="1" dirty="0"/>
              <a:t> </a:t>
            </a:r>
            <a:r>
              <a:rPr lang="de-DE" b="1" dirty="0" err="1"/>
              <a:t>user</a:t>
            </a:r>
            <a:r>
              <a:rPr lang="de-DE" b="1" dirty="0"/>
              <a:t> </a:t>
            </a:r>
            <a:r>
              <a:rPr lang="de-DE" b="1" dirty="0" err="1"/>
              <a:t>to</a:t>
            </a:r>
            <a:r>
              <a:rPr lang="de-DE" b="1" dirty="0"/>
              <a:t> </a:t>
            </a:r>
            <a:r>
              <a:rPr lang="de-DE" b="1" dirty="0" err="1"/>
              <a:t>know</a:t>
            </a:r>
            <a:r>
              <a:rPr lang="de-DE" b="1" dirty="0"/>
              <a:t> </a:t>
            </a:r>
            <a:r>
              <a:rPr lang="de-DE" b="1" dirty="0" err="1"/>
              <a:t>whether</a:t>
            </a:r>
            <a:r>
              <a:rPr lang="de-DE" b="1" dirty="0"/>
              <a:t> </a:t>
            </a:r>
            <a:r>
              <a:rPr lang="de-DE" b="1" dirty="0" err="1"/>
              <a:t>they</a:t>
            </a:r>
            <a:r>
              <a:rPr lang="de-DE" b="1" dirty="0"/>
              <a:t> </a:t>
            </a:r>
            <a:r>
              <a:rPr lang="de-DE" b="1" dirty="0" err="1"/>
              <a:t>can</a:t>
            </a:r>
            <a:r>
              <a:rPr lang="de-DE" b="1" dirty="0"/>
              <a:t> </a:t>
            </a:r>
            <a:r>
              <a:rPr lang="de-DE" b="1" dirty="0" err="1"/>
              <a:t>trust</a:t>
            </a:r>
            <a:r>
              <a:rPr lang="de-DE" b="1" dirty="0"/>
              <a:t> </a:t>
            </a:r>
            <a:r>
              <a:rPr lang="de-DE" b="1" dirty="0" err="1"/>
              <a:t>the</a:t>
            </a:r>
            <a:r>
              <a:rPr lang="de-DE" b="1" dirty="0"/>
              <a:t> </a:t>
            </a:r>
            <a:r>
              <a:rPr lang="de-DE" b="1" dirty="0" err="1"/>
              <a:t>black</a:t>
            </a:r>
            <a:r>
              <a:rPr lang="de-DE" b="1" dirty="0"/>
              <a:t> box </a:t>
            </a:r>
            <a:r>
              <a:rPr lang="de-DE" b="1" dirty="0" err="1"/>
              <a:t>model</a:t>
            </a:r>
            <a:r>
              <a:rPr lang="de-DE" dirty="0"/>
              <a:t>, </a:t>
            </a:r>
            <a:r>
              <a:rPr lang="de-DE" dirty="0" err="1"/>
              <a:t>explanation</a:t>
            </a:r>
            <a:r>
              <a:rPr lang="de-DE" dirty="0"/>
              <a:t> </a:t>
            </a:r>
            <a:r>
              <a:rPr lang="de-DE" dirty="0" err="1"/>
              <a:t>interfaces</a:t>
            </a:r>
            <a:r>
              <a:rPr lang="de-DE" dirty="0"/>
              <a:t> </a:t>
            </a:r>
            <a:r>
              <a:rPr lang="de-DE" dirty="0" err="1"/>
              <a:t>can</a:t>
            </a:r>
            <a:r>
              <a:rPr lang="de-DE" dirty="0"/>
              <a:t> </a:t>
            </a:r>
            <a:r>
              <a:rPr lang="de-DE" dirty="0" err="1"/>
              <a:t>help</a:t>
            </a:r>
            <a:endParaRPr lang="de-DE" dirty="0"/>
          </a:p>
          <a:p>
            <a:r>
              <a:rPr lang="de-DE" dirty="0"/>
              <a:t>The </a:t>
            </a:r>
            <a:r>
              <a:rPr lang="de-DE" b="1" dirty="0" err="1"/>
              <a:t>explanation</a:t>
            </a:r>
            <a:r>
              <a:rPr lang="de-DE" b="1" dirty="0"/>
              <a:t> </a:t>
            </a:r>
            <a:r>
              <a:rPr lang="de-DE" b="1" dirty="0" err="1"/>
              <a:t>interface</a:t>
            </a:r>
            <a:r>
              <a:rPr lang="de-DE" b="1" dirty="0"/>
              <a:t> </a:t>
            </a:r>
            <a:r>
              <a:rPr lang="de-DE" b="1" dirty="0" err="1"/>
              <a:t>explains</a:t>
            </a:r>
            <a:r>
              <a:rPr lang="de-DE" b="1" dirty="0"/>
              <a:t> </a:t>
            </a:r>
            <a:r>
              <a:rPr lang="de-DE" b="1" dirty="0" err="1"/>
              <a:t>to</a:t>
            </a:r>
            <a:r>
              <a:rPr lang="de-DE" b="1" dirty="0"/>
              <a:t> </a:t>
            </a:r>
            <a:r>
              <a:rPr lang="de-DE" b="1" dirty="0" err="1"/>
              <a:t>the</a:t>
            </a:r>
            <a:r>
              <a:rPr lang="de-DE" b="1" dirty="0"/>
              <a:t> </a:t>
            </a:r>
            <a:r>
              <a:rPr lang="de-DE" b="1" dirty="0" err="1"/>
              <a:t>user</a:t>
            </a:r>
            <a:r>
              <a:rPr lang="de-DE" b="1" dirty="0"/>
              <a:t> </a:t>
            </a:r>
            <a:r>
              <a:rPr lang="de-DE" b="1" dirty="0" err="1"/>
              <a:t>why</a:t>
            </a:r>
            <a:r>
              <a:rPr lang="de-DE" b="1" dirty="0"/>
              <a:t> </a:t>
            </a:r>
            <a:r>
              <a:rPr lang="de-DE" b="1" dirty="0" err="1"/>
              <a:t>the</a:t>
            </a:r>
            <a:r>
              <a:rPr lang="de-DE" b="1" dirty="0"/>
              <a:t> </a:t>
            </a:r>
            <a:r>
              <a:rPr lang="de-DE" b="1" dirty="0" err="1"/>
              <a:t>model</a:t>
            </a:r>
            <a:r>
              <a:rPr lang="de-DE" b="1" dirty="0"/>
              <a:t> </a:t>
            </a:r>
            <a:r>
              <a:rPr lang="de-DE" b="1" dirty="0" err="1"/>
              <a:t>came</a:t>
            </a:r>
            <a:r>
              <a:rPr lang="de-DE" b="1" dirty="0"/>
              <a:t> </a:t>
            </a:r>
            <a:r>
              <a:rPr lang="de-DE" b="1" dirty="0" err="1"/>
              <a:t>to</a:t>
            </a:r>
            <a:r>
              <a:rPr lang="de-DE" b="1" dirty="0"/>
              <a:t> </a:t>
            </a:r>
            <a:r>
              <a:rPr lang="de-DE" b="1" dirty="0" err="1"/>
              <a:t>this</a:t>
            </a:r>
            <a:r>
              <a:rPr lang="de-DE" b="1" dirty="0"/>
              <a:t> </a:t>
            </a:r>
            <a:r>
              <a:rPr lang="de-DE" b="1" dirty="0" err="1"/>
              <a:t>result</a:t>
            </a:r>
            <a:r>
              <a:rPr lang="de-DE" b="1" dirty="0"/>
              <a:t>. </a:t>
            </a:r>
            <a:r>
              <a:rPr lang="de-DE" dirty="0"/>
              <a:t>This </a:t>
            </a:r>
            <a:r>
              <a:rPr lang="de-DE" dirty="0" err="1"/>
              <a:t>enables</a:t>
            </a:r>
            <a:r>
              <a:rPr lang="de-DE" dirty="0"/>
              <a:t> </a:t>
            </a:r>
            <a:r>
              <a:rPr lang="de-DE" dirty="0" err="1"/>
              <a:t>the</a:t>
            </a:r>
            <a:r>
              <a:rPr lang="de-DE" dirty="0"/>
              <a:t> </a:t>
            </a:r>
            <a:r>
              <a:rPr lang="de-DE" dirty="0" err="1"/>
              <a:t>user</a:t>
            </a:r>
            <a:r>
              <a:rPr lang="de-DE" dirty="0"/>
              <a:t> </a:t>
            </a:r>
            <a:r>
              <a:rPr lang="de-DE" dirty="0" err="1"/>
              <a:t>to</a:t>
            </a:r>
            <a:r>
              <a:rPr lang="de-DE" dirty="0"/>
              <a:t> </a:t>
            </a:r>
            <a:r>
              <a:rPr lang="de-DE" b="1" dirty="0" err="1"/>
              <a:t>better</a:t>
            </a:r>
            <a:r>
              <a:rPr lang="de-DE" b="1" dirty="0"/>
              <a:t> </a:t>
            </a:r>
            <a:r>
              <a:rPr lang="de-DE" b="1" dirty="0" err="1"/>
              <a:t>assess</a:t>
            </a:r>
            <a:r>
              <a:rPr lang="de-DE" b="1" dirty="0"/>
              <a:t> </a:t>
            </a:r>
            <a:r>
              <a:rPr lang="de-DE" b="1" dirty="0" err="1"/>
              <a:t>whether</a:t>
            </a:r>
            <a:r>
              <a:rPr lang="de-DE" b="1" dirty="0"/>
              <a:t> </a:t>
            </a:r>
            <a:r>
              <a:rPr lang="de-DE" b="1" dirty="0" err="1"/>
              <a:t>the</a:t>
            </a:r>
            <a:r>
              <a:rPr lang="de-DE" b="1" dirty="0"/>
              <a:t> </a:t>
            </a:r>
            <a:r>
              <a:rPr lang="de-DE" b="1" dirty="0" err="1"/>
              <a:t>result</a:t>
            </a:r>
            <a:r>
              <a:rPr lang="de-DE" b="1" dirty="0"/>
              <a:t> </a:t>
            </a:r>
            <a:r>
              <a:rPr lang="de-DE" dirty="0" err="1"/>
              <a:t>is</a:t>
            </a:r>
            <a:r>
              <a:rPr lang="de-DE" dirty="0"/>
              <a:t> </a:t>
            </a:r>
            <a:r>
              <a:rPr lang="de-DE" dirty="0" err="1"/>
              <a:t>correct</a:t>
            </a:r>
            <a:r>
              <a:rPr lang="de-DE" dirty="0"/>
              <a:t> </a:t>
            </a:r>
            <a:r>
              <a:rPr lang="de-DE" dirty="0" err="1"/>
              <a:t>and</a:t>
            </a:r>
            <a:r>
              <a:rPr lang="de-DE" dirty="0"/>
              <a:t> </a:t>
            </a:r>
            <a:r>
              <a:rPr lang="de-DE" dirty="0" err="1"/>
              <a:t>where</a:t>
            </a:r>
            <a:r>
              <a:rPr lang="de-DE" dirty="0"/>
              <a:t> </a:t>
            </a:r>
            <a:r>
              <a:rPr lang="de-DE" dirty="0" err="1"/>
              <a:t>the</a:t>
            </a:r>
            <a:r>
              <a:rPr lang="de-DE" dirty="0"/>
              <a:t> </a:t>
            </a:r>
            <a:r>
              <a:rPr lang="de-DE" dirty="0" err="1"/>
              <a:t>error</a:t>
            </a:r>
            <a:r>
              <a:rPr lang="de-DE" dirty="0"/>
              <a:t> </a:t>
            </a:r>
            <a:r>
              <a:rPr lang="de-DE" dirty="0" err="1"/>
              <a:t>could</a:t>
            </a:r>
            <a:r>
              <a:rPr lang="de-DE" dirty="0"/>
              <a:t> </a:t>
            </a:r>
            <a:r>
              <a:rPr lang="de-DE" dirty="0" err="1"/>
              <a:t>be</a:t>
            </a:r>
            <a:r>
              <a:rPr lang="de-DE" dirty="0"/>
              <a:t>.</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14</a:t>
            </a:fld>
            <a:endParaRPr lang="en-DE"/>
          </a:p>
        </p:txBody>
      </p:sp>
    </p:spTree>
    <p:extLst>
      <p:ext uri="{BB962C8B-B14F-4D97-AF65-F5344CB8AC3E}">
        <p14:creationId xmlns:p14="http://schemas.microsoft.com/office/powerpoint/2010/main" val="1858816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But why do we need more transparency?</a:t>
            </a:r>
          </a:p>
          <a:p>
            <a:r>
              <a:rPr lang="en-GB" dirty="0"/>
              <a:t>It has always been the case that we </a:t>
            </a:r>
            <a:r>
              <a:rPr lang="en-GB" b="1" dirty="0"/>
              <a:t>didn't have knowledge</a:t>
            </a:r>
            <a:r>
              <a:rPr lang="en-GB" dirty="0"/>
              <a:t>, for example because </a:t>
            </a:r>
            <a:r>
              <a:rPr lang="en-GB" b="1" dirty="0"/>
              <a:t>companies didn't want to publish it.</a:t>
            </a:r>
          </a:p>
          <a:p>
            <a:r>
              <a:rPr lang="en-GB" dirty="0"/>
              <a:t>We also </a:t>
            </a:r>
            <a:r>
              <a:rPr lang="en-GB" b="1" dirty="0"/>
              <a:t>don't need to know how an engine works to drive a car</a:t>
            </a:r>
            <a:r>
              <a:rPr lang="en-GB" dirty="0"/>
              <a:t>. Why should we know how machine learning models work?</a:t>
            </a:r>
          </a:p>
          <a:p>
            <a:endParaRPr lang="en-GB" dirty="0"/>
          </a:p>
          <a:p>
            <a:r>
              <a:rPr lang="en-GB" b="1" dirty="0"/>
              <a:t>-&gt; Breakout rooms</a:t>
            </a:r>
          </a:p>
          <a:p>
            <a:endParaRPr lang="en-GB" dirty="0"/>
          </a:p>
          <a:p>
            <a:r>
              <a:rPr lang="en-GB" b="1" dirty="0"/>
              <a:t>Solution:</a:t>
            </a:r>
          </a:p>
          <a:p>
            <a:r>
              <a:rPr lang="en-GB" dirty="0"/>
              <a:t>In particular, the </a:t>
            </a:r>
            <a:r>
              <a:rPr lang="en-GB" b="1" dirty="0"/>
              <a:t>more comprehensive technologists and techniques of data acquisition </a:t>
            </a:r>
            <a:r>
              <a:rPr lang="en-GB" dirty="0"/>
              <a:t>are new, which lead to </a:t>
            </a:r>
            <a:r>
              <a:rPr lang="en-GB" b="1" dirty="0"/>
              <a:t>collecting</a:t>
            </a:r>
            <a:r>
              <a:rPr lang="en-GB" dirty="0"/>
              <a:t> </a:t>
            </a:r>
            <a:r>
              <a:rPr lang="en-GB" b="1" dirty="0"/>
              <a:t>huge amounts of personal data</a:t>
            </a:r>
            <a:r>
              <a:rPr lang="en-GB" dirty="0"/>
              <a:t>, such as online purchases, link clicks, geodata movements</a:t>
            </a:r>
          </a:p>
          <a:p>
            <a:r>
              <a:rPr lang="en-GB" dirty="0"/>
              <a:t>On the other hand, machine learning models are increasingly </a:t>
            </a:r>
            <a:r>
              <a:rPr lang="en-GB" b="1" dirty="0"/>
              <a:t>being used for decisions in areas that were previously always made by humans</a:t>
            </a:r>
            <a:r>
              <a:rPr lang="en-GB" dirty="0"/>
              <a:t>.</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15</a:t>
            </a:fld>
            <a:endParaRPr lang="en-DE"/>
          </a:p>
        </p:txBody>
      </p:sp>
    </p:spTree>
    <p:extLst>
      <p:ext uri="{BB962C8B-B14F-4D97-AF65-F5344CB8AC3E}">
        <p14:creationId xmlns:p14="http://schemas.microsoft.com/office/powerpoint/2010/main" val="1126923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To </a:t>
            </a:r>
            <a:r>
              <a:rPr lang="en-DE" b="1" dirty="0"/>
              <a:t>further illustrate why explanations are important </a:t>
            </a:r>
            <a:r>
              <a:rPr lang="en-DE" dirty="0"/>
              <a:t>for black box model, I’ll show you some </a:t>
            </a:r>
            <a:r>
              <a:rPr lang="en-DE" b="1" dirty="0"/>
              <a:t>challenges and problems </a:t>
            </a:r>
            <a:r>
              <a:rPr lang="en-DE" dirty="0"/>
              <a:t>that have </a:t>
            </a:r>
            <a:r>
              <a:rPr lang="en-DE" b="1" dirty="0"/>
              <a:t>already occur</a:t>
            </a:r>
            <a:r>
              <a:rPr lang="en-GB" b="1" dirty="0"/>
              <a:t>r</a:t>
            </a:r>
            <a:r>
              <a:rPr lang="en-DE" b="1" dirty="0"/>
              <a:t>ed as a consequence of black box models</a:t>
            </a:r>
            <a:r>
              <a:rPr lang="en-DE" dirty="0"/>
              <a:t>. </a:t>
            </a:r>
          </a:p>
        </p:txBody>
      </p:sp>
      <p:sp>
        <p:nvSpPr>
          <p:cNvPr id="4" name="Slide Number Placeholder 3"/>
          <p:cNvSpPr>
            <a:spLocks noGrp="1"/>
          </p:cNvSpPr>
          <p:nvPr>
            <p:ph type="sldNum" sz="quarter" idx="5"/>
          </p:nvPr>
        </p:nvSpPr>
        <p:spPr/>
        <p:txBody>
          <a:bodyPr/>
          <a:lstStyle/>
          <a:p>
            <a:fld id="{FFA6CF72-46DA-3E4A-BB4A-CAFAD7FDD86C}" type="slidenum">
              <a:rPr lang="en-DE" smtClean="0"/>
              <a:t>16</a:t>
            </a:fld>
            <a:endParaRPr lang="en-DE"/>
          </a:p>
        </p:txBody>
      </p:sp>
    </p:spTree>
    <p:extLst>
      <p:ext uri="{BB962C8B-B14F-4D97-AF65-F5344CB8AC3E}">
        <p14:creationId xmlns:p14="http://schemas.microsoft.com/office/powerpoint/2010/main" val="1690059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the US, </a:t>
            </a:r>
            <a:r>
              <a:rPr lang="en-GB" b="1" dirty="0"/>
              <a:t>AI systems are already being used in the judiciary</a:t>
            </a:r>
            <a:r>
              <a:rPr lang="en-GB" dirty="0"/>
              <a:t>, for example </a:t>
            </a:r>
            <a:r>
              <a:rPr lang="en-GB" b="1" dirty="0"/>
              <a:t>to suggest a suitable sentence for a convict</a:t>
            </a:r>
            <a:r>
              <a:rPr lang="en-GB" dirty="0"/>
              <a:t>. For this, the </a:t>
            </a:r>
            <a:r>
              <a:rPr lang="en-GB" b="1" dirty="0"/>
              <a:t>algorithm uses personal data such as gender, age, employment relationships,</a:t>
            </a:r>
            <a:r>
              <a:rPr lang="en-GB" dirty="0"/>
              <a:t> etc.</a:t>
            </a:r>
          </a:p>
          <a:p>
            <a:pPr marL="171450" indent="-171450">
              <a:buFont typeface="Arial" panose="020B0604020202020204" pitchFamily="34" charset="0"/>
              <a:buChar char="•"/>
            </a:pPr>
            <a:r>
              <a:rPr lang="en-GB" dirty="0"/>
              <a:t>Companies have developed these models and </a:t>
            </a:r>
            <a:r>
              <a:rPr lang="en-GB" b="1" dirty="0"/>
              <a:t>do not disclose the algorithm </a:t>
            </a:r>
            <a:r>
              <a:rPr lang="en-GB" dirty="0"/>
              <a:t>as this is their primary competitive advantage. </a:t>
            </a:r>
          </a:p>
          <a:p>
            <a:pPr marL="171450" indent="-171450">
              <a:buFont typeface="Arial" panose="020B0604020202020204" pitchFamily="34" charset="0"/>
              <a:buChar char="•"/>
            </a:pPr>
            <a:r>
              <a:rPr lang="en-GB" dirty="0"/>
              <a:t>A typical </a:t>
            </a:r>
            <a:r>
              <a:rPr lang="en-GB" b="1" dirty="0"/>
              <a:t>black box problem</a:t>
            </a:r>
            <a:r>
              <a:rPr lang="en-GB" dirty="0"/>
              <a:t>. Hence</a:t>
            </a:r>
            <a:r>
              <a:rPr lang="en-GB" b="1" dirty="0"/>
              <a:t>, neither the judge nor the defendant know why the system</a:t>
            </a:r>
            <a:r>
              <a:rPr lang="en-GB" dirty="0"/>
              <a:t> came to this a decision accordingly cannot evaluate how good the recommendation is</a:t>
            </a:r>
          </a:p>
          <a:p>
            <a:pPr marL="171450" indent="-171450">
              <a:buFont typeface="Arial" panose="020B0604020202020204" pitchFamily="34" charset="0"/>
              <a:buChar char="•"/>
            </a:pPr>
            <a:r>
              <a:rPr lang="en-GB" dirty="0"/>
              <a:t>Systems that determine how likely it is that </a:t>
            </a:r>
            <a:r>
              <a:rPr lang="en-GB" b="1" dirty="0"/>
              <a:t>someone will commit another crime </a:t>
            </a:r>
            <a:r>
              <a:rPr lang="en-GB" dirty="0"/>
              <a:t>have </a:t>
            </a:r>
            <a:r>
              <a:rPr lang="en-GB" b="1" dirty="0"/>
              <a:t>similar problems</a:t>
            </a:r>
            <a:r>
              <a:rPr lang="en-GB" dirty="0"/>
              <a:t>. Here it was found that the systems were </a:t>
            </a:r>
            <a:r>
              <a:rPr lang="en-GB" b="1" dirty="0"/>
              <a:t>often subject to a bias</a:t>
            </a:r>
            <a:r>
              <a:rPr lang="en-GB" dirty="0"/>
              <a:t>, and </a:t>
            </a:r>
            <a:r>
              <a:rPr lang="en-GB" b="1" dirty="0"/>
              <a:t>coloured people were labelled as future offenders twice as often as Caucasians</a:t>
            </a:r>
          </a:p>
          <a:p>
            <a:pPr marL="171450" indent="-171450">
              <a:buFont typeface="Arial" panose="020B0604020202020204" pitchFamily="34" charset="0"/>
              <a:buChar char="•"/>
            </a:pPr>
            <a:r>
              <a:rPr lang="en-GB" dirty="0"/>
              <a:t>The idea was that you were trying to </a:t>
            </a:r>
            <a:r>
              <a:rPr lang="en-GB" b="1" dirty="0"/>
              <a:t>make decisions more rational because judges</a:t>
            </a:r>
            <a:r>
              <a:rPr lang="en-GB" dirty="0"/>
              <a:t>, for example, can have a bad day or are biased. </a:t>
            </a:r>
          </a:p>
          <a:p>
            <a:pPr marL="171450" indent="-171450">
              <a:buFont typeface="Arial" panose="020B0604020202020204" pitchFamily="34" charset="0"/>
              <a:buChar char="•"/>
            </a:pPr>
            <a:r>
              <a:rPr lang="en-GB" dirty="0"/>
              <a:t>However, </a:t>
            </a:r>
            <a:r>
              <a:rPr lang="en-GB" b="1" dirty="0"/>
              <a:t>AI systems that are built on biased data naturally also have a bias.</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17</a:t>
            </a:fld>
            <a:endParaRPr lang="en-DE"/>
          </a:p>
        </p:txBody>
      </p:sp>
    </p:spTree>
    <p:extLst>
      <p:ext uri="{BB962C8B-B14F-4D97-AF65-F5344CB8AC3E}">
        <p14:creationId xmlns:p14="http://schemas.microsoft.com/office/powerpoint/2010/main" val="252895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similar problem arises for the </a:t>
            </a:r>
            <a:r>
              <a:rPr lang="en-GB" b="1" dirty="0"/>
              <a:t>finance and real estate industries</a:t>
            </a:r>
            <a:r>
              <a:rPr lang="en-GB" dirty="0"/>
              <a:t>. </a:t>
            </a:r>
          </a:p>
          <a:p>
            <a:pPr marL="171450" indent="-171450">
              <a:buFont typeface="Arial" panose="020B0604020202020204" pitchFamily="34" charset="0"/>
              <a:buChar char="•"/>
            </a:pPr>
            <a:r>
              <a:rPr lang="en-GB" dirty="0"/>
              <a:t>AI systems </a:t>
            </a:r>
            <a:r>
              <a:rPr lang="en-GB" b="1" dirty="0"/>
              <a:t>calculate the value of a property or the creditworthiness of a customer. </a:t>
            </a:r>
          </a:p>
          <a:p>
            <a:pPr marL="171450" indent="-171450">
              <a:buFont typeface="Arial" panose="020B0604020202020204" pitchFamily="34" charset="0"/>
              <a:buChar char="•"/>
            </a:pPr>
            <a:r>
              <a:rPr lang="en-GB" dirty="0"/>
              <a:t>At the end there is a number as an output. </a:t>
            </a:r>
          </a:p>
          <a:p>
            <a:pPr marL="171450" indent="-171450">
              <a:buFont typeface="Arial" panose="020B0604020202020204" pitchFamily="34" charset="0"/>
              <a:buChar char="•"/>
            </a:pPr>
            <a:r>
              <a:rPr lang="en-GB" dirty="0"/>
              <a:t>However, neither </a:t>
            </a:r>
            <a:r>
              <a:rPr lang="en-GB" b="1" dirty="0"/>
              <a:t>customers nor employees</a:t>
            </a:r>
            <a:r>
              <a:rPr lang="en-GB" dirty="0"/>
              <a:t>, such as brokers or bank employees, </a:t>
            </a:r>
            <a:r>
              <a:rPr lang="en-GB" b="1" dirty="0"/>
              <a:t>have any insight into how this prediction came about</a:t>
            </a:r>
            <a:r>
              <a:rPr lang="en-GB" dirty="0"/>
              <a:t>. </a:t>
            </a:r>
          </a:p>
          <a:p>
            <a:pPr marL="171450" indent="-171450">
              <a:buFont typeface="Arial" panose="020B0604020202020204" pitchFamily="34" charset="0"/>
              <a:buChar char="•"/>
            </a:pPr>
            <a:r>
              <a:rPr lang="en-GB" dirty="0"/>
              <a:t>Customers </a:t>
            </a:r>
            <a:r>
              <a:rPr lang="en-GB" b="1" dirty="0"/>
              <a:t>neither know whether this value is correct nor how they can improve it if necessary.</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18</a:t>
            </a:fld>
            <a:endParaRPr lang="en-DE"/>
          </a:p>
        </p:txBody>
      </p:sp>
    </p:spTree>
    <p:extLst>
      <p:ext uri="{BB962C8B-B14F-4D97-AF65-F5344CB8AC3E}">
        <p14:creationId xmlns:p14="http://schemas.microsoft.com/office/powerpoint/2010/main" val="620728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AI systems are also </a:t>
            </a:r>
            <a:r>
              <a:rPr lang="en-GB" b="1" dirty="0"/>
              <a:t>increasingly used in recruiting</a:t>
            </a:r>
            <a:r>
              <a:rPr lang="en-GB" dirty="0"/>
              <a:t>. For example, applicants are asked to chat with chatbots, which </a:t>
            </a:r>
            <a:r>
              <a:rPr lang="en-GB" b="1" dirty="0"/>
              <a:t>then determine the suitability of the applicant</a:t>
            </a:r>
          </a:p>
          <a:p>
            <a:pPr marL="171450" indent="-171450">
              <a:buFont typeface="Arial" panose="020B0604020202020204" pitchFamily="34" charset="0"/>
              <a:buChar char="•"/>
            </a:pPr>
            <a:r>
              <a:rPr lang="en-GB" dirty="0"/>
              <a:t>At </a:t>
            </a:r>
            <a:r>
              <a:rPr lang="en-GB" b="1" dirty="0"/>
              <a:t>Amazon</a:t>
            </a:r>
            <a:r>
              <a:rPr lang="en-GB" dirty="0"/>
              <a:t>, for example, AI was used to </a:t>
            </a:r>
            <a:r>
              <a:rPr lang="en-GB" b="1" dirty="0"/>
              <a:t>analyse résumés and automatically filter out the best applicants</a:t>
            </a:r>
            <a:r>
              <a:rPr lang="en-GB" dirty="0"/>
              <a:t>. For this purpose, the </a:t>
            </a:r>
            <a:r>
              <a:rPr lang="en-GB" b="1" dirty="0"/>
              <a:t>résumés of employees who had already been hired </a:t>
            </a:r>
            <a:r>
              <a:rPr lang="en-GB" dirty="0"/>
              <a:t>from the last ten years were </a:t>
            </a:r>
            <a:r>
              <a:rPr lang="en-GB" b="1" dirty="0"/>
              <a:t>used as training data</a:t>
            </a:r>
          </a:p>
          <a:p>
            <a:pPr marL="171450" indent="-171450">
              <a:buFont typeface="Arial" panose="020B0604020202020204" pitchFamily="34" charset="0"/>
              <a:buChar char="•"/>
            </a:pPr>
            <a:r>
              <a:rPr lang="en-GB" dirty="0"/>
              <a:t>For </a:t>
            </a:r>
            <a:r>
              <a:rPr lang="en-GB" b="1" dirty="0"/>
              <a:t>technical jobs</a:t>
            </a:r>
            <a:r>
              <a:rPr lang="en-GB" dirty="0"/>
              <a:t>, however, most of the </a:t>
            </a:r>
            <a:r>
              <a:rPr lang="en-GB" b="1" dirty="0"/>
              <a:t>résumés were made by men</a:t>
            </a:r>
            <a:r>
              <a:rPr lang="en-GB" dirty="0"/>
              <a:t>. As a result, </a:t>
            </a:r>
            <a:r>
              <a:rPr lang="en-GB" b="1" dirty="0"/>
              <a:t>résumés containing keywords such as "Chair of a women's chess club" were viewed as less suitable </a:t>
            </a:r>
            <a:r>
              <a:rPr lang="en-GB" dirty="0"/>
              <a:t>and Amazon </a:t>
            </a:r>
            <a:r>
              <a:rPr lang="en-GB" b="1" dirty="0"/>
              <a:t>discontinued the project </a:t>
            </a:r>
            <a:r>
              <a:rPr lang="en-GB" dirty="0"/>
              <a:t>after a short time.</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19</a:t>
            </a:fld>
            <a:endParaRPr lang="en-DE"/>
          </a:p>
        </p:txBody>
      </p:sp>
    </p:spTree>
    <p:extLst>
      <p:ext uri="{BB962C8B-B14F-4D97-AF65-F5344CB8AC3E}">
        <p14:creationId xmlns:p14="http://schemas.microsoft.com/office/powerpoint/2010/main" val="83247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2017, Wang and </a:t>
            </a:r>
            <a:r>
              <a:rPr lang="en-GB" dirty="0" err="1"/>
              <a:t>Konsinski</a:t>
            </a:r>
            <a:r>
              <a:rPr lang="en-GB" dirty="0"/>
              <a:t> published a study in the prestigious Journal of Personality and Social Psychology, in which they </a:t>
            </a:r>
            <a:r>
              <a:rPr lang="en-GB" b="1" dirty="0"/>
              <a:t>awarded AI a gaydar</a:t>
            </a:r>
            <a:r>
              <a:rPr lang="en-GB" dirty="0"/>
              <a:t>. </a:t>
            </a:r>
          </a:p>
          <a:p>
            <a:pPr marL="171450" indent="-171450">
              <a:buFont typeface="Arial" panose="020B0604020202020204" pitchFamily="34" charset="0"/>
              <a:buChar char="•"/>
            </a:pPr>
            <a:r>
              <a:rPr lang="en-GB" dirty="0"/>
              <a:t>They </a:t>
            </a:r>
            <a:r>
              <a:rPr lang="en-GB" b="1" dirty="0"/>
              <a:t>trained a deep learning model based on photos on dating websites </a:t>
            </a:r>
            <a:r>
              <a:rPr lang="en-GB" dirty="0"/>
              <a:t>that </a:t>
            </a:r>
            <a:r>
              <a:rPr lang="en-GB" b="1" dirty="0"/>
              <a:t>predicts the sexual orientation of men and women </a:t>
            </a:r>
            <a:r>
              <a:rPr lang="en-GB" dirty="0"/>
              <a:t>based on the photos.</a:t>
            </a:r>
          </a:p>
          <a:p>
            <a:pPr marL="171450" indent="-171450">
              <a:buFont typeface="Arial" panose="020B0604020202020204" pitchFamily="34" charset="0"/>
              <a:buChar char="•"/>
            </a:pPr>
            <a:r>
              <a:rPr lang="en-GB" dirty="0"/>
              <a:t>The </a:t>
            </a:r>
            <a:r>
              <a:rPr lang="en-GB" b="1" dirty="0"/>
              <a:t>authors attribute this prediction primarily to different facial structures</a:t>
            </a:r>
            <a:r>
              <a:rPr lang="en-GB" dirty="0"/>
              <a:t>, so they suspect that the </a:t>
            </a:r>
            <a:r>
              <a:rPr lang="en-GB" b="1" dirty="0"/>
              <a:t>faces of homosexual men look "more feminine</a:t>
            </a:r>
            <a:r>
              <a:rPr lang="en-GB" dirty="0"/>
              <a:t>" and the faces of homosexual women look "more masculine", caused by hormones.</a:t>
            </a:r>
          </a:p>
          <a:p>
            <a:pPr marL="171450" indent="-171450">
              <a:buFont typeface="Arial" panose="020B0604020202020204" pitchFamily="34" charset="0"/>
              <a:buChar char="•"/>
            </a:pPr>
            <a:r>
              <a:rPr lang="en-GB" dirty="0"/>
              <a:t>This of course </a:t>
            </a:r>
            <a:r>
              <a:rPr lang="en-GB" b="1" dirty="0"/>
              <a:t>creates massive ethical problems and dangers</a:t>
            </a:r>
            <a:r>
              <a:rPr lang="en-GB" dirty="0"/>
              <a:t>, especially in countries </a:t>
            </a:r>
            <a:r>
              <a:rPr lang="en-GB" b="1" dirty="0"/>
              <a:t>where LGBTQ people are persecuted </a:t>
            </a:r>
            <a:r>
              <a:rPr lang="en-GB" dirty="0"/>
              <a:t>for their sexual orientation</a:t>
            </a:r>
          </a:p>
          <a:p>
            <a:pPr marL="171450" indent="-171450">
              <a:buFont typeface="Arial" panose="020B0604020202020204" pitchFamily="34" charset="0"/>
              <a:buChar char="•"/>
            </a:pPr>
            <a:r>
              <a:rPr lang="en-GB" dirty="0"/>
              <a:t>But is that really the basis on which the algorithm came to the result? Here, too, the </a:t>
            </a:r>
            <a:r>
              <a:rPr lang="en-GB" b="1" dirty="0"/>
              <a:t>interpretability of deep learning algorithms is limited</a:t>
            </a:r>
            <a:r>
              <a:rPr lang="en-GB" dirty="0"/>
              <a:t>, so that only guesses can be made.</a:t>
            </a:r>
          </a:p>
          <a:p>
            <a:pPr marL="171450" indent="-171450">
              <a:buFont typeface="Arial" panose="020B0604020202020204" pitchFamily="34" charset="0"/>
              <a:buChar char="•"/>
            </a:pPr>
            <a:r>
              <a:rPr lang="en-GB" dirty="0"/>
              <a:t>Research at Princeton University and Google suggest, however, that the algorithm rather </a:t>
            </a:r>
            <a:r>
              <a:rPr lang="en-GB" b="1" dirty="0"/>
              <a:t>recognizes patterns in fashion trends and cultural norms</a:t>
            </a:r>
            <a:r>
              <a:rPr lang="en-GB" dirty="0"/>
              <a:t>, such as wearing make-up, a beard or glasses and the position from which the photo was taken.</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20</a:t>
            </a:fld>
            <a:endParaRPr lang="en-DE"/>
          </a:p>
        </p:txBody>
      </p:sp>
    </p:spTree>
    <p:extLst>
      <p:ext uri="{BB962C8B-B14F-4D97-AF65-F5344CB8AC3E}">
        <p14:creationId xmlns:p14="http://schemas.microsoft.com/office/powerpoint/2010/main" val="222085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may still remember when the </a:t>
            </a:r>
            <a:r>
              <a:rPr lang="en-GB" b="1" dirty="0"/>
              <a:t>Notre Dame Cathedral in Paris burned </a:t>
            </a:r>
            <a:r>
              <a:rPr lang="en-GB" dirty="0"/>
              <a:t>down in 2019</a:t>
            </a:r>
          </a:p>
          <a:p>
            <a:pPr marL="171450" indent="-171450">
              <a:buFont typeface="Arial" panose="020B0604020202020204" pitchFamily="34" charset="0"/>
              <a:buChar char="•"/>
            </a:pPr>
            <a:r>
              <a:rPr lang="en-GB" dirty="0"/>
              <a:t>Millions of people followed the terrible </a:t>
            </a:r>
            <a:r>
              <a:rPr lang="en-GB" b="1" dirty="0"/>
              <a:t>pictures live via YouTube</a:t>
            </a:r>
          </a:p>
          <a:p>
            <a:pPr marL="171450" indent="-171450">
              <a:buFont typeface="Arial" panose="020B0604020202020204" pitchFamily="34" charset="0"/>
              <a:buChar char="•"/>
            </a:pPr>
            <a:r>
              <a:rPr lang="en-GB" dirty="0"/>
              <a:t>However, </a:t>
            </a:r>
            <a:r>
              <a:rPr lang="en-GB" b="1" dirty="0"/>
              <a:t>viewers saw an irritating hint </a:t>
            </a:r>
            <a:r>
              <a:rPr lang="en-GB" dirty="0"/>
              <a:t>under the video</a:t>
            </a:r>
          </a:p>
          <a:p>
            <a:pPr marL="171450" indent="-171450">
              <a:buFont typeface="Arial" panose="020B0604020202020204" pitchFamily="34" charset="0"/>
              <a:buChar char="•"/>
            </a:pPr>
            <a:r>
              <a:rPr lang="en-GB" dirty="0"/>
              <a:t>"The </a:t>
            </a:r>
            <a:r>
              <a:rPr lang="en-GB" b="1" dirty="0"/>
              <a:t>attacks of September 11th </a:t>
            </a:r>
            <a:r>
              <a:rPr lang="en-GB" dirty="0"/>
              <a:t>were (...) the deadliest terrorist attack on American soil in US history." Below is a link to the entry about 9/11 in the </a:t>
            </a:r>
            <a:r>
              <a:rPr lang="en-GB" dirty="0" err="1"/>
              <a:t>Encyclopedia</a:t>
            </a:r>
            <a:r>
              <a:rPr lang="en-GB" dirty="0"/>
              <a:t> Britannica.</a:t>
            </a:r>
          </a:p>
          <a:p>
            <a:pPr marL="171450" indent="-171450">
              <a:buFont typeface="Arial" panose="020B0604020202020204" pitchFamily="34" charset="0"/>
              <a:buChar char="•"/>
            </a:pPr>
            <a:r>
              <a:rPr lang="en-GB" dirty="0"/>
              <a:t>The reference is </a:t>
            </a:r>
            <a:r>
              <a:rPr lang="en-GB" b="1" dirty="0"/>
              <a:t>problematic in that it falsely evokes the association that terrorist attacks were responsible </a:t>
            </a:r>
            <a:r>
              <a:rPr lang="en-GB" dirty="0"/>
              <a:t>for the fire</a:t>
            </a:r>
          </a:p>
          <a:p>
            <a:pPr marL="171450" indent="-171450">
              <a:buFont typeface="Arial" panose="020B0604020202020204" pitchFamily="34" charset="0"/>
              <a:buChar char="•"/>
            </a:pPr>
            <a:r>
              <a:rPr lang="en-GB" dirty="0"/>
              <a:t>The notice is </a:t>
            </a:r>
            <a:r>
              <a:rPr lang="en-GB" b="1" dirty="0"/>
              <a:t>produced by algorithms from YouTube</a:t>
            </a:r>
            <a:r>
              <a:rPr lang="en-GB" dirty="0"/>
              <a:t>, as </a:t>
            </a:r>
            <a:r>
              <a:rPr lang="en-GB" b="1" dirty="0"/>
              <a:t>optical similarities have been established between the videos about 9/11 and the burning Notre Dame</a:t>
            </a:r>
          </a:p>
          <a:p>
            <a:pPr marL="171450" indent="-171450">
              <a:buFont typeface="Arial" panose="020B0604020202020204" pitchFamily="34" charset="0"/>
              <a:buChar char="•"/>
            </a:pPr>
            <a:r>
              <a:rPr lang="en-GB" dirty="0"/>
              <a:t>Actually, the function is </a:t>
            </a:r>
            <a:r>
              <a:rPr lang="en-GB" b="1" dirty="0"/>
              <a:t>intended to prevent the spread of fake news and conspiracy theories by linking to reputable sources.</a:t>
            </a:r>
            <a:r>
              <a:rPr lang="en-GB" dirty="0"/>
              <a:t> Google offers a similar function, for example, if you google for Covid-19 topics.</a:t>
            </a:r>
          </a:p>
          <a:p>
            <a:pPr marL="171450" indent="-171450">
              <a:buFont typeface="Arial" panose="020B0604020202020204" pitchFamily="34" charset="0"/>
              <a:buChar char="•"/>
            </a:pPr>
            <a:r>
              <a:rPr lang="en-GB" dirty="0"/>
              <a:t>This is actually a good thing, of course, but </a:t>
            </a:r>
            <a:r>
              <a:rPr lang="en-GB" b="1" dirty="0"/>
              <a:t>it often doesn't work properly in practice</a:t>
            </a:r>
            <a:r>
              <a:rPr lang="en-GB" dirty="0"/>
              <a:t>, as numerous other examples show.</a:t>
            </a:r>
          </a:p>
          <a:p>
            <a:pPr marL="171450" indent="-171450">
              <a:buFont typeface="Arial" panose="020B0604020202020204" pitchFamily="34" charset="0"/>
              <a:buChar char="•"/>
            </a:pPr>
            <a:r>
              <a:rPr lang="en-GB" dirty="0"/>
              <a:t>The main problem here is a </a:t>
            </a:r>
            <a:r>
              <a:rPr lang="en-GB" b="1" dirty="0"/>
              <a:t>lack of transparency and correction options</a:t>
            </a:r>
            <a:r>
              <a:rPr lang="en-GB" dirty="0"/>
              <a:t>: The </a:t>
            </a:r>
            <a:r>
              <a:rPr lang="en-GB" b="1" dirty="0"/>
              <a:t>users are not informed </a:t>
            </a:r>
            <a:r>
              <a:rPr lang="en-GB" dirty="0"/>
              <a:t>about why they see this notice and also have no opportunity to submit feedback about it</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21</a:t>
            </a:fld>
            <a:endParaRPr lang="en-DE"/>
          </a:p>
        </p:txBody>
      </p:sp>
    </p:spTree>
    <p:extLst>
      <p:ext uri="{BB962C8B-B14F-4D97-AF65-F5344CB8AC3E}">
        <p14:creationId xmlns:p14="http://schemas.microsoft.com/office/powerpoint/2010/main" val="107161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When </a:t>
            </a:r>
            <a:r>
              <a:rPr lang="en-GB" b="1" dirty="0"/>
              <a:t>translating from one gender inflected language to another </a:t>
            </a:r>
            <a:r>
              <a:rPr lang="en-GB" dirty="0"/>
              <a:t>on Google Translate, for example from German to French, the </a:t>
            </a:r>
            <a:r>
              <a:rPr lang="en-GB" b="1" dirty="0"/>
              <a:t>gender of a word is often changed in a stereotypical way</a:t>
            </a:r>
          </a:p>
          <a:p>
            <a:pPr marL="171450" indent="-171450">
              <a:buFont typeface="Arial" panose="020B0604020202020204" pitchFamily="34" charset="0"/>
              <a:buChar char="•"/>
            </a:pPr>
            <a:r>
              <a:rPr lang="en-GB" dirty="0"/>
              <a:t>For example, if you try to translate President from German into French, you get the translation </a:t>
            </a:r>
            <a:r>
              <a:rPr lang="en-GB" b="1" dirty="0"/>
              <a:t>"un president", although it should be "</a:t>
            </a:r>
            <a:r>
              <a:rPr lang="en-GB" b="1" dirty="0" err="1"/>
              <a:t>une</a:t>
            </a:r>
            <a:r>
              <a:rPr lang="en-GB" b="1" dirty="0"/>
              <a:t> </a:t>
            </a:r>
            <a:r>
              <a:rPr lang="en-GB" b="1" dirty="0" err="1"/>
              <a:t>présidente</a:t>
            </a:r>
            <a:r>
              <a:rPr lang="en-GB" b="1" dirty="0"/>
              <a:t>"</a:t>
            </a:r>
          </a:p>
          <a:p>
            <a:pPr marL="171450" indent="-171450">
              <a:buFont typeface="Arial" panose="020B0604020202020204" pitchFamily="34" charset="0"/>
              <a:buChar char="•"/>
            </a:pPr>
            <a:r>
              <a:rPr lang="en-GB" dirty="0"/>
              <a:t>Likewise, a </a:t>
            </a:r>
            <a:r>
              <a:rPr lang="en-GB" b="1" dirty="0"/>
              <a:t>nurse is translated to the female "</a:t>
            </a:r>
            <a:r>
              <a:rPr lang="en-GB" b="1" dirty="0" err="1"/>
              <a:t>l‘infirmière</a:t>
            </a:r>
            <a:r>
              <a:rPr lang="en-GB" dirty="0"/>
              <a:t>"</a:t>
            </a:r>
          </a:p>
          <a:p>
            <a:pPr marL="171450" indent="-171450">
              <a:buFont typeface="Arial" panose="020B0604020202020204" pitchFamily="34" charset="0"/>
              <a:buChar char="•"/>
            </a:pPr>
            <a:r>
              <a:rPr lang="en-GB" dirty="0"/>
              <a:t>The reason for this is that Google often </a:t>
            </a:r>
            <a:r>
              <a:rPr lang="en-GB" b="1" dirty="0"/>
              <a:t>first translates from a language into English</a:t>
            </a:r>
            <a:r>
              <a:rPr lang="en-GB" dirty="0"/>
              <a:t>, a </a:t>
            </a:r>
            <a:r>
              <a:rPr lang="en-GB" b="1" dirty="0"/>
              <a:t>non-gender inflected language</a:t>
            </a:r>
            <a:r>
              <a:rPr lang="en-GB" dirty="0"/>
              <a:t>, and only then into the target language, as insufficient data is available for many language pairs. This technique is </a:t>
            </a:r>
            <a:r>
              <a:rPr lang="en-GB" b="1" dirty="0"/>
              <a:t>called "bridging" and means that gender forms are often lost in translation. </a:t>
            </a:r>
            <a:r>
              <a:rPr lang="en-GB" dirty="0"/>
              <a:t>However, the translation usually works better if a coherent text is entered</a:t>
            </a:r>
          </a:p>
          <a:p>
            <a:pPr marL="171450" indent="-171450">
              <a:buFont typeface="Arial" panose="020B0604020202020204" pitchFamily="34" charset="0"/>
              <a:buChar char="•"/>
            </a:pPr>
            <a:r>
              <a:rPr lang="en-GB" dirty="0"/>
              <a:t>Here, however, the problem is again that this </a:t>
            </a:r>
            <a:r>
              <a:rPr lang="en-GB" b="1" dirty="0"/>
              <a:t>algorithm’s limitations are not disclosed</a:t>
            </a:r>
            <a:r>
              <a:rPr lang="en-GB" dirty="0"/>
              <a:t>, so that users without basic language skills in the target language are not aware of these errors, which in turn contributes to a more stereotyped language</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22</a:t>
            </a:fld>
            <a:endParaRPr lang="en-DE"/>
          </a:p>
        </p:txBody>
      </p:sp>
    </p:spTree>
    <p:extLst>
      <p:ext uri="{BB962C8B-B14F-4D97-AF65-F5344CB8AC3E}">
        <p14:creationId xmlns:p14="http://schemas.microsoft.com/office/powerpoint/2010/main" val="352373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E" dirty="0"/>
              <a:t>Users also struggle with intelligent systems everyday </a:t>
            </a:r>
          </a:p>
          <a:p>
            <a:pPr marL="171450" indent="-171450">
              <a:buFont typeface="Arial" panose="020B0604020202020204" pitchFamily="34" charset="0"/>
              <a:buChar char="•"/>
            </a:pPr>
            <a:r>
              <a:rPr lang="en-DE" dirty="0"/>
              <a:t>For example, several users are </a:t>
            </a:r>
            <a:r>
              <a:rPr lang="en-DE" b="1" dirty="0"/>
              <a:t>not aware </a:t>
            </a:r>
            <a:r>
              <a:rPr lang="en-DE" dirty="0"/>
              <a:t>that the facebook newsfeed is </a:t>
            </a:r>
            <a:r>
              <a:rPr lang="en-DE" b="1" dirty="0"/>
              <a:t>curated by an algorithm</a:t>
            </a:r>
            <a:r>
              <a:rPr lang="en-DE" dirty="0"/>
              <a:t>. They then thought that </a:t>
            </a:r>
            <a:r>
              <a:rPr lang="en-DE" b="1" dirty="0"/>
              <a:t>friends delibarately withhold posts </a:t>
            </a:r>
            <a:r>
              <a:rPr lang="en-DE" dirty="0"/>
              <a:t>from them</a:t>
            </a: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Jhaver</a:t>
            </a:r>
            <a:r>
              <a:rPr lang="en-GB" sz="1200" kern="1200" dirty="0">
                <a:solidFill>
                  <a:schemeClr val="tx1"/>
                </a:solidFill>
                <a:effectLst/>
                <a:latin typeface="+mn-lt"/>
                <a:ea typeface="+mn-ea"/>
                <a:cs typeface="+mn-cs"/>
              </a:rPr>
              <a:t> et al. [28] looked into the </a:t>
            </a:r>
            <a:r>
              <a:rPr lang="en-GB" sz="1200" b="1" kern="1200" dirty="0">
                <a:solidFill>
                  <a:schemeClr val="tx1"/>
                </a:solidFill>
                <a:effectLst/>
                <a:latin typeface="+mn-lt"/>
                <a:ea typeface="+mn-ea"/>
                <a:cs typeface="+mn-cs"/>
              </a:rPr>
              <a:t>effects of algorithmic evaluation on </a:t>
            </a:r>
            <a:r>
              <a:rPr lang="en-GB" sz="1200" b="1" kern="1200" dirty="0" err="1">
                <a:solidFill>
                  <a:schemeClr val="tx1"/>
                </a:solidFill>
                <a:effectLst/>
                <a:latin typeface="+mn-lt"/>
                <a:ea typeface="+mn-ea"/>
                <a:cs typeface="+mn-cs"/>
              </a:rPr>
              <a:t>AirBnB</a:t>
            </a:r>
            <a:r>
              <a:rPr lang="en-GB" sz="1200" b="1" kern="1200" dirty="0">
                <a:solidFill>
                  <a:schemeClr val="tx1"/>
                </a:solidFill>
                <a:effectLst/>
                <a:latin typeface="+mn-lt"/>
                <a:ea typeface="+mn-ea"/>
                <a:cs typeface="+mn-cs"/>
              </a:rPr>
              <a:t> hosts</a:t>
            </a:r>
            <a:r>
              <a:rPr lang="en-GB" sz="1200" kern="1200" dirty="0">
                <a:solidFill>
                  <a:schemeClr val="tx1"/>
                </a:solidFill>
                <a:effectLst/>
                <a:latin typeface="+mn-lt"/>
                <a:ea typeface="+mn-ea"/>
                <a:cs typeface="+mn-cs"/>
              </a:rPr>
              <a:t>. They found that </a:t>
            </a:r>
            <a:r>
              <a:rPr lang="en-GB" sz="1200" b="1" kern="1200" dirty="0">
                <a:solidFill>
                  <a:schemeClr val="tx1"/>
                </a:solidFill>
                <a:effectLst/>
                <a:latin typeface="+mn-lt"/>
                <a:ea typeface="+mn-ea"/>
                <a:cs typeface="+mn-cs"/>
              </a:rPr>
              <a:t>uncertainty about the workings of the algorithm </a:t>
            </a:r>
            <a:r>
              <a:rPr lang="en-GB" sz="1200" kern="1200" dirty="0">
                <a:solidFill>
                  <a:schemeClr val="tx1"/>
                </a:solidFill>
                <a:effectLst/>
                <a:latin typeface="+mn-lt"/>
                <a:ea typeface="+mn-ea"/>
                <a:cs typeface="+mn-cs"/>
              </a:rPr>
              <a:t>and perceived lack of control caused what the researchers called “</a:t>
            </a:r>
            <a:r>
              <a:rPr lang="en-GB" sz="1200" b="1" kern="1200" dirty="0">
                <a:solidFill>
                  <a:schemeClr val="tx1"/>
                </a:solidFill>
                <a:effectLst/>
                <a:latin typeface="+mn-lt"/>
                <a:ea typeface="+mn-ea"/>
                <a:cs typeface="+mn-cs"/>
              </a:rPr>
              <a:t>algorithmic anxiety”.</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Users often complain about </a:t>
            </a:r>
            <a:r>
              <a:rPr lang="en-GB" sz="1200" b="0" kern="1200" dirty="0" err="1">
                <a:solidFill>
                  <a:schemeClr val="tx1"/>
                </a:solidFill>
                <a:effectLst/>
                <a:latin typeface="+mn-lt"/>
                <a:ea typeface="+mn-ea"/>
                <a:cs typeface="+mn-cs"/>
              </a:rPr>
              <a:t>intransparent</a:t>
            </a:r>
            <a:r>
              <a:rPr lang="en-GB" sz="1200" b="0" kern="1200" dirty="0">
                <a:solidFill>
                  <a:schemeClr val="tx1"/>
                </a:solidFill>
                <a:effectLst/>
                <a:latin typeface="+mn-lt"/>
                <a:ea typeface="+mn-ea"/>
                <a:cs typeface="+mn-cs"/>
              </a:rPr>
              <a:t> recommendations: why was a particular show recommended</a:t>
            </a: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23</a:t>
            </a:fld>
            <a:endParaRPr lang="en-DE"/>
          </a:p>
        </p:txBody>
      </p:sp>
    </p:spTree>
    <p:extLst>
      <p:ext uri="{BB962C8B-B14F-4D97-AF65-F5344CB8AC3E}">
        <p14:creationId xmlns:p14="http://schemas.microsoft.com/office/powerpoint/2010/main" val="46382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First of all, I’d like to talk with you about what this black box problem is and why we “suddenly” have this particular problem with machine learning algorithms. </a:t>
            </a:r>
          </a:p>
        </p:txBody>
      </p:sp>
      <p:sp>
        <p:nvSpPr>
          <p:cNvPr id="4" name="Slide Number Placeholder 3"/>
          <p:cNvSpPr>
            <a:spLocks noGrp="1"/>
          </p:cNvSpPr>
          <p:nvPr>
            <p:ph type="sldNum" sz="quarter" idx="5"/>
          </p:nvPr>
        </p:nvSpPr>
        <p:spPr/>
        <p:txBody>
          <a:bodyPr/>
          <a:lstStyle/>
          <a:p>
            <a:fld id="{FFA6CF72-46DA-3E4A-BB4A-CAFAD7FDD86C}" type="slidenum">
              <a:rPr lang="en-DE" smtClean="0"/>
              <a:t>6</a:t>
            </a:fld>
            <a:endParaRPr lang="en-DE"/>
          </a:p>
        </p:txBody>
      </p:sp>
    </p:spTree>
    <p:extLst>
      <p:ext uri="{BB962C8B-B14F-4D97-AF65-F5344CB8AC3E}">
        <p14:creationId xmlns:p14="http://schemas.microsoft.com/office/powerpoint/2010/main" val="260324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 a consequence of these problems, the </a:t>
            </a:r>
            <a:r>
              <a:rPr lang="en-GB" b="1" dirty="0"/>
              <a:t>right to transparency and explanation was also legally stipulated </a:t>
            </a:r>
            <a:r>
              <a:rPr lang="en-GB" dirty="0"/>
              <a:t>in the </a:t>
            </a:r>
            <a:r>
              <a:rPr lang="en-GB" b="1" dirty="0"/>
              <a:t>General Data Protection Regulation</a:t>
            </a:r>
            <a:r>
              <a:rPr lang="en-GB" dirty="0"/>
              <a:t>, which came into force in 2018</a:t>
            </a:r>
          </a:p>
          <a:p>
            <a:pPr marL="171450" indent="-171450">
              <a:buFont typeface="Arial" panose="020B0604020202020204" pitchFamily="34" charset="0"/>
              <a:buChar char="•"/>
            </a:pPr>
            <a:r>
              <a:rPr lang="en-GB" dirty="0"/>
              <a:t>This means that users have the right to know </a:t>
            </a:r>
            <a:r>
              <a:rPr lang="en-GB" b="1" dirty="0"/>
              <a:t>what data is being collected about them, how it is processed and to give them the opportunity to correct them</a:t>
            </a:r>
          </a:p>
          <a:p>
            <a:pPr marL="171450" indent="-171450">
              <a:buFont typeface="Arial" panose="020B0604020202020204" pitchFamily="34" charset="0"/>
              <a:buChar char="•"/>
            </a:pPr>
            <a:r>
              <a:rPr lang="en-GB" dirty="0"/>
              <a:t>It is also emphasized that these must be prepared in a </a:t>
            </a:r>
            <a:r>
              <a:rPr lang="en-GB" b="1" dirty="0"/>
              <a:t>transparent, understandable and easily accessible </a:t>
            </a:r>
            <a:r>
              <a:rPr lang="en-GB" dirty="0"/>
              <a:t>form. We'll take a closer look at why this is a particular challenge later.</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24</a:t>
            </a:fld>
            <a:endParaRPr lang="en-DE"/>
          </a:p>
        </p:txBody>
      </p:sp>
    </p:spTree>
    <p:extLst>
      <p:ext uri="{BB962C8B-B14F-4D97-AF65-F5344CB8AC3E}">
        <p14:creationId xmlns:p14="http://schemas.microsoft.com/office/powerpoint/2010/main" val="3046482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25</a:t>
            </a:fld>
            <a:endParaRPr lang="en-DE"/>
          </a:p>
        </p:txBody>
      </p:sp>
    </p:spTree>
    <p:extLst>
      <p:ext uri="{BB962C8B-B14F-4D97-AF65-F5344CB8AC3E}">
        <p14:creationId xmlns:p14="http://schemas.microsoft.com/office/powerpoint/2010/main" val="1059941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order to </a:t>
            </a:r>
            <a:r>
              <a:rPr lang="en-GB" b="1" dirty="0"/>
              <a:t>meet these challenges</a:t>
            </a:r>
            <a:r>
              <a:rPr lang="en-GB" dirty="0"/>
              <a:t>, there is currently a </a:t>
            </a:r>
            <a:r>
              <a:rPr lang="en-GB" b="1" dirty="0"/>
              <a:t>paradigm shift in research on artificial intelligence</a:t>
            </a:r>
            <a:r>
              <a:rPr lang="en-GB" dirty="0"/>
              <a:t>. In traditional </a:t>
            </a:r>
            <a:r>
              <a:rPr lang="en-GB" b="1" dirty="0"/>
              <a:t>research on Artificial Intelligence</a:t>
            </a:r>
            <a:r>
              <a:rPr lang="en-GB" dirty="0"/>
              <a:t>, attempts were made to </a:t>
            </a:r>
            <a:r>
              <a:rPr lang="en-GB" b="1" dirty="0"/>
              <a:t>simulate human </a:t>
            </a:r>
            <a:r>
              <a:rPr lang="en-GB" b="1" dirty="0" err="1"/>
              <a:t>behavior</a:t>
            </a:r>
            <a:r>
              <a:rPr lang="en-GB" dirty="0"/>
              <a:t>, while the </a:t>
            </a:r>
            <a:r>
              <a:rPr lang="en-GB" b="1" dirty="0"/>
              <a:t>application attempted to replace humans with AI</a:t>
            </a:r>
            <a:r>
              <a:rPr lang="en-GB" dirty="0"/>
              <a:t>.</a:t>
            </a:r>
          </a:p>
          <a:p>
            <a:pPr marL="171450" indent="-171450">
              <a:buFont typeface="Arial" panose="020B0604020202020204" pitchFamily="34" charset="0"/>
              <a:buChar char="•"/>
            </a:pPr>
            <a:r>
              <a:rPr lang="en-GB" dirty="0"/>
              <a:t>In contrast</a:t>
            </a:r>
            <a:r>
              <a:rPr lang="en-GB" b="1" dirty="0"/>
              <a:t>, Human-</a:t>
            </a:r>
            <a:r>
              <a:rPr lang="en-GB" b="1" dirty="0" err="1"/>
              <a:t>Centered</a:t>
            </a:r>
            <a:r>
              <a:rPr lang="en-GB" b="1" dirty="0"/>
              <a:t> Artificial Intelligence</a:t>
            </a:r>
            <a:r>
              <a:rPr lang="en-GB" dirty="0"/>
              <a:t>, focuses </a:t>
            </a:r>
            <a:r>
              <a:rPr lang="en-GB" b="1" dirty="0"/>
              <a:t>on supporting, improving and expanding human performance </a:t>
            </a:r>
            <a:r>
              <a:rPr lang="en-GB" dirty="0"/>
              <a:t>so that systems are </a:t>
            </a:r>
            <a:r>
              <a:rPr lang="en-GB" b="1" dirty="0"/>
              <a:t>reliable, secure and trustworthy.</a:t>
            </a:r>
            <a:r>
              <a:rPr lang="en-GB" dirty="0"/>
              <a:t> These systems should then support </a:t>
            </a:r>
            <a:r>
              <a:rPr lang="en-GB" b="1" dirty="0"/>
              <a:t>human self-efficacy, strengthen creativity, clarify responsibility and simplify social participation</a:t>
            </a:r>
            <a:r>
              <a:rPr lang="en-GB" dirty="0"/>
              <a:t>.</a:t>
            </a:r>
          </a:p>
          <a:p>
            <a:pPr marL="171450" indent="-171450">
              <a:buFont typeface="Arial" panose="020B0604020202020204" pitchFamily="34" charset="0"/>
              <a:buChar char="•"/>
            </a:pPr>
            <a:r>
              <a:rPr lang="en-GB" dirty="0"/>
              <a:t>Developing human-</a:t>
            </a:r>
            <a:r>
              <a:rPr lang="en-GB" dirty="0" err="1"/>
              <a:t>centered</a:t>
            </a:r>
            <a:r>
              <a:rPr lang="en-GB" dirty="0"/>
              <a:t> AI systems requires the involvement of </a:t>
            </a:r>
            <a:r>
              <a:rPr lang="en-GB" b="1" dirty="0"/>
              <a:t>designers, software developers and people who apply user-</a:t>
            </a:r>
            <a:r>
              <a:rPr lang="en-GB" b="1" dirty="0" err="1"/>
              <a:t>centered</a:t>
            </a:r>
            <a:r>
              <a:rPr lang="en-GB" b="1" dirty="0"/>
              <a:t> methods</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26</a:t>
            </a:fld>
            <a:endParaRPr lang="en-DE"/>
          </a:p>
        </p:txBody>
      </p:sp>
    </p:spTree>
    <p:extLst>
      <p:ext uri="{BB962C8B-B14F-4D97-AF65-F5344CB8AC3E}">
        <p14:creationId xmlns:p14="http://schemas.microsoft.com/office/powerpoint/2010/main" val="3160700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interpretability of artificial intelligence plays an important role in this</a:t>
            </a:r>
          </a:p>
          <a:p>
            <a:pPr marL="171450" indent="-171450">
              <a:buFont typeface="Arial" panose="020B0604020202020204" pitchFamily="34" charset="0"/>
              <a:buChar char="•"/>
            </a:pPr>
            <a:r>
              <a:rPr lang="en-GB" dirty="0"/>
              <a:t>Instead of interpretability, one often reads about </a:t>
            </a:r>
            <a:r>
              <a:rPr lang="en-GB" b="1" dirty="0"/>
              <a:t>explainable AI or the transparency </a:t>
            </a:r>
            <a:r>
              <a:rPr lang="en-GB" dirty="0"/>
              <a:t>of artificial intelligence. The terms are used </a:t>
            </a:r>
            <a:r>
              <a:rPr lang="en-GB" b="1" dirty="0"/>
              <a:t>synonymously</a:t>
            </a:r>
          </a:p>
          <a:p>
            <a:pPr marL="171450" indent="-171450">
              <a:buFont typeface="Arial" panose="020B0604020202020204" pitchFamily="34" charset="0"/>
              <a:buChar char="•"/>
            </a:pPr>
            <a:r>
              <a:rPr lang="en-GB" dirty="0"/>
              <a:t>There are also </a:t>
            </a:r>
            <a:r>
              <a:rPr lang="en-GB" b="1" dirty="0"/>
              <a:t>a number of definitions for the terms</a:t>
            </a:r>
            <a:r>
              <a:rPr lang="en-GB" dirty="0"/>
              <a:t>, a few of which I have listed here.</a:t>
            </a:r>
          </a:p>
          <a:p>
            <a:pPr marL="171450" indent="-171450">
              <a:buFont typeface="Arial" panose="020B0604020202020204" pitchFamily="34" charset="0"/>
              <a:buChar char="•"/>
            </a:pPr>
            <a:r>
              <a:rPr lang="en-GB" dirty="0"/>
              <a:t>The interpretability of an intelligent system means the </a:t>
            </a:r>
            <a:r>
              <a:rPr lang="en-GB" b="1" dirty="0"/>
              <a:t>ability to explain this system in understandable language</a:t>
            </a:r>
          </a:p>
          <a:p>
            <a:pPr marL="171450" indent="-171450">
              <a:buFont typeface="Arial" panose="020B0604020202020204" pitchFamily="34" charset="0"/>
              <a:buChar char="•"/>
            </a:pPr>
            <a:r>
              <a:rPr lang="en-GB" dirty="0"/>
              <a:t>Miller describes interpretability </a:t>
            </a:r>
            <a:r>
              <a:rPr lang="en-GB" b="1" dirty="0"/>
              <a:t>as the extent to which a person can understand the reasons for a decision </a:t>
            </a:r>
            <a:r>
              <a:rPr lang="en-GB" dirty="0"/>
              <a:t>made by the system</a:t>
            </a:r>
          </a:p>
          <a:p>
            <a:pPr marL="171450" indent="-171450">
              <a:buFont typeface="Arial" panose="020B0604020202020204" pitchFamily="34" charset="0"/>
              <a:buChar char="•"/>
            </a:pPr>
            <a:r>
              <a:rPr lang="en-GB" dirty="0"/>
              <a:t>Kim et al. Emphasize </a:t>
            </a:r>
            <a:r>
              <a:rPr lang="en-GB" b="1" dirty="0"/>
              <a:t>the extent to which a human can consistently predict the results of a model</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27</a:t>
            </a:fld>
            <a:endParaRPr lang="en-DE"/>
          </a:p>
        </p:txBody>
      </p:sp>
    </p:spTree>
    <p:extLst>
      <p:ext uri="{BB962C8B-B14F-4D97-AF65-F5344CB8AC3E}">
        <p14:creationId xmlns:p14="http://schemas.microsoft.com/office/powerpoint/2010/main" val="322718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can look at </a:t>
            </a:r>
            <a:r>
              <a:rPr lang="en-GB" b="1" dirty="0" err="1"/>
              <a:t>explainability</a:t>
            </a:r>
            <a:r>
              <a:rPr lang="en-GB" b="1" dirty="0"/>
              <a:t> in machine learning models on two different levels.</a:t>
            </a:r>
          </a:p>
          <a:p>
            <a:pPr marL="171450" indent="-171450">
              <a:buFont typeface="Arial" panose="020B0604020202020204" pitchFamily="34" charset="0"/>
              <a:buChar char="•"/>
            </a:pPr>
            <a:r>
              <a:rPr lang="en-GB" dirty="0"/>
              <a:t>The first level here is how we can </a:t>
            </a:r>
            <a:r>
              <a:rPr lang="en-GB" b="1" dirty="0"/>
              <a:t>extract an interpretable method from the black box model</a:t>
            </a:r>
            <a:r>
              <a:rPr lang="en-GB" dirty="0"/>
              <a:t>. So how can we ensure that </a:t>
            </a:r>
            <a:r>
              <a:rPr lang="en-GB" b="1" dirty="0"/>
              <a:t>at least the </a:t>
            </a:r>
            <a:r>
              <a:rPr lang="en-GB" dirty="0"/>
              <a:t>statistician or computer scientist who </a:t>
            </a:r>
            <a:r>
              <a:rPr lang="en-GB" b="1" dirty="0"/>
              <a:t>developed the model understands why the model delivered these results?</a:t>
            </a:r>
          </a:p>
          <a:p>
            <a:pPr marL="171450" indent="-171450">
              <a:buFont typeface="Arial" panose="020B0604020202020204" pitchFamily="34" charset="0"/>
              <a:buChar char="•"/>
            </a:pPr>
            <a:r>
              <a:rPr lang="en-GB" dirty="0"/>
              <a:t>There are </a:t>
            </a:r>
            <a:r>
              <a:rPr lang="en-GB" b="1" dirty="0"/>
              <a:t>three different applications of </a:t>
            </a:r>
            <a:r>
              <a:rPr lang="en-GB" b="1" dirty="0" err="1"/>
              <a:t>explainability</a:t>
            </a:r>
            <a:r>
              <a:rPr lang="en-GB" b="1" dirty="0"/>
              <a:t>:</a:t>
            </a:r>
          </a:p>
          <a:p>
            <a:pPr marL="171450" indent="-171450">
              <a:buFont typeface="Arial" panose="020B0604020202020204" pitchFamily="34" charset="0"/>
              <a:buChar char="•"/>
            </a:pPr>
            <a:r>
              <a:rPr lang="en-GB" b="1" dirty="0"/>
              <a:t>Model validation</a:t>
            </a:r>
            <a:r>
              <a:rPr lang="en-GB" dirty="0"/>
              <a:t>, so we want to know if there is a bias in the training data in our model;</a:t>
            </a:r>
          </a:p>
          <a:p>
            <a:pPr marL="171450" indent="-171450">
              <a:buFont typeface="Arial" panose="020B0604020202020204" pitchFamily="34" charset="0"/>
              <a:buChar char="•"/>
            </a:pPr>
            <a:r>
              <a:rPr lang="en-GB" b="1" dirty="0"/>
              <a:t>Model debugging </a:t>
            </a:r>
            <a:r>
              <a:rPr lang="en-GB" dirty="0"/>
              <a:t>so that we can identify and </a:t>
            </a:r>
            <a:r>
              <a:rPr lang="en-GB" dirty="0" err="1"/>
              <a:t>analyze</a:t>
            </a:r>
            <a:r>
              <a:rPr lang="en-GB" dirty="0"/>
              <a:t> false predictions so that we can improve the model</a:t>
            </a:r>
          </a:p>
          <a:p>
            <a:pPr marL="171450" indent="-171450">
              <a:buFont typeface="Arial" panose="020B0604020202020204" pitchFamily="34" charset="0"/>
              <a:buChar char="•"/>
            </a:pPr>
            <a:r>
              <a:rPr lang="en-GB" b="1" dirty="0"/>
              <a:t>and finally new knowledge can be gained through </a:t>
            </a:r>
            <a:r>
              <a:rPr lang="en-GB" dirty="0"/>
              <a:t>the declaration.</a:t>
            </a:r>
          </a:p>
          <a:p>
            <a:pPr marL="171450" indent="-171450">
              <a:buFont typeface="Arial" panose="020B0604020202020204" pitchFamily="34" charset="0"/>
              <a:buChar char="•"/>
            </a:pPr>
            <a:r>
              <a:rPr lang="en-GB" dirty="0"/>
              <a:t>I would like to </a:t>
            </a:r>
            <a:r>
              <a:rPr lang="en-GB" b="1" dirty="0"/>
              <a:t>introduce these three applications to you in more detail now</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28</a:t>
            </a:fld>
            <a:endParaRPr lang="en-DE"/>
          </a:p>
        </p:txBody>
      </p:sp>
    </p:spTree>
    <p:extLst>
      <p:ext uri="{BB962C8B-B14F-4D97-AF65-F5344CB8AC3E}">
        <p14:creationId xmlns:p14="http://schemas.microsoft.com/office/powerpoint/2010/main" val="469162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One application of interpretability in machine learning algorithms is the </a:t>
            </a:r>
            <a:r>
              <a:rPr lang="en-GB" b="1" dirty="0"/>
              <a:t>validation of the model</a:t>
            </a:r>
            <a:r>
              <a:rPr lang="en-GB" dirty="0"/>
              <a:t>. </a:t>
            </a:r>
          </a:p>
          <a:p>
            <a:pPr marL="171450" indent="-171450">
              <a:buFont typeface="Arial" panose="020B0604020202020204" pitchFamily="34" charset="0"/>
              <a:buChar char="•"/>
            </a:pPr>
            <a:r>
              <a:rPr lang="en-GB" dirty="0"/>
              <a:t>So we want to know </a:t>
            </a:r>
            <a:r>
              <a:rPr lang="en-GB" b="1" dirty="0"/>
              <a:t>whether there is a bias</a:t>
            </a:r>
            <a:r>
              <a:rPr lang="en-GB" dirty="0"/>
              <a:t>, i.e. a distortion, in our training data. </a:t>
            </a:r>
          </a:p>
          <a:p>
            <a:pPr marL="171450" indent="-171450">
              <a:buFont typeface="Arial" panose="020B0604020202020204" pitchFamily="34" charset="0"/>
              <a:buChar char="•"/>
            </a:pPr>
            <a:r>
              <a:rPr lang="en-GB" dirty="0"/>
              <a:t>We discussed the problem, for example, with the use </a:t>
            </a:r>
            <a:r>
              <a:rPr lang="en-GB" b="1" dirty="0"/>
              <a:t>of AI technologies for punishment or in recruiting</a:t>
            </a:r>
          </a:p>
          <a:p>
            <a:pPr marL="171450" indent="-171450">
              <a:buFont typeface="Arial" panose="020B0604020202020204" pitchFamily="34" charset="0"/>
              <a:buChar char="•"/>
            </a:pPr>
            <a:r>
              <a:rPr lang="en-GB" dirty="0"/>
              <a:t>One example is </a:t>
            </a:r>
            <a:r>
              <a:rPr lang="en-GB" b="1" dirty="0"/>
              <a:t>an image recognition neural network </a:t>
            </a:r>
            <a:r>
              <a:rPr lang="en-GB" dirty="0"/>
              <a:t>that </a:t>
            </a:r>
            <a:r>
              <a:rPr lang="en-GB" b="1" dirty="0"/>
              <a:t>learns</a:t>
            </a:r>
            <a:r>
              <a:rPr lang="en-GB" dirty="0"/>
              <a:t> the </a:t>
            </a:r>
            <a:r>
              <a:rPr lang="en-GB" b="1" dirty="0"/>
              <a:t>differences</a:t>
            </a:r>
            <a:r>
              <a:rPr lang="en-GB" dirty="0"/>
              <a:t> between wolves and dogs.</a:t>
            </a:r>
          </a:p>
          <a:p>
            <a:pPr marL="171450" indent="-171450">
              <a:buFont typeface="Arial" panose="020B0604020202020204" pitchFamily="34" charset="0"/>
              <a:buChar char="•"/>
            </a:pPr>
            <a:r>
              <a:rPr lang="en-GB" dirty="0"/>
              <a:t>Here wolf and dog are </a:t>
            </a:r>
            <a:r>
              <a:rPr lang="en-GB" b="1" dirty="0"/>
              <a:t>properly classified</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29</a:t>
            </a:fld>
            <a:endParaRPr lang="en-DE"/>
          </a:p>
        </p:txBody>
      </p:sp>
    </p:spTree>
    <p:extLst>
      <p:ext uri="{BB962C8B-B14F-4D97-AF65-F5344CB8AC3E}">
        <p14:creationId xmlns:p14="http://schemas.microsoft.com/office/powerpoint/2010/main" val="3597582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however, we see that this </a:t>
            </a:r>
            <a:r>
              <a:rPr lang="en-GB" b="1" dirty="0"/>
              <a:t>husky was mistakenly classified as a wolf</a:t>
            </a:r>
          </a:p>
          <a:p>
            <a:pPr marL="171450" indent="-171450">
              <a:buFont typeface="Arial" panose="020B0604020202020204" pitchFamily="34" charset="0"/>
              <a:buChar char="•"/>
            </a:pPr>
            <a:r>
              <a:rPr lang="en-GB" dirty="0"/>
              <a:t>Do you </a:t>
            </a:r>
            <a:r>
              <a:rPr lang="en-GB" b="1" dirty="0"/>
              <a:t>have any idea why</a:t>
            </a:r>
            <a:r>
              <a:rPr lang="en-GB" dirty="0"/>
              <a:t>? [short break]</a:t>
            </a:r>
          </a:p>
          <a:p>
            <a:pPr marL="171450" indent="-171450">
              <a:buFont typeface="Arial" panose="020B0604020202020204" pitchFamily="34" charset="0"/>
              <a:buChar char="•"/>
            </a:pPr>
            <a:r>
              <a:rPr lang="en-GB" b="1" dirty="0"/>
              <a:t>Explanations can help us here</a:t>
            </a:r>
            <a:r>
              <a:rPr lang="en-GB" dirty="0"/>
              <a:t>, for example the </a:t>
            </a:r>
            <a:r>
              <a:rPr lang="en-GB" b="1" dirty="0"/>
              <a:t>so-called LIME explanations </a:t>
            </a:r>
            <a:r>
              <a:rPr lang="en-GB" dirty="0"/>
              <a:t>by Ribeiro et al., Which mark </a:t>
            </a:r>
            <a:r>
              <a:rPr lang="en-GB" b="1" dirty="0"/>
              <a:t>which parts of an image or text were decisive </a:t>
            </a:r>
            <a:r>
              <a:rPr lang="en-GB" dirty="0"/>
              <a:t>for the prediction.</a:t>
            </a:r>
          </a:p>
          <a:p>
            <a:pPr marL="171450" indent="-171450">
              <a:buFont typeface="Arial" panose="020B0604020202020204" pitchFamily="34" charset="0"/>
              <a:buChar char="•"/>
            </a:pPr>
            <a:r>
              <a:rPr lang="en-GB" dirty="0"/>
              <a:t>So we see that it was not the dog or the wolf that was learned, but whether it </a:t>
            </a:r>
            <a:r>
              <a:rPr lang="en-GB" b="1" dirty="0"/>
              <a:t>can be seen on snow. </a:t>
            </a:r>
            <a:r>
              <a:rPr lang="en-GB" dirty="0"/>
              <a:t>Accordingly, we should </a:t>
            </a:r>
            <a:r>
              <a:rPr lang="en-GB" b="1" dirty="0"/>
              <a:t>examine our training data set for a bias</a:t>
            </a:r>
            <a:r>
              <a:rPr lang="en-GB" dirty="0"/>
              <a:t>. Most likely </a:t>
            </a:r>
            <a:r>
              <a:rPr lang="en-GB" b="1" dirty="0"/>
              <a:t>wolves on snow </a:t>
            </a:r>
            <a:r>
              <a:rPr lang="en-GB" dirty="0"/>
              <a:t>and dogs on other surfaces can be seen here.</a:t>
            </a:r>
          </a:p>
          <a:p>
            <a:pPr marL="171450" indent="-171450">
              <a:buFont typeface="Arial" panose="020B0604020202020204" pitchFamily="34" charset="0"/>
              <a:buChar char="•"/>
            </a:pPr>
            <a:r>
              <a:rPr lang="en-GB" dirty="0"/>
              <a:t>So the explanation can help us </a:t>
            </a:r>
            <a:r>
              <a:rPr lang="en-GB" b="1" dirty="0"/>
              <a:t>find these errors and identify the dataset as unsuitable</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30</a:t>
            </a:fld>
            <a:endParaRPr lang="en-DE"/>
          </a:p>
        </p:txBody>
      </p:sp>
    </p:spTree>
    <p:extLst>
      <p:ext uri="{BB962C8B-B14F-4D97-AF65-F5344CB8AC3E}">
        <p14:creationId xmlns:p14="http://schemas.microsoft.com/office/powerpoint/2010/main" val="3518232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Explanations can also be used </a:t>
            </a:r>
            <a:r>
              <a:rPr lang="en-GB" b="1" dirty="0"/>
              <a:t>to debug and </a:t>
            </a:r>
            <a:r>
              <a:rPr lang="en-GB" b="1" dirty="0" err="1"/>
              <a:t>analyze</a:t>
            </a:r>
            <a:r>
              <a:rPr lang="en-GB" b="1" dirty="0"/>
              <a:t> model failure </a:t>
            </a:r>
            <a:r>
              <a:rPr lang="en-GB" dirty="0"/>
              <a:t>when models </a:t>
            </a:r>
            <a:r>
              <a:rPr lang="en-GB" b="1" dirty="0"/>
              <a:t>make incorrect and unexpected predictions</a:t>
            </a:r>
            <a:r>
              <a:rPr lang="en-GB" dirty="0"/>
              <a:t>.</a:t>
            </a:r>
          </a:p>
          <a:p>
            <a:pPr marL="171450" indent="-171450">
              <a:buFont typeface="Arial" panose="020B0604020202020204" pitchFamily="34" charset="0"/>
              <a:buChar char="•"/>
            </a:pPr>
            <a:r>
              <a:rPr lang="en-GB" dirty="0"/>
              <a:t>One example is what is known as </a:t>
            </a:r>
            <a:r>
              <a:rPr lang="en-GB" b="1" dirty="0"/>
              <a:t>adversarial attacks</a:t>
            </a:r>
          </a:p>
          <a:p>
            <a:pPr marL="171450" indent="-171450">
              <a:buFont typeface="Arial" panose="020B0604020202020204" pitchFamily="34" charset="0"/>
              <a:buChar char="•"/>
            </a:pPr>
            <a:r>
              <a:rPr lang="en-GB" b="1" dirty="0"/>
              <a:t>Adversarial examples are inputs </a:t>
            </a:r>
            <a:r>
              <a:rPr lang="en-GB" dirty="0"/>
              <a:t>into a machine learning model that an </a:t>
            </a:r>
            <a:r>
              <a:rPr lang="en-GB" b="1" dirty="0"/>
              <a:t>attacker has deliberately manipulated </a:t>
            </a:r>
            <a:r>
              <a:rPr lang="en-GB" dirty="0"/>
              <a:t>in order to </a:t>
            </a:r>
            <a:r>
              <a:rPr lang="en-GB" b="1" dirty="0"/>
              <a:t>achieve a wrong result</a:t>
            </a:r>
            <a:r>
              <a:rPr lang="en-GB" dirty="0"/>
              <a:t>, i.e. </a:t>
            </a:r>
            <a:r>
              <a:rPr lang="en-GB" b="1" dirty="0"/>
              <a:t>optical illusions </a:t>
            </a:r>
            <a:r>
              <a:rPr lang="en-GB" dirty="0"/>
              <a:t>for machine learning models, </a:t>
            </a:r>
            <a:r>
              <a:rPr lang="en-GB" b="1" dirty="0"/>
              <a:t>so to speak</a:t>
            </a:r>
          </a:p>
          <a:p>
            <a:pPr marL="171450" indent="-171450">
              <a:buFont typeface="Arial" panose="020B0604020202020204" pitchFamily="34" charset="0"/>
              <a:buChar char="•"/>
            </a:pPr>
            <a:r>
              <a:rPr lang="en-GB" dirty="0"/>
              <a:t>In machine learning models such as </a:t>
            </a:r>
            <a:r>
              <a:rPr lang="en-GB" b="1" dirty="0"/>
              <a:t>DNNs</a:t>
            </a:r>
            <a:r>
              <a:rPr lang="en-GB" dirty="0"/>
              <a:t>, these adversarial inputs can with a </a:t>
            </a:r>
            <a:r>
              <a:rPr lang="en-GB" b="1" dirty="0"/>
              <a:t>high degree of certainty lead to incorrect predictions</a:t>
            </a:r>
            <a:r>
              <a:rPr lang="en-GB" dirty="0"/>
              <a:t>.</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31</a:t>
            </a:fld>
            <a:endParaRPr lang="en-DE"/>
          </a:p>
        </p:txBody>
      </p:sp>
    </p:spTree>
    <p:extLst>
      <p:ext uri="{BB962C8B-B14F-4D97-AF65-F5344CB8AC3E}">
        <p14:creationId xmlns:p14="http://schemas.microsoft.com/office/powerpoint/2010/main" val="1430086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can be </a:t>
            </a:r>
            <a:r>
              <a:rPr lang="en-GB" b="1" dirty="0"/>
              <a:t>particularly dangerous in road traffic</a:t>
            </a:r>
            <a:r>
              <a:rPr lang="en-GB" dirty="0"/>
              <a:t>, for example when </a:t>
            </a:r>
            <a:r>
              <a:rPr lang="en-GB" b="1" dirty="0"/>
              <a:t>autonomous vehicles recognize road signs.</a:t>
            </a:r>
          </a:p>
          <a:p>
            <a:pPr marL="171450" indent="-171450">
              <a:buFont typeface="Arial" panose="020B0604020202020204" pitchFamily="34" charset="0"/>
              <a:buChar char="•"/>
            </a:pPr>
            <a:r>
              <a:rPr lang="en-GB" dirty="0" err="1"/>
              <a:t>Eykholt</a:t>
            </a:r>
            <a:r>
              <a:rPr lang="en-GB" dirty="0"/>
              <a:t> et al. were able to show, for example, that with the help of attacks, as can be seen here on the right stop sign, </a:t>
            </a:r>
            <a:r>
              <a:rPr lang="en-GB" b="1" dirty="0"/>
              <a:t>machine learning algorithms could no longer correctly classify it as a stop sign.</a:t>
            </a:r>
          </a:p>
          <a:p>
            <a:pPr marL="171450" indent="-171450">
              <a:buFont typeface="Arial" panose="020B0604020202020204" pitchFamily="34" charset="0"/>
              <a:buChar char="•"/>
            </a:pPr>
            <a:r>
              <a:rPr lang="en-GB" dirty="0"/>
              <a:t>However, these errors </a:t>
            </a:r>
            <a:r>
              <a:rPr lang="en-GB" b="1" dirty="0"/>
              <a:t>are fairly easy to spot for humans</a:t>
            </a:r>
          </a:p>
          <a:p>
            <a:pPr marL="171450" indent="-171450">
              <a:buFont typeface="Arial" panose="020B0604020202020204" pitchFamily="34" charset="0"/>
              <a:buChar char="•"/>
            </a:pPr>
            <a:r>
              <a:rPr lang="en-GB" dirty="0"/>
              <a:t>In this case, the explanation makes it easier for people to identify the possible model flaws and </a:t>
            </a:r>
            <a:r>
              <a:rPr lang="en-GB" dirty="0" err="1"/>
              <a:t>analyze</a:t>
            </a:r>
            <a:r>
              <a:rPr lang="en-GB" dirty="0"/>
              <a:t> why those models might fail.</a:t>
            </a:r>
          </a:p>
          <a:p>
            <a:pPr marL="171450" indent="-171450">
              <a:buFont typeface="Arial" panose="020B0604020202020204" pitchFamily="34" charset="0"/>
              <a:buChar char="•"/>
            </a:pPr>
            <a:r>
              <a:rPr lang="en-GB" dirty="0"/>
              <a:t>More importantly, we can continue to use </a:t>
            </a:r>
            <a:r>
              <a:rPr lang="en-GB" b="1" dirty="0"/>
              <a:t>human knowledge to find possible solutions to improve the performance </a:t>
            </a:r>
            <a:r>
              <a:rPr lang="en-GB" dirty="0"/>
              <a:t>and accuracy of models.</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32</a:t>
            </a:fld>
            <a:endParaRPr lang="en-DE"/>
          </a:p>
        </p:txBody>
      </p:sp>
    </p:spTree>
    <p:extLst>
      <p:ext uri="{BB962C8B-B14F-4D97-AF65-F5344CB8AC3E}">
        <p14:creationId xmlns:p14="http://schemas.microsoft.com/office/powerpoint/2010/main" val="3814458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derived explanations also make it </a:t>
            </a:r>
            <a:r>
              <a:rPr lang="en-GB" b="1" dirty="0"/>
              <a:t>possible to gain new insights from the machine learning model</a:t>
            </a:r>
            <a:r>
              <a:rPr lang="en-GB" dirty="0"/>
              <a:t>, as users </a:t>
            </a:r>
            <a:r>
              <a:rPr lang="en-GB" b="1" dirty="0"/>
              <a:t>understand the fundamental decision-making processes</a:t>
            </a:r>
          </a:p>
          <a:p>
            <a:pPr marL="171450" indent="-171450">
              <a:buFont typeface="Arial" panose="020B0604020202020204" pitchFamily="34" charset="0"/>
              <a:buChar char="•"/>
            </a:pPr>
            <a:r>
              <a:rPr lang="en-GB" dirty="0"/>
              <a:t>In this way, </a:t>
            </a:r>
            <a:r>
              <a:rPr lang="en-GB" b="1" dirty="0"/>
              <a:t>new knowledge that was originally hidden in the data can be extracted</a:t>
            </a:r>
            <a:r>
              <a:rPr lang="en-GB" dirty="0"/>
              <a:t>.</a:t>
            </a:r>
          </a:p>
          <a:p>
            <a:pPr marL="171450" indent="-171450">
              <a:buFont typeface="Arial" panose="020B0604020202020204" pitchFamily="34" charset="0"/>
              <a:buChar char="•"/>
            </a:pPr>
            <a:r>
              <a:rPr lang="en-GB" dirty="0"/>
              <a:t>For example, a rules-based interpretable model was used </a:t>
            </a:r>
            <a:r>
              <a:rPr lang="en-GB" b="1" dirty="0"/>
              <a:t>to predict mortality risk for patients with pneumonia</a:t>
            </a:r>
          </a:p>
          <a:p>
            <a:pPr marL="171450" indent="-171450">
              <a:buFont typeface="Arial" panose="020B0604020202020204" pitchFamily="34" charset="0"/>
              <a:buChar char="•"/>
            </a:pPr>
            <a:r>
              <a:rPr lang="en-GB" dirty="0"/>
              <a:t>One of the rules of the model </a:t>
            </a:r>
            <a:r>
              <a:rPr lang="en-GB" b="1" dirty="0"/>
              <a:t>suggested that asthma might lower a patient's risk of dying from pneumonia</a:t>
            </a:r>
            <a:r>
              <a:rPr lang="en-GB" dirty="0"/>
              <a:t>.</a:t>
            </a:r>
          </a:p>
          <a:p>
            <a:pPr marL="171450" indent="-171450">
              <a:buFont typeface="Arial" panose="020B0604020202020204" pitchFamily="34" charset="0"/>
              <a:buChar char="•"/>
            </a:pPr>
            <a:r>
              <a:rPr lang="en-GB" dirty="0"/>
              <a:t>It turns out that patients with </a:t>
            </a:r>
            <a:r>
              <a:rPr lang="en-GB" b="1" dirty="0"/>
              <a:t>asthma received more aggressive treatments</a:t>
            </a:r>
            <a:r>
              <a:rPr lang="en-GB" dirty="0"/>
              <a:t>, which led to better results.</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33</a:t>
            </a:fld>
            <a:endParaRPr lang="en-DE"/>
          </a:p>
        </p:txBody>
      </p:sp>
    </p:spTree>
    <p:extLst>
      <p:ext uri="{BB962C8B-B14F-4D97-AF65-F5344CB8AC3E}">
        <p14:creationId xmlns:p14="http://schemas.microsoft.com/office/powerpoint/2010/main" val="67432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 would like to first </a:t>
            </a:r>
            <a:r>
              <a:rPr lang="en-GB" b="1" dirty="0"/>
              <a:t>explain the black box problem </a:t>
            </a:r>
            <a:r>
              <a:rPr lang="en-GB" dirty="0"/>
              <a:t>to you using an example. </a:t>
            </a:r>
          </a:p>
          <a:p>
            <a:pPr marL="171450" indent="-171450">
              <a:buFont typeface="Arial" panose="020B0604020202020204" pitchFamily="34" charset="0"/>
              <a:buChar char="•"/>
            </a:pPr>
            <a:r>
              <a:rPr lang="en-GB" dirty="0"/>
              <a:t>On this picture you can see the </a:t>
            </a:r>
            <a:r>
              <a:rPr lang="en-GB" b="1" dirty="0"/>
              <a:t>horse “Clever Hans”</a:t>
            </a:r>
          </a:p>
          <a:p>
            <a:pPr marL="171450" indent="-171450">
              <a:buFont typeface="Arial" panose="020B0604020202020204" pitchFamily="34" charset="0"/>
              <a:buChar char="•"/>
            </a:pPr>
            <a:r>
              <a:rPr lang="en-GB" dirty="0"/>
              <a:t>Around 1900 a German farmer claimed that he had </a:t>
            </a:r>
            <a:r>
              <a:rPr lang="en-GB" b="1" dirty="0"/>
              <a:t>taught his horse basic </a:t>
            </a:r>
            <a:r>
              <a:rPr lang="en-GB" b="1" dirty="0" err="1"/>
              <a:t>arithmetics</a:t>
            </a:r>
            <a:r>
              <a:rPr lang="en-GB" dirty="0"/>
              <a:t>, as well as reading and spelling</a:t>
            </a:r>
          </a:p>
          <a:p>
            <a:pPr marL="171450" indent="-171450">
              <a:buFont typeface="Arial" panose="020B0604020202020204" pitchFamily="34" charset="0"/>
              <a:buChar char="•"/>
            </a:pPr>
            <a:r>
              <a:rPr lang="en-GB" dirty="0"/>
              <a:t>In public demonstrations, the </a:t>
            </a:r>
            <a:r>
              <a:rPr lang="en-GB" b="1" dirty="0"/>
              <a:t>horse was actually able to correctly answer </a:t>
            </a:r>
            <a:r>
              <a:rPr lang="en-GB" dirty="0"/>
              <a:t>all of its owner's questions with a series of </a:t>
            </a:r>
            <a:r>
              <a:rPr lang="en-GB" b="1" dirty="0"/>
              <a:t>hoof taps</a:t>
            </a:r>
          </a:p>
          <a:p>
            <a:pPr marL="171450" indent="-171450">
              <a:buFont typeface="Arial" panose="020B0604020202020204" pitchFamily="34" charset="0"/>
              <a:buChar char="•"/>
            </a:pPr>
            <a:r>
              <a:rPr lang="en-GB" dirty="0"/>
              <a:t>However, a psychologist at the University of Berlin, did </a:t>
            </a:r>
            <a:r>
              <a:rPr lang="en-GB" b="1" dirty="0"/>
              <a:t>not believe that the animal really had such human-like abilities</a:t>
            </a:r>
          </a:p>
          <a:p>
            <a:pPr marL="171450" indent="-171450">
              <a:buFont typeface="Arial" panose="020B0604020202020204" pitchFamily="34" charset="0"/>
              <a:buChar char="•"/>
            </a:pPr>
            <a:r>
              <a:rPr lang="en-GB" dirty="0"/>
              <a:t>After he conducted </a:t>
            </a:r>
            <a:r>
              <a:rPr lang="en-GB" b="1" dirty="0"/>
              <a:t>a series of experiment</a:t>
            </a:r>
            <a:r>
              <a:rPr lang="en-GB" dirty="0"/>
              <a:t>, he found out: Clever Hans would </a:t>
            </a:r>
            <a:r>
              <a:rPr lang="en-GB" b="1" dirty="0"/>
              <a:t>only give the correct answer if the owner who asked the question knew the answer</a:t>
            </a:r>
            <a:r>
              <a:rPr lang="en-GB" dirty="0"/>
              <a:t>!</a:t>
            </a:r>
          </a:p>
          <a:p>
            <a:pPr marL="171450" indent="-171450">
              <a:buFont typeface="Arial" panose="020B0604020202020204" pitchFamily="34" charset="0"/>
              <a:buChar char="•"/>
            </a:pPr>
            <a:r>
              <a:rPr lang="en-GB" dirty="0"/>
              <a:t>The horse had not really learned to solve the question by calculating or reading, but </a:t>
            </a:r>
            <a:r>
              <a:rPr lang="en-GB" b="1" dirty="0"/>
              <a:t>instead recognized subtle clues in the experimenter's body language </a:t>
            </a:r>
            <a:r>
              <a:rPr lang="en-GB" dirty="0"/>
              <a:t>to figure out what answer was expected of him.</a:t>
            </a:r>
          </a:p>
          <a:p>
            <a:pPr marL="171450" indent="-171450">
              <a:buFont typeface="Arial" panose="020B0604020202020204" pitchFamily="34" charset="0"/>
              <a:buChar char="•"/>
            </a:pPr>
            <a:r>
              <a:rPr lang="en-GB" noProof="0" dirty="0"/>
              <a:t>What does a </a:t>
            </a:r>
            <a:r>
              <a:rPr lang="en-GB" b="1" noProof="0" dirty="0"/>
              <a:t>horse from 1900 have to do with machine learning</a:t>
            </a:r>
            <a:r>
              <a:rPr lang="en-GB" noProof="0" dirty="0"/>
              <a:t>?</a:t>
            </a:r>
          </a:p>
          <a:p>
            <a:pPr marL="171450" indent="-171450">
              <a:buFont typeface="Arial" panose="020B0604020202020204" pitchFamily="34" charset="0"/>
              <a:buChar char="•"/>
            </a:pPr>
            <a:r>
              <a:rPr lang="en-GB" noProof="0" dirty="0"/>
              <a:t>In today's deep learning or even simpler machine learning algorithms, </a:t>
            </a:r>
            <a:r>
              <a:rPr lang="en-GB" b="1" noProof="0" dirty="0"/>
              <a:t>we encounter a very similar problem</a:t>
            </a:r>
            <a:r>
              <a:rPr lang="en-GB" noProof="0" dirty="0"/>
              <a:t>:</a:t>
            </a:r>
          </a:p>
          <a:p>
            <a:pPr marL="171450" indent="-171450">
              <a:buFont typeface="Arial" panose="020B0604020202020204" pitchFamily="34" charset="0"/>
              <a:buChar char="•"/>
            </a:pPr>
            <a:r>
              <a:rPr lang="en-GB" b="1" noProof="0" dirty="0"/>
              <a:t>False correlations </a:t>
            </a:r>
            <a:r>
              <a:rPr lang="en-GB" noProof="0" dirty="0"/>
              <a:t>can occur when the </a:t>
            </a:r>
            <a:r>
              <a:rPr lang="en-GB" b="1" noProof="0" dirty="0"/>
              <a:t>data has a characteristic that is strongly correlated to the correct result </a:t>
            </a:r>
            <a:r>
              <a:rPr lang="en-GB" noProof="0" dirty="0"/>
              <a:t>(such as the experimenter's body language) but </a:t>
            </a:r>
            <a:r>
              <a:rPr lang="en-GB" b="1" noProof="0" dirty="0"/>
              <a:t>is not the cause of the correct answer </a:t>
            </a:r>
            <a:r>
              <a:rPr lang="en-GB" noProof="0" dirty="0"/>
              <a:t>(e.g. a correct calculation).</a:t>
            </a: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7</a:t>
            </a:fld>
            <a:endParaRPr lang="en-DE"/>
          </a:p>
        </p:txBody>
      </p:sp>
    </p:spTree>
    <p:extLst>
      <p:ext uri="{BB962C8B-B14F-4D97-AF65-F5344CB8AC3E}">
        <p14:creationId xmlns:p14="http://schemas.microsoft.com/office/powerpoint/2010/main" val="3445329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 terms of interpretability, one can </a:t>
            </a:r>
            <a:r>
              <a:rPr lang="en-GB" sz="1200" b="1" kern="1200" dirty="0">
                <a:solidFill>
                  <a:schemeClr val="tx1"/>
                </a:solidFill>
                <a:effectLst/>
                <a:latin typeface="+mn-lt"/>
                <a:ea typeface="+mn-ea"/>
                <a:cs typeface="+mn-cs"/>
              </a:rPr>
              <a:t>differentiate between different types.</a:t>
            </a:r>
            <a:endParaRPr lang="en-GB" dirty="0"/>
          </a:p>
          <a:p>
            <a:pPr marL="171450" indent="-171450">
              <a:buFont typeface="Arial" panose="020B0604020202020204" pitchFamily="34" charset="0"/>
              <a:buChar char="•"/>
            </a:pPr>
            <a:r>
              <a:rPr lang="en-GB" b="1" dirty="0"/>
              <a:t>Local interpretability </a:t>
            </a:r>
            <a:r>
              <a:rPr lang="en-GB" dirty="0"/>
              <a:t>considers an </a:t>
            </a:r>
            <a:r>
              <a:rPr lang="en-GB" b="1" dirty="0"/>
              <a:t>individual prediction of a model</a:t>
            </a:r>
            <a:r>
              <a:rPr lang="en-GB" dirty="0"/>
              <a:t>, so it tries to explain why </a:t>
            </a:r>
            <a:r>
              <a:rPr lang="en-GB" b="1" dirty="0"/>
              <a:t>these inputs led to this prediction -&gt; GDPR relevant</a:t>
            </a:r>
          </a:p>
          <a:p>
            <a:pPr marL="171450" indent="-171450">
              <a:buFont typeface="Arial" panose="020B0604020202020204" pitchFamily="34" charset="0"/>
              <a:buChar char="•"/>
            </a:pPr>
            <a:r>
              <a:rPr lang="en-GB" b="1" dirty="0"/>
              <a:t>Global interpretability</a:t>
            </a:r>
            <a:r>
              <a:rPr lang="en-GB" dirty="0"/>
              <a:t>, on the other hand, is </a:t>
            </a:r>
            <a:r>
              <a:rPr lang="en-GB" b="1" dirty="0"/>
              <a:t>achieved by providing users with information </a:t>
            </a:r>
            <a:r>
              <a:rPr lang="en-GB" dirty="0"/>
              <a:t>on how the </a:t>
            </a:r>
            <a:r>
              <a:rPr lang="en-GB" b="1" dirty="0"/>
              <a:t>entire model functions globally </a:t>
            </a:r>
            <a:r>
              <a:rPr lang="en-GB" dirty="0"/>
              <a:t>by giving them the opportunity to </a:t>
            </a:r>
            <a:r>
              <a:rPr lang="en-GB" b="1" dirty="0"/>
              <a:t>examine the structures and parameters </a:t>
            </a:r>
            <a:r>
              <a:rPr lang="en-GB" dirty="0"/>
              <a:t>of the complex model in more detail. Global interpretability makes </a:t>
            </a:r>
            <a:r>
              <a:rPr lang="en-GB" b="1" dirty="0"/>
              <a:t>the inner mechanisms </a:t>
            </a:r>
            <a:r>
              <a:rPr lang="en-GB" dirty="0"/>
              <a:t>of the machine learning model more </a:t>
            </a:r>
            <a:r>
              <a:rPr lang="en-GB" b="1" dirty="0"/>
              <a:t>transparent</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34</a:t>
            </a:fld>
            <a:endParaRPr lang="en-DE"/>
          </a:p>
        </p:txBody>
      </p:sp>
    </p:spTree>
    <p:extLst>
      <p:ext uri="{BB962C8B-B14F-4D97-AF65-F5344CB8AC3E}">
        <p14:creationId xmlns:p14="http://schemas.microsoft.com/office/powerpoint/2010/main" val="1925502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t>Furthermore, we </a:t>
            </a:r>
            <a:r>
              <a:rPr lang="en-GB" b="1" dirty="0"/>
              <a:t>can differentiate between intrinsic and post-hoc interpretability.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On the one hand, there are machine learning models that can be </a:t>
            </a:r>
            <a:r>
              <a:rPr lang="en-GB" sz="1200" b="1" kern="1200" dirty="0">
                <a:solidFill>
                  <a:schemeClr val="tx1"/>
                </a:solidFill>
                <a:effectLst/>
                <a:latin typeface="+mn-lt"/>
                <a:ea typeface="+mn-ea"/>
                <a:cs typeface="+mn-cs"/>
              </a:rPr>
              <a:t>interpreted intrinsically</a:t>
            </a:r>
            <a:r>
              <a:rPr lang="en-GB" sz="1200" kern="1200" dirty="0">
                <a:solidFill>
                  <a:schemeClr val="tx1"/>
                </a:solidFill>
                <a:effectLst/>
                <a:latin typeface="+mn-lt"/>
                <a:ea typeface="+mn-ea"/>
                <a:cs typeface="+mn-cs"/>
              </a:rPr>
              <a:t>; these </a:t>
            </a:r>
            <a:r>
              <a:rPr lang="en-GB" sz="1200" b="1" kern="1200" dirty="0">
                <a:solidFill>
                  <a:schemeClr val="tx1"/>
                </a:solidFill>
                <a:effectLst/>
                <a:latin typeface="+mn-lt"/>
                <a:ea typeface="+mn-ea"/>
                <a:cs typeface="+mn-cs"/>
              </a:rPr>
              <a:t>are self-explanatory </a:t>
            </a:r>
            <a:r>
              <a:rPr lang="en-GB" sz="1200" kern="1200" dirty="0">
                <a:solidFill>
                  <a:schemeClr val="tx1"/>
                </a:solidFill>
                <a:effectLst/>
                <a:latin typeface="+mn-lt"/>
                <a:ea typeface="+mn-ea"/>
                <a:cs typeface="+mn-cs"/>
              </a:rPr>
              <a:t>models </a:t>
            </a:r>
            <a:r>
              <a:rPr lang="en-GB" sz="1200" b="1" kern="1200" dirty="0">
                <a:solidFill>
                  <a:schemeClr val="tx1"/>
                </a:solidFill>
                <a:effectLst/>
                <a:latin typeface="+mn-lt"/>
                <a:ea typeface="+mn-ea"/>
                <a:cs typeface="+mn-cs"/>
              </a:rPr>
              <a:t>that directly integrate </a:t>
            </a:r>
            <a:r>
              <a:rPr lang="en-GB" sz="1200" kern="1200" dirty="0">
                <a:solidFill>
                  <a:schemeClr val="tx1"/>
                </a:solidFill>
                <a:effectLst/>
                <a:latin typeface="+mn-lt"/>
                <a:ea typeface="+mn-ea"/>
                <a:cs typeface="+mn-cs"/>
              </a:rPr>
              <a:t>interpretability. For example </a:t>
            </a:r>
            <a:r>
              <a:rPr lang="en-GB" sz="1200" b="1" kern="1200" dirty="0">
                <a:solidFill>
                  <a:schemeClr val="tx1"/>
                </a:solidFill>
                <a:effectLst/>
                <a:latin typeface="+mn-lt"/>
                <a:ea typeface="+mn-ea"/>
                <a:cs typeface="+mn-cs"/>
              </a:rPr>
              <a:t>decision trees or regressions</a:t>
            </a:r>
          </a:p>
        </p:txBody>
      </p:sp>
      <p:sp>
        <p:nvSpPr>
          <p:cNvPr id="4" name="Slide Number Placeholder 3"/>
          <p:cNvSpPr>
            <a:spLocks noGrp="1"/>
          </p:cNvSpPr>
          <p:nvPr>
            <p:ph type="sldNum" sz="quarter" idx="5"/>
          </p:nvPr>
        </p:nvSpPr>
        <p:spPr/>
        <p:txBody>
          <a:bodyPr/>
          <a:lstStyle/>
          <a:p>
            <a:fld id="{FFA6CF72-46DA-3E4A-BB4A-CAFAD7FDD86C}" type="slidenum">
              <a:rPr lang="en-DE" smtClean="0"/>
              <a:t>35</a:t>
            </a:fld>
            <a:endParaRPr lang="en-DE"/>
          </a:p>
        </p:txBody>
      </p:sp>
    </p:spTree>
    <p:extLst>
      <p:ext uri="{BB962C8B-B14F-4D97-AF65-F5344CB8AC3E}">
        <p14:creationId xmlns:p14="http://schemas.microsoft.com/office/powerpoint/2010/main" val="4134286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But you may also remember decision tree we computed for the Titanic Data set in the tutorial which was also quite big and not easy to explain</a:t>
            </a:r>
          </a:p>
          <a:p>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36</a:t>
            </a:fld>
            <a:endParaRPr lang="en-DE"/>
          </a:p>
        </p:txBody>
      </p:sp>
    </p:spTree>
    <p:extLst>
      <p:ext uri="{BB962C8B-B14F-4D97-AF65-F5344CB8AC3E}">
        <p14:creationId xmlns:p14="http://schemas.microsoft.com/office/powerpoint/2010/main" val="2903486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On the other hand, </a:t>
            </a:r>
            <a:r>
              <a:rPr lang="en-GB" sz="1200" b="1" kern="1200" dirty="0">
                <a:solidFill>
                  <a:schemeClr val="tx1"/>
                </a:solidFill>
                <a:effectLst/>
                <a:latin typeface="+mn-lt"/>
                <a:ea typeface="+mn-ea"/>
                <a:cs typeface="+mn-cs"/>
              </a:rPr>
              <a:t>we have machine learning models such as deep learning and neural networks</a:t>
            </a:r>
            <a:r>
              <a:rPr lang="en-GB" sz="1200" kern="1200" dirty="0">
                <a:solidFill>
                  <a:schemeClr val="tx1"/>
                </a:solidFill>
                <a:effectLst/>
                <a:latin typeface="+mn-lt"/>
                <a:ea typeface="+mn-ea"/>
                <a:cs typeface="+mn-cs"/>
              </a:rPr>
              <a:t>, which </a:t>
            </a:r>
            <a:r>
              <a:rPr lang="en-GB" sz="1200" b="1" kern="1200" dirty="0">
                <a:solidFill>
                  <a:schemeClr val="tx1"/>
                </a:solidFill>
                <a:effectLst/>
                <a:latin typeface="+mn-lt"/>
                <a:ea typeface="+mn-ea"/>
                <a:cs typeface="+mn-cs"/>
              </a:rPr>
              <a:t>cannot be explained by themselves</a:t>
            </a:r>
            <a:r>
              <a:rPr lang="en-GB" sz="1200" kern="1200" dirty="0">
                <a:solidFill>
                  <a:schemeClr val="tx1"/>
                </a:solidFill>
                <a:effectLst/>
                <a:latin typeface="+mn-lt"/>
                <a:ea typeface="+mn-ea"/>
                <a:cs typeface="+mn-cs"/>
              </a:rPr>
              <a:t>. Here we need </a:t>
            </a:r>
            <a:r>
              <a:rPr lang="en-GB" sz="1200" b="1" kern="1200" dirty="0">
                <a:solidFill>
                  <a:schemeClr val="tx1"/>
                </a:solidFill>
                <a:effectLst/>
                <a:latin typeface="+mn-lt"/>
                <a:ea typeface="+mn-ea"/>
                <a:cs typeface="+mn-cs"/>
              </a:rPr>
              <a:t>post-hoc interpretability,</a:t>
            </a:r>
            <a:r>
              <a:rPr lang="en-GB" sz="1200" kern="1200" dirty="0">
                <a:solidFill>
                  <a:schemeClr val="tx1"/>
                </a:solidFill>
                <a:effectLst/>
                <a:latin typeface="+mn-lt"/>
                <a:ea typeface="+mn-ea"/>
                <a:cs typeface="+mn-cs"/>
              </a:rPr>
              <a:t> which </a:t>
            </a:r>
            <a:r>
              <a:rPr lang="en-GB" sz="1200" b="1" kern="1200" dirty="0">
                <a:solidFill>
                  <a:schemeClr val="tx1"/>
                </a:solidFill>
                <a:effectLst/>
                <a:latin typeface="+mn-lt"/>
                <a:ea typeface="+mn-ea"/>
                <a:cs typeface="+mn-cs"/>
              </a:rPr>
              <a:t>requires a second model that creates explanations for the existing model</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It behaves similarly to the mental models: the explanation does not have to </a:t>
            </a:r>
            <a:r>
              <a:rPr lang="en-GB" sz="1200" b="1" kern="1200" dirty="0">
                <a:solidFill>
                  <a:schemeClr val="tx1"/>
                </a:solidFill>
                <a:effectLst/>
                <a:latin typeface="+mn-lt"/>
                <a:ea typeface="+mn-ea"/>
                <a:cs typeface="+mn-cs"/>
              </a:rPr>
              <a:t>correspond exactly to the </a:t>
            </a:r>
            <a:r>
              <a:rPr lang="en-GB" sz="1200" b="1" kern="1200" dirty="0" err="1">
                <a:solidFill>
                  <a:schemeClr val="tx1"/>
                </a:solidFill>
                <a:effectLst/>
                <a:latin typeface="+mn-lt"/>
                <a:ea typeface="+mn-ea"/>
                <a:cs typeface="+mn-cs"/>
              </a:rPr>
              <a:t>behavior</a:t>
            </a:r>
            <a:r>
              <a:rPr lang="en-GB" sz="1200" kern="1200" dirty="0">
                <a:solidFill>
                  <a:schemeClr val="tx1"/>
                </a:solidFill>
                <a:effectLst/>
                <a:latin typeface="+mn-lt"/>
                <a:ea typeface="+mn-ea"/>
                <a:cs typeface="+mn-cs"/>
              </a:rPr>
              <a:t>, but it does </a:t>
            </a:r>
            <a:r>
              <a:rPr lang="en-GB" sz="1200" b="1" kern="1200" dirty="0">
                <a:solidFill>
                  <a:schemeClr val="tx1"/>
                </a:solidFill>
                <a:effectLst/>
                <a:latin typeface="+mn-lt"/>
                <a:ea typeface="+mn-ea"/>
                <a:cs typeface="+mn-cs"/>
              </a:rPr>
              <a:t>explain the </a:t>
            </a:r>
            <a:r>
              <a:rPr lang="en-GB" sz="1200" b="1" kern="1200" dirty="0" err="1">
                <a:solidFill>
                  <a:schemeClr val="tx1"/>
                </a:solidFill>
                <a:effectLst/>
                <a:latin typeface="+mn-lt"/>
                <a:ea typeface="+mn-ea"/>
                <a:cs typeface="+mn-cs"/>
              </a:rPr>
              <a:t>behavior</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37</a:t>
            </a:fld>
            <a:endParaRPr lang="en-DE"/>
          </a:p>
        </p:txBody>
      </p:sp>
    </p:spTree>
    <p:extLst>
      <p:ext uri="{BB962C8B-B14F-4D97-AF65-F5344CB8AC3E}">
        <p14:creationId xmlns:p14="http://schemas.microsoft.com/office/powerpoint/2010/main" val="1480840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Intrinsic interpretable models </a:t>
            </a:r>
            <a:r>
              <a:rPr lang="en-GB" dirty="0"/>
              <a:t>can provide precise and undistorted explanations, but unfortunately </a:t>
            </a:r>
            <a:r>
              <a:rPr lang="en-GB" b="1" dirty="0"/>
              <a:t>often have poorer performance</a:t>
            </a:r>
            <a:r>
              <a:rPr lang="en-GB" dirty="0"/>
              <a:t>. As you can see in the picture here, a </a:t>
            </a:r>
            <a:r>
              <a:rPr lang="en-GB" b="1" dirty="0"/>
              <a:t>higher prediction accuracy usually goes hand in hand with a worse </a:t>
            </a:r>
            <a:r>
              <a:rPr lang="en-GB" b="1" dirty="0" err="1"/>
              <a:t>explainability</a:t>
            </a:r>
            <a:r>
              <a:rPr lang="en-GB" b="1" dirty="0"/>
              <a:t>.</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45</a:t>
            </a:fld>
            <a:endParaRPr lang="en-DE"/>
          </a:p>
        </p:txBody>
      </p:sp>
    </p:spTree>
    <p:extLst>
      <p:ext uri="{BB962C8B-B14F-4D97-AF65-F5344CB8AC3E}">
        <p14:creationId xmlns:p14="http://schemas.microsoft.com/office/powerpoint/2010/main" val="959725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 Example with decision tree, how can be now </a:t>
            </a:r>
            <a:r>
              <a:rPr lang="en-DE" b="1" dirty="0"/>
              <a:t>explain the output in human-understandable terms</a:t>
            </a:r>
          </a:p>
          <a:p>
            <a:r>
              <a:rPr lang="en-DE" dirty="0"/>
              <a:t>- </a:t>
            </a:r>
            <a:r>
              <a:rPr lang="en-GB" dirty="0"/>
              <a:t>R</a:t>
            </a:r>
            <a:r>
              <a:rPr lang="en-DE" dirty="0"/>
              <a:t>emember GDPR</a:t>
            </a:r>
          </a:p>
        </p:txBody>
      </p:sp>
      <p:sp>
        <p:nvSpPr>
          <p:cNvPr id="4" name="Slide Number Placeholder 3"/>
          <p:cNvSpPr>
            <a:spLocks noGrp="1"/>
          </p:cNvSpPr>
          <p:nvPr>
            <p:ph type="sldNum" sz="quarter" idx="5"/>
          </p:nvPr>
        </p:nvSpPr>
        <p:spPr/>
        <p:txBody>
          <a:bodyPr/>
          <a:lstStyle/>
          <a:p>
            <a:fld id="{FFA6CF72-46DA-3E4A-BB4A-CAFAD7FDD86C}" type="slidenum">
              <a:rPr lang="en-DE" smtClean="0"/>
              <a:t>46</a:t>
            </a:fld>
            <a:endParaRPr lang="en-DE"/>
          </a:p>
        </p:txBody>
      </p:sp>
    </p:spTree>
    <p:extLst>
      <p:ext uri="{BB962C8B-B14F-4D97-AF65-F5344CB8AC3E}">
        <p14:creationId xmlns:p14="http://schemas.microsoft.com/office/powerpoint/2010/main" val="588210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47</a:t>
            </a:fld>
            <a:endParaRPr lang="en-DE"/>
          </a:p>
        </p:txBody>
      </p:sp>
    </p:spTree>
    <p:extLst>
      <p:ext uri="{BB962C8B-B14F-4D97-AF65-F5344CB8AC3E}">
        <p14:creationId xmlns:p14="http://schemas.microsoft.com/office/powerpoint/2010/main" val="2478801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Before, we looked at how you can make the black box models </a:t>
            </a:r>
            <a:r>
              <a:rPr lang="en-GB" b="1" dirty="0"/>
              <a:t>more interpretable </a:t>
            </a:r>
            <a:r>
              <a:rPr lang="en-GB" dirty="0"/>
              <a:t>so that they can be interpreted at all</a:t>
            </a:r>
          </a:p>
          <a:p>
            <a:pPr marL="171450" indent="-171450">
              <a:buFont typeface="Arial" panose="020B0604020202020204" pitchFamily="34" charset="0"/>
              <a:buChar char="•"/>
            </a:pPr>
            <a:r>
              <a:rPr lang="en-GB" dirty="0"/>
              <a:t>Next, let's look at </a:t>
            </a:r>
            <a:r>
              <a:rPr lang="en-GB" b="1" dirty="0"/>
              <a:t>how</a:t>
            </a:r>
            <a:r>
              <a:rPr lang="en-GB" dirty="0"/>
              <a:t> - once we have the information about the model - </a:t>
            </a:r>
            <a:r>
              <a:rPr lang="en-GB" b="1" dirty="0"/>
              <a:t>we can explain </a:t>
            </a:r>
            <a:r>
              <a:rPr lang="en-GB" dirty="0"/>
              <a:t>it to the user</a:t>
            </a:r>
          </a:p>
          <a:p>
            <a:pPr marL="171450" indent="-171450">
              <a:buFont typeface="Arial" panose="020B0604020202020204" pitchFamily="34" charset="0"/>
              <a:buChar char="•"/>
            </a:pPr>
            <a:r>
              <a:rPr lang="en-GB" dirty="0"/>
              <a:t>We are pursuing three goals:</a:t>
            </a:r>
          </a:p>
          <a:p>
            <a:pPr marL="171450" indent="-171450">
              <a:buFont typeface="Arial" panose="020B0604020202020204" pitchFamily="34" charset="0"/>
              <a:buChar char="•"/>
            </a:pPr>
            <a:r>
              <a:rPr lang="en-GB" dirty="0"/>
              <a:t>Support users to </a:t>
            </a:r>
            <a:r>
              <a:rPr lang="en-GB" b="1" dirty="0"/>
              <a:t>develop an appropriate mental model </a:t>
            </a:r>
            <a:r>
              <a:rPr lang="en-GB" dirty="0"/>
              <a:t>of the processes, i.e. to understand the model</a:t>
            </a:r>
          </a:p>
          <a:p>
            <a:pPr marL="171450" indent="-171450">
              <a:buFont typeface="Arial" panose="020B0604020202020204" pitchFamily="34" charset="0"/>
              <a:buChar char="•"/>
            </a:pPr>
            <a:r>
              <a:rPr lang="en-GB" dirty="0"/>
              <a:t>Help users to </a:t>
            </a:r>
            <a:r>
              <a:rPr lang="en-GB" b="1" dirty="0"/>
              <a:t>calibrate their confidence in the model </a:t>
            </a:r>
            <a:r>
              <a:rPr lang="en-GB" dirty="0"/>
              <a:t>so that they neither trust the model too much nor too little -&gt; explain</a:t>
            </a:r>
          </a:p>
          <a:p>
            <a:pPr marL="171450" indent="-171450">
              <a:buFont typeface="Arial" panose="020B0604020202020204" pitchFamily="34" charset="0"/>
              <a:buChar char="•"/>
            </a:pPr>
            <a:r>
              <a:rPr lang="en-GB" dirty="0"/>
              <a:t>And finally, support users in </a:t>
            </a:r>
            <a:r>
              <a:rPr lang="en-GB" b="1" dirty="0"/>
              <a:t>correcting the model in the event of errors</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48</a:t>
            </a:fld>
            <a:endParaRPr lang="en-DE"/>
          </a:p>
        </p:txBody>
      </p:sp>
    </p:spTree>
    <p:extLst>
      <p:ext uri="{BB962C8B-B14F-4D97-AF65-F5344CB8AC3E}">
        <p14:creationId xmlns:p14="http://schemas.microsoft.com/office/powerpoint/2010/main" val="2874346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too, we </a:t>
            </a:r>
            <a:r>
              <a:rPr lang="en-GB" b="1" dirty="0"/>
              <a:t>can differentiate between a local explanation </a:t>
            </a:r>
            <a:r>
              <a:rPr lang="en-GB" dirty="0"/>
              <a:t>that explains to me why a certain decision was made, for example why a certain email was classified as spam</a:t>
            </a:r>
          </a:p>
          <a:p>
            <a:pPr marL="171450" indent="-171450">
              <a:buFont typeface="Arial" panose="020B0604020202020204" pitchFamily="34" charset="0"/>
              <a:buChar char="•"/>
            </a:pPr>
            <a:r>
              <a:rPr lang="en-GB" dirty="0"/>
              <a:t>Even if you can argue here whether this explanation is really particularly helpful</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49</a:t>
            </a:fld>
            <a:endParaRPr lang="en-DE"/>
          </a:p>
        </p:txBody>
      </p:sp>
    </p:spTree>
    <p:extLst>
      <p:ext uri="{BB962C8B-B14F-4D97-AF65-F5344CB8AC3E}">
        <p14:creationId xmlns:p14="http://schemas.microsoft.com/office/powerpoint/2010/main" val="2214061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Conversely, one can also try to give users an insight into the </a:t>
            </a:r>
            <a:r>
              <a:rPr lang="en-GB" b="1" dirty="0"/>
              <a:t>underlying mechanisms through global explanations</a:t>
            </a:r>
            <a:r>
              <a:rPr lang="en-GB" dirty="0"/>
              <a:t>.</a:t>
            </a:r>
          </a:p>
          <a:p>
            <a:pPr marL="171450" indent="-171450">
              <a:buFont typeface="Arial" panose="020B0604020202020204" pitchFamily="34" charset="0"/>
              <a:buChar char="•"/>
            </a:pPr>
            <a:r>
              <a:rPr lang="en-GB" dirty="0"/>
              <a:t>So it does not explain individual decisions, but like here, for example, which information is used to personalize advertising on Google</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50</a:t>
            </a:fld>
            <a:endParaRPr lang="en-DE"/>
          </a:p>
        </p:txBody>
      </p:sp>
    </p:spTree>
    <p:extLst>
      <p:ext uri="{BB962C8B-B14F-4D97-AF65-F5344CB8AC3E}">
        <p14:creationId xmlns:p14="http://schemas.microsoft.com/office/powerpoint/2010/main" val="378483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noProof="0" dirty="0"/>
              <a:t>You can see an example from today here. Scientists led by Winkler have found that </a:t>
            </a:r>
            <a:r>
              <a:rPr lang="en-GB" b="1" noProof="0" dirty="0"/>
              <a:t>melanomas were correctly identified by a Machine-Learning model, primarily based on medical markings</a:t>
            </a:r>
            <a:r>
              <a:rPr lang="en-GB" noProof="0" dirty="0"/>
              <a:t>. </a:t>
            </a:r>
          </a:p>
          <a:p>
            <a:pPr marL="171450" indent="-171450">
              <a:buFont typeface="Arial" panose="020B0604020202020204" pitchFamily="34" charset="0"/>
              <a:buChar char="•"/>
            </a:pPr>
            <a:r>
              <a:rPr lang="en-GB" noProof="0" dirty="0"/>
              <a:t>Show in Image</a:t>
            </a:r>
          </a:p>
          <a:p>
            <a:pPr marL="171450" indent="-171450">
              <a:buFont typeface="Arial" panose="020B0604020202020204" pitchFamily="34" charset="0"/>
              <a:buChar char="•"/>
            </a:pPr>
            <a:r>
              <a:rPr lang="en-GB" noProof="0" dirty="0"/>
              <a:t>So when medical professionals </a:t>
            </a:r>
            <a:r>
              <a:rPr lang="en-GB" b="1" noProof="0" dirty="0"/>
              <a:t>made marks </a:t>
            </a:r>
            <a:r>
              <a:rPr lang="en-GB" noProof="0" dirty="0"/>
              <a:t>around a birthmark with </a:t>
            </a:r>
            <a:r>
              <a:rPr lang="en-GB" b="1" noProof="0" dirty="0"/>
              <a:t>an ultraviolet pen</a:t>
            </a:r>
            <a:r>
              <a:rPr lang="en-GB" noProof="0" dirty="0"/>
              <a:t>, it was </a:t>
            </a:r>
            <a:r>
              <a:rPr lang="en-GB" b="1" noProof="0" dirty="0"/>
              <a:t>more likely to be recognized as a melanoma</a:t>
            </a:r>
            <a:r>
              <a:rPr lang="en-GB" noProof="0" dirty="0"/>
              <a:t>, which has led to a </a:t>
            </a:r>
            <a:r>
              <a:rPr lang="en-GB" b="1" noProof="0" dirty="0"/>
              <a:t>higher false-positive rate</a:t>
            </a:r>
            <a:r>
              <a:rPr lang="en-GB" noProof="0" dirty="0"/>
              <a:t>. The reason for this was a </a:t>
            </a:r>
            <a:r>
              <a:rPr lang="en-GB" b="1" noProof="0" dirty="0"/>
              <a:t>training set that primarily contained pictures with markings</a:t>
            </a:r>
          </a:p>
          <a:p>
            <a:pPr marL="171450" indent="-171450">
              <a:buFont typeface="Arial" panose="020B0604020202020204" pitchFamily="34" charset="0"/>
              <a:buChar char="•"/>
            </a:pPr>
            <a:r>
              <a:rPr lang="en-GB" noProof="0" dirty="0"/>
              <a:t>The challenge is that it </a:t>
            </a:r>
            <a:r>
              <a:rPr lang="en-GB" b="1" noProof="0" dirty="0"/>
              <a:t>is not that easy to tell if we encounter a Clever Hans problem </a:t>
            </a:r>
            <a:r>
              <a:rPr lang="en-GB" noProof="0" dirty="0"/>
              <a:t>because it is </a:t>
            </a:r>
            <a:r>
              <a:rPr lang="en-GB" b="1" noProof="0" dirty="0"/>
              <a:t>not reflected in a value such as accuracy</a:t>
            </a:r>
            <a:r>
              <a:rPr lang="en-GB" noProof="0" dirty="0"/>
              <a:t>.</a:t>
            </a:r>
          </a:p>
          <a:p>
            <a:pPr marL="171450" indent="-171450">
              <a:buFont typeface="Arial" panose="020B0604020202020204" pitchFamily="34" charset="0"/>
              <a:buChar char="•"/>
            </a:pPr>
            <a:r>
              <a:rPr lang="en-GB" noProof="0" dirty="0"/>
              <a:t>Therefore, these are </a:t>
            </a:r>
            <a:r>
              <a:rPr lang="en-GB" b="1" noProof="0" dirty="0"/>
              <a:t>black box problems because we do not know the exact processes of the algorithm</a:t>
            </a:r>
          </a:p>
        </p:txBody>
      </p:sp>
      <p:sp>
        <p:nvSpPr>
          <p:cNvPr id="4" name="Slide Number Placeholder 3"/>
          <p:cNvSpPr>
            <a:spLocks noGrp="1"/>
          </p:cNvSpPr>
          <p:nvPr>
            <p:ph type="sldNum" sz="quarter" idx="5"/>
          </p:nvPr>
        </p:nvSpPr>
        <p:spPr/>
        <p:txBody>
          <a:bodyPr/>
          <a:lstStyle/>
          <a:p>
            <a:fld id="{FFA6CF72-46DA-3E4A-BB4A-CAFAD7FDD86C}" type="slidenum">
              <a:rPr lang="en-DE" smtClean="0"/>
              <a:t>8</a:t>
            </a:fld>
            <a:endParaRPr lang="en-DE"/>
          </a:p>
        </p:txBody>
      </p:sp>
    </p:spTree>
    <p:extLst>
      <p:ext uri="{BB962C8B-B14F-4D97-AF65-F5344CB8AC3E}">
        <p14:creationId xmlns:p14="http://schemas.microsoft.com/office/powerpoint/2010/main" val="2391952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E" dirty="0"/>
              <a:t>Another challenge is </a:t>
            </a:r>
            <a:r>
              <a:rPr lang="en-DE" b="1" dirty="0"/>
              <a:t>what we should actually explain </a:t>
            </a:r>
            <a:r>
              <a:rPr lang="en-DE" dirty="0"/>
              <a:t>to users</a:t>
            </a:r>
          </a:p>
          <a:p>
            <a:pPr marL="171450" indent="-171450">
              <a:buFont typeface="Arial" panose="020B0604020202020204" pitchFamily="34" charset="0"/>
              <a:buChar char="•"/>
            </a:pPr>
            <a:r>
              <a:rPr lang="en-DE" dirty="0"/>
              <a:t>Lim and Dey conducted several studies and came up </a:t>
            </a:r>
            <a:r>
              <a:rPr lang="en-DE" b="1" dirty="0"/>
              <a:t>8 different explanation types</a:t>
            </a:r>
            <a:r>
              <a:rPr lang="en-DE" dirty="0"/>
              <a:t>, different questions that an explanation interface should answer</a:t>
            </a:r>
          </a:p>
          <a:p>
            <a:pPr marL="171450" indent="-171450">
              <a:buFont typeface="Arial" panose="020B0604020202020204" pitchFamily="34" charset="0"/>
              <a:buChar char="•"/>
            </a:pPr>
            <a:r>
              <a:rPr lang="en-DE" dirty="0"/>
              <a:t>Most notably, an explanation interface should answer why it came to this decision</a:t>
            </a:r>
          </a:p>
          <a:p>
            <a:pPr marL="171450" indent="-171450">
              <a:buFont typeface="Arial" panose="020B0604020202020204" pitchFamily="34" charset="0"/>
              <a:buChar char="•"/>
            </a:pPr>
            <a:endParaRPr lang="en-DE" dirty="0"/>
          </a:p>
          <a:p>
            <a:pPr marL="171450" indent="-171450">
              <a:buFont typeface="Arial" panose="020B0604020202020204" pitchFamily="34" charset="0"/>
              <a:buChar char="•"/>
            </a:pPr>
            <a:r>
              <a:rPr lang="en-DE" dirty="0"/>
              <a:t>Tintarev and Masthoff looked into the </a:t>
            </a:r>
            <a:r>
              <a:rPr lang="en-DE" b="1" dirty="0"/>
              <a:t>goals that explanations </a:t>
            </a:r>
            <a:r>
              <a:rPr lang="en-DE" dirty="0"/>
              <a:t>in recommender systems should achieve</a:t>
            </a:r>
          </a:p>
          <a:p>
            <a:pPr marL="171450" indent="-171450">
              <a:buFont typeface="Arial" panose="020B0604020202020204" pitchFamily="34" charset="0"/>
              <a:buChar char="•"/>
            </a:pPr>
            <a:r>
              <a:rPr lang="en-DE" dirty="0"/>
              <a:t>These goals are to some degree </a:t>
            </a:r>
            <a:r>
              <a:rPr lang="en-DE" b="1" dirty="0"/>
              <a:t>mutually exclusive </a:t>
            </a:r>
            <a:r>
              <a:rPr lang="en-DE" dirty="0"/>
              <a:t>so it is often not possible to fulfill all these goals to the same exten</a:t>
            </a:r>
          </a:p>
          <a:p>
            <a:pPr marL="171450" indent="-171450">
              <a:buFont typeface="Arial" panose="020B0604020202020204" pitchFamily="34" charset="0"/>
              <a:buChar char="•"/>
            </a:pPr>
            <a:r>
              <a:rPr lang="en-DE" dirty="0"/>
              <a:t>Which goals are most important </a:t>
            </a:r>
            <a:r>
              <a:rPr lang="en-DE" b="1" dirty="0"/>
              <a:t>highly depends </a:t>
            </a:r>
            <a:r>
              <a:rPr lang="en-DE" dirty="0"/>
              <a:t>on the platform and context</a:t>
            </a:r>
          </a:p>
          <a:p>
            <a:pPr marL="171450" indent="-171450">
              <a:buFont typeface="Arial" panose="020B0604020202020204" pitchFamily="34" charset="0"/>
              <a:buChar char="•"/>
            </a:pPr>
            <a:r>
              <a:rPr lang="en-DE" dirty="0"/>
              <a:t>I’ll show you this using some examples</a:t>
            </a:r>
          </a:p>
        </p:txBody>
      </p:sp>
      <p:sp>
        <p:nvSpPr>
          <p:cNvPr id="4" name="Slide Number Placeholder 3"/>
          <p:cNvSpPr>
            <a:spLocks noGrp="1"/>
          </p:cNvSpPr>
          <p:nvPr>
            <p:ph type="sldNum" sz="quarter" idx="5"/>
          </p:nvPr>
        </p:nvSpPr>
        <p:spPr/>
        <p:txBody>
          <a:bodyPr/>
          <a:lstStyle/>
          <a:p>
            <a:fld id="{FFA6CF72-46DA-3E4A-BB4A-CAFAD7FDD86C}" type="slidenum">
              <a:rPr lang="en-DE" smtClean="0"/>
              <a:t>51</a:t>
            </a:fld>
            <a:endParaRPr lang="en-DE"/>
          </a:p>
        </p:txBody>
      </p:sp>
    </p:spTree>
    <p:extLst>
      <p:ext uri="{BB962C8B-B14F-4D97-AF65-F5344CB8AC3E}">
        <p14:creationId xmlns:p14="http://schemas.microsoft.com/office/powerpoint/2010/main" val="1547377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52</a:t>
            </a:fld>
            <a:endParaRPr lang="en-DE"/>
          </a:p>
        </p:txBody>
      </p:sp>
    </p:spTree>
    <p:extLst>
      <p:ext uri="{BB962C8B-B14F-4D97-AF65-F5344CB8AC3E}">
        <p14:creationId xmlns:p14="http://schemas.microsoft.com/office/powerpoint/2010/main" val="2765400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Wichtiger Aspekt: „Es könnte Gründe geben, die hier nicht aufgeführt sind.“</a:t>
            </a:r>
          </a:p>
          <a:p>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53</a:t>
            </a:fld>
            <a:endParaRPr lang="en-DE"/>
          </a:p>
        </p:txBody>
      </p:sp>
    </p:spTree>
    <p:extLst>
      <p:ext uri="{BB962C8B-B14F-4D97-AF65-F5344CB8AC3E}">
        <p14:creationId xmlns:p14="http://schemas.microsoft.com/office/powerpoint/2010/main" val="1192081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Here you can see an algorithm-informed </a:t>
            </a:r>
            <a:r>
              <a:rPr lang="en-GB" sz="1200" b="1" i="1" kern="1200" dirty="0">
                <a:solidFill>
                  <a:schemeClr val="tx1"/>
                </a:solidFill>
                <a:effectLst/>
                <a:latin typeface="+mn-lt"/>
                <a:ea typeface="+mn-ea"/>
                <a:cs typeface="+mn-cs"/>
              </a:rPr>
              <a:t>XAI question bank </a:t>
            </a:r>
            <a:r>
              <a:rPr lang="en-GB" sz="1200" kern="1200" dirty="0">
                <a:solidFill>
                  <a:schemeClr val="tx1"/>
                </a:solidFill>
                <a:effectLst/>
                <a:latin typeface="+mn-lt"/>
                <a:ea typeface="+mn-ea"/>
                <a:cs typeface="+mn-cs"/>
              </a:rPr>
              <a:t>in which user needs for </a:t>
            </a:r>
            <a:r>
              <a:rPr lang="en-GB" sz="1200" b="1" kern="1200" dirty="0" err="1">
                <a:solidFill>
                  <a:schemeClr val="tx1"/>
                </a:solidFill>
                <a:effectLst/>
                <a:latin typeface="+mn-lt"/>
                <a:ea typeface="+mn-ea"/>
                <a:cs typeface="+mn-cs"/>
              </a:rPr>
              <a:t>explainability</a:t>
            </a:r>
            <a:r>
              <a:rPr lang="en-GB" sz="1200" kern="1200" dirty="0">
                <a:solidFill>
                  <a:schemeClr val="tx1"/>
                </a:solidFill>
                <a:effectLst/>
                <a:latin typeface="+mn-lt"/>
                <a:ea typeface="+mn-ea"/>
                <a:cs typeface="+mn-cs"/>
              </a:rPr>
              <a:t> are represented </a:t>
            </a:r>
            <a:r>
              <a:rPr lang="en-GB" sz="1200" b="1" kern="1200" dirty="0">
                <a:solidFill>
                  <a:schemeClr val="tx1"/>
                </a:solidFill>
                <a:effectLst/>
                <a:latin typeface="+mn-lt"/>
                <a:ea typeface="+mn-ea"/>
                <a:cs typeface="+mn-cs"/>
              </a:rPr>
              <a:t>as prototypical questions </a:t>
            </a:r>
            <a:r>
              <a:rPr lang="en-GB" sz="1200" kern="1200" dirty="0">
                <a:solidFill>
                  <a:schemeClr val="tx1"/>
                </a:solidFill>
                <a:effectLst/>
                <a:latin typeface="+mn-lt"/>
                <a:ea typeface="+mn-ea"/>
                <a:cs typeface="+mn-cs"/>
              </a:rPr>
              <a:t>users might ask about the AI </a:t>
            </a:r>
          </a:p>
          <a:p>
            <a:pPr marL="171450" indent="-171450">
              <a:buFontTx/>
              <a:buChar char="-"/>
            </a:pPr>
            <a:r>
              <a:rPr lang="en-GB" sz="1200" kern="1200" dirty="0">
                <a:solidFill>
                  <a:schemeClr val="tx1"/>
                </a:solidFill>
                <a:effectLst/>
                <a:latin typeface="+mn-lt"/>
                <a:ea typeface="+mn-ea"/>
                <a:cs typeface="+mn-cs"/>
              </a:rPr>
              <a:t>People want to be informed about the mistakes that biases a system has</a:t>
            </a:r>
          </a:p>
          <a:p>
            <a:pPr marL="171450" indent="-171450">
              <a:buFontTx/>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54</a:t>
            </a:fld>
            <a:endParaRPr lang="en-DE"/>
          </a:p>
        </p:txBody>
      </p:sp>
    </p:spTree>
    <p:extLst>
      <p:ext uri="{BB962C8B-B14F-4D97-AF65-F5344CB8AC3E}">
        <p14:creationId xmlns:p14="http://schemas.microsoft.com/office/powerpoint/2010/main" val="1795071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DE" b="0" dirty="0"/>
              <a:t>Explanations have</a:t>
            </a:r>
            <a:r>
              <a:rPr lang="en-DE" b="1" dirty="0"/>
              <a:t> long been researched before machine learning in social science. </a:t>
            </a:r>
            <a:r>
              <a:rPr lang="en-DE" b="0" dirty="0"/>
              <a:t>Hence, Miller has provided some</a:t>
            </a:r>
            <a:r>
              <a:rPr lang="en-DE" b="1" dirty="0"/>
              <a:t> directions towards user-oriented explanations, </a:t>
            </a:r>
            <a:r>
              <a:rPr lang="en-DE" b="0" dirty="0"/>
              <a:t>which might be more satisfying to humans as means of 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DE" b="1" dirty="0"/>
              <a:t>Contrastive or counterfactual explanations </a:t>
            </a:r>
            <a:r>
              <a:rPr lang="en-GB" sz="1200" kern="1200" dirty="0">
                <a:solidFill>
                  <a:schemeClr val="tx1"/>
                </a:solidFill>
                <a:effectLst/>
                <a:latin typeface="+mn-lt"/>
                <a:ea typeface="+mn-ea"/>
                <a:cs typeface="+mn-cs"/>
              </a:rPr>
              <a:t>do not tell why a specific prediction was made, but </a:t>
            </a:r>
            <a:r>
              <a:rPr lang="en-GB" sz="1200" b="1" kern="1200" dirty="0">
                <a:solidFill>
                  <a:schemeClr val="tx1"/>
                </a:solidFill>
                <a:effectLst/>
                <a:latin typeface="+mn-lt"/>
                <a:ea typeface="+mn-ea"/>
                <a:cs typeface="+mn-cs"/>
              </a:rPr>
              <a:t>rather explain why this prediction was made instead of anothe</a:t>
            </a:r>
            <a:r>
              <a:rPr lang="en-GB" sz="1200" kern="1200" dirty="0">
                <a:solidFill>
                  <a:schemeClr val="tx1"/>
                </a:solidFill>
                <a:effectLst/>
                <a:latin typeface="+mn-lt"/>
                <a:ea typeface="+mn-ea"/>
                <a:cs typeface="+mn-cs"/>
              </a:rPr>
              <a:t>r, so as to answer questions like “Why Q rather than 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Here Q is the fact that requires explanation, and R is the comparing case, which could be a real one or virtual 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Consider, for instance, </a:t>
            </a:r>
            <a:r>
              <a:rPr lang="en-GB" sz="1200" b="1" kern="1200" dirty="0">
                <a:solidFill>
                  <a:schemeClr val="tx1"/>
                </a:solidFill>
                <a:effectLst/>
                <a:latin typeface="+mn-lt"/>
                <a:ea typeface="+mn-ea"/>
                <a:cs typeface="+mn-cs"/>
              </a:rPr>
              <a:t>a user is declined mortgage</a:t>
            </a:r>
            <a:r>
              <a:rPr lang="en-GB" sz="1200" kern="1200" dirty="0">
                <a:solidFill>
                  <a:schemeClr val="tx1"/>
                </a:solidFill>
                <a:effectLst/>
                <a:latin typeface="+mn-lt"/>
                <a:ea typeface="+mn-ea"/>
                <a:cs typeface="+mn-cs"/>
              </a:rPr>
              <a:t>. The user </a:t>
            </a:r>
            <a:r>
              <a:rPr lang="en-GB" sz="1200" b="1" kern="1200" dirty="0">
                <a:solidFill>
                  <a:schemeClr val="tx1"/>
                </a:solidFill>
                <a:effectLst/>
                <a:latin typeface="+mn-lt"/>
                <a:ea typeface="+mn-ea"/>
                <a:cs typeface="+mn-cs"/>
              </a:rPr>
              <a:t>may compare with another real case and raise question</a:t>
            </a:r>
            <a:r>
              <a:rPr lang="en-GB" sz="1200" kern="1200" dirty="0">
                <a:solidFill>
                  <a:schemeClr val="tx1"/>
                </a:solidFill>
                <a:effectLst/>
                <a:latin typeface="+mn-lt"/>
                <a:ea typeface="+mn-ea"/>
                <a:cs typeface="+mn-cs"/>
              </a:rPr>
              <a:t>: “Why didn’t I get a mortgage when my </a:t>
            </a:r>
            <a:r>
              <a:rPr lang="en-GB" sz="1200" kern="1200" dirty="0" err="1">
                <a:solidFill>
                  <a:schemeClr val="tx1"/>
                </a:solidFill>
                <a:effectLst/>
                <a:latin typeface="+mn-lt"/>
                <a:ea typeface="+mn-ea"/>
                <a:cs typeface="+mn-cs"/>
              </a:rPr>
              <a:t>neighborhood</a:t>
            </a:r>
            <a:r>
              <a:rPr lang="en-GB" sz="1200" kern="1200" dirty="0">
                <a:solidFill>
                  <a:schemeClr val="tx1"/>
                </a:solidFill>
                <a:effectLst/>
                <a:latin typeface="+mn-lt"/>
                <a:ea typeface="+mn-ea"/>
                <a:cs typeface="+mn-cs"/>
              </a:rPr>
              <a:t> did?”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On the other hand, the user may ask: “</a:t>
            </a:r>
            <a:r>
              <a:rPr lang="en-GB" sz="1200" b="1" kern="1200" dirty="0">
                <a:solidFill>
                  <a:schemeClr val="tx1"/>
                </a:solidFill>
                <a:effectLst/>
                <a:latin typeface="+mn-lt"/>
                <a:ea typeface="+mn-ea"/>
                <a:cs typeface="+mn-cs"/>
              </a:rPr>
              <a:t>Why was my mortgage rejected</a:t>
            </a:r>
            <a:r>
              <a:rPr lang="en-GB"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Here is an implicit contrast case, and actually the user is requesting explanation for a virtual case “</a:t>
            </a:r>
            <a:r>
              <a:rPr lang="en-GB" sz="1200" b="1" kern="1200" dirty="0">
                <a:solidFill>
                  <a:schemeClr val="tx1"/>
                </a:solidFill>
                <a:effectLst/>
                <a:latin typeface="+mn-lt"/>
                <a:ea typeface="+mn-ea"/>
                <a:cs typeface="+mn-cs"/>
              </a:rPr>
              <a:t>How to get my mortgage loan approved?” </a:t>
            </a: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55</a:t>
            </a:fld>
            <a:endParaRPr lang="de-DE"/>
          </a:p>
        </p:txBody>
      </p:sp>
    </p:spTree>
    <p:extLst>
      <p:ext uri="{BB962C8B-B14F-4D97-AF65-F5344CB8AC3E}">
        <p14:creationId xmlns:p14="http://schemas.microsoft.com/office/powerpoint/2010/main" val="1302421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t>Normative</a:t>
            </a:r>
            <a:r>
              <a:rPr lang="en-GB" dirty="0"/>
              <a:t> explanations (left) </a:t>
            </a:r>
            <a:r>
              <a:rPr lang="en-GB" b="1" dirty="0"/>
              <a:t>establish</a:t>
            </a:r>
            <a:r>
              <a:rPr lang="en-GB" dirty="0"/>
              <a:t> </a:t>
            </a:r>
            <a:r>
              <a:rPr lang="en-GB" b="1" dirty="0"/>
              <a:t>a norm</a:t>
            </a:r>
            <a:r>
              <a:rPr lang="en-GB" dirty="0"/>
              <a:t> for the target class </a:t>
            </a:r>
            <a:r>
              <a:rPr lang="en-GB" b="1" dirty="0"/>
              <a:t>by showing training examples</a:t>
            </a:r>
            <a:r>
              <a:rPr lang="en-GB" dirty="0"/>
              <a:t> from that class (e.g. avocado). </a:t>
            </a:r>
          </a:p>
          <a:p>
            <a:pPr marL="0" lvl="0" indent="0" algn="l" rtl="0">
              <a:spcBef>
                <a:spcPts val="0"/>
              </a:spcBef>
              <a:spcAft>
                <a:spcPts val="0"/>
              </a:spcAft>
              <a:buClr>
                <a:schemeClr val="dk1"/>
              </a:buClr>
              <a:buSzPts val="1100"/>
              <a:buFont typeface="Arial"/>
              <a:buNone/>
            </a:pPr>
            <a:r>
              <a:rPr lang="en-GB" b="1" dirty="0"/>
              <a:t>Comparative explanations</a:t>
            </a:r>
            <a:r>
              <a:rPr lang="en-GB" dirty="0"/>
              <a:t> (right) show </a:t>
            </a:r>
            <a:r>
              <a:rPr lang="en-GB" b="1" dirty="0"/>
              <a:t>the most similar training example</a:t>
            </a:r>
            <a:r>
              <a:rPr lang="en-GB" dirty="0"/>
              <a:t> from each of the hypothesized classes (e.g. pear, onion, potato), overlaid on top of the user’s input so that users can compare their own drawing to those most-similar examples.</a:t>
            </a:r>
          </a:p>
          <a:p>
            <a:pPr marL="0" lvl="0" indent="0" algn="l" rtl="0">
              <a:spcBef>
                <a:spcPts val="0"/>
              </a:spcBef>
              <a:spcAft>
                <a:spcPts val="0"/>
              </a:spcAft>
              <a:buNone/>
            </a:pPr>
            <a:endParaRPr lang="en-GB" dirty="0"/>
          </a:p>
          <a:p>
            <a:endParaRPr lang="de-DE" dirty="0"/>
          </a:p>
        </p:txBody>
      </p:sp>
      <p:sp>
        <p:nvSpPr>
          <p:cNvPr id="4" name="Slide Number Placeholder 3"/>
          <p:cNvSpPr>
            <a:spLocks noGrp="1"/>
          </p:cNvSpPr>
          <p:nvPr>
            <p:ph type="sldNum" sz="quarter" idx="5"/>
          </p:nvPr>
        </p:nvSpPr>
        <p:spPr/>
        <p:txBody>
          <a:bodyPr/>
          <a:lstStyle/>
          <a:p>
            <a:fld id="{2386772F-8046-4A34-B03E-202EF76FBA53}" type="slidenum">
              <a:rPr lang="de-DE" smtClean="0"/>
              <a:t>56</a:t>
            </a:fld>
            <a:endParaRPr lang="de-DE"/>
          </a:p>
        </p:txBody>
      </p:sp>
    </p:spTree>
    <p:extLst>
      <p:ext uri="{BB962C8B-B14F-4D97-AF65-F5344CB8AC3E}">
        <p14:creationId xmlns:p14="http://schemas.microsoft.com/office/powerpoint/2010/main" val="724174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b="1" i="1" kern="1200" dirty="0">
                <a:solidFill>
                  <a:schemeClr val="tx1"/>
                </a:solidFill>
                <a:effectLst/>
                <a:latin typeface="+mn-lt"/>
                <a:ea typeface="+mn-ea"/>
                <a:cs typeface="+mn-cs"/>
              </a:rPr>
              <a:t>Selective explanations. </a:t>
            </a:r>
            <a:r>
              <a:rPr lang="en-GB" sz="1600" kern="1200" dirty="0">
                <a:solidFill>
                  <a:schemeClr val="tx1"/>
                </a:solidFill>
                <a:effectLst/>
                <a:latin typeface="+mn-lt"/>
                <a:ea typeface="+mn-ea"/>
                <a:cs typeface="+mn-cs"/>
              </a:rPr>
              <a:t>Usually, users do </a:t>
            </a:r>
            <a:r>
              <a:rPr lang="en-GB" sz="1600" b="1" kern="1200" dirty="0">
                <a:solidFill>
                  <a:schemeClr val="tx1"/>
                </a:solidFill>
                <a:effectLst/>
                <a:latin typeface="+mn-lt"/>
                <a:ea typeface="+mn-ea"/>
                <a:cs typeface="+mn-cs"/>
              </a:rPr>
              <a:t>not expect an explanation </a:t>
            </a:r>
            <a:r>
              <a:rPr lang="en-GB" sz="1600" kern="1200" dirty="0">
                <a:solidFill>
                  <a:schemeClr val="tx1"/>
                </a:solidFill>
                <a:effectLst/>
                <a:latin typeface="+mn-lt"/>
                <a:ea typeface="+mn-ea"/>
                <a:cs typeface="+mn-cs"/>
              </a:rPr>
              <a:t>can cover the complete cause of a decision.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Instead, they wish the explanation could </a:t>
            </a:r>
            <a:r>
              <a:rPr lang="en-GB" sz="1600" b="1" kern="1200" dirty="0">
                <a:solidFill>
                  <a:schemeClr val="tx1"/>
                </a:solidFill>
                <a:effectLst/>
                <a:latin typeface="+mn-lt"/>
                <a:ea typeface="+mn-ea"/>
                <a:cs typeface="+mn-cs"/>
              </a:rPr>
              <a:t>convey the most important information </a:t>
            </a:r>
            <a:r>
              <a:rPr lang="en-GB" sz="1600" kern="1200" dirty="0">
                <a:solidFill>
                  <a:schemeClr val="tx1"/>
                </a:solidFill>
                <a:effectLst/>
                <a:latin typeface="+mn-lt"/>
                <a:ea typeface="+mn-ea"/>
                <a:cs typeface="+mn-cs"/>
              </a:rPr>
              <a:t>that contributes to the decision.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A </a:t>
            </a:r>
            <a:r>
              <a:rPr lang="en-GB" sz="1600" b="1" kern="1200" dirty="0">
                <a:solidFill>
                  <a:schemeClr val="tx1"/>
                </a:solidFill>
                <a:effectLst/>
                <a:latin typeface="+mn-lt"/>
                <a:ea typeface="+mn-ea"/>
                <a:cs typeface="+mn-cs"/>
              </a:rPr>
              <a:t>sparse explanation</a:t>
            </a:r>
            <a:r>
              <a:rPr lang="en-GB" sz="1600" kern="1200" dirty="0">
                <a:solidFill>
                  <a:schemeClr val="tx1"/>
                </a:solidFill>
                <a:effectLst/>
                <a:latin typeface="+mn-lt"/>
                <a:ea typeface="+mn-ea"/>
                <a:cs typeface="+mn-cs"/>
              </a:rPr>
              <a:t>, which </a:t>
            </a:r>
            <a:r>
              <a:rPr lang="en-GB" sz="1600" b="1" kern="1200" dirty="0">
                <a:solidFill>
                  <a:schemeClr val="tx1"/>
                </a:solidFill>
                <a:effectLst/>
                <a:latin typeface="+mn-lt"/>
                <a:ea typeface="+mn-ea"/>
                <a:cs typeface="+mn-cs"/>
              </a:rPr>
              <a:t>includes a minimal set of features </a:t>
            </a:r>
            <a:r>
              <a:rPr lang="en-GB" sz="1600" kern="1200" dirty="0">
                <a:solidFill>
                  <a:schemeClr val="tx1"/>
                </a:solidFill>
                <a:effectLst/>
                <a:latin typeface="+mn-lt"/>
                <a:ea typeface="+mn-ea"/>
                <a:cs typeface="+mn-cs"/>
              </a:rPr>
              <a:t>that </a:t>
            </a:r>
            <a:r>
              <a:rPr lang="en-GB" sz="1600" b="1" kern="1200" dirty="0">
                <a:solidFill>
                  <a:schemeClr val="tx1"/>
                </a:solidFill>
                <a:effectLst/>
                <a:latin typeface="+mn-lt"/>
                <a:ea typeface="+mn-ea"/>
                <a:cs typeface="+mn-cs"/>
              </a:rPr>
              <a:t>help justify the prediction </a:t>
            </a:r>
            <a:r>
              <a:rPr lang="en-GB" sz="1600" kern="1200" dirty="0">
                <a:solidFill>
                  <a:schemeClr val="tx1"/>
                </a:solidFill>
                <a:effectLst/>
                <a:latin typeface="+mn-lt"/>
                <a:ea typeface="+mn-ea"/>
                <a:cs typeface="+mn-cs"/>
              </a:rPr>
              <a:t>is preferred, </a:t>
            </a:r>
            <a:r>
              <a:rPr lang="en-GB" sz="1600" b="1" kern="1200" dirty="0">
                <a:solidFill>
                  <a:schemeClr val="tx1"/>
                </a:solidFill>
                <a:effectLst/>
                <a:latin typeface="+mn-lt"/>
                <a:ea typeface="+mn-ea"/>
                <a:cs typeface="+mn-cs"/>
              </a:rPr>
              <a:t>although incompletely.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Still use the </a:t>
            </a:r>
            <a:r>
              <a:rPr lang="en-GB" sz="1600" b="1" kern="1200" dirty="0">
                <a:solidFill>
                  <a:schemeClr val="tx1"/>
                </a:solidFill>
                <a:effectLst/>
                <a:latin typeface="+mn-lt"/>
                <a:ea typeface="+mn-ea"/>
                <a:cs typeface="+mn-cs"/>
              </a:rPr>
              <a:t>mortgage case </a:t>
            </a:r>
            <a:r>
              <a:rPr lang="en-GB" sz="1600" kern="1200" dirty="0">
                <a:solidFill>
                  <a:schemeClr val="tx1"/>
                </a:solidFill>
                <a:effectLst/>
                <a:latin typeface="+mn-lt"/>
                <a:ea typeface="+mn-ea"/>
                <a:cs typeface="+mn-cs"/>
              </a:rPr>
              <a:t>for example. One good explanation could be </a:t>
            </a:r>
            <a:r>
              <a:rPr lang="en-GB" sz="1600" b="1" kern="1200" dirty="0">
                <a:solidFill>
                  <a:schemeClr val="tx1"/>
                </a:solidFill>
                <a:effectLst/>
                <a:latin typeface="+mn-lt"/>
                <a:ea typeface="+mn-ea"/>
                <a:cs typeface="+mn-cs"/>
              </a:rPr>
              <a:t>presenting users the top two reasons contributing </a:t>
            </a:r>
            <a:r>
              <a:rPr lang="en-GB" sz="1600" kern="1200" dirty="0">
                <a:solidFill>
                  <a:schemeClr val="tx1"/>
                </a:solidFill>
                <a:effectLst/>
                <a:latin typeface="+mn-lt"/>
                <a:ea typeface="+mn-ea"/>
                <a:cs typeface="+mn-cs"/>
              </a:rPr>
              <a:t>to the decision, such as poor credit history or low income to debt ratio. </a:t>
            </a:r>
            <a:endParaRPr lang="en-GB" dirty="0"/>
          </a:p>
          <a:p>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57</a:t>
            </a:fld>
            <a:endParaRPr lang="de-DE"/>
          </a:p>
        </p:txBody>
      </p:sp>
    </p:spTree>
    <p:extLst>
      <p:ext uri="{BB962C8B-B14F-4D97-AF65-F5344CB8AC3E}">
        <p14:creationId xmlns:p14="http://schemas.microsoft.com/office/powerpoint/2010/main" val="3171216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err="1"/>
              <a:t>For</a:t>
            </a:r>
            <a:r>
              <a:rPr lang="de-DE" dirty="0"/>
              <a:t> </a:t>
            </a:r>
            <a:r>
              <a:rPr lang="de-DE" dirty="0" err="1"/>
              <a:t>Facebook‘s</a:t>
            </a:r>
            <a:r>
              <a:rPr lang="de-DE" dirty="0"/>
              <a:t> </a:t>
            </a:r>
            <a:r>
              <a:rPr lang="de-DE" dirty="0" err="1"/>
              <a:t>explanation</a:t>
            </a:r>
            <a:r>
              <a:rPr lang="de-DE" dirty="0"/>
              <a:t> </a:t>
            </a:r>
            <a:r>
              <a:rPr lang="de-DE" dirty="0" err="1"/>
              <a:t>why</a:t>
            </a:r>
            <a:r>
              <a:rPr lang="de-DE" dirty="0"/>
              <a:t> a </a:t>
            </a:r>
            <a:r>
              <a:rPr lang="de-DE" dirty="0" err="1"/>
              <a:t>particular</a:t>
            </a:r>
            <a:r>
              <a:rPr lang="de-DE" dirty="0"/>
              <a:t> ad was </a:t>
            </a:r>
            <a:r>
              <a:rPr lang="de-DE" dirty="0" err="1"/>
              <a:t>shown</a:t>
            </a:r>
            <a:r>
              <a:rPr lang="de-DE" dirty="0"/>
              <a:t>, </a:t>
            </a:r>
            <a:r>
              <a:rPr lang="de-DE" dirty="0" err="1"/>
              <a:t>we</a:t>
            </a:r>
            <a:r>
              <a:rPr lang="de-DE" dirty="0"/>
              <a:t> </a:t>
            </a:r>
            <a:r>
              <a:rPr lang="de-DE" dirty="0" err="1"/>
              <a:t>can</a:t>
            </a:r>
            <a:r>
              <a:rPr lang="de-DE" dirty="0"/>
              <a:t> also </a:t>
            </a:r>
            <a:r>
              <a:rPr lang="de-DE" dirty="0" err="1"/>
              <a:t>see</a:t>
            </a:r>
            <a:r>
              <a:rPr lang="de-DE" dirty="0"/>
              <a:t> a limited </a:t>
            </a:r>
            <a:r>
              <a:rPr lang="de-DE" dirty="0" err="1"/>
              <a:t>set</a:t>
            </a:r>
            <a:r>
              <a:rPr lang="de-DE" dirty="0"/>
              <a:t> </a:t>
            </a:r>
            <a:r>
              <a:rPr lang="de-DE" dirty="0" err="1"/>
              <a:t>of</a:t>
            </a:r>
            <a:r>
              <a:rPr lang="de-DE" dirty="0"/>
              <a:t> </a:t>
            </a:r>
            <a:r>
              <a:rPr lang="de-DE" dirty="0" err="1"/>
              <a:t>explanations</a:t>
            </a:r>
            <a:endParaRPr lang="de-DE" dirty="0"/>
          </a:p>
          <a:p>
            <a:pPr marL="171450" indent="-171450">
              <a:buFont typeface="Arial" panose="020B0604020202020204" pitchFamily="34" charset="0"/>
              <a:buChar char="•"/>
            </a:pPr>
            <a:r>
              <a:rPr lang="de-DE" dirty="0"/>
              <a:t>„</a:t>
            </a:r>
            <a:r>
              <a:rPr lang="de-DE" dirty="0" err="1"/>
              <a:t>There</a:t>
            </a:r>
            <a:r>
              <a:rPr lang="de-DE" dirty="0"/>
              <a:t> </a:t>
            </a:r>
            <a:r>
              <a:rPr lang="de-DE" dirty="0" err="1"/>
              <a:t>could</a:t>
            </a:r>
            <a:r>
              <a:rPr lang="de-DE" dirty="0"/>
              <a:t> </a:t>
            </a:r>
            <a:r>
              <a:rPr lang="de-DE" dirty="0" err="1"/>
              <a:t>be</a:t>
            </a:r>
            <a:r>
              <a:rPr lang="de-DE" dirty="0"/>
              <a:t> </a:t>
            </a:r>
            <a:r>
              <a:rPr lang="de-DE" dirty="0" err="1"/>
              <a:t>further</a:t>
            </a:r>
            <a:r>
              <a:rPr lang="de-DE" dirty="0"/>
              <a:t> </a:t>
            </a:r>
            <a:r>
              <a:rPr lang="de-DE" dirty="0" err="1"/>
              <a:t>reasons</a:t>
            </a:r>
            <a:r>
              <a:rPr lang="de-DE" dirty="0"/>
              <a:t>“</a:t>
            </a:r>
          </a:p>
          <a:p>
            <a:pPr marL="171450" indent="-171450">
              <a:buFont typeface="Arial" panose="020B0604020202020204" pitchFamily="34" charset="0"/>
              <a:buChar char="•"/>
            </a:pPr>
            <a:endParaRPr lang="de-DE" dirty="0"/>
          </a:p>
          <a:p>
            <a:endParaRPr lang="de-DE" dirty="0"/>
          </a:p>
        </p:txBody>
      </p:sp>
      <p:sp>
        <p:nvSpPr>
          <p:cNvPr id="4" name="Slide Number Placeholder 3"/>
          <p:cNvSpPr>
            <a:spLocks noGrp="1"/>
          </p:cNvSpPr>
          <p:nvPr>
            <p:ph type="sldNum" sz="quarter" idx="5"/>
          </p:nvPr>
        </p:nvSpPr>
        <p:spPr/>
        <p:txBody>
          <a:bodyPr/>
          <a:lstStyle/>
          <a:p>
            <a:fld id="{2386772F-8046-4A34-B03E-202EF76FBA53}" type="slidenum">
              <a:rPr lang="de-DE" smtClean="0"/>
              <a:t>58</a:t>
            </a:fld>
            <a:endParaRPr lang="de-DE"/>
          </a:p>
        </p:txBody>
      </p:sp>
    </p:spTree>
    <p:extLst>
      <p:ext uri="{BB962C8B-B14F-4D97-AF65-F5344CB8AC3E}">
        <p14:creationId xmlns:p14="http://schemas.microsoft.com/office/powerpoint/2010/main" val="189053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Good explanation have to be </a:t>
            </a:r>
            <a:r>
              <a:rPr lang="en-GB" sz="1200" b="1" kern="1200" dirty="0">
                <a:solidFill>
                  <a:schemeClr val="tx1"/>
                </a:solidFill>
                <a:effectLst/>
                <a:latin typeface="+mn-lt"/>
                <a:ea typeface="+mn-ea"/>
                <a:cs typeface="+mn-cs"/>
              </a:rPr>
              <a:t>consistent with prior</a:t>
            </a:r>
            <a:r>
              <a:rPr lang="en-DE" sz="1200" b="1"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knowledge </a:t>
            </a:r>
            <a:r>
              <a:rPr lang="en-GB" sz="1200" kern="1200" dirty="0">
                <a:solidFill>
                  <a:schemeClr val="tx1"/>
                </a:solidFill>
                <a:effectLst/>
                <a:latin typeface="+mn-lt"/>
                <a:ea typeface="+mn-ea"/>
                <a:cs typeface="+mn-cs"/>
              </a:rPr>
              <a:t>of general users.</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Suppose the generated top reasons </a:t>
            </a:r>
            <a:r>
              <a:rPr lang="en-GB" sz="1200" kern="1200" dirty="0">
                <a:solidFill>
                  <a:schemeClr val="tx1"/>
                </a:solidFill>
                <a:effectLst/>
                <a:latin typeface="+mn-lt"/>
                <a:ea typeface="+mn-ea"/>
                <a:cs typeface="+mn-cs"/>
              </a:rPr>
              <a:t>for the mortgage case include </a:t>
            </a:r>
            <a:r>
              <a:rPr lang="en-GB" sz="1200" b="1" kern="1200" dirty="0">
                <a:solidFill>
                  <a:schemeClr val="tx1"/>
                </a:solidFill>
                <a:effectLst/>
                <a:latin typeface="+mn-lt"/>
                <a:ea typeface="+mn-ea"/>
                <a:cs typeface="+mn-cs"/>
              </a:rPr>
              <a:t>marital status is single and education status is high school graduate</a:t>
            </a:r>
            <a:r>
              <a:rPr lang="en-GB" sz="1200" kern="1200" dirty="0">
                <a:solidFill>
                  <a:schemeClr val="tx1"/>
                </a:solidFill>
                <a:effectLst/>
                <a:latin typeface="+mn-lt"/>
                <a:ea typeface="+mn-ea"/>
                <a:cs typeface="+mn-cs"/>
              </a:rPr>
              <a:t>, then it would be </a:t>
            </a:r>
            <a:r>
              <a:rPr lang="en-GB" sz="1200" b="1" kern="1200" dirty="0">
                <a:solidFill>
                  <a:schemeClr val="tx1"/>
                </a:solidFill>
                <a:effectLst/>
                <a:latin typeface="+mn-lt"/>
                <a:ea typeface="+mn-ea"/>
                <a:cs typeface="+mn-cs"/>
              </a:rPr>
              <a:t>less trustable </a:t>
            </a:r>
            <a:r>
              <a:rPr lang="en-GB" sz="1200" kern="1200" dirty="0">
                <a:solidFill>
                  <a:schemeClr val="tx1"/>
                </a:solidFill>
                <a:effectLst/>
                <a:latin typeface="+mn-lt"/>
                <a:ea typeface="+mn-ea"/>
                <a:cs typeface="+mn-cs"/>
              </a:rPr>
              <a:t>than an explanation </a:t>
            </a:r>
            <a:r>
              <a:rPr lang="en-GB" sz="1200" b="1" kern="1200" dirty="0">
                <a:solidFill>
                  <a:schemeClr val="tx1"/>
                </a:solidFill>
                <a:effectLst/>
                <a:latin typeface="+mn-lt"/>
                <a:ea typeface="+mn-ea"/>
                <a:cs typeface="+mn-cs"/>
              </a:rPr>
              <a:t>outputting poor credit history and low income </a:t>
            </a:r>
            <a:r>
              <a:rPr lang="en-GB" sz="1200" kern="1200" dirty="0">
                <a:solidFill>
                  <a:schemeClr val="tx1"/>
                </a:solidFill>
                <a:effectLst/>
                <a:latin typeface="+mn-lt"/>
                <a:ea typeface="+mn-ea"/>
                <a:cs typeface="+mn-cs"/>
              </a:rPr>
              <a:t>to debt ratio, since the latter two are more </a:t>
            </a:r>
            <a:r>
              <a:rPr lang="en-GB" sz="1200" b="1" kern="1200" dirty="0">
                <a:solidFill>
                  <a:schemeClr val="tx1"/>
                </a:solidFill>
                <a:effectLst/>
                <a:latin typeface="+mn-lt"/>
                <a:ea typeface="+mn-ea"/>
                <a:cs typeface="+mn-cs"/>
              </a:rPr>
              <a:t>reasonable causes leading </a:t>
            </a:r>
            <a:r>
              <a:rPr lang="en-GB" sz="1200" kern="1200" dirty="0">
                <a:solidFill>
                  <a:schemeClr val="tx1"/>
                </a:solidFill>
                <a:effectLst/>
                <a:latin typeface="+mn-lt"/>
                <a:ea typeface="+mn-ea"/>
                <a:cs typeface="+mn-cs"/>
              </a:rPr>
              <a:t>to rejection.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Low credibility </a:t>
            </a:r>
            <a:r>
              <a:rPr lang="en-GB" sz="1200" b="1" kern="1200" dirty="0">
                <a:solidFill>
                  <a:schemeClr val="tx1"/>
                </a:solidFill>
                <a:effectLst/>
                <a:latin typeface="+mn-lt"/>
                <a:ea typeface="+mn-ea"/>
                <a:cs typeface="+mn-cs"/>
              </a:rPr>
              <a:t>could be caused </a:t>
            </a:r>
            <a:r>
              <a:rPr lang="en-GB" sz="1200" kern="1200" dirty="0">
                <a:solidFill>
                  <a:schemeClr val="tx1"/>
                </a:solidFill>
                <a:effectLst/>
                <a:latin typeface="+mn-lt"/>
                <a:ea typeface="+mn-ea"/>
                <a:cs typeface="+mn-cs"/>
              </a:rPr>
              <a:t>by the </a:t>
            </a:r>
            <a:r>
              <a:rPr lang="en-GB" sz="1200" b="1" kern="1200" dirty="0">
                <a:solidFill>
                  <a:schemeClr val="tx1"/>
                </a:solidFill>
                <a:effectLst/>
                <a:latin typeface="+mn-lt"/>
                <a:ea typeface="+mn-ea"/>
                <a:cs typeface="+mn-cs"/>
              </a:rPr>
              <a:t>poor fidelity of explanation </a:t>
            </a:r>
            <a:r>
              <a:rPr lang="en-GB" sz="1200" kern="1200" dirty="0">
                <a:solidFill>
                  <a:schemeClr val="tx1"/>
                </a:solidFill>
                <a:effectLst/>
                <a:latin typeface="+mn-lt"/>
                <a:ea typeface="+mn-ea"/>
                <a:cs typeface="+mn-cs"/>
              </a:rPr>
              <a:t>to the original model. On the other hand, the explanations maybe faithful, however, the machine learning model does not adopt correct evidences to make decisions.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86772F-8046-4A34-B03E-202EF76FBA53}" type="slidenum">
              <a:rPr lang="de-DE" smtClean="0"/>
              <a:t>59</a:t>
            </a:fld>
            <a:endParaRPr lang="de-DE"/>
          </a:p>
        </p:txBody>
      </p:sp>
    </p:spTree>
    <p:extLst>
      <p:ext uri="{BB962C8B-B14F-4D97-AF65-F5344CB8AC3E}">
        <p14:creationId xmlns:p14="http://schemas.microsoft.com/office/powerpoint/2010/main" val="2900989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Explanations </a:t>
            </a:r>
            <a:r>
              <a:rPr lang="en-GB" sz="1200" b="1" kern="1200" dirty="0">
                <a:solidFill>
                  <a:schemeClr val="tx1"/>
                </a:solidFill>
                <a:effectLst/>
                <a:latin typeface="+mn-lt"/>
                <a:ea typeface="+mn-ea"/>
                <a:cs typeface="+mn-cs"/>
              </a:rPr>
              <a:t>might be delivered as a conversation </a:t>
            </a:r>
            <a:r>
              <a:rPr lang="en-GB" sz="1200" kern="1200" dirty="0">
                <a:solidFill>
                  <a:schemeClr val="tx1"/>
                </a:solidFill>
                <a:effectLst/>
                <a:latin typeface="+mn-lt"/>
                <a:ea typeface="+mn-ea"/>
                <a:cs typeface="+mn-cs"/>
              </a:rPr>
              <a:t>between the explainer and explanation receivers.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It means we must consider the </a:t>
            </a:r>
            <a:r>
              <a:rPr lang="en-GB" sz="1200" b="1" kern="1200" dirty="0">
                <a:solidFill>
                  <a:schemeClr val="tx1"/>
                </a:solidFill>
                <a:effectLst/>
                <a:latin typeface="+mn-lt"/>
                <a:ea typeface="+mn-ea"/>
                <a:cs typeface="+mn-cs"/>
              </a:rPr>
              <a:t>social context</a:t>
            </a:r>
            <a:r>
              <a:rPr lang="en-GB" sz="1200" kern="1200" dirty="0">
                <a:solidFill>
                  <a:schemeClr val="tx1"/>
                </a:solidFill>
                <a:effectLst/>
                <a:latin typeface="+mn-lt"/>
                <a:ea typeface="+mn-ea"/>
                <a:cs typeface="+mn-cs"/>
              </a:rPr>
              <a:t>, that is, to </a:t>
            </a:r>
            <a:r>
              <a:rPr lang="en-GB" sz="1200" b="1" kern="1200" dirty="0">
                <a:solidFill>
                  <a:schemeClr val="tx1"/>
                </a:solidFill>
                <a:effectLst/>
                <a:latin typeface="+mn-lt"/>
                <a:ea typeface="+mn-ea"/>
                <a:cs typeface="+mn-cs"/>
              </a:rPr>
              <a:t>whom an explanation is provided</a:t>
            </a:r>
            <a:r>
              <a:rPr lang="en-GB" sz="1200" kern="1200" dirty="0">
                <a:solidFill>
                  <a:schemeClr val="tx1"/>
                </a:solidFill>
                <a:effectLst/>
                <a:latin typeface="+mn-lt"/>
                <a:ea typeface="+mn-ea"/>
                <a:cs typeface="+mn-cs"/>
              </a:rPr>
              <a:t>, in order to determine the content and formats of explanations.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For instance, a </a:t>
            </a:r>
            <a:r>
              <a:rPr lang="en-GB" sz="1200" b="1" kern="1200" dirty="0">
                <a:solidFill>
                  <a:schemeClr val="tx1"/>
                </a:solidFill>
                <a:effectLst/>
                <a:latin typeface="+mn-lt"/>
                <a:ea typeface="+mn-ea"/>
                <a:cs typeface="+mn-cs"/>
              </a:rPr>
              <a:t>preferred format is verbal explanation </a:t>
            </a:r>
            <a:r>
              <a:rPr lang="en-GB" sz="1200" kern="1200" dirty="0">
                <a:solidFill>
                  <a:schemeClr val="tx1"/>
                </a:solidFill>
                <a:effectLst/>
                <a:latin typeface="+mn-lt"/>
                <a:ea typeface="+mn-ea"/>
                <a:cs typeface="+mn-cs"/>
              </a:rPr>
              <a:t>if it is explaining to lay-users.</a:t>
            </a: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60</a:t>
            </a:fld>
            <a:endParaRPr lang="de-DE"/>
          </a:p>
        </p:txBody>
      </p:sp>
    </p:spTree>
    <p:extLst>
      <p:ext uri="{BB962C8B-B14F-4D97-AF65-F5344CB8AC3E}">
        <p14:creationId xmlns:p14="http://schemas.microsoft.com/office/powerpoint/2010/main" val="70753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i="1" dirty="0"/>
              <a:t>The black box problem of machine learning stems from the </a:t>
            </a:r>
            <a:r>
              <a:rPr lang="en-GB" b="1" i="1" dirty="0">
                <a:solidFill>
                  <a:srgbClr val="6BAAC3"/>
                </a:solidFill>
                <a:latin typeface="Lato" panose="020F0502020204030203" pitchFamily="34" charset="77"/>
              </a:rPr>
              <a:t>mismatch</a:t>
            </a:r>
            <a:r>
              <a:rPr lang="en-GB" i="1" dirty="0"/>
              <a:t> between mathematical optimization in high-dimensionality </a:t>
            </a:r>
            <a:r>
              <a:rPr lang="en-GB" b="1" i="1" dirty="0">
                <a:solidFill>
                  <a:srgbClr val="6BAAC3"/>
                </a:solidFill>
                <a:latin typeface="Lato" panose="020F0502020204030203" pitchFamily="34" charset="77"/>
              </a:rPr>
              <a:t>characteristic of machine learning</a:t>
            </a:r>
            <a:r>
              <a:rPr lang="en-GB" b="1" i="1" dirty="0">
                <a:solidFill>
                  <a:schemeClr val="accent3"/>
                </a:solidFill>
              </a:rPr>
              <a:t> </a:t>
            </a:r>
            <a:r>
              <a:rPr lang="en-GB" i="1" dirty="0"/>
              <a:t>and the </a:t>
            </a:r>
            <a:r>
              <a:rPr lang="en-GB" b="1" i="1" dirty="0">
                <a:solidFill>
                  <a:srgbClr val="6BAAC3"/>
                </a:solidFill>
                <a:latin typeface="Lato" panose="020F0502020204030203" pitchFamily="34" charset="77"/>
              </a:rPr>
              <a:t>demands of human-scale reasoning</a:t>
            </a:r>
            <a:r>
              <a:rPr lang="en-GB" b="1" i="1" dirty="0"/>
              <a:t> </a:t>
            </a:r>
            <a:r>
              <a:rPr lang="en-GB" i="1" dirty="0"/>
              <a:t>and styles of semantic interpretation.</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9</a:t>
            </a:fld>
            <a:endParaRPr lang="en-DE"/>
          </a:p>
        </p:txBody>
      </p:sp>
    </p:spTree>
    <p:extLst>
      <p:ext uri="{BB962C8B-B14F-4D97-AF65-F5344CB8AC3E}">
        <p14:creationId xmlns:p14="http://schemas.microsoft.com/office/powerpoint/2010/main" val="3836766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DE" sz="1600" dirty="0">
                <a:cs typeface="Poppins" pitchFamily="2" charset="77"/>
              </a:rPr>
              <a:t>For example, this explanation by Amazon as to why specific books are recommended, uses the prhases: “customers who bought </a:t>
            </a:r>
            <a:r>
              <a:rPr lang="en-GB" sz="1600" dirty="0" err="1">
                <a:cs typeface="Poppins" pitchFamily="2" charset="77"/>
              </a:rPr>
              <a:t>th</a:t>
            </a:r>
            <a:r>
              <a:rPr lang="en-DE" sz="1600" dirty="0">
                <a:cs typeface="Poppins" pitchFamily="2" charset="77"/>
              </a:rPr>
              <a:t>ese articles, also bought..”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DE" sz="1600" dirty="0">
                <a:cs typeface="Poppins" pitchFamily="2" charset="77"/>
              </a:rPr>
              <a:t>This phrase is more suitable when addressing lay users than writing a technical explanation such as “these books were recommended using a collaborative filting algorithm”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DE" sz="1600" dirty="0">
                <a:cs typeface="Poppins" pitchFamily="2" charset="77"/>
              </a:rPr>
              <a:t>However, the conversational explanation approach would take this further and would suggest to allow the user to query on the result, asking follow-up questions, for example “what happens if…”</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DE" sz="1600" dirty="0">
              <a:cs typeface="Poppins" pitchFamily="2" charset="77"/>
            </a:endParaRPr>
          </a:p>
        </p:txBody>
      </p:sp>
      <p:sp>
        <p:nvSpPr>
          <p:cNvPr id="4" name="Slide Number Placeholder 3"/>
          <p:cNvSpPr>
            <a:spLocks noGrp="1"/>
          </p:cNvSpPr>
          <p:nvPr>
            <p:ph type="sldNum" sz="quarter" idx="5"/>
          </p:nvPr>
        </p:nvSpPr>
        <p:spPr/>
        <p:txBody>
          <a:bodyPr/>
          <a:lstStyle/>
          <a:p>
            <a:fld id="{2386772F-8046-4A34-B03E-202EF76FBA53}" type="slidenum">
              <a:rPr lang="de-DE" smtClean="0"/>
              <a:t>61</a:t>
            </a:fld>
            <a:endParaRPr lang="de-DE"/>
          </a:p>
        </p:txBody>
      </p:sp>
    </p:spTree>
    <p:extLst>
      <p:ext uri="{BB962C8B-B14F-4D97-AF65-F5344CB8AC3E}">
        <p14:creationId xmlns:p14="http://schemas.microsoft.com/office/powerpoint/2010/main" val="1568205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In user interface help systems, the designers found </a:t>
            </a:r>
            <a:r>
              <a:rPr lang="en-GB" sz="1200" b="1" kern="1200" dirty="0">
                <a:solidFill>
                  <a:schemeClr val="tx1"/>
                </a:solidFill>
                <a:effectLst/>
                <a:latin typeface="+mn-lt"/>
                <a:ea typeface="+mn-ea"/>
                <a:cs typeface="+mn-cs"/>
              </a:rPr>
              <a:t>that post hoc explanations and error messages were difficult to design</a:t>
            </a:r>
            <a:r>
              <a:rPr lang="en-GB" sz="1200" kern="1200" dirty="0">
                <a:solidFill>
                  <a:schemeClr val="tx1"/>
                </a:solidFill>
                <a:effectLst/>
                <a:latin typeface="+mn-lt"/>
                <a:ea typeface="+mn-ea"/>
                <a:cs typeface="+mn-cs"/>
              </a:rPr>
              <a:t>, leading them to shift to alternative methods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For example, </a:t>
            </a:r>
            <a:r>
              <a:rPr lang="en-GB" sz="1200" b="1" kern="1200" dirty="0">
                <a:solidFill>
                  <a:schemeClr val="tx1"/>
                </a:solidFill>
                <a:effectLst/>
                <a:latin typeface="+mn-lt"/>
                <a:ea typeface="+mn-ea"/>
                <a:cs typeface="+mn-cs"/>
              </a:rPr>
              <a:t>exploratory user interfaces </a:t>
            </a:r>
            <a:r>
              <a:rPr lang="en-GB" sz="1200" kern="1200" dirty="0">
                <a:solidFill>
                  <a:schemeClr val="tx1"/>
                </a:solidFill>
                <a:effectLst/>
                <a:latin typeface="+mn-lt"/>
                <a:ea typeface="+mn-ea"/>
                <a:cs typeface="+mn-cs"/>
              </a:rPr>
              <a:t>allow the users to </a:t>
            </a:r>
            <a:r>
              <a:rPr lang="en-GB" sz="1200" b="1" kern="1200" dirty="0">
                <a:solidFill>
                  <a:schemeClr val="tx1"/>
                </a:solidFill>
                <a:effectLst/>
                <a:latin typeface="+mn-lt"/>
                <a:ea typeface="+mn-ea"/>
                <a:cs typeface="+mn-cs"/>
              </a:rPr>
              <a:t>probe the algorithm boundaries with different inputs</a:t>
            </a:r>
            <a:endParaRPr lang="en-DE"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Exploration works best when the user inputs are </a:t>
            </a:r>
            <a:r>
              <a:rPr lang="en-GB" sz="1200" b="1" kern="1200" dirty="0">
                <a:solidFill>
                  <a:schemeClr val="tx1"/>
                </a:solidFill>
                <a:effectLst/>
                <a:latin typeface="+mn-lt"/>
                <a:ea typeface="+mn-ea"/>
                <a:cs typeface="+mn-cs"/>
              </a:rPr>
              <a:t>actionable</a:t>
            </a:r>
            <a:r>
              <a:rPr lang="en-GB" sz="1200" kern="1200" dirty="0">
                <a:solidFill>
                  <a:schemeClr val="tx1"/>
                </a:solidFill>
                <a:effectLst/>
                <a:latin typeface="+mn-lt"/>
                <a:ea typeface="+mn-ea"/>
                <a:cs typeface="+mn-cs"/>
              </a:rPr>
              <a:t>, that is, </a:t>
            </a:r>
            <a:r>
              <a:rPr lang="en-GB" sz="1200" b="1" kern="1200" dirty="0">
                <a:solidFill>
                  <a:schemeClr val="tx1"/>
                </a:solidFill>
                <a:effectLst/>
                <a:latin typeface="+mn-lt"/>
                <a:ea typeface="+mn-ea"/>
                <a:cs typeface="+mn-cs"/>
              </a:rPr>
              <a:t>users have control and can change the inputs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Figures 2(a) and 2(b) show a </a:t>
            </a:r>
            <a:r>
              <a:rPr lang="en-GB" sz="1200" b="1" kern="1200" dirty="0">
                <a:solidFill>
                  <a:schemeClr val="tx1"/>
                </a:solidFill>
                <a:effectLst/>
                <a:latin typeface="+mn-lt"/>
                <a:ea typeface="+mn-ea"/>
                <a:cs typeface="+mn-cs"/>
              </a:rPr>
              <a:t>post hoc explanation for a mortgage </a:t>
            </a:r>
            <a:r>
              <a:rPr lang="en-GB" sz="1200" kern="1200" dirty="0">
                <a:solidFill>
                  <a:schemeClr val="tx1"/>
                </a:solidFill>
                <a:effectLst/>
                <a:latin typeface="+mn-lt"/>
                <a:ea typeface="+mn-ea"/>
                <a:cs typeface="+mn-cs"/>
              </a:rPr>
              <a:t>rejection, while Figure 2(c) shows an exploratory user interface that enables </a:t>
            </a:r>
            <a:r>
              <a:rPr lang="en-GB" sz="1200" b="1" kern="1200" dirty="0">
                <a:solidFill>
                  <a:schemeClr val="tx1"/>
                </a:solidFill>
                <a:effectLst/>
                <a:latin typeface="+mn-lt"/>
                <a:ea typeface="+mn-ea"/>
                <a:cs typeface="+mn-cs"/>
              </a:rPr>
              <a:t>users to investigate how their input choices affect the outcome</a:t>
            </a:r>
            <a:r>
              <a:rPr lang="en-GB" sz="1200" kern="1200" dirty="0">
                <a:solidFill>
                  <a:schemeClr val="tx1"/>
                </a:solidFill>
                <a:effectLst/>
                <a:latin typeface="+mn-lt"/>
                <a:ea typeface="+mn-ea"/>
                <a:cs typeface="+mn-cs"/>
              </a:rPr>
              <a:t>, thereby </a:t>
            </a:r>
            <a:r>
              <a:rPr lang="en-GB" sz="1200" b="1" kern="1200" dirty="0">
                <a:solidFill>
                  <a:schemeClr val="tx1"/>
                </a:solidFill>
                <a:effectLst/>
                <a:latin typeface="+mn-lt"/>
                <a:ea typeface="+mn-ea"/>
                <a:cs typeface="+mn-cs"/>
              </a:rPr>
              <a:t>reducing the need for explanations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general, exploratory user interfaces are </a:t>
            </a:r>
            <a:r>
              <a:rPr lang="en-GB" sz="1200" b="1" kern="1200" dirty="0">
                <a:solidFill>
                  <a:schemeClr val="tx1"/>
                </a:solidFill>
                <a:effectLst/>
                <a:latin typeface="+mn-lt"/>
                <a:ea typeface="+mn-ea"/>
                <a:cs typeface="+mn-cs"/>
              </a:rPr>
              <a:t>welcomed by users who spend more time developing </a:t>
            </a:r>
            <a:r>
              <a:rPr lang="en-GB" sz="1200" kern="1200" dirty="0">
                <a:solidFill>
                  <a:schemeClr val="tx1"/>
                </a:solidFill>
                <a:effectLst/>
                <a:latin typeface="+mn-lt"/>
                <a:ea typeface="+mn-ea"/>
                <a:cs typeface="+mn-cs"/>
              </a:rPr>
              <a:t>an </a:t>
            </a:r>
            <a:r>
              <a:rPr lang="en-GB" sz="1200" b="1" kern="1200" dirty="0">
                <a:solidFill>
                  <a:schemeClr val="tx1"/>
                </a:solidFill>
                <a:effectLst/>
                <a:latin typeface="+mn-lt"/>
                <a:ea typeface="+mn-ea"/>
                <a:cs typeface="+mn-cs"/>
              </a:rPr>
              <a:t>understanding</a:t>
            </a:r>
            <a:r>
              <a:rPr lang="en-GB" sz="1200" kern="1200" dirty="0">
                <a:solidFill>
                  <a:schemeClr val="tx1"/>
                </a:solidFill>
                <a:effectLst/>
                <a:latin typeface="+mn-lt"/>
                <a:ea typeface="+mn-ea"/>
                <a:cs typeface="+mn-cs"/>
              </a:rPr>
              <a:t> of the sensitivity of variables and </a:t>
            </a:r>
            <a:r>
              <a:rPr lang="en-GB" sz="1200" b="1" kern="1200" dirty="0">
                <a:solidFill>
                  <a:schemeClr val="tx1"/>
                </a:solidFill>
                <a:effectLst/>
                <a:latin typeface="+mn-lt"/>
                <a:ea typeface="+mn-ea"/>
                <a:cs typeface="+mn-cs"/>
              </a:rPr>
              <a:t>digging more deeply into aspects that interest them</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leading</a:t>
            </a:r>
            <a:r>
              <a:rPr lang="en-GB" sz="1200" kern="1200" dirty="0">
                <a:solidFill>
                  <a:schemeClr val="tx1"/>
                </a:solidFill>
                <a:effectLst/>
                <a:latin typeface="+mn-lt"/>
                <a:ea typeface="+mn-ea"/>
                <a:cs typeface="+mn-cs"/>
              </a:rPr>
              <a:t> to </a:t>
            </a:r>
            <a:r>
              <a:rPr lang="en-GB" sz="1200" b="1" kern="1200" dirty="0">
                <a:solidFill>
                  <a:schemeClr val="tx1"/>
                </a:solidFill>
                <a:effectLst/>
                <a:latin typeface="+mn-lt"/>
                <a:ea typeface="+mn-ea"/>
                <a:cs typeface="+mn-cs"/>
              </a:rPr>
              <a:t>greater satisfaction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compliance with recommendations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62</a:t>
            </a:fld>
            <a:endParaRPr lang="en-DE"/>
          </a:p>
        </p:txBody>
      </p:sp>
    </p:spTree>
    <p:extLst>
      <p:ext uri="{BB962C8B-B14F-4D97-AF65-F5344CB8AC3E}">
        <p14:creationId xmlns:p14="http://schemas.microsoft.com/office/powerpoint/2010/main" val="1384479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DE" dirty="0"/>
              <a:t>A recent trend is to </a:t>
            </a:r>
            <a:r>
              <a:rPr lang="en-GB" sz="1200" kern="1200" dirty="0">
                <a:solidFill>
                  <a:schemeClr val="tx1"/>
                </a:solidFill>
                <a:effectLst/>
                <a:latin typeface="+mn-lt"/>
                <a:ea typeface="+mn-ea"/>
                <a:cs typeface="+mn-cs"/>
              </a:rPr>
              <a:t>make the explanation system interactive so users can drill down until they are satisfied with their understanding.</a:t>
            </a:r>
          </a:p>
          <a:p>
            <a:pPr marL="171450" indent="-171450">
              <a:buFont typeface="Arial" panose="020B0604020202020204" pitchFamily="34" charset="0"/>
              <a:buChar char="•"/>
            </a:pPr>
            <a:r>
              <a:rPr lang="en-DE" dirty="0"/>
              <a:t>Here you can see another example for an application profile</a:t>
            </a:r>
          </a:p>
          <a:p>
            <a:pPr marL="171450" indent="-171450">
              <a:buFont typeface="Arial" panose="020B0604020202020204" pitchFamily="34" charset="0"/>
              <a:buChar char="•"/>
            </a:pPr>
            <a:r>
              <a:rPr lang="en-DE" dirty="0"/>
              <a:t>Left: post-hoc white box explanations: how much does each aspect contribute to the decision</a:t>
            </a:r>
          </a:p>
          <a:p>
            <a:pPr marL="171450" indent="-171450">
              <a:buFont typeface="Arial" panose="020B0604020202020204" pitchFamily="34" charset="0"/>
              <a:buChar char="•"/>
            </a:pPr>
            <a:r>
              <a:rPr lang="en-GB" dirty="0"/>
              <a:t>R</a:t>
            </a:r>
            <a:r>
              <a:rPr lang="en-DE" dirty="0"/>
              <a:t>ight: interactive approach</a:t>
            </a:r>
          </a:p>
          <a:p>
            <a:pPr marL="171450" indent="-171450">
              <a:buFont typeface="Arial" panose="020B0604020202020204" pitchFamily="34" charset="0"/>
              <a:buChar char="•"/>
            </a:pPr>
            <a:r>
              <a:rPr lang="en-DE" dirty="0"/>
              <a:t>While the interactive approach is more comprehensive, it is more timely</a:t>
            </a:r>
          </a:p>
        </p:txBody>
      </p:sp>
      <p:sp>
        <p:nvSpPr>
          <p:cNvPr id="4" name="Slide Number Placeholder 3"/>
          <p:cNvSpPr>
            <a:spLocks noGrp="1"/>
          </p:cNvSpPr>
          <p:nvPr>
            <p:ph type="sldNum" sz="quarter" idx="5"/>
          </p:nvPr>
        </p:nvSpPr>
        <p:spPr/>
        <p:txBody>
          <a:bodyPr/>
          <a:lstStyle/>
          <a:p>
            <a:fld id="{FFA6CF72-46DA-3E4A-BB4A-CAFAD7FDD86C}" type="slidenum">
              <a:rPr lang="en-DE" smtClean="0"/>
              <a:t>63</a:t>
            </a:fld>
            <a:endParaRPr lang="en-DE"/>
          </a:p>
        </p:txBody>
      </p:sp>
    </p:spTree>
    <p:extLst>
      <p:ext uri="{BB962C8B-B14F-4D97-AF65-F5344CB8AC3E}">
        <p14:creationId xmlns:p14="http://schemas.microsoft.com/office/powerpoint/2010/main" val="363476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Work in social psychology on interpersonal interaction [5] has demonstrated that </a:t>
            </a:r>
            <a:r>
              <a:rPr lang="en-GB" sz="1200" b="1" kern="1200" dirty="0">
                <a:solidFill>
                  <a:schemeClr val="tx1"/>
                </a:solidFill>
                <a:effectLst/>
                <a:latin typeface="+mn-lt"/>
                <a:ea typeface="+mn-ea"/>
                <a:cs typeface="+mn-cs"/>
              </a:rPr>
              <a:t>people are more likely to comply to a request </a:t>
            </a:r>
            <a:r>
              <a:rPr lang="en-GB" sz="1200" kern="1200" dirty="0">
                <a:solidFill>
                  <a:schemeClr val="tx1"/>
                </a:solidFill>
                <a:effectLst/>
                <a:latin typeface="+mn-lt"/>
                <a:ea typeface="+mn-ea"/>
                <a:cs typeface="+mn-cs"/>
              </a:rPr>
              <a:t>if they are </a:t>
            </a:r>
            <a:r>
              <a:rPr lang="en-GB" sz="1200" b="1" kern="1200" dirty="0">
                <a:solidFill>
                  <a:schemeClr val="tx1"/>
                </a:solidFill>
                <a:effectLst/>
                <a:latin typeface="+mn-lt"/>
                <a:ea typeface="+mn-ea"/>
                <a:cs typeface="+mn-cs"/>
              </a:rPr>
              <a:t>presented with a justification </a:t>
            </a:r>
            <a:r>
              <a:rPr lang="en-GB" sz="1200" kern="1200" dirty="0">
                <a:solidFill>
                  <a:schemeClr val="tx1"/>
                </a:solidFill>
                <a:effectLst/>
                <a:latin typeface="+mn-lt"/>
                <a:ea typeface="+mn-ea"/>
                <a:cs typeface="+mn-cs"/>
              </a:rPr>
              <a:t>– even if this </a:t>
            </a:r>
            <a:r>
              <a:rPr lang="en-GB" sz="1200" b="1" kern="1200" dirty="0">
                <a:solidFill>
                  <a:schemeClr val="tx1"/>
                </a:solidFill>
                <a:effectLst/>
                <a:latin typeface="+mn-lt"/>
                <a:ea typeface="+mn-ea"/>
                <a:cs typeface="+mn-cs"/>
              </a:rPr>
              <a:t>justification conveys no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Copy</a:t>
            </a:r>
            <a:r>
              <a:rPr lang="de-DE" dirty="0"/>
              <a:t> </a:t>
            </a:r>
            <a:r>
              <a:rPr lang="de-DE" dirty="0" err="1"/>
              <a:t>machine</a:t>
            </a:r>
            <a:r>
              <a:rPr lang="de-DE" dirty="0"/>
              <a:t> </a:t>
            </a:r>
            <a:r>
              <a:rPr lang="de-DE" dirty="0" err="1"/>
              <a:t>study</a:t>
            </a:r>
            <a:r>
              <a:rPr lang="de-DE" dirty="0"/>
              <a:t> (1977): </a:t>
            </a:r>
            <a:r>
              <a:rPr lang="de-DE" dirty="0" err="1"/>
              <a:t>no</a:t>
            </a:r>
            <a:r>
              <a:rPr lang="de-DE" dirty="0"/>
              <a:t> </a:t>
            </a:r>
            <a:r>
              <a:rPr lang="de-DE" dirty="0" err="1"/>
              <a:t>explanation</a:t>
            </a:r>
            <a:r>
              <a:rPr lang="de-DE" dirty="0"/>
              <a:t>: </a:t>
            </a:r>
            <a:r>
              <a:rPr lang="en-GB" sz="1200" kern="1200" dirty="0">
                <a:solidFill>
                  <a:schemeClr val="tx1"/>
                </a:solidFill>
                <a:effectLst/>
                <a:latin typeface="+mn-lt"/>
                <a:ea typeface="+mn-ea"/>
                <a:cs typeface="+mn-cs"/>
              </a:rPr>
              <a:t>May I use the xerox machine, placebic: May I use the xerox machine, because I have to make copies, actual: May I use the xerox machine, because I’m in a rush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Placebo </a:t>
            </a:r>
            <a:r>
              <a:rPr lang="de-DE" dirty="0" err="1"/>
              <a:t>explanations</a:t>
            </a:r>
            <a:r>
              <a:rPr lang="de-DE" dirty="0"/>
              <a:t> </a:t>
            </a:r>
            <a:r>
              <a:rPr lang="de-DE" dirty="0" err="1"/>
              <a:t>may</a:t>
            </a:r>
            <a:r>
              <a:rPr lang="de-DE" dirty="0"/>
              <a:t> </a:t>
            </a:r>
            <a:r>
              <a:rPr lang="de-DE" b="1" dirty="0" err="1"/>
              <a:t>invoke</a:t>
            </a:r>
            <a:r>
              <a:rPr lang="de-DE" b="1" dirty="0"/>
              <a:t> a </a:t>
            </a:r>
            <a:r>
              <a:rPr lang="de-DE" b="1" dirty="0" err="1"/>
              <a:t>similar</a:t>
            </a:r>
            <a:r>
              <a:rPr lang="de-DE" b="1" dirty="0"/>
              <a:t> </a:t>
            </a:r>
            <a:r>
              <a:rPr lang="de-DE" b="1" dirty="0" err="1"/>
              <a:t>level</a:t>
            </a:r>
            <a:r>
              <a:rPr lang="de-DE" b="1" dirty="0"/>
              <a:t> </a:t>
            </a:r>
            <a:r>
              <a:rPr lang="de-DE" b="1" dirty="0" err="1"/>
              <a:t>of</a:t>
            </a:r>
            <a:r>
              <a:rPr lang="de-DE" b="1" dirty="0"/>
              <a:t> </a:t>
            </a:r>
            <a:r>
              <a:rPr lang="de-DE" b="1" dirty="0" err="1"/>
              <a:t>trust</a:t>
            </a:r>
            <a:r>
              <a:rPr lang="de-DE" b="1" dirty="0"/>
              <a:t> </a:t>
            </a:r>
            <a:r>
              <a:rPr lang="de-DE" b="1" dirty="0" err="1"/>
              <a:t>than</a:t>
            </a:r>
            <a:r>
              <a:rPr lang="de-DE" b="1" dirty="0"/>
              <a:t> real </a:t>
            </a:r>
            <a:r>
              <a:rPr lang="de-DE" b="1" dirty="0" err="1"/>
              <a:t>explanations</a:t>
            </a:r>
            <a:endParaRPr lang="de-DE"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endParaRPr lang="de-DE"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5"/>
          </p:nvPr>
        </p:nvSpPr>
        <p:spPr/>
        <p:txBody>
          <a:bodyPr/>
          <a:lstStyle/>
          <a:p>
            <a:fld id="{2386772F-8046-4A34-B03E-202EF76FBA53}" type="slidenum">
              <a:rPr lang="de-DE" smtClean="0"/>
              <a:t>64</a:t>
            </a:fld>
            <a:endParaRPr lang="de-DE"/>
          </a:p>
        </p:txBody>
      </p:sp>
    </p:spTree>
    <p:extLst>
      <p:ext uri="{BB962C8B-B14F-4D97-AF65-F5344CB8AC3E}">
        <p14:creationId xmlns:p14="http://schemas.microsoft.com/office/powerpoint/2010/main" val="1205457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E" dirty="0"/>
              <a:t>Based on what we discussed: how would you improve Netflix’ explanations?</a:t>
            </a:r>
          </a:p>
        </p:txBody>
      </p:sp>
      <p:sp>
        <p:nvSpPr>
          <p:cNvPr id="4" name="Slide Number Placeholder 3"/>
          <p:cNvSpPr>
            <a:spLocks noGrp="1"/>
          </p:cNvSpPr>
          <p:nvPr>
            <p:ph type="sldNum" sz="quarter" idx="5"/>
          </p:nvPr>
        </p:nvSpPr>
        <p:spPr/>
        <p:txBody>
          <a:bodyPr/>
          <a:lstStyle/>
          <a:p>
            <a:fld id="{FFA6CF72-46DA-3E4A-BB4A-CAFAD7FDD86C}" type="slidenum">
              <a:rPr lang="en-DE" smtClean="0"/>
              <a:t>65</a:t>
            </a:fld>
            <a:endParaRPr lang="en-DE"/>
          </a:p>
        </p:txBody>
      </p:sp>
    </p:spTree>
    <p:extLst>
      <p:ext uri="{BB962C8B-B14F-4D97-AF65-F5344CB8AC3E}">
        <p14:creationId xmlns:p14="http://schemas.microsoft.com/office/powerpoint/2010/main" val="1813006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you find out what problems users have with intelligent systems?</a:t>
            </a:r>
          </a:p>
          <a:p>
            <a:r>
              <a:rPr lang="en-GB" dirty="0"/>
              <a:t>The most obvious answer, of course, is to simply ask.</a:t>
            </a:r>
          </a:p>
          <a:p>
            <a:r>
              <a:rPr lang="en-GB" dirty="0"/>
              <a:t>The problem, however, is that users often fail to understand terms like “algorithm” or report usability problems</a:t>
            </a: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67</a:t>
            </a:fld>
            <a:endParaRPr lang="de-DE"/>
          </a:p>
        </p:txBody>
      </p:sp>
    </p:spTree>
    <p:extLst>
      <p:ext uri="{BB962C8B-B14F-4D97-AF65-F5344CB8AC3E}">
        <p14:creationId xmlns:p14="http://schemas.microsoft.com/office/powerpoint/2010/main" val="690125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one of our research projects, we therefore developed a new method that is based on user reviews</a:t>
            </a:r>
          </a:p>
          <a:p>
            <a:r>
              <a:rPr lang="en-GB" dirty="0"/>
              <a:t>Ratings or reviews, such as those found in the Google Play Store or on Amazon, reflect the attitudes of users towards an app and document the experiences they have had</a:t>
            </a:r>
          </a:p>
          <a:p>
            <a:r>
              <a:rPr lang="en-GB" dirty="0"/>
              <a:t>As a first step, we therefore downloaded tens of thousands of reviews from the Google Play Store for the Google Maps, Facebook and Netflix apps</a:t>
            </a:r>
          </a:p>
          <a:p>
            <a:r>
              <a:rPr lang="en-GB" dirty="0"/>
              <a:t>We then clustered the reviews using topic </a:t>
            </a:r>
            <a:r>
              <a:rPr lang="en-GB" dirty="0" err="1"/>
              <a:t>modeling</a:t>
            </a:r>
            <a:r>
              <a:rPr lang="en-GB" dirty="0"/>
              <a:t>. Topic </a:t>
            </a:r>
            <a:r>
              <a:rPr lang="en-GB" dirty="0" err="1"/>
              <a:t>Modeling</a:t>
            </a:r>
            <a:r>
              <a:rPr lang="en-GB" dirty="0"/>
              <a:t> is an unsupervised machine learning technique that automatically creates clusters based on text properties</a:t>
            </a:r>
          </a:p>
          <a:p>
            <a:r>
              <a:rPr lang="en-GB" dirty="0"/>
              <a:t>We then </a:t>
            </a:r>
            <a:r>
              <a:rPr lang="en-GB" dirty="0" err="1"/>
              <a:t>analyzed</a:t>
            </a:r>
            <a:r>
              <a:rPr lang="en-GB" dirty="0"/>
              <a:t> these clusters manually in order to identify the users' problems</a:t>
            </a:r>
            <a:endParaRPr lang="en" sz="16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86772F-8046-4A34-B03E-202EF76FBA53}" type="slidenum">
              <a:rPr lang="de-DE" smtClean="0"/>
              <a:t>68</a:t>
            </a:fld>
            <a:endParaRPr lang="de-DE"/>
          </a:p>
        </p:txBody>
      </p:sp>
    </p:spTree>
    <p:extLst>
      <p:ext uri="{BB962C8B-B14F-4D97-AF65-F5344CB8AC3E}">
        <p14:creationId xmlns:p14="http://schemas.microsoft.com/office/powerpoint/2010/main" val="876708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turned these problems into scenarios.</a:t>
            </a:r>
          </a:p>
          <a:p>
            <a:r>
              <a:rPr lang="en-GB" dirty="0"/>
              <a:t>In an online survey, we showed test subjects these scenarios and asked them to indicate whether they had experienced this situation and, if so, what support they would have wished for in this case</a:t>
            </a:r>
          </a:p>
          <a:p>
            <a:r>
              <a:rPr lang="en-GB" dirty="0"/>
              <a:t>Based on the suggestions of almost 300 participants, we then derived possible support strategies</a:t>
            </a: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69</a:t>
            </a:fld>
            <a:endParaRPr lang="de-DE"/>
          </a:p>
        </p:txBody>
      </p:sp>
    </p:spTree>
    <p:extLst>
      <p:ext uri="{BB962C8B-B14F-4D97-AF65-F5344CB8AC3E}">
        <p14:creationId xmlns:p14="http://schemas.microsoft.com/office/powerpoint/2010/main" val="306987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an overview of all support strategies here. If you are interested in this topic, please have a look at our paper.</a:t>
            </a:r>
          </a:p>
          <a:p>
            <a:r>
              <a:rPr lang="en-GB" dirty="0"/>
              <a:t>In the following I would like to introduce you to two problems that we extracted based on the reviews, as well as possible solution strategies</a:t>
            </a: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70</a:t>
            </a:fld>
            <a:endParaRPr lang="de-DE"/>
          </a:p>
        </p:txBody>
      </p:sp>
    </p:spTree>
    <p:extLst>
      <p:ext uri="{BB962C8B-B14F-4D97-AF65-F5344CB8AC3E}">
        <p14:creationId xmlns:p14="http://schemas.microsoft.com/office/powerpoint/2010/main" val="2975916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e-DE" sz="1600" kern="1200" noProof="0" dirty="0" err="1">
                <a:solidFill>
                  <a:schemeClr val="tx1"/>
                </a:solidFill>
                <a:effectLst/>
                <a:latin typeface="+mn-lt"/>
                <a:ea typeface="+mn-ea"/>
                <a:cs typeface="+mn-cs"/>
              </a:rPr>
              <a:t>One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point</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of</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criticism</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of</a:t>
            </a:r>
            <a:r>
              <a:rPr lang="de-DE" sz="1600" kern="1200" noProof="0" dirty="0">
                <a:solidFill>
                  <a:schemeClr val="tx1"/>
                </a:solidFill>
                <a:effectLst/>
                <a:latin typeface="+mn-lt"/>
                <a:ea typeface="+mn-ea"/>
                <a:cs typeface="+mn-cs"/>
              </a:rPr>
              <a:t> intelligent </a:t>
            </a:r>
            <a:r>
              <a:rPr lang="de-DE" sz="1600" kern="1200" noProof="0" dirty="0" err="1">
                <a:solidFill>
                  <a:schemeClr val="tx1"/>
                </a:solidFill>
                <a:effectLst/>
                <a:latin typeface="+mn-lt"/>
                <a:ea typeface="+mn-ea"/>
                <a:cs typeface="+mn-cs"/>
              </a:rPr>
              <a:t>systems</a:t>
            </a:r>
            <a:r>
              <a:rPr lang="de-DE" sz="1600" kern="1200" noProof="0" dirty="0">
                <a:solidFill>
                  <a:schemeClr val="tx1"/>
                </a:solidFill>
                <a:effectLst/>
                <a:latin typeface="+mn-lt"/>
                <a:ea typeface="+mn-ea"/>
                <a:cs typeface="+mn-cs"/>
              </a:rPr>
              <a:t> was, </a:t>
            </a:r>
            <a:r>
              <a:rPr lang="de-DE" sz="1600" kern="1200" noProof="0" dirty="0" err="1">
                <a:solidFill>
                  <a:schemeClr val="tx1"/>
                </a:solidFill>
                <a:effectLst/>
                <a:latin typeface="+mn-lt"/>
                <a:ea typeface="+mn-ea"/>
                <a:cs typeface="+mn-cs"/>
              </a:rPr>
              <a:t>for</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example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a:t>
            </a:r>
            <a:r>
              <a:rPr lang="de-DE" sz="1600" kern="1200" noProof="0" dirty="0">
                <a:solidFill>
                  <a:schemeClr val="tx1"/>
                </a:solidFill>
                <a:effectLst/>
                <a:latin typeface="+mn-lt"/>
                <a:ea typeface="+mn-ea"/>
                <a:cs typeface="+mn-cs"/>
              </a:rPr>
              <a:t> lack </a:t>
            </a:r>
            <a:r>
              <a:rPr lang="de-DE" sz="1600" kern="1200" noProof="0" dirty="0" err="1">
                <a:solidFill>
                  <a:schemeClr val="tx1"/>
                </a:solidFill>
                <a:effectLst/>
                <a:latin typeface="+mn-lt"/>
                <a:ea typeface="+mn-ea"/>
                <a:cs typeface="+mn-cs"/>
              </a:rPr>
              <a:t>of</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feedback</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options</a:t>
            </a:r>
            <a:r>
              <a:rPr lang="de-DE" sz="1600" kern="1200" noProof="0" dirty="0">
                <a:solidFill>
                  <a:schemeClr val="tx1"/>
                </a:solidFill>
                <a:effectLst/>
                <a:latin typeface="+mn-lt"/>
                <a:ea typeface="+mn-ea"/>
                <a:cs typeface="+mn-cs"/>
              </a:rPr>
              <a:t>.</a:t>
            </a:r>
          </a:p>
          <a:p>
            <a:pPr marL="171450" indent="-171450">
              <a:buFontTx/>
              <a:buChar char="-"/>
            </a:pPr>
            <a:r>
              <a:rPr lang="de-DE" sz="1600" kern="1200" noProof="0" dirty="0" err="1">
                <a:solidFill>
                  <a:schemeClr val="tx1"/>
                </a:solidFill>
                <a:effectLst/>
                <a:latin typeface="+mn-lt"/>
                <a:ea typeface="+mn-ea"/>
                <a:cs typeface="+mn-cs"/>
              </a:rPr>
              <a:t>For</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example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users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complain</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about</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ability</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to</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give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feedback</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about</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a:t>
            </a:r>
            <a:r>
              <a:rPr lang="de-DE" sz="1600" kern="1200" noProof="0" dirty="0">
                <a:solidFill>
                  <a:schemeClr val="tx1"/>
                </a:solidFill>
                <a:effectLst/>
                <a:latin typeface="+mn-lt"/>
                <a:ea typeface="+mn-ea"/>
                <a:cs typeface="+mn-cs"/>
              </a:rPr>
              <a:t> film </a:t>
            </a:r>
            <a:r>
              <a:rPr lang="de-DE" sz="1600" kern="1200" noProof="0" dirty="0" err="1">
                <a:solidFill>
                  <a:schemeClr val="tx1"/>
                </a:solidFill>
                <a:effectLst/>
                <a:latin typeface="+mn-lt"/>
                <a:ea typeface="+mn-ea"/>
                <a:cs typeface="+mn-cs"/>
              </a:rPr>
              <a:t>suggestions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that</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Netflix</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makes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them</a:t>
            </a:r>
            <a:r>
              <a:rPr lang="de-DE" sz="1600" kern="1200" noProof="0" dirty="0">
                <a:solidFill>
                  <a:schemeClr val="tx1"/>
                </a:solidFill>
                <a:effectLst/>
                <a:latin typeface="+mn-lt"/>
                <a:ea typeface="+mn-ea"/>
                <a:cs typeface="+mn-cs"/>
              </a:rPr>
              <a:t>. This </a:t>
            </a:r>
            <a:r>
              <a:rPr lang="de-DE" sz="1600" kern="1200" noProof="0" dirty="0" err="1">
                <a:solidFill>
                  <a:schemeClr val="tx1"/>
                </a:solidFill>
                <a:effectLst/>
                <a:latin typeface="+mn-lt"/>
                <a:ea typeface="+mn-ea"/>
                <a:cs typeface="+mn-cs"/>
              </a:rPr>
              <a:t>user</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writes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that</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safety</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explanation</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probability</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of</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how</a:t>
            </a:r>
            <a:r>
              <a:rPr lang="de-DE" sz="1600" kern="1200" noProof="0" dirty="0">
                <a:solidFill>
                  <a:schemeClr val="tx1"/>
                </a:solidFill>
                <a:effectLst/>
                <a:latin typeface="+mn-lt"/>
                <a:ea typeface="+mn-ea"/>
                <a:cs typeface="+mn-cs"/>
              </a:rPr>
              <a:t> high </a:t>
            </a:r>
            <a:r>
              <a:rPr lang="de-DE" sz="1600" kern="1200" noProof="0" dirty="0" err="1">
                <a:solidFill>
                  <a:schemeClr val="tx1"/>
                </a:solidFill>
                <a:effectLst/>
                <a:latin typeface="+mn-lt"/>
                <a:ea typeface="+mn-ea"/>
                <a:cs typeface="+mn-cs"/>
              </a:rPr>
              <a:t>the</a:t>
            </a:r>
            <a:r>
              <a:rPr lang="de-DE" sz="1600" kern="1200" noProof="0" dirty="0">
                <a:solidFill>
                  <a:schemeClr val="tx1"/>
                </a:solidFill>
                <a:effectLst/>
                <a:latin typeface="+mn-lt"/>
                <a:ea typeface="+mn-ea"/>
                <a:cs typeface="+mn-cs"/>
              </a:rPr>
              <a:t> film </a:t>
            </a:r>
            <a:r>
              <a:rPr lang="de-DE" sz="1600" kern="1200" noProof="0" dirty="0" err="1">
                <a:solidFill>
                  <a:schemeClr val="tx1"/>
                </a:solidFill>
                <a:effectLst/>
                <a:latin typeface="+mn-lt"/>
                <a:ea typeface="+mn-ea"/>
                <a:cs typeface="+mn-cs"/>
              </a:rPr>
              <a:t>is</a:t>
            </a:r>
            <a:r>
              <a:rPr lang="de-DE" sz="1600" kern="1200" noProof="0" dirty="0">
                <a:solidFill>
                  <a:schemeClr val="tx1"/>
                </a:solidFill>
                <a:effectLst/>
                <a:latin typeface="+mn-lt"/>
                <a:ea typeface="+mn-ea"/>
                <a:cs typeface="+mn-cs"/>
              </a:rPr>
              <a:t> a </a:t>
            </a:r>
            <a:r>
              <a:rPr lang="de-DE" sz="1600" kern="1200" noProof="0" dirty="0" err="1">
                <a:solidFill>
                  <a:schemeClr val="tx1"/>
                </a:solidFill>
                <a:effectLst/>
                <a:latin typeface="+mn-lt"/>
                <a:ea typeface="+mn-ea"/>
                <a:cs typeface="+mn-cs"/>
              </a:rPr>
              <a:t>match</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doesn't</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help</a:t>
            </a:r>
            <a:r>
              <a:rPr lang="de-DE" sz="1600" kern="1200" noProof="0" dirty="0">
                <a:solidFill>
                  <a:schemeClr val="tx1"/>
                </a:solidFill>
                <a:effectLst/>
                <a:latin typeface="+mn-lt"/>
                <a:ea typeface="+mn-ea"/>
                <a:cs typeface="+mn-cs"/>
              </a:rPr>
              <a:t> her </a:t>
            </a:r>
            <a:r>
              <a:rPr lang="de-DE" sz="1600" kern="1200" noProof="0" dirty="0" err="1">
                <a:solidFill>
                  <a:schemeClr val="tx1"/>
                </a:solidFill>
                <a:effectLst/>
                <a:latin typeface="+mn-lt"/>
                <a:ea typeface="+mn-ea"/>
                <a:cs typeface="+mn-cs"/>
              </a:rPr>
              <a:t>because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she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has</a:t>
            </a:r>
            <a:r>
              <a:rPr lang="de-DE" sz="1600" kern="1200" noProof="0" dirty="0">
                <a:solidFill>
                  <a:schemeClr val="tx1"/>
                </a:solidFill>
                <a:effectLst/>
                <a:latin typeface="+mn-lt"/>
                <a:ea typeface="+mn-ea"/>
                <a:cs typeface="+mn-cs"/>
              </a:rPr>
              <a:t> so </a:t>
            </a:r>
            <a:r>
              <a:rPr lang="de-DE" sz="1600" kern="1200" noProof="0" dirty="0" err="1">
                <a:solidFill>
                  <a:schemeClr val="tx1"/>
                </a:solidFill>
                <a:effectLst/>
                <a:latin typeface="+mn-lt"/>
                <a:ea typeface="+mn-ea"/>
                <a:cs typeface="+mn-cs"/>
              </a:rPr>
              <a:t>many</a:t>
            </a:r>
            <a:r>
              <a:rPr lang="de-DE" sz="1600" kern="1200" noProof="0" dirty="0">
                <a:solidFill>
                  <a:schemeClr val="tx1"/>
                </a:solidFill>
                <a:effectLst/>
                <a:latin typeface="+mn-lt"/>
                <a:ea typeface="+mn-ea"/>
                <a:cs typeface="+mn-cs"/>
              </a:rPr>
              <a:t> high </a:t>
            </a:r>
            <a:r>
              <a:rPr lang="de-DE" sz="1600" kern="1200" noProof="0" dirty="0" err="1">
                <a:solidFill>
                  <a:schemeClr val="tx1"/>
                </a:solidFill>
                <a:effectLst/>
                <a:latin typeface="+mn-lt"/>
                <a:ea typeface="+mn-ea"/>
                <a:cs typeface="+mn-cs"/>
              </a:rPr>
              <a:t>hits</a:t>
            </a:r>
            <a:r>
              <a:rPr lang="de-DE" sz="1600" kern="1200" noProof="0" dirty="0">
                <a:solidFill>
                  <a:schemeClr val="tx1"/>
                </a:solidFill>
                <a:effectLst/>
                <a:latin typeface="+mn-lt"/>
                <a:ea typeface="+mn-ea"/>
                <a:cs typeface="+mn-cs"/>
              </a:rPr>
              <a:t>.</a:t>
            </a:r>
          </a:p>
          <a:p>
            <a:pPr marL="171450" indent="-171450">
              <a:buFontTx/>
              <a:buChar char="-"/>
            </a:pPr>
            <a:r>
              <a:rPr lang="de-DE" sz="1600" kern="1200" noProof="0" dirty="0" err="1">
                <a:solidFill>
                  <a:schemeClr val="tx1"/>
                </a:solidFill>
                <a:effectLst/>
                <a:latin typeface="+mn-lt"/>
                <a:ea typeface="+mn-ea"/>
                <a:cs typeface="+mn-cs"/>
              </a:rPr>
              <a:t>She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would</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therefore</a:t>
            </a:r>
            <a:r>
              <a:rPr lang="de-DE" sz="1600" kern="1200" noProof="0" dirty="0">
                <a:solidFill>
                  <a:schemeClr val="tx1"/>
                </a:solidFill>
                <a:effectLst/>
                <a:latin typeface="+mn-lt"/>
                <a:ea typeface="+mn-ea"/>
                <a:cs typeface="+mn-cs"/>
              </a:rPr>
              <a:t> like </a:t>
            </a:r>
            <a:r>
              <a:rPr lang="de-DE" sz="1600" kern="1200" noProof="0" dirty="0" err="1">
                <a:solidFill>
                  <a:schemeClr val="tx1"/>
                </a:solidFill>
                <a:effectLst/>
                <a:latin typeface="+mn-lt"/>
                <a:ea typeface="+mn-ea"/>
                <a:cs typeface="+mn-cs"/>
              </a:rPr>
              <a:t>to</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give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more</a:t>
            </a:r>
            <a:r>
              <a:rPr lang="de-DE" sz="1600" kern="1200" noProof="0" dirty="0">
                <a:solidFill>
                  <a:schemeClr val="tx1"/>
                </a:solidFill>
                <a:effectLst/>
                <a:latin typeface="+mn-lt"/>
                <a:ea typeface="+mn-ea"/>
                <a:cs typeface="+mn-cs"/>
              </a:rPr>
              <a:t> granular </a:t>
            </a:r>
            <a:r>
              <a:rPr lang="de-DE" sz="1600" kern="1200" noProof="0" dirty="0" err="1">
                <a:solidFill>
                  <a:schemeClr val="tx1"/>
                </a:solidFill>
                <a:effectLst/>
                <a:latin typeface="+mn-lt"/>
                <a:ea typeface="+mn-ea"/>
                <a:cs typeface="+mn-cs"/>
              </a:rPr>
              <a:t>feedback</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as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she</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notes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here</a:t>
            </a:r>
            <a:r>
              <a:rPr lang="de-DE" sz="1600" kern="1200" noProof="0" dirty="0">
                <a:solidFill>
                  <a:schemeClr val="tx1"/>
                </a:solidFill>
                <a:effectLst/>
                <a:latin typeface="+mn-lt"/>
                <a:ea typeface="+mn-ea"/>
                <a:cs typeface="+mn-cs"/>
              </a:rPr>
              <a:t> in </a:t>
            </a:r>
            <a:r>
              <a:rPr lang="de-DE" sz="1600" kern="1200" noProof="0" dirty="0" err="1">
                <a:solidFill>
                  <a:schemeClr val="tx1"/>
                </a:solidFill>
                <a:effectLst/>
                <a:latin typeface="+mn-lt"/>
                <a:ea typeface="+mn-ea"/>
                <a:cs typeface="+mn-cs"/>
              </a:rPr>
              <a:t>this</a:t>
            </a:r>
            <a:r>
              <a:rPr lang="de-DE" sz="1600" kern="1200" noProof="0" dirty="0">
                <a:solidFill>
                  <a:schemeClr val="tx1"/>
                </a:solidFill>
                <a:effectLst/>
                <a:latin typeface="+mn-lt"/>
                <a:ea typeface="+mn-ea"/>
                <a:cs typeface="+mn-cs"/>
              </a:rPr>
              <a:t> </a:t>
            </a:r>
            <a:r>
              <a:rPr lang="de-DE" sz="1600" kern="1200" noProof="0" dirty="0" err="1">
                <a:solidFill>
                  <a:schemeClr val="tx1"/>
                </a:solidFill>
                <a:effectLst/>
                <a:latin typeface="+mn-lt"/>
                <a:ea typeface="+mn-ea"/>
                <a:cs typeface="+mn-cs"/>
              </a:rPr>
              <a:t>review</a:t>
            </a:r>
            <a:r>
              <a:rPr lang="de-DE" sz="1600" kern="1200" noProof="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386772F-8046-4A34-B03E-202EF76FBA53}" type="slidenum">
              <a:rPr lang="de-DE" smtClean="0"/>
              <a:t>71</a:t>
            </a:fld>
            <a:endParaRPr lang="de-DE"/>
          </a:p>
        </p:txBody>
      </p:sp>
    </p:spTree>
    <p:extLst>
      <p:ext uri="{BB962C8B-B14F-4D97-AF65-F5344CB8AC3E}">
        <p14:creationId xmlns:p14="http://schemas.microsoft.com/office/powerpoint/2010/main" val="3469812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Let's take a closer look at the individual steps:</a:t>
            </a:r>
          </a:p>
          <a:p>
            <a:pPr marL="171450" indent="-171450">
              <a:buFont typeface="Arial" panose="020B0604020202020204" pitchFamily="34" charset="0"/>
              <a:buChar char="•"/>
            </a:pPr>
            <a:r>
              <a:rPr lang="en-GB" dirty="0"/>
              <a:t>We have a </a:t>
            </a:r>
            <a:r>
              <a:rPr lang="en-GB" b="1" dirty="0"/>
              <a:t>machine learning model </a:t>
            </a:r>
            <a:r>
              <a:rPr lang="en-GB" dirty="0"/>
              <a:t>that tells us for a given animal what </a:t>
            </a:r>
            <a:r>
              <a:rPr lang="en-GB" b="1" dirty="0"/>
              <a:t>kind of animal </a:t>
            </a:r>
            <a:r>
              <a:rPr lang="en-GB" dirty="0"/>
              <a:t>it is.</a:t>
            </a:r>
          </a:p>
          <a:p>
            <a:pPr marL="171450" indent="-171450">
              <a:buFont typeface="Arial" panose="020B0604020202020204" pitchFamily="34" charset="0"/>
              <a:buChar char="•"/>
            </a:pPr>
            <a:r>
              <a:rPr lang="en-GB" dirty="0"/>
              <a:t>As you know</a:t>
            </a:r>
            <a:r>
              <a:rPr lang="en-GB" b="1" dirty="0"/>
              <a:t>, classified training data is used for so-called supervised machine learning</a:t>
            </a:r>
            <a:r>
              <a:rPr lang="en-GB" dirty="0"/>
              <a:t>, so we have a lot of pictures and they are each labelled with the animal to be recognized.</a:t>
            </a:r>
          </a:p>
          <a:p>
            <a:pPr marL="171450" indent="-171450">
              <a:buFont typeface="Arial" panose="020B0604020202020204" pitchFamily="34" charset="0"/>
              <a:buChar char="•"/>
            </a:pPr>
            <a:r>
              <a:rPr lang="en-GB" dirty="0"/>
              <a:t>The developers then define a </a:t>
            </a:r>
            <a:r>
              <a:rPr lang="en-GB" b="1" dirty="0"/>
              <a:t>machine learning process</a:t>
            </a:r>
            <a:r>
              <a:rPr lang="en-GB" dirty="0"/>
              <a:t>, for example certain “</a:t>
            </a:r>
            <a:r>
              <a:rPr lang="en-GB" b="1" dirty="0"/>
              <a:t>features</a:t>
            </a:r>
            <a:r>
              <a:rPr lang="en-GB" dirty="0"/>
              <a:t>” that are considered in the model, and then the developers create a machine learning model on the data</a:t>
            </a:r>
          </a:p>
          <a:p>
            <a:pPr marL="171450" indent="-171450">
              <a:buFont typeface="Arial" panose="020B0604020202020204" pitchFamily="34" charset="0"/>
              <a:buChar char="•"/>
            </a:pPr>
            <a:r>
              <a:rPr lang="en-GB" dirty="0"/>
              <a:t>If we now </a:t>
            </a:r>
            <a:r>
              <a:rPr lang="en-GB" b="1" dirty="0"/>
              <a:t>enter a new input </a:t>
            </a:r>
            <a:r>
              <a:rPr lang="en-GB" dirty="0"/>
              <a:t>into the system, such as a </a:t>
            </a:r>
            <a:r>
              <a:rPr lang="en-GB" b="1" dirty="0"/>
              <a:t>picture of a fox </a:t>
            </a:r>
            <a:r>
              <a:rPr lang="en-GB" dirty="0"/>
              <a:t>here, for example, we </a:t>
            </a:r>
            <a:r>
              <a:rPr lang="en-GB" b="1" dirty="0"/>
              <a:t>apply our learned function</a:t>
            </a:r>
          </a:p>
          <a:p>
            <a:pPr marL="171450" indent="-171450">
              <a:buFont typeface="Arial" panose="020B0604020202020204" pitchFamily="34" charset="0"/>
              <a:buChar char="•"/>
            </a:pPr>
            <a:r>
              <a:rPr lang="en-GB" dirty="0"/>
              <a:t>And we then </a:t>
            </a:r>
            <a:r>
              <a:rPr lang="en-GB" b="1" dirty="0"/>
              <a:t>receive an output, a prediction from the machine learning model</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10</a:t>
            </a:fld>
            <a:endParaRPr lang="en-DE"/>
          </a:p>
        </p:txBody>
      </p:sp>
    </p:spTree>
    <p:extLst>
      <p:ext uri="{BB962C8B-B14F-4D97-AF65-F5344CB8AC3E}">
        <p14:creationId xmlns:p14="http://schemas.microsoft.com/office/powerpoint/2010/main" val="316019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the respondents in the online survey suggested that they wanted a higher variance of film suggestions, i.e. not only suggestions that were a very high match, but also lower matches</a:t>
            </a:r>
          </a:p>
          <a:p>
            <a:r>
              <a:rPr lang="en-GB" dirty="0"/>
              <a:t>With this, the users hope to get a greater variety and new tips</a:t>
            </a: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72</a:t>
            </a:fld>
            <a:endParaRPr lang="de-DE"/>
          </a:p>
        </p:txBody>
      </p:sp>
    </p:spTree>
    <p:extLst>
      <p:ext uri="{BB962C8B-B14F-4D97-AF65-F5344CB8AC3E}">
        <p14:creationId xmlns:p14="http://schemas.microsoft.com/office/powerpoint/2010/main" val="570799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problem that users often addressed in reviews is the lack of user control. For example, users reported that Google Maps overwrites their decisions. You have chosen a route that is not the shortest, for example because the landscape is more beautiful. Google maps then overwrites this decision and selects the shortest route again.</a:t>
            </a:r>
          </a:p>
          <a:p>
            <a:r>
              <a:rPr lang="en-GB" dirty="0"/>
              <a:t>For example, something similar happens to me when I ride my bike through downtown Munich. Google Maps always wants to send me across the city </a:t>
            </a:r>
            <a:r>
              <a:rPr lang="en-GB" dirty="0" err="1"/>
              <a:t>center</a:t>
            </a:r>
            <a:r>
              <a:rPr lang="en-GB" dirty="0"/>
              <a:t>, even though this is a pedestrian zone. Although I have already noted this several times on Google Maps, the error still happens and Google Maps tries to change my selected route while driving</a:t>
            </a: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73</a:t>
            </a:fld>
            <a:endParaRPr lang="de-DE"/>
          </a:p>
        </p:txBody>
      </p:sp>
    </p:spTree>
    <p:extLst>
      <p:ext uri="{BB962C8B-B14F-4D97-AF65-F5344CB8AC3E}">
        <p14:creationId xmlns:p14="http://schemas.microsoft.com/office/powerpoint/2010/main" val="1259924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solve this problem, users * suggested in the online survey that permission should be asked before the route is changed or that at least the option should be offered that a route set by the user should not be changed .</a:t>
            </a:r>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74</a:t>
            </a:fld>
            <a:endParaRPr lang="de-DE"/>
          </a:p>
        </p:txBody>
      </p:sp>
    </p:spTree>
    <p:extLst>
      <p:ext uri="{BB962C8B-B14F-4D97-AF65-F5344CB8AC3E}">
        <p14:creationId xmlns:p14="http://schemas.microsoft.com/office/powerpoint/2010/main" val="27420814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2386772F-8046-4A34-B03E-202EF76FBA53}" type="slidenum">
              <a:rPr lang="de-DE" smtClean="0"/>
              <a:t>76</a:t>
            </a:fld>
            <a:endParaRPr lang="de-DE"/>
          </a:p>
        </p:txBody>
      </p:sp>
    </p:spTree>
    <p:extLst>
      <p:ext uri="{BB962C8B-B14F-4D97-AF65-F5344CB8AC3E}">
        <p14:creationId xmlns:p14="http://schemas.microsoft.com/office/powerpoint/2010/main" val="301461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dirty="0"/>
              <a:t>There are </a:t>
            </a:r>
            <a:r>
              <a:rPr lang="en-GB" b="1" i="0" dirty="0"/>
              <a:t>different possibilities for the machine learning model</a:t>
            </a:r>
            <a:r>
              <a:rPr lang="en-GB" i="0" dirty="0"/>
              <a:t>, the function.</a:t>
            </a:r>
          </a:p>
          <a:p>
            <a:pPr marL="171450" indent="-171450">
              <a:buFont typeface="Arial" panose="020B0604020202020204" pitchFamily="34" charset="0"/>
              <a:buChar char="•"/>
            </a:pPr>
            <a:r>
              <a:rPr lang="en-GB" i="0" dirty="0"/>
              <a:t>However</a:t>
            </a:r>
            <a:r>
              <a:rPr lang="en-GB" b="1" i="0" dirty="0"/>
              <a:t>, Machine learning models are opaque </a:t>
            </a:r>
            <a:r>
              <a:rPr lang="en-GB" i="0" dirty="0"/>
              <a:t>in the sense that if one </a:t>
            </a:r>
            <a:r>
              <a:rPr lang="en-GB" b="1" i="0" dirty="0"/>
              <a:t>knows the output of the algorithm</a:t>
            </a:r>
            <a:r>
              <a:rPr lang="en-GB" i="0" dirty="0"/>
              <a:t> (the classification decision), </a:t>
            </a:r>
            <a:r>
              <a:rPr lang="en-GB" b="1" i="0" dirty="0"/>
              <a:t>one rarely knows exactly how or why</a:t>
            </a:r>
            <a:r>
              <a:rPr lang="en-GB" i="0" dirty="0"/>
              <a:t> one got a certain classification of the inputs</a:t>
            </a:r>
          </a:p>
          <a:p>
            <a:pPr marL="171450" indent="-171450">
              <a:buFont typeface="Arial" panose="020B0604020202020204" pitchFamily="34" charset="0"/>
              <a:buChar char="•"/>
            </a:pPr>
            <a:r>
              <a:rPr lang="en-GB" i="0" dirty="0"/>
              <a:t>In addition, the </a:t>
            </a:r>
            <a:r>
              <a:rPr lang="en-GB" b="1" i="0" dirty="0"/>
              <a:t>inputs themselves may be completely unknown or only partially known.</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11</a:t>
            </a:fld>
            <a:endParaRPr lang="en-DE"/>
          </a:p>
        </p:txBody>
      </p:sp>
    </p:spTree>
    <p:extLst>
      <p:ext uri="{BB962C8B-B14F-4D97-AF65-F5344CB8AC3E}">
        <p14:creationId xmlns:p14="http://schemas.microsoft.com/office/powerpoint/2010/main" val="19538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t>
            </a:r>
            <a:r>
              <a:rPr lang="en-GB" b="1" dirty="0"/>
              <a:t>can become a problem </a:t>
            </a:r>
            <a:r>
              <a:rPr lang="en-GB" dirty="0"/>
              <a:t>if we now have a </a:t>
            </a:r>
            <a:r>
              <a:rPr lang="en-GB" b="1" dirty="0"/>
              <a:t>user</a:t>
            </a:r>
            <a:r>
              <a:rPr lang="en-GB" dirty="0"/>
              <a:t> who wants to use this machine learning </a:t>
            </a:r>
            <a:r>
              <a:rPr lang="en-GB" b="1" dirty="0"/>
              <a:t>with a certain task. </a:t>
            </a:r>
            <a:r>
              <a:rPr lang="en-GB" dirty="0"/>
              <a:t>In this case, the user will </a:t>
            </a:r>
            <a:r>
              <a:rPr lang="en-GB" b="1" dirty="0"/>
              <a:t>probably not be surprised </a:t>
            </a:r>
            <a:r>
              <a:rPr lang="en-GB" dirty="0"/>
              <a:t>because </a:t>
            </a:r>
            <a:r>
              <a:rPr lang="en-GB" b="1" dirty="0"/>
              <a:t>the prediction seems correct </a:t>
            </a:r>
            <a:r>
              <a:rPr lang="en-GB" dirty="0"/>
              <a:t>and is </a:t>
            </a:r>
            <a:r>
              <a:rPr lang="en-GB" b="1" dirty="0"/>
              <a:t>easy to check</a:t>
            </a:r>
            <a:endParaRPr lang="en-DE" b="1" dirty="0"/>
          </a:p>
        </p:txBody>
      </p:sp>
      <p:sp>
        <p:nvSpPr>
          <p:cNvPr id="4" name="Slide Number Placeholder 3"/>
          <p:cNvSpPr>
            <a:spLocks noGrp="1"/>
          </p:cNvSpPr>
          <p:nvPr>
            <p:ph type="sldNum" sz="quarter" idx="5"/>
          </p:nvPr>
        </p:nvSpPr>
        <p:spPr/>
        <p:txBody>
          <a:bodyPr/>
          <a:lstStyle/>
          <a:p>
            <a:fld id="{FFA6CF72-46DA-3E4A-BB4A-CAFAD7FDD86C}" type="slidenum">
              <a:rPr lang="en-DE" smtClean="0"/>
              <a:t>12</a:t>
            </a:fld>
            <a:endParaRPr lang="en-DE"/>
          </a:p>
        </p:txBody>
      </p:sp>
    </p:spTree>
    <p:extLst>
      <p:ext uri="{BB962C8B-B14F-4D97-AF65-F5344CB8AC3E}">
        <p14:creationId xmlns:p14="http://schemas.microsoft.com/office/powerpoint/2010/main" val="111647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But </a:t>
            </a:r>
            <a:r>
              <a:rPr lang="de-DE" dirty="0" err="1"/>
              <a:t>what</a:t>
            </a:r>
            <a:r>
              <a:rPr lang="de-DE" dirty="0"/>
              <a:t> </a:t>
            </a:r>
            <a:r>
              <a:rPr lang="de-DE" dirty="0" err="1"/>
              <a:t>if</a:t>
            </a:r>
            <a:r>
              <a:rPr lang="de-DE" dirty="0"/>
              <a:t> </a:t>
            </a:r>
            <a:r>
              <a:rPr lang="de-DE" dirty="0" err="1"/>
              <a:t>the</a:t>
            </a:r>
            <a:r>
              <a:rPr lang="de-DE" dirty="0"/>
              <a:t> </a:t>
            </a:r>
            <a:r>
              <a:rPr lang="de-DE" b="1" dirty="0" err="1"/>
              <a:t>prediction</a:t>
            </a:r>
            <a:r>
              <a:rPr lang="de-DE" b="1" dirty="0"/>
              <a:t> </a:t>
            </a:r>
            <a:r>
              <a:rPr lang="de-DE" b="1" dirty="0" err="1"/>
              <a:t>is</a:t>
            </a:r>
            <a:r>
              <a:rPr lang="de-DE" b="1" dirty="0"/>
              <a:t> </a:t>
            </a:r>
            <a:r>
              <a:rPr lang="de-DE" b="1" dirty="0" err="1"/>
              <a:t>obviously</a:t>
            </a:r>
            <a:r>
              <a:rPr lang="de-DE" b="1" dirty="0"/>
              <a:t> </a:t>
            </a:r>
            <a:r>
              <a:rPr lang="de-DE" b="1" dirty="0" err="1"/>
              <a:t>wrong</a:t>
            </a:r>
            <a:r>
              <a:rPr lang="de-DE" dirty="0"/>
              <a:t>, </a:t>
            </a:r>
            <a:r>
              <a:rPr lang="de-DE" dirty="0" err="1"/>
              <a:t>as</a:t>
            </a:r>
            <a:r>
              <a:rPr lang="de-DE" dirty="0"/>
              <a:t> </a:t>
            </a:r>
            <a:r>
              <a:rPr lang="de-DE" dirty="0" err="1"/>
              <a:t>here</a:t>
            </a:r>
            <a:r>
              <a:rPr lang="de-DE" dirty="0"/>
              <a:t> </a:t>
            </a:r>
            <a:r>
              <a:rPr lang="de-DE" dirty="0" err="1"/>
              <a:t>for</a:t>
            </a:r>
            <a:r>
              <a:rPr lang="de-DE" dirty="0"/>
              <a:t> </a:t>
            </a:r>
            <a:r>
              <a:rPr lang="de-DE" dirty="0" err="1"/>
              <a:t>example</a:t>
            </a:r>
            <a:r>
              <a:rPr lang="de-DE" dirty="0"/>
              <a:t>?</a:t>
            </a:r>
          </a:p>
          <a:p>
            <a:pPr marL="171450" indent="-171450">
              <a:buFont typeface="Arial" panose="020B0604020202020204" pitchFamily="34" charset="0"/>
              <a:buChar char="•"/>
            </a:pPr>
            <a:r>
              <a:rPr lang="de-DE" dirty="0" err="1"/>
              <a:t>Or</a:t>
            </a:r>
            <a:r>
              <a:rPr lang="de-DE" dirty="0"/>
              <a:t> </a:t>
            </a:r>
            <a:r>
              <a:rPr lang="de-DE" dirty="0" err="1"/>
              <a:t>if</a:t>
            </a:r>
            <a:r>
              <a:rPr lang="de-DE" dirty="0"/>
              <a:t> </a:t>
            </a:r>
            <a:r>
              <a:rPr lang="de-DE" dirty="0" err="1"/>
              <a:t>the</a:t>
            </a:r>
            <a:r>
              <a:rPr lang="de-DE" dirty="0"/>
              <a:t> </a:t>
            </a:r>
            <a:r>
              <a:rPr lang="de-DE" dirty="0" err="1"/>
              <a:t>user</a:t>
            </a:r>
            <a:r>
              <a:rPr lang="de-DE" dirty="0"/>
              <a:t> </a:t>
            </a:r>
            <a:r>
              <a:rPr lang="de-DE" b="1" dirty="0" err="1"/>
              <a:t>does</a:t>
            </a:r>
            <a:r>
              <a:rPr lang="de-DE" b="1" dirty="0"/>
              <a:t> not </a:t>
            </a:r>
            <a:r>
              <a:rPr lang="de-DE" b="1" dirty="0" err="1"/>
              <a:t>want</a:t>
            </a:r>
            <a:r>
              <a:rPr lang="de-DE" b="1" dirty="0"/>
              <a:t> </a:t>
            </a:r>
            <a:r>
              <a:rPr lang="de-DE" b="1" dirty="0" err="1"/>
              <a:t>to</a:t>
            </a:r>
            <a:r>
              <a:rPr lang="de-DE" b="1" dirty="0"/>
              <a:t> </a:t>
            </a:r>
            <a:r>
              <a:rPr lang="de-DE" b="1" dirty="0" err="1"/>
              <a:t>classify</a:t>
            </a:r>
            <a:r>
              <a:rPr lang="de-DE" b="1" dirty="0"/>
              <a:t> </a:t>
            </a:r>
            <a:r>
              <a:rPr lang="de-DE" b="1" dirty="0" err="1"/>
              <a:t>animal</a:t>
            </a:r>
            <a:r>
              <a:rPr lang="de-DE" b="1" dirty="0"/>
              <a:t> </a:t>
            </a:r>
            <a:r>
              <a:rPr lang="de-DE" b="1" dirty="0" err="1"/>
              <a:t>images</a:t>
            </a:r>
            <a:r>
              <a:rPr lang="de-DE" dirty="0"/>
              <a:t>, but </a:t>
            </a:r>
            <a:r>
              <a:rPr lang="de-DE" b="1" dirty="0" err="1"/>
              <a:t>works</a:t>
            </a:r>
            <a:r>
              <a:rPr lang="de-DE" b="1" dirty="0"/>
              <a:t> in a </a:t>
            </a:r>
            <a:r>
              <a:rPr lang="de-DE" b="1" dirty="0" err="1"/>
              <a:t>bank</a:t>
            </a:r>
            <a:r>
              <a:rPr lang="de-DE" b="1" dirty="0"/>
              <a:t> </a:t>
            </a:r>
            <a:r>
              <a:rPr lang="de-DE" dirty="0" err="1"/>
              <a:t>and</a:t>
            </a:r>
            <a:r>
              <a:rPr lang="de-DE" dirty="0"/>
              <a:t> </a:t>
            </a:r>
            <a:r>
              <a:rPr lang="de-DE" dirty="0" err="1"/>
              <a:t>wants</a:t>
            </a:r>
            <a:r>
              <a:rPr lang="de-DE" dirty="0"/>
              <a:t> </a:t>
            </a:r>
            <a:r>
              <a:rPr lang="de-DE" dirty="0" err="1"/>
              <a:t>to</a:t>
            </a:r>
            <a:r>
              <a:rPr lang="de-DE" dirty="0"/>
              <a:t> </a:t>
            </a:r>
            <a:r>
              <a:rPr lang="de-DE" dirty="0" err="1"/>
              <a:t>know</a:t>
            </a:r>
            <a:r>
              <a:rPr lang="de-DE" dirty="0"/>
              <a:t> </a:t>
            </a:r>
            <a:r>
              <a:rPr lang="de-DE" b="1" dirty="0" err="1"/>
              <a:t>whether</a:t>
            </a:r>
            <a:r>
              <a:rPr lang="de-DE" b="1" dirty="0"/>
              <a:t> </a:t>
            </a:r>
            <a:r>
              <a:rPr lang="de-DE" b="1" dirty="0" err="1"/>
              <a:t>customers</a:t>
            </a:r>
            <a:r>
              <a:rPr lang="de-DE" b="1" dirty="0"/>
              <a:t> </a:t>
            </a:r>
            <a:r>
              <a:rPr lang="de-DE" b="1" dirty="0" err="1"/>
              <a:t>are</a:t>
            </a:r>
            <a:r>
              <a:rPr lang="de-DE" b="1" dirty="0"/>
              <a:t> </a:t>
            </a:r>
            <a:r>
              <a:rPr lang="de-DE" b="1" dirty="0" err="1"/>
              <a:t>creditworthy</a:t>
            </a:r>
            <a:r>
              <a:rPr lang="de-DE" b="1" dirty="0"/>
              <a:t> </a:t>
            </a:r>
            <a:r>
              <a:rPr lang="de-DE" dirty="0" err="1"/>
              <a:t>or</a:t>
            </a:r>
            <a:r>
              <a:rPr lang="de-DE" dirty="0"/>
              <a:t> a </a:t>
            </a:r>
            <a:r>
              <a:rPr lang="de-DE" b="1" dirty="0" err="1"/>
              <a:t>doctor</a:t>
            </a:r>
            <a:r>
              <a:rPr lang="de-DE" dirty="0"/>
              <a:t> </a:t>
            </a:r>
            <a:r>
              <a:rPr lang="de-DE" dirty="0" err="1"/>
              <a:t>wants</a:t>
            </a:r>
            <a:r>
              <a:rPr lang="de-DE" dirty="0"/>
              <a:t> </a:t>
            </a:r>
            <a:r>
              <a:rPr lang="de-DE" dirty="0" err="1"/>
              <a:t>to</a:t>
            </a:r>
            <a:r>
              <a:rPr lang="de-DE" dirty="0"/>
              <a:t> find out </a:t>
            </a:r>
            <a:r>
              <a:rPr lang="de-DE" dirty="0" err="1"/>
              <a:t>whether</a:t>
            </a:r>
            <a:r>
              <a:rPr lang="de-DE" dirty="0"/>
              <a:t> a </a:t>
            </a:r>
            <a:r>
              <a:rPr lang="de-DE" b="1" dirty="0" err="1"/>
              <a:t>birthmark</a:t>
            </a:r>
            <a:r>
              <a:rPr lang="de-DE" b="1" dirty="0"/>
              <a:t> </a:t>
            </a:r>
            <a:r>
              <a:rPr lang="de-DE" b="1" dirty="0" err="1"/>
              <a:t>is</a:t>
            </a:r>
            <a:r>
              <a:rPr lang="de-DE" b="1" dirty="0"/>
              <a:t> a </a:t>
            </a:r>
            <a:r>
              <a:rPr lang="de-DE" b="1" dirty="0" err="1"/>
              <a:t>melanoma</a:t>
            </a:r>
            <a:r>
              <a:rPr lang="de-DE" dirty="0"/>
              <a:t>? So </a:t>
            </a:r>
            <a:r>
              <a:rPr lang="de-DE" dirty="0" err="1"/>
              <a:t>when</a:t>
            </a:r>
            <a:r>
              <a:rPr lang="de-DE" dirty="0"/>
              <a:t> </a:t>
            </a:r>
            <a:r>
              <a:rPr lang="de-DE" dirty="0" err="1"/>
              <a:t>we</a:t>
            </a:r>
            <a:r>
              <a:rPr lang="de-DE" dirty="0"/>
              <a:t> </a:t>
            </a:r>
            <a:r>
              <a:rPr lang="de-DE" b="1" dirty="0" err="1"/>
              <a:t>don't</a:t>
            </a:r>
            <a:r>
              <a:rPr lang="de-DE" b="1" dirty="0"/>
              <a:t> </a:t>
            </a:r>
            <a:r>
              <a:rPr lang="de-DE" b="1" dirty="0" err="1"/>
              <a:t>know</a:t>
            </a:r>
            <a:r>
              <a:rPr lang="de-DE" b="1" dirty="0"/>
              <a:t> </a:t>
            </a:r>
            <a:r>
              <a:rPr lang="de-DE" b="1" dirty="0" err="1"/>
              <a:t>the</a:t>
            </a:r>
            <a:r>
              <a:rPr lang="de-DE" b="1" dirty="0"/>
              <a:t> </a:t>
            </a:r>
            <a:r>
              <a:rPr lang="de-DE" b="1" dirty="0" err="1"/>
              <a:t>actual</a:t>
            </a:r>
            <a:r>
              <a:rPr lang="de-DE" b="1" dirty="0"/>
              <a:t> </a:t>
            </a:r>
            <a:r>
              <a:rPr lang="de-DE" b="1" dirty="0" err="1"/>
              <a:t>solution</a:t>
            </a:r>
            <a:r>
              <a:rPr lang="de-DE" dirty="0"/>
              <a:t>, </a:t>
            </a:r>
            <a:r>
              <a:rPr lang="de-DE" dirty="0" err="1"/>
              <a:t>as</a:t>
            </a:r>
            <a:r>
              <a:rPr lang="de-DE" dirty="0"/>
              <a:t> in </a:t>
            </a:r>
            <a:r>
              <a:rPr lang="de-DE" dirty="0" err="1"/>
              <a:t>most</a:t>
            </a:r>
            <a:r>
              <a:rPr lang="de-DE" dirty="0"/>
              <a:t> </a:t>
            </a:r>
            <a:r>
              <a:rPr lang="de-DE" dirty="0" err="1"/>
              <a:t>machine</a:t>
            </a:r>
            <a:r>
              <a:rPr lang="de-DE" dirty="0"/>
              <a:t> </a:t>
            </a:r>
            <a:r>
              <a:rPr lang="de-DE" dirty="0" err="1"/>
              <a:t>learning</a:t>
            </a:r>
            <a:r>
              <a:rPr lang="de-DE" dirty="0"/>
              <a:t> </a:t>
            </a:r>
            <a:r>
              <a:rPr lang="de-DE" dirty="0" err="1"/>
              <a:t>applications</a:t>
            </a:r>
            <a:endParaRPr lang="de-DE" dirty="0"/>
          </a:p>
          <a:p>
            <a:pPr marL="171450" indent="-171450">
              <a:buFont typeface="Arial" panose="020B0604020202020204" pitchFamily="34" charset="0"/>
              <a:buChar char="•"/>
            </a:pPr>
            <a:r>
              <a:rPr lang="de-DE" dirty="0" err="1"/>
              <a:t>With</a:t>
            </a:r>
            <a:r>
              <a:rPr lang="de-DE" dirty="0"/>
              <a:t> </a:t>
            </a:r>
            <a:r>
              <a:rPr lang="de-DE" dirty="0" err="1"/>
              <a:t>this</a:t>
            </a:r>
            <a:r>
              <a:rPr lang="de-DE" dirty="0"/>
              <a:t> </a:t>
            </a:r>
            <a:r>
              <a:rPr lang="de-DE" dirty="0" err="1"/>
              <a:t>issue</a:t>
            </a:r>
            <a:r>
              <a:rPr lang="de-DE" dirty="0"/>
              <a:t>, </a:t>
            </a:r>
            <a:r>
              <a:rPr lang="de-DE" b="1" dirty="0" err="1"/>
              <a:t>how</a:t>
            </a:r>
            <a:r>
              <a:rPr lang="de-DE" b="1" dirty="0"/>
              <a:t> </a:t>
            </a:r>
            <a:r>
              <a:rPr lang="de-DE" b="1" dirty="0" err="1"/>
              <a:t>does</a:t>
            </a:r>
            <a:r>
              <a:rPr lang="de-DE" b="1" dirty="0"/>
              <a:t> </a:t>
            </a:r>
            <a:r>
              <a:rPr lang="de-DE" b="1" dirty="0" err="1"/>
              <a:t>the</a:t>
            </a:r>
            <a:r>
              <a:rPr lang="de-DE" b="1" dirty="0"/>
              <a:t> </a:t>
            </a:r>
            <a:r>
              <a:rPr lang="de-DE" b="1" dirty="0" err="1"/>
              <a:t>user</a:t>
            </a:r>
            <a:r>
              <a:rPr lang="de-DE" b="1" dirty="0"/>
              <a:t> </a:t>
            </a:r>
            <a:r>
              <a:rPr lang="de-DE" b="1" dirty="0" err="1"/>
              <a:t>know</a:t>
            </a:r>
            <a:r>
              <a:rPr lang="de-DE" b="1" dirty="0"/>
              <a:t> </a:t>
            </a:r>
            <a:r>
              <a:rPr lang="de-DE" b="1" dirty="0" err="1"/>
              <a:t>why</a:t>
            </a:r>
            <a:r>
              <a:rPr lang="de-DE" b="1" dirty="0"/>
              <a:t> </a:t>
            </a:r>
            <a:r>
              <a:rPr lang="de-DE" b="1" dirty="0" err="1"/>
              <a:t>the</a:t>
            </a:r>
            <a:r>
              <a:rPr lang="de-DE" b="1" dirty="0"/>
              <a:t> </a:t>
            </a:r>
            <a:r>
              <a:rPr lang="de-DE" b="1" dirty="0" err="1"/>
              <a:t>model</a:t>
            </a:r>
            <a:r>
              <a:rPr lang="de-DE" b="1" dirty="0"/>
              <a:t> </a:t>
            </a:r>
            <a:r>
              <a:rPr lang="de-DE" b="1" dirty="0" err="1"/>
              <a:t>came</a:t>
            </a:r>
            <a:r>
              <a:rPr lang="de-DE" b="1" dirty="0"/>
              <a:t> </a:t>
            </a:r>
            <a:r>
              <a:rPr lang="de-DE" b="1" dirty="0" err="1"/>
              <a:t>up</a:t>
            </a:r>
            <a:r>
              <a:rPr lang="de-DE" b="1" dirty="0"/>
              <a:t> </a:t>
            </a:r>
            <a:r>
              <a:rPr lang="de-DE" b="1" dirty="0" err="1"/>
              <a:t>with</a:t>
            </a:r>
            <a:r>
              <a:rPr lang="de-DE" b="1" dirty="0"/>
              <a:t> </a:t>
            </a:r>
            <a:r>
              <a:rPr lang="de-DE" b="1" dirty="0" err="1"/>
              <a:t>this</a:t>
            </a:r>
            <a:r>
              <a:rPr lang="de-DE" b="1" dirty="0"/>
              <a:t> </a:t>
            </a:r>
            <a:r>
              <a:rPr lang="de-DE" b="1" dirty="0" err="1"/>
              <a:t>result</a:t>
            </a:r>
            <a:r>
              <a:rPr lang="de-DE" dirty="0"/>
              <a:t>?</a:t>
            </a:r>
          </a:p>
          <a:p>
            <a:pPr marL="171450" indent="-171450">
              <a:buFont typeface="Arial" panose="020B0604020202020204" pitchFamily="34" charset="0"/>
              <a:buChar char="•"/>
            </a:pPr>
            <a:r>
              <a:rPr lang="de-DE" dirty="0" err="1"/>
              <a:t>How</a:t>
            </a:r>
            <a:r>
              <a:rPr lang="de-DE" dirty="0"/>
              <a:t> </a:t>
            </a:r>
            <a:r>
              <a:rPr lang="de-DE" dirty="0" err="1"/>
              <a:t>does</a:t>
            </a:r>
            <a:r>
              <a:rPr lang="de-DE" dirty="0"/>
              <a:t> </a:t>
            </a:r>
            <a:r>
              <a:rPr lang="de-DE" dirty="0" err="1"/>
              <a:t>the</a:t>
            </a:r>
            <a:r>
              <a:rPr lang="de-DE" dirty="0"/>
              <a:t> </a:t>
            </a:r>
            <a:r>
              <a:rPr lang="de-DE" dirty="0" err="1"/>
              <a:t>user</a:t>
            </a:r>
            <a:r>
              <a:rPr lang="de-DE" dirty="0"/>
              <a:t> </a:t>
            </a:r>
            <a:r>
              <a:rPr lang="de-DE" dirty="0" err="1"/>
              <a:t>know</a:t>
            </a:r>
            <a:r>
              <a:rPr lang="de-DE" dirty="0"/>
              <a:t> </a:t>
            </a:r>
            <a:r>
              <a:rPr lang="de-DE" dirty="0" err="1"/>
              <a:t>when</a:t>
            </a:r>
            <a:r>
              <a:rPr lang="de-DE" dirty="0"/>
              <a:t> </a:t>
            </a:r>
            <a:r>
              <a:rPr lang="de-DE" dirty="0" err="1"/>
              <a:t>the</a:t>
            </a:r>
            <a:r>
              <a:rPr lang="de-DE" dirty="0"/>
              <a:t> </a:t>
            </a:r>
            <a:r>
              <a:rPr lang="de-DE" dirty="0" err="1"/>
              <a:t>system</a:t>
            </a:r>
            <a:r>
              <a:rPr lang="de-DE" dirty="0"/>
              <a:t> </a:t>
            </a:r>
            <a:r>
              <a:rPr lang="de-DE" dirty="0" err="1"/>
              <a:t>is</a:t>
            </a:r>
            <a:r>
              <a:rPr lang="de-DE" dirty="0"/>
              <a:t> </a:t>
            </a:r>
            <a:r>
              <a:rPr lang="de-DE" dirty="0" err="1"/>
              <a:t>right</a:t>
            </a:r>
            <a:r>
              <a:rPr lang="de-DE" dirty="0"/>
              <a:t> </a:t>
            </a:r>
            <a:r>
              <a:rPr lang="de-DE" dirty="0" err="1"/>
              <a:t>and</a:t>
            </a:r>
            <a:r>
              <a:rPr lang="de-DE" dirty="0"/>
              <a:t> </a:t>
            </a:r>
            <a:r>
              <a:rPr lang="de-DE" dirty="0" err="1"/>
              <a:t>when</a:t>
            </a:r>
            <a:r>
              <a:rPr lang="de-DE" dirty="0"/>
              <a:t> </a:t>
            </a:r>
            <a:r>
              <a:rPr lang="de-DE" dirty="0" err="1"/>
              <a:t>it</a:t>
            </a:r>
            <a:r>
              <a:rPr lang="de-DE" dirty="0"/>
              <a:t> </a:t>
            </a:r>
            <a:r>
              <a:rPr lang="de-DE" dirty="0" err="1"/>
              <a:t>is</a:t>
            </a:r>
            <a:r>
              <a:rPr lang="de-DE" dirty="0"/>
              <a:t> </a:t>
            </a:r>
            <a:r>
              <a:rPr lang="de-DE" dirty="0" err="1"/>
              <a:t>wrong</a:t>
            </a:r>
            <a:r>
              <a:rPr lang="de-DE" dirty="0"/>
              <a:t>?</a:t>
            </a:r>
          </a:p>
          <a:p>
            <a:pPr marL="171450" indent="-171450">
              <a:buFont typeface="Arial" panose="020B0604020202020204" pitchFamily="34" charset="0"/>
              <a:buChar char="•"/>
            </a:pPr>
            <a:r>
              <a:rPr lang="de-DE" dirty="0" err="1"/>
              <a:t>And</a:t>
            </a:r>
            <a:r>
              <a:rPr lang="de-DE" dirty="0"/>
              <a:t> </a:t>
            </a:r>
            <a:r>
              <a:rPr lang="de-DE" dirty="0" err="1"/>
              <a:t>how</a:t>
            </a:r>
            <a:r>
              <a:rPr lang="de-DE" dirty="0"/>
              <a:t> </a:t>
            </a:r>
            <a:r>
              <a:rPr lang="de-DE" dirty="0" err="1"/>
              <a:t>can</a:t>
            </a:r>
            <a:r>
              <a:rPr lang="de-DE" dirty="0"/>
              <a:t> </a:t>
            </a:r>
            <a:r>
              <a:rPr lang="de-DE" dirty="0" err="1"/>
              <a:t>the</a:t>
            </a:r>
            <a:r>
              <a:rPr lang="de-DE" dirty="0"/>
              <a:t> </a:t>
            </a:r>
            <a:r>
              <a:rPr lang="de-DE" dirty="0" err="1"/>
              <a:t>user</a:t>
            </a:r>
            <a:r>
              <a:rPr lang="de-DE" dirty="0"/>
              <a:t> </a:t>
            </a:r>
            <a:r>
              <a:rPr lang="de-DE" dirty="0" err="1"/>
              <a:t>correct</a:t>
            </a:r>
            <a:r>
              <a:rPr lang="de-DE" dirty="0"/>
              <a:t> a </a:t>
            </a:r>
            <a:r>
              <a:rPr lang="de-DE" dirty="0" err="1"/>
              <a:t>mistake</a:t>
            </a:r>
            <a:r>
              <a:rPr lang="de-DE" dirty="0"/>
              <a:t>?</a:t>
            </a:r>
            <a:endParaRPr lang="en-DE" dirty="0"/>
          </a:p>
        </p:txBody>
      </p:sp>
      <p:sp>
        <p:nvSpPr>
          <p:cNvPr id="4" name="Slide Number Placeholder 3"/>
          <p:cNvSpPr>
            <a:spLocks noGrp="1"/>
          </p:cNvSpPr>
          <p:nvPr>
            <p:ph type="sldNum" sz="quarter" idx="5"/>
          </p:nvPr>
        </p:nvSpPr>
        <p:spPr/>
        <p:txBody>
          <a:bodyPr/>
          <a:lstStyle/>
          <a:p>
            <a:fld id="{FFA6CF72-46DA-3E4A-BB4A-CAFAD7FDD86C}" type="slidenum">
              <a:rPr lang="en-DE" smtClean="0"/>
              <a:t>13</a:t>
            </a:fld>
            <a:endParaRPr lang="en-DE"/>
          </a:p>
        </p:txBody>
      </p:sp>
    </p:spTree>
    <p:extLst>
      <p:ext uri="{BB962C8B-B14F-4D97-AF65-F5344CB8AC3E}">
        <p14:creationId xmlns:p14="http://schemas.microsoft.com/office/powerpoint/2010/main" val="143981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BC06-4D58-FB47-986F-6A679B984F36}"/>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DE" dirty="0"/>
          </a:p>
        </p:txBody>
      </p:sp>
      <p:sp>
        <p:nvSpPr>
          <p:cNvPr id="3" name="Subtitle 2">
            <a:extLst>
              <a:ext uri="{FF2B5EF4-FFF2-40B4-BE49-F238E27FC236}">
                <a16:creationId xmlns:a16="http://schemas.microsoft.com/office/drawing/2014/main" id="{B60D375C-5513-E74C-8CA2-08B08CA3D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DE" dirty="0"/>
          </a:p>
        </p:txBody>
      </p:sp>
    </p:spTree>
    <p:extLst>
      <p:ext uri="{BB962C8B-B14F-4D97-AF65-F5344CB8AC3E}">
        <p14:creationId xmlns:p14="http://schemas.microsoft.com/office/powerpoint/2010/main" val="353054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5ECE-32DB-C848-937F-291ABC96F3F4}"/>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E24CCAE4-A946-BD41-A327-29F479DB76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4EBAA306-1E89-E04D-A832-1B9CFB232D0F}"/>
              </a:ext>
            </a:extLst>
          </p:cNvPr>
          <p:cNvSpPr>
            <a:spLocks noGrp="1"/>
          </p:cNvSpPr>
          <p:nvPr>
            <p:ph type="dt" sz="half" idx="10"/>
          </p:nvPr>
        </p:nvSpPr>
        <p:spPr>
          <a:xfrm>
            <a:off x="838200" y="6356350"/>
            <a:ext cx="501396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93B015A7-485A-2547-B6B4-5B346F1B07FF}"/>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6" name="Slide Number Placeholder 5">
            <a:extLst>
              <a:ext uri="{FF2B5EF4-FFF2-40B4-BE49-F238E27FC236}">
                <a16:creationId xmlns:a16="http://schemas.microsoft.com/office/drawing/2014/main" id="{50BBE504-675E-0341-A9A4-E065B336EFA3}"/>
              </a:ext>
            </a:extLst>
          </p:cNvPr>
          <p:cNvSpPr>
            <a:spLocks noGrp="1"/>
          </p:cNvSpPr>
          <p:nvPr>
            <p:ph type="sldNum" sz="quarter" idx="12"/>
          </p:nvPr>
        </p:nvSpPr>
        <p:spPr/>
        <p:txBody>
          <a:bodyPr/>
          <a:lstStyle/>
          <a:p>
            <a:fld id="{3DF76B2C-8021-2942-A2B3-B42E91FDE4B0}" type="slidenum">
              <a:rPr lang="en-DE" smtClean="0"/>
              <a:t>‹#›</a:t>
            </a:fld>
            <a:endParaRPr lang="en-DE"/>
          </a:p>
        </p:txBody>
      </p:sp>
    </p:spTree>
    <p:extLst>
      <p:ext uri="{BB962C8B-B14F-4D97-AF65-F5344CB8AC3E}">
        <p14:creationId xmlns:p14="http://schemas.microsoft.com/office/powerpoint/2010/main" val="3748643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FB1419-5A58-D547-BC0B-834214D804A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68988D5C-55E0-E94D-8194-84FF89D3E21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4DA4754-495D-BB4F-B64B-C60742ACDC9B}"/>
              </a:ext>
            </a:extLst>
          </p:cNvPr>
          <p:cNvSpPr>
            <a:spLocks noGrp="1"/>
          </p:cNvSpPr>
          <p:nvPr>
            <p:ph type="dt" sz="half" idx="10"/>
          </p:nvPr>
        </p:nvSpPr>
        <p:spPr>
          <a:xfrm>
            <a:off x="838200" y="6356350"/>
            <a:ext cx="501396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8241D596-CDA5-C74D-BE7C-34FFD4477CDA}"/>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6" name="Slide Number Placeholder 5">
            <a:extLst>
              <a:ext uri="{FF2B5EF4-FFF2-40B4-BE49-F238E27FC236}">
                <a16:creationId xmlns:a16="http://schemas.microsoft.com/office/drawing/2014/main" id="{EF857153-82E5-C343-B8AD-3AC445510D3A}"/>
              </a:ext>
            </a:extLst>
          </p:cNvPr>
          <p:cNvSpPr>
            <a:spLocks noGrp="1"/>
          </p:cNvSpPr>
          <p:nvPr>
            <p:ph type="sldNum" sz="quarter" idx="12"/>
          </p:nvPr>
        </p:nvSpPr>
        <p:spPr/>
        <p:txBody>
          <a:bodyPr/>
          <a:lstStyle/>
          <a:p>
            <a:fld id="{3DF76B2C-8021-2942-A2B3-B42E91FDE4B0}" type="slidenum">
              <a:rPr lang="en-DE" smtClean="0"/>
              <a:t>‹#›</a:t>
            </a:fld>
            <a:endParaRPr lang="en-DE"/>
          </a:p>
        </p:txBody>
      </p:sp>
    </p:spTree>
    <p:extLst>
      <p:ext uri="{BB962C8B-B14F-4D97-AF65-F5344CB8AC3E}">
        <p14:creationId xmlns:p14="http://schemas.microsoft.com/office/powerpoint/2010/main" val="37528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sseite, Bulletpoints">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C037A-C7FB-8240-A546-6764FBEFD21D}"/>
              </a:ext>
            </a:extLst>
          </p:cNvPr>
          <p:cNvSpPr>
            <a:spLocks noGrp="1"/>
          </p:cNvSpPr>
          <p:nvPr>
            <p:ph type="title" hasCustomPrompt="1"/>
          </p:nvPr>
        </p:nvSpPr>
        <p:spPr/>
        <p:txBody>
          <a:bodyPr/>
          <a:lstStyle>
            <a:lvl1pPr>
              <a:defRPr spc="13" baseline="0">
                <a:latin typeface="+mj-lt"/>
              </a:defRPr>
            </a:lvl1pPr>
          </a:lstStyle>
          <a:p>
            <a:r>
              <a:rPr lang="de-DE" dirty="0"/>
              <a:t>Überschrift</a:t>
            </a:r>
          </a:p>
        </p:txBody>
      </p:sp>
      <p:sp>
        <p:nvSpPr>
          <p:cNvPr id="16" name="Textplatzhalter 15">
            <a:extLst>
              <a:ext uri="{FF2B5EF4-FFF2-40B4-BE49-F238E27FC236}">
                <a16:creationId xmlns:a16="http://schemas.microsoft.com/office/drawing/2014/main" id="{7B313795-6DC9-BD4D-A884-220A2B7EA254}"/>
              </a:ext>
            </a:extLst>
          </p:cNvPr>
          <p:cNvSpPr>
            <a:spLocks noGrp="1"/>
          </p:cNvSpPr>
          <p:nvPr>
            <p:ph type="body" sz="quarter" idx="10" hasCustomPrompt="1"/>
          </p:nvPr>
        </p:nvSpPr>
        <p:spPr/>
        <p:txBody>
          <a:bodyPr/>
          <a:lstStyle>
            <a:lvl1pPr marL="380990" marR="0" indent="-380990" algn="l" defTabSz="914377" rtl="0" eaLnBrk="1" fontAlgn="auto" latinLnBrk="0" hangingPunct="1">
              <a:lnSpc>
                <a:spcPct val="130000"/>
              </a:lnSpc>
              <a:spcBef>
                <a:spcPts val="1000"/>
              </a:spcBef>
              <a:spcAft>
                <a:spcPts val="0"/>
              </a:spcAft>
              <a:buClr>
                <a:schemeClr val="accent3"/>
              </a:buClr>
              <a:buSzPct val="130000"/>
              <a:buFont typeface="Arial" panose="020B0604020202020204" pitchFamily="34" charset="0"/>
              <a:buChar char="•"/>
              <a:tabLst>
                <a:tab pos="292093" algn="l"/>
              </a:tabLst>
              <a:defRPr>
                <a:latin typeface="+mn-lt"/>
              </a:defRPr>
            </a:lvl1pPr>
          </a:lstStyle>
          <a:p>
            <a:pPr lvl="0"/>
            <a:r>
              <a:rPr lang="de-DE" dirty="0"/>
              <a:t>Stichpunkt</a:t>
            </a:r>
          </a:p>
          <a:p>
            <a:pPr marL="380990" marR="0" lvl="0" indent="-380990" algn="l" defTabSz="914377" rtl="0" eaLnBrk="1" fontAlgn="auto" latinLnBrk="0" hangingPunct="1">
              <a:lnSpc>
                <a:spcPct val="130000"/>
              </a:lnSpc>
              <a:spcBef>
                <a:spcPts val="1000"/>
              </a:spcBef>
              <a:spcAft>
                <a:spcPts val="0"/>
              </a:spcAft>
              <a:buClr>
                <a:schemeClr val="accent3"/>
              </a:buClr>
              <a:buSzPct val="130000"/>
              <a:buFont typeface="Arial" panose="020B0604020202020204" pitchFamily="34" charset="0"/>
              <a:buChar char="•"/>
              <a:tabLst>
                <a:tab pos="292093" algn="l"/>
              </a:tabLst>
              <a:defRPr/>
            </a:pPr>
            <a:r>
              <a:rPr lang="de-DE" dirty="0"/>
              <a:t>Stichpunkt</a:t>
            </a:r>
          </a:p>
          <a:p>
            <a:pPr marL="380990" marR="0" lvl="0" indent="-380990" algn="l" defTabSz="914377" rtl="0" eaLnBrk="1" fontAlgn="auto" latinLnBrk="0" hangingPunct="1">
              <a:lnSpc>
                <a:spcPct val="130000"/>
              </a:lnSpc>
              <a:spcBef>
                <a:spcPts val="1000"/>
              </a:spcBef>
              <a:spcAft>
                <a:spcPts val="0"/>
              </a:spcAft>
              <a:buClr>
                <a:schemeClr val="accent3"/>
              </a:buClr>
              <a:buSzPct val="130000"/>
              <a:buFont typeface="Arial" panose="020B0604020202020204" pitchFamily="34" charset="0"/>
              <a:buChar char="•"/>
              <a:tabLst>
                <a:tab pos="292093" algn="l"/>
              </a:tabLst>
              <a:defRPr/>
            </a:pPr>
            <a:r>
              <a:rPr lang="de-DE" dirty="0"/>
              <a:t>Stichpunkt</a:t>
            </a:r>
          </a:p>
          <a:p>
            <a:pPr marL="380990" marR="0" lvl="0" indent="-380990" algn="l" defTabSz="914377" rtl="0" eaLnBrk="1" fontAlgn="auto" latinLnBrk="0" hangingPunct="1">
              <a:lnSpc>
                <a:spcPct val="130000"/>
              </a:lnSpc>
              <a:spcBef>
                <a:spcPts val="1000"/>
              </a:spcBef>
              <a:spcAft>
                <a:spcPts val="0"/>
              </a:spcAft>
              <a:buClr>
                <a:schemeClr val="accent3"/>
              </a:buClr>
              <a:buSzPct val="130000"/>
              <a:buFont typeface="Arial" panose="020B0604020202020204" pitchFamily="34" charset="0"/>
              <a:buChar char="•"/>
              <a:tabLst>
                <a:tab pos="292093" algn="l"/>
              </a:tabLst>
              <a:defRPr/>
            </a:pPr>
            <a:r>
              <a:rPr lang="de-DE" dirty="0"/>
              <a:t>Stichpunkt</a:t>
            </a:r>
          </a:p>
          <a:p>
            <a:pPr lvl="0"/>
            <a:endParaRPr lang="de-DE" dirty="0"/>
          </a:p>
          <a:p>
            <a:pPr lvl="0"/>
            <a:endParaRPr lang="de-DE" dirty="0"/>
          </a:p>
          <a:p>
            <a:pPr lvl="0"/>
            <a:endParaRPr lang="de-DE" dirty="0"/>
          </a:p>
          <a:p>
            <a:pPr lvl="0"/>
            <a:endParaRPr lang="de-DE" dirty="0"/>
          </a:p>
        </p:txBody>
      </p:sp>
    </p:spTree>
    <p:extLst>
      <p:ext uri="{BB962C8B-B14F-4D97-AF65-F5344CB8AC3E}">
        <p14:creationId xmlns:p14="http://schemas.microsoft.com/office/powerpoint/2010/main" val="9338608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82A4-365A-4F4A-B169-E9AFF22961DC}"/>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A1DD53DF-4421-D342-949E-43779117BD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Slide Number Placeholder 5">
            <a:extLst>
              <a:ext uri="{FF2B5EF4-FFF2-40B4-BE49-F238E27FC236}">
                <a16:creationId xmlns:a16="http://schemas.microsoft.com/office/drawing/2014/main" id="{BB1C9F5C-2217-FA46-8AC3-1DB7D6CDD245}"/>
              </a:ext>
            </a:extLst>
          </p:cNvPr>
          <p:cNvSpPr>
            <a:spLocks noGrp="1"/>
          </p:cNvSpPr>
          <p:nvPr>
            <p:ph type="sldNum" sz="quarter" idx="12"/>
          </p:nvPr>
        </p:nvSpPr>
        <p:spPr/>
        <p:txBody>
          <a:bodyPr/>
          <a:lstStyle>
            <a:lvl1pPr>
              <a:defRPr b="0" i="0">
                <a:latin typeface="Harmonia Sans Pro Light" panose="020B0302030402020204" pitchFamily="34" charset="77"/>
              </a:defRPr>
            </a:lvl1pPr>
          </a:lstStyle>
          <a:p>
            <a:r>
              <a:rPr lang="en-DE" dirty="0"/>
              <a:t>| </a:t>
            </a:r>
            <a:fld id="{3DF76B2C-8021-2942-A2B3-B42E91FDE4B0}" type="slidenum">
              <a:rPr lang="en-DE" smtClean="0"/>
              <a:pPr/>
              <a:t>‹#›</a:t>
            </a:fld>
            <a:endParaRPr lang="en-DE" dirty="0"/>
          </a:p>
        </p:txBody>
      </p:sp>
      <p:sp>
        <p:nvSpPr>
          <p:cNvPr id="7" name="Footer Placeholder 6">
            <a:extLst>
              <a:ext uri="{FF2B5EF4-FFF2-40B4-BE49-F238E27FC236}">
                <a16:creationId xmlns:a16="http://schemas.microsoft.com/office/drawing/2014/main" id="{1F6D8E30-A7FB-9C4A-BA13-B8BEA7AF59A1}"/>
              </a:ext>
            </a:extLst>
          </p:cNvPr>
          <p:cNvSpPr txBox="1">
            <a:spLocks/>
          </p:cNvSpPr>
          <p:nvPr userDrawn="1"/>
        </p:nvSpPr>
        <p:spPr>
          <a:xfrm>
            <a:off x="838200" y="6356350"/>
            <a:ext cx="3206262" cy="365125"/>
          </a:xfrm>
          <a:prstGeom prst="rect">
            <a:avLst/>
          </a:prstGeom>
        </p:spPr>
        <p:txBody>
          <a:bodyPr vert="horz" lIns="91440" tIns="45720" rIns="91440" bIns="45720" rtlCol="0" anchor="ctr"/>
          <a:lstStyle>
            <a:defPPr>
              <a:defRPr lang="en-DE"/>
            </a:defPPr>
            <a:lvl1pPr marL="0" algn="l" defTabSz="914400" rtl="0" eaLnBrk="1" latinLnBrk="0" hangingPunct="1">
              <a:defRPr sz="1200" b="0" i="0" kern="1200">
                <a:solidFill>
                  <a:schemeClr val="tx1">
                    <a:tint val="75000"/>
                  </a:schemeClr>
                </a:solidFill>
                <a:latin typeface="Harmonia Sans Pro Light" panose="020B03020304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a:t>Explainable AI | Sarah Theres Völkel</a:t>
            </a:r>
            <a:endParaRPr lang="en-DE" dirty="0"/>
          </a:p>
        </p:txBody>
      </p:sp>
    </p:spTree>
    <p:extLst>
      <p:ext uri="{BB962C8B-B14F-4D97-AF65-F5344CB8AC3E}">
        <p14:creationId xmlns:p14="http://schemas.microsoft.com/office/powerpoint/2010/main" val="257210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8D1B-8962-954B-8D52-D4B72BE944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410C3D4F-EC71-584F-B26A-3D2E78A26B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B8F107B1-1286-0840-89B1-B7B509F7AFBC}"/>
              </a:ext>
            </a:extLst>
          </p:cNvPr>
          <p:cNvSpPr>
            <a:spLocks noGrp="1"/>
          </p:cNvSpPr>
          <p:nvPr>
            <p:ph type="sldNum" sz="quarter" idx="12"/>
          </p:nvPr>
        </p:nvSpPr>
        <p:spPr/>
        <p:txBody>
          <a:bodyPr/>
          <a:lstStyle>
            <a:lvl1pPr>
              <a:defRPr b="0" i="0">
                <a:latin typeface="Harmonia Sans Pro Light" panose="020B0302030402020204" pitchFamily="34" charset="77"/>
              </a:defRPr>
            </a:lvl1pPr>
          </a:lstStyle>
          <a:p>
            <a:fld id="{3DF76B2C-8021-2942-A2B3-B42E91FDE4B0}" type="slidenum">
              <a:rPr lang="en-DE" smtClean="0"/>
              <a:pPr/>
              <a:t>‹#›</a:t>
            </a:fld>
            <a:endParaRPr lang="en-DE" dirty="0"/>
          </a:p>
        </p:txBody>
      </p:sp>
      <p:sp>
        <p:nvSpPr>
          <p:cNvPr id="7" name="Footer Placeholder 6">
            <a:extLst>
              <a:ext uri="{FF2B5EF4-FFF2-40B4-BE49-F238E27FC236}">
                <a16:creationId xmlns:a16="http://schemas.microsoft.com/office/drawing/2014/main" id="{12C409CA-7128-E941-A17E-EE064630D00F}"/>
              </a:ext>
            </a:extLst>
          </p:cNvPr>
          <p:cNvSpPr>
            <a:spLocks noGrp="1"/>
          </p:cNvSpPr>
          <p:nvPr>
            <p:ph type="ftr" sz="quarter" idx="3"/>
          </p:nvPr>
        </p:nvSpPr>
        <p:spPr>
          <a:xfrm>
            <a:off x="838200" y="6356350"/>
            <a:ext cx="3206262" cy="365125"/>
          </a:xfrm>
          <a:prstGeom prst="rect">
            <a:avLst/>
          </a:prstGeom>
        </p:spPr>
        <p:txBody>
          <a:bodyPr vert="horz" lIns="91440" tIns="45720" rIns="91440" bIns="45720" rtlCol="0" anchor="ctr"/>
          <a:lstStyle>
            <a:lvl1pPr algn="l">
              <a:defRPr sz="1200" b="0" i="0">
                <a:solidFill>
                  <a:schemeClr val="tx1">
                    <a:tint val="75000"/>
                  </a:schemeClr>
                </a:solidFill>
                <a:latin typeface="Harmonia Sans Pro Light" panose="020B0302030402020204" pitchFamily="34" charset="77"/>
              </a:defRPr>
            </a:lvl1pPr>
          </a:lstStyle>
          <a:p>
            <a:r>
              <a:rPr lang="en-DE"/>
              <a:t>Explainable AI | Sarah Theres Völkel</a:t>
            </a:r>
            <a:endParaRPr lang="en-DE" dirty="0"/>
          </a:p>
        </p:txBody>
      </p:sp>
    </p:spTree>
    <p:extLst>
      <p:ext uri="{BB962C8B-B14F-4D97-AF65-F5344CB8AC3E}">
        <p14:creationId xmlns:p14="http://schemas.microsoft.com/office/powerpoint/2010/main" val="279645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936-3EFE-4E4C-BAE0-29996FC8DCC7}"/>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EEBE74C3-8E2C-8B47-BB56-057262AAC0A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38CA960F-91C3-5745-B905-9E605F3588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Slide Number Placeholder 6">
            <a:extLst>
              <a:ext uri="{FF2B5EF4-FFF2-40B4-BE49-F238E27FC236}">
                <a16:creationId xmlns:a16="http://schemas.microsoft.com/office/drawing/2014/main" id="{DAADC89A-ECC4-1149-B96E-F804B7F60F81}"/>
              </a:ext>
            </a:extLst>
          </p:cNvPr>
          <p:cNvSpPr>
            <a:spLocks noGrp="1"/>
          </p:cNvSpPr>
          <p:nvPr>
            <p:ph type="sldNum" sz="quarter" idx="12"/>
          </p:nvPr>
        </p:nvSpPr>
        <p:spPr/>
        <p:txBody>
          <a:bodyPr/>
          <a:lstStyle>
            <a:lvl1pPr>
              <a:defRPr b="0" i="0">
                <a:latin typeface="Harmonia Sans Pro Light" panose="020B0302030402020204" pitchFamily="34" charset="77"/>
              </a:defRPr>
            </a:lvl1pPr>
          </a:lstStyle>
          <a:p>
            <a:r>
              <a:rPr lang="en-DE"/>
              <a:t>| </a:t>
            </a:r>
            <a:fld id="{3DF76B2C-8021-2942-A2B3-B42E91FDE4B0}" type="slidenum">
              <a:rPr lang="en-DE" smtClean="0"/>
              <a:pPr/>
              <a:t>‹#›</a:t>
            </a:fld>
            <a:endParaRPr lang="en-DE" dirty="0"/>
          </a:p>
        </p:txBody>
      </p:sp>
      <p:sp>
        <p:nvSpPr>
          <p:cNvPr id="8" name="Footer Placeholder 6">
            <a:extLst>
              <a:ext uri="{FF2B5EF4-FFF2-40B4-BE49-F238E27FC236}">
                <a16:creationId xmlns:a16="http://schemas.microsoft.com/office/drawing/2014/main" id="{268A918F-7824-D742-92C2-D5DC2F7711BD}"/>
              </a:ext>
            </a:extLst>
          </p:cNvPr>
          <p:cNvSpPr txBox="1">
            <a:spLocks/>
          </p:cNvSpPr>
          <p:nvPr userDrawn="1"/>
        </p:nvSpPr>
        <p:spPr>
          <a:xfrm>
            <a:off x="838200" y="6356350"/>
            <a:ext cx="3206262" cy="365125"/>
          </a:xfrm>
          <a:prstGeom prst="rect">
            <a:avLst/>
          </a:prstGeom>
        </p:spPr>
        <p:txBody>
          <a:bodyPr vert="horz" lIns="91440" tIns="45720" rIns="91440" bIns="45720" rtlCol="0" anchor="ctr"/>
          <a:lstStyle>
            <a:defPPr>
              <a:defRPr lang="en-DE"/>
            </a:defPPr>
            <a:lvl1pPr marL="0" algn="l" defTabSz="914400" rtl="0" eaLnBrk="1" latinLnBrk="0" hangingPunct="1">
              <a:defRPr sz="1200" b="0" i="0" kern="1200">
                <a:solidFill>
                  <a:schemeClr val="tx1">
                    <a:tint val="75000"/>
                  </a:schemeClr>
                </a:solidFill>
                <a:latin typeface="Harmonia Sans Pro Light" panose="020B03020304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a:t>Explainable AI | Sarah Theres Völkel</a:t>
            </a:r>
            <a:endParaRPr lang="en-DE" dirty="0"/>
          </a:p>
        </p:txBody>
      </p:sp>
    </p:spTree>
    <p:extLst>
      <p:ext uri="{BB962C8B-B14F-4D97-AF65-F5344CB8AC3E}">
        <p14:creationId xmlns:p14="http://schemas.microsoft.com/office/powerpoint/2010/main" val="35191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1074-D127-A34A-8009-C91BC01B012A}"/>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57199ED5-CBC2-CC49-BCDA-DD45006A5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C0CB602-3A40-4B45-9DE9-C375AA72BB2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E3412C3C-B641-414D-9DA6-DAF1D6CEBF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D79779-65EF-DB4F-AFFC-36A0942E68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9" name="Slide Number Placeholder 8">
            <a:extLst>
              <a:ext uri="{FF2B5EF4-FFF2-40B4-BE49-F238E27FC236}">
                <a16:creationId xmlns:a16="http://schemas.microsoft.com/office/drawing/2014/main" id="{20564C3B-7018-BE4A-BF5F-C7812E27350C}"/>
              </a:ext>
            </a:extLst>
          </p:cNvPr>
          <p:cNvSpPr>
            <a:spLocks noGrp="1"/>
          </p:cNvSpPr>
          <p:nvPr>
            <p:ph type="sldNum" sz="quarter" idx="12"/>
          </p:nvPr>
        </p:nvSpPr>
        <p:spPr/>
        <p:txBody>
          <a:bodyPr/>
          <a:lstStyle>
            <a:lvl1pPr>
              <a:defRPr b="0" i="0">
                <a:latin typeface="Harmonia Sans Pro Light" panose="020B0302030402020204" pitchFamily="34" charset="77"/>
              </a:defRPr>
            </a:lvl1pPr>
          </a:lstStyle>
          <a:p>
            <a:r>
              <a:rPr lang="en-DE"/>
              <a:t>| </a:t>
            </a:r>
            <a:fld id="{3DF76B2C-8021-2942-A2B3-B42E91FDE4B0}" type="slidenum">
              <a:rPr lang="en-DE" smtClean="0"/>
              <a:pPr/>
              <a:t>‹#›</a:t>
            </a:fld>
            <a:endParaRPr lang="en-DE" dirty="0"/>
          </a:p>
        </p:txBody>
      </p:sp>
    </p:spTree>
    <p:extLst>
      <p:ext uri="{BB962C8B-B14F-4D97-AF65-F5344CB8AC3E}">
        <p14:creationId xmlns:p14="http://schemas.microsoft.com/office/powerpoint/2010/main" val="158145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3DE0-2A6A-DA40-BE2D-D123A32B9201}"/>
              </a:ext>
            </a:extLst>
          </p:cNvPr>
          <p:cNvSpPr>
            <a:spLocks noGrp="1"/>
          </p:cNvSpPr>
          <p:nvPr>
            <p:ph type="title"/>
          </p:nvPr>
        </p:nvSpPr>
        <p:spPr/>
        <p:txBody>
          <a:bodyPr/>
          <a:lstStyle/>
          <a:p>
            <a:r>
              <a:rPr lang="en-GB"/>
              <a:t>Click to edit Master title style</a:t>
            </a:r>
            <a:endParaRPr lang="en-DE"/>
          </a:p>
        </p:txBody>
      </p:sp>
      <p:sp>
        <p:nvSpPr>
          <p:cNvPr id="5" name="Slide Number Placeholder 4">
            <a:extLst>
              <a:ext uri="{FF2B5EF4-FFF2-40B4-BE49-F238E27FC236}">
                <a16:creationId xmlns:a16="http://schemas.microsoft.com/office/drawing/2014/main" id="{F8CC6441-1A40-4945-A296-F28A06B56878}"/>
              </a:ext>
            </a:extLst>
          </p:cNvPr>
          <p:cNvSpPr>
            <a:spLocks noGrp="1"/>
          </p:cNvSpPr>
          <p:nvPr>
            <p:ph type="sldNum" sz="quarter" idx="12"/>
          </p:nvPr>
        </p:nvSpPr>
        <p:spPr/>
        <p:txBody>
          <a:bodyPr/>
          <a:lstStyle>
            <a:lvl1pPr>
              <a:defRPr b="0" i="0">
                <a:latin typeface="Harmonia Sans Pro Light" panose="020B0302030402020204" pitchFamily="34" charset="77"/>
              </a:defRPr>
            </a:lvl1pPr>
          </a:lstStyle>
          <a:p>
            <a:r>
              <a:rPr lang="en-DE"/>
              <a:t>| </a:t>
            </a:r>
            <a:fld id="{3DF76B2C-8021-2942-A2B3-B42E91FDE4B0}" type="slidenum">
              <a:rPr lang="en-DE" smtClean="0"/>
              <a:pPr/>
              <a:t>‹#›</a:t>
            </a:fld>
            <a:endParaRPr lang="en-DE" dirty="0"/>
          </a:p>
        </p:txBody>
      </p:sp>
      <p:sp>
        <p:nvSpPr>
          <p:cNvPr id="6" name="Footer Placeholder 6">
            <a:extLst>
              <a:ext uri="{FF2B5EF4-FFF2-40B4-BE49-F238E27FC236}">
                <a16:creationId xmlns:a16="http://schemas.microsoft.com/office/drawing/2014/main" id="{B5100EF4-927E-C848-B19C-20487642EDC1}"/>
              </a:ext>
            </a:extLst>
          </p:cNvPr>
          <p:cNvSpPr>
            <a:spLocks noGrp="1"/>
          </p:cNvSpPr>
          <p:nvPr>
            <p:ph type="ftr" sz="quarter" idx="3"/>
          </p:nvPr>
        </p:nvSpPr>
        <p:spPr>
          <a:xfrm>
            <a:off x="838200" y="6356350"/>
            <a:ext cx="3206262" cy="365125"/>
          </a:xfrm>
          <a:prstGeom prst="rect">
            <a:avLst/>
          </a:prstGeom>
        </p:spPr>
        <p:txBody>
          <a:bodyPr vert="horz" lIns="91440" tIns="45720" rIns="91440" bIns="45720" rtlCol="0" anchor="ctr"/>
          <a:lstStyle>
            <a:lvl1pPr algn="l">
              <a:defRPr sz="1200" b="0" i="0">
                <a:solidFill>
                  <a:schemeClr val="tx1">
                    <a:tint val="75000"/>
                  </a:schemeClr>
                </a:solidFill>
                <a:latin typeface="Harmonia Sans Pro Light" panose="020B0302030402020204" pitchFamily="34" charset="77"/>
              </a:defRPr>
            </a:lvl1pPr>
          </a:lstStyle>
          <a:p>
            <a:r>
              <a:rPr lang="en-DE"/>
              <a:t>Explainable AI | Sarah Theres Völkel</a:t>
            </a:r>
            <a:endParaRPr lang="en-DE" dirty="0"/>
          </a:p>
        </p:txBody>
      </p:sp>
    </p:spTree>
    <p:extLst>
      <p:ext uri="{BB962C8B-B14F-4D97-AF65-F5344CB8AC3E}">
        <p14:creationId xmlns:p14="http://schemas.microsoft.com/office/powerpoint/2010/main" val="1517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F3B8F8-CFAB-9E48-8E0E-22F27BA09BD9}"/>
              </a:ext>
            </a:extLst>
          </p:cNvPr>
          <p:cNvSpPr>
            <a:spLocks noGrp="1"/>
          </p:cNvSpPr>
          <p:nvPr>
            <p:ph type="sldNum" sz="quarter" idx="12"/>
          </p:nvPr>
        </p:nvSpPr>
        <p:spPr/>
        <p:txBody>
          <a:bodyPr/>
          <a:lstStyle>
            <a:lvl1pPr>
              <a:defRPr b="0" i="0">
                <a:latin typeface="Harmonia Sans Pro Light" panose="020B0302030402020204" pitchFamily="34" charset="77"/>
              </a:defRPr>
            </a:lvl1pPr>
          </a:lstStyle>
          <a:p>
            <a:r>
              <a:rPr lang="en-DE"/>
              <a:t> | </a:t>
            </a:r>
            <a:fld id="{3DF76B2C-8021-2942-A2B3-B42E91FDE4B0}" type="slidenum">
              <a:rPr lang="en-DE" smtClean="0"/>
              <a:pPr/>
              <a:t>‹#›</a:t>
            </a:fld>
            <a:endParaRPr lang="en-DE" dirty="0"/>
          </a:p>
        </p:txBody>
      </p:sp>
      <p:sp>
        <p:nvSpPr>
          <p:cNvPr id="5" name="Footer Placeholder 6">
            <a:extLst>
              <a:ext uri="{FF2B5EF4-FFF2-40B4-BE49-F238E27FC236}">
                <a16:creationId xmlns:a16="http://schemas.microsoft.com/office/drawing/2014/main" id="{78447F30-DC99-BE4A-94E5-C54D2BC90351}"/>
              </a:ext>
            </a:extLst>
          </p:cNvPr>
          <p:cNvSpPr>
            <a:spLocks noGrp="1"/>
          </p:cNvSpPr>
          <p:nvPr>
            <p:ph type="ftr" sz="quarter" idx="3"/>
          </p:nvPr>
        </p:nvSpPr>
        <p:spPr>
          <a:xfrm>
            <a:off x="838200" y="6356350"/>
            <a:ext cx="3206262" cy="365125"/>
          </a:xfrm>
          <a:prstGeom prst="rect">
            <a:avLst/>
          </a:prstGeom>
        </p:spPr>
        <p:txBody>
          <a:bodyPr vert="horz" lIns="91440" tIns="45720" rIns="91440" bIns="45720" rtlCol="0" anchor="ctr"/>
          <a:lstStyle>
            <a:lvl1pPr algn="l">
              <a:defRPr sz="1200" b="0" i="0">
                <a:solidFill>
                  <a:schemeClr val="tx1">
                    <a:tint val="75000"/>
                  </a:schemeClr>
                </a:solidFill>
                <a:latin typeface="Harmonia Sans Pro Light" panose="020B0302030402020204" pitchFamily="34" charset="77"/>
              </a:defRPr>
            </a:lvl1pPr>
          </a:lstStyle>
          <a:p>
            <a:r>
              <a:rPr lang="en-DE"/>
              <a:t>Explainable AI | Sarah Theres Völkel</a:t>
            </a:r>
            <a:endParaRPr lang="en-DE" dirty="0"/>
          </a:p>
        </p:txBody>
      </p:sp>
    </p:spTree>
    <p:extLst>
      <p:ext uri="{BB962C8B-B14F-4D97-AF65-F5344CB8AC3E}">
        <p14:creationId xmlns:p14="http://schemas.microsoft.com/office/powerpoint/2010/main" val="392958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BA38-FEA9-9F47-AE22-CF2F56C319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6F7C86AA-D054-C549-8118-2D32C4F19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C85885F6-A636-2440-84A5-9DDA9DD68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A114028-F87E-884D-AC89-15D3914F22BD}"/>
              </a:ext>
            </a:extLst>
          </p:cNvPr>
          <p:cNvSpPr>
            <a:spLocks noGrp="1"/>
          </p:cNvSpPr>
          <p:nvPr>
            <p:ph type="sldNum" sz="quarter" idx="12"/>
          </p:nvPr>
        </p:nvSpPr>
        <p:spPr/>
        <p:txBody>
          <a:bodyPr/>
          <a:lstStyle/>
          <a:p>
            <a:fld id="{3DF76B2C-8021-2942-A2B3-B42E91FDE4B0}" type="slidenum">
              <a:rPr lang="en-DE" smtClean="0"/>
              <a:t>‹#›</a:t>
            </a:fld>
            <a:endParaRPr lang="en-DE"/>
          </a:p>
        </p:txBody>
      </p:sp>
      <p:sp>
        <p:nvSpPr>
          <p:cNvPr id="8" name="Footer Placeholder 6">
            <a:extLst>
              <a:ext uri="{FF2B5EF4-FFF2-40B4-BE49-F238E27FC236}">
                <a16:creationId xmlns:a16="http://schemas.microsoft.com/office/drawing/2014/main" id="{016B4AD9-0530-6842-834B-4E0DF1A97A82}"/>
              </a:ext>
            </a:extLst>
          </p:cNvPr>
          <p:cNvSpPr>
            <a:spLocks noGrp="1"/>
          </p:cNvSpPr>
          <p:nvPr>
            <p:ph type="ftr" sz="quarter" idx="3"/>
          </p:nvPr>
        </p:nvSpPr>
        <p:spPr>
          <a:xfrm>
            <a:off x="838200" y="6356350"/>
            <a:ext cx="3206262" cy="365125"/>
          </a:xfrm>
          <a:prstGeom prst="rect">
            <a:avLst/>
          </a:prstGeom>
        </p:spPr>
        <p:txBody>
          <a:bodyPr vert="horz" lIns="91440" tIns="45720" rIns="91440" bIns="45720" rtlCol="0" anchor="ctr"/>
          <a:lstStyle>
            <a:lvl1pPr algn="l">
              <a:defRPr sz="1200" b="0" i="0">
                <a:solidFill>
                  <a:schemeClr val="tx1">
                    <a:tint val="75000"/>
                  </a:schemeClr>
                </a:solidFill>
                <a:latin typeface="Harmonia Sans Pro Light" panose="020B0302030402020204" pitchFamily="34" charset="77"/>
              </a:defRPr>
            </a:lvl1pPr>
          </a:lstStyle>
          <a:p>
            <a:r>
              <a:rPr lang="en-DE"/>
              <a:t>Explainable AI | Sarah Theres Völkel</a:t>
            </a:r>
            <a:endParaRPr lang="en-DE" dirty="0"/>
          </a:p>
        </p:txBody>
      </p:sp>
    </p:spTree>
    <p:extLst>
      <p:ext uri="{BB962C8B-B14F-4D97-AF65-F5344CB8AC3E}">
        <p14:creationId xmlns:p14="http://schemas.microsoft.com/office/powerpoint/2010/main" val="297986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3B94-FAD6-5840-B88F-9D5DDAEEAF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F1D60275-CA7E-EE4D-99CB-63D9B86D74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4C3D5FFA-E708-7E4C-B4B1-D9622E89F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CE69DD8-5427-8745-A7EB-D4E749BC21AF}"/>
              </a:ext>
            </a:extLst>
          </p:cNvPr>
          <p:cNvSpPr>
            <a:spLocks noGrp="1"/>
          </p:cNvSpPr>
          <p:nvPr>
            <p:ph type="sldNum" sz="quarter" idx="12"/>
          </p:nvPr>
        </p:nvSpPr>
        <p:spPr/>
        <p:txBody>
          <a:bodyPr/>
          <a:lstStyle/>
          <a:p>
            <a:fld id="{3DF76B2C-8021-2942-A2B3-B42E91FDE4B0}" type="slidenum">
              <a:rPr lang="en-DE" smtClean="0"/>
              <a:t>‹#›</a:t>
            </a:fld>
            <a:endParaRPr lang="en-DE"/>
          </a:p>
        </p:txBody>
      </p:sp>
      <p:sp>
        <p:nvSpPr>
          <p:cNvPr id="8" name="Footer Placeholder 6">
            <a:extLst>
              <a:ext uri="{FF2B5EF4-FFF2-40B4-BE49-F238E27FC236}">
                <a16:creationId xmlns:a16="http://schemas.microsoft.com/office/drawing/2014/main" id="{AE06B80E-F807-654B-8E18-6EC128B565F4}"/>
              </a:ext>
            </a:extLst>
          </p:cNvPr>
          <p:cNvSpPr>
            <a:spLocks noGrp="1"/>
          </p:cNvSpPr>
          <p:nvPr>
            <p:ph type="ftr" sz="quarter" idx="3"/>
          </p:nvPr>
        </p:nvSpPr>
        <p:spPr>
          <a:xfrm>
            <a:off x="838200" y="6356350"/>
            <a:ext cx="3206262" cy="365125"/>
          </a:xfrm>
          <a:prstGeom prst="rect">
            <a:avLst/>
          </a:prstGeom>
        </p:spPr>
        <p:txBody>
          <a:bodyPr vert="horz" lIns="91440" tIns="45720" rIns="91440" bIns="45720" rtlCol="0" anchor="ctr"/>
          <a:lstStyle>
            <a:lvl1pPr algn="l">
              <a:defRPr sz="1200" b="0" i="0">
                <a:solidFill>
                  <a:schemeClr val="tx1">
                    <a:tint val="75000"/>
                  </a:schemeClr>
                </a:solidFill>
                <a:latin typeface="Harmonia Sans Pro Light" panose="020B0302030402020204" pitchFamily="34" charset="77"/>
              </a:defRPr>
            </a:lvl1pPr>
          </a:lstStyle>
          <a:p>
            <a:r>
              <a:rPr lang="en-DE"/>
              <a:t>Explainable AI | Sarah Theres Völkel</a:t>
            </a:r>
            <a:endParaRPr lang="en-DE" dirty="0"/>
          </a:p>
        </p:txBody>
      </p:sp>
    </p:spTree>
    <p:extLst>
      <p:ext uri="{BB962C8B-B14F-4D97-AF65-F5344CB8AC3E}">
        <p14:creationId xmlns:p14="http://schemas.microsoft.com/office/powerpoint/2010/main" val="167291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B78F-C159-2446-BC10-5CA7B591F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F4A3F252-4ACB-504B-B4D4-C1D8B788F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
        <p:nvSpPr>
          <p:cNvPr id="6" name="Slide Number Placeholder 5">
            <a:extLst>
              <a:ext uri="{FF2B5EF4-FFF2-40B4-BE49-F238E27FC236}">
                <a16:creationId xmlns:a16="http://schemas.microsoft.com/office/drawing/2014/main" id="{EF280FE3-E7E3-954C-82F8-60ECF4DEF2CF}"/>
              </a:ext>
            </a:extLst>
          </p:cNvPr>
          <p:cNvSpPr>
            <a:spLocks noGrp="1"/>
          </p:cNvSpPr>
          <p:nvPr>
            <p:ph type="sldNum" sz="quarter" idx="4"/>
          </p:nvPr>
        </p:nvSpPr>
        <p:spPr>
          <a:xfrm>
            <a:off x="9331568" y="6356350"/>
            <a:ext cx="26025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DE" dirty="0"/>
              <a:t>| </a:t>
            </a:r>
            <a:fld id="{3DF76B2C-8021-2942-A2B3-B42E91FDE4B0}" type="slidenum">
              <a:rPr lang="en-DE" smtClean="0"/>
              <a:t>‹#›</a:t>
            </a:fld>
            <a:endParaRPr lang="en-DE" dirty="0"/>
          </a:p>
        </p:txBody>
      </p:sp>
      <p:sp>
        <p:nvSpPr>
          <p:cNvPr id="7" name="Footer Placeholder 6">
            <a:extLst>
              <a:ext uri="{FF2B5EF4-FFF2-40B4-BE49-F238E27FC236}">
                <a16:creationId xmlns:a16="http://schemas.microsoft.com/office/drawing/2014/main" id="{565F43F0-AB97-0D42-BA9E-B1387E34077B}"/>
              </a:ext>
            </a:extLst>
          </p:cNvPr>
          <p:cNvSpPr>
            <a:spLocks noGrp="1"/>
          </p:cNvSpPr>
          <p:nvPr>
            <p:ph type="ftr" sz="quarter" idx="3"/>
          </p:nvPr>
        </p:nvSpPr>
        <p:spPr>
          <a:xfrm>
            <a:off x="838200" y="6356350"/>
            <a:ext cx="3206262" cy="365125"/>
          </a:xfrm>
          <a:prstGeom prst="rect">
            <a:avLst/>
          </a:prstGeom>
        </p:spPr>
        <p:txBody>
          <a:bodyPr vert="horz" lIns="91440" tIns="45720" rIns="91440" bIns="45720" rtlCol="0" anchor="ctr"/>
          <a:lstStyle>
            <a:lvl1pPr algn="l">
              <a:defRPr sz="1200" b="0" i="0">
                <a:solidFill>
                  <a:schemeClr val="tx1">
                    <a:tint val="75000"/>
                  </a:schemeClr>
                </a:solidFill>
                <a:latin typeface="Harmonia Sans Pro Light" panose="020B0302030402020204" pitchFamily="34" charset="77"/>
              </a:defRPr>
            </a:lvl1pPr>
          </a:lstStyle>
          <a:p>
            <a:r>
              <a:rPr lang="en-DE"/>
              <a:t>Explainable AI | Sarah Theres Völkel</a:t>
            </a:r>
            <a:endParaRPr lang="en-DE" dirty="0"/>
          </a:p>
        </p:txBody>
      </p:sp>
    </p:spTree>
    <p:extLst>
      <p:ext uri="{BB962C8B-B14F-4D97-AF65-F5344CB8AC3E}">
        <p14:creationId xmlns:p14="http://schemas.microsoft.com/office/powerpoint/2010/main" val="3447765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Harmonia Sans Pro Light" panose="020B0302030402020204" pitchFamily="34"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8.sv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doi.org/10.1016/j.paid.2017.12.018" TargetMode="External"/><Relationship Id="rId2" Type="http://schemas.openxmlformats.org/officeDocument/2006/relationships/hyperlink" Target="https://medium.com/@blaisea/do-algorithms-reveal-sexual-orientation-or-just-expose-our-stereotypes-d998fafdf477" TargetMode="External"/><Relationship Id="rId1" Type="http://schemas.openxmlformats.org/officeDocument/2006/relationships/slideLayout" Target="../slideLayouts/slideLayout2.xml"/><Relationship Id="rId6" Type="http://schemas.openxmlformats.org/officeDocument/2006/relationships/hyperlink" Target="http://dx.doi.org/10.1145/3301275.3302262" TargetMode="External"/><Relationship Id="rId5" Type="http://schemas.openxmlformats.org/officeDocument/2006/relationships/hyperlink" Target="https://doi.org/10.1145/3359786" TargetMode="External"/><Relationship Id="rId4" Type="http://schemas.openxmlformats.org/officeDocument/2006/relationships/hyperlink" Target="https://doi.org/10.1177/205395171562251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openaccess.thecvf.com/content_cvpr_2018/papers/Eykholt_Robust_Physical-World_Attacks_CVPR_2018_paper.pdf" TargetMode="External"/><Relationship Id="rId2" Type="http://schemas.openxmlformats.org/officeDocument/2006/relationships/hyperlink" Target="http://dx.doi.org/10.1145/3173574.3174006" TargetMode="External"/><Relationship Id="rId1" Type="http://schemas.openxmlformats.org/officeDocument/2006/relationships/slideLayout" Target="../slideLayouts/slideLayout2.xml"/><Relationship Id="rId6" Type="http://schemas.openxmlformats.org/officeDocument/2006/relationships/hyperlink" Target="https://doi.org/10.1145/3173574.3173995" TargetMode="External"/><Relationship Id="rId5" Type="http://schemas.openxmlformats.org/officeDocument/2006/relationships/hyperlink" Target="https://www.sueddeutsche.de/digital/paris-notre-dame-youtube-algorithmus-filter-1.4411910" TargetMode="External"/><Relationship Id="rId4" Type="http://schemas.openxmlformats.org/officeDocument/2006/relationships/hyperlink" Target="https://www.darpa.mil/attachments/XAIProgramUpdate.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sueddeutsche.de/digital/paris-notre-dame-youtube-algorithmus-filter-1.4411910" TargetMode="External"/><Relationship Id="rId7" Type="http://schemas.openxmlformats.org/officeDocument/2006/relationships/hyperlink" Target="https://doi.org/10.1145/1620545.1620576" TargetMode="External"/><Relationship Id="rId2" Type="http://schemas.openxmlformats.org/officeDocument/2006/relationships/hyperlink" Target="https://www.darpa.mil/attachments/XAIProgramUpdate.pdf" TargetMode="External"/><Relationship Id="rId1" Type="http://schemas.openxmlformats.org/officeDocument/2006/relationships/slideLayout" Target="../slideLayouts/slideLayout2.xml"/><Relationship Id="rId6" Type="http://schemas.openxmlformats.org/officeDocument/2006/relationships/hyperlink" Target="https://www.theguardian.com/technology/2017/sep/07/new-artificial-intelligence-can-tell-whether-youre-gay-or-straight-from-a-photograph" TargetMode="External"/><Relationship Id="rId5" Type="http://schemas.openxmlformats.org/officeDocument/2006/relationships/hyperlink" Target="https://algorithmwatch.org/en/story/woz-castricum-gdpr-art-22/" TargetMode="External"/><Relationship Id="rId4" Type="http://schemas.openxmlformats.org/officeDocument/2006/relationships/hyperlink" Target="https://doi.org/10.1145/3173574.3173995"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doi.org/10.1073/pnas.1920484117" TargetMode="External"/><Relationship Id="rId3" Type="http://schemas.openxmlformats.org/officeDocument/2006/relationships/hyperlink" Target="https://doi.org/10.1145/2037373.2037399" TargetMode="External"/><Relationship Id="rId7" Type="http://schemas.openxmlformats.org/officeDocument/2006/relationships/hyperlink" Target="https://www2.deloitte.com/content/dam/Deloitte/fr/Documents/risk/Publications/deloitte_artificial-intelligence-credit-risk.pdf" TargetMode="External"/><Relationship Id="rId2" Type="http://schemas.openxmlformats.org/officeDocument/2006/relationships/hyperlink" Target="https://doi.org/10.1145/1864349.1864353" TargetMode="External"/><Relationship Id="rId1" Type="http://schemas.openxmlformats.org/officeDocument/2006/relationships/slideLayout" Target="../slideLayouts/slideLayout2.xml"/><Relationship Id="rId6" Type="http://schemas.openxmlformats.org/officeDocument/2006/relationships/hyperlink" Target="https://christophm.github.io/interpretable-ml-book/" TargetMode="External"/><Relationship Id="rId5" Type="http://schemas.openxmlformats.org/officeDocument/2006/relationships/hyperlink" Target="https://doi.org/10.1016/j.artint.2018.07.007" TargetMode="External"/><Relationship Id="rId4" Type="http://schemas.openxmlformats.org/officeDocument/2006/relationships/hyperlink" Target="https://doi.org/10.1073/pnas.171096611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1037/pspa0000098" TargetMode="External"/><Relationship Id="rId2" Type="http://schemas.openxmlformats.org/officeDocument/2006/relationships/hyperlink" Target="https://doi.org/10.1007/s11257-011-9117-5" TargetMode="External"/><Relationship Id="rId1" Type="http://schemas.openxmlformats.org/officeDocument/2006/relationships/slideLayout" Target="../slideLayouts/slideLayout2.xml"/><Relationship Id="rId4" Type="http://schemas.openxmlformats.org/officeDocument/2006/relationships/hyperlink" Target="https://intelligence.org/files/AIPosNegFactor.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FA4D97-4500-1745-A947-EC14AF613B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1999" cy="4419600"/>
          </a:xfrm>
          <a:prstGeom prst="rect">
            <a:avLst/>
          </a:prstGeom>
        </p:spPr>
      </p:pic>
      <p:sp>
        <p:nvSpPr>
          <p:cNvPr id="6" name="Title 1">
            <a:extLst>
              <a:ext uri="{FF2B5EF4-FFF2-40B4-BE49-F238E27FC236}">
                <a16:creationId xmlns:a16="http://schemas.microsoft.com/office/drawing/2014/main" id="{423BE2B0-A4CD-3E41-B0E3-192B6E5C03C2}"/>
              </a:ext>
            </a:extLst>
          </p:cNvPr>
          <p:cNvSpPr txBox="1">
            <a:spLocks/>
          </p:cNvSpPr>
          <p:nvPr/>
        </p:nvSpPr>
        <p:spPr>
          <a:xfrm>
            <a:off x="787400" y="2722563"/>
            <a:ext cx="109855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tx1"/>
                </a:solidFill>
                <a:latin typeface="Harmonia Sans Pro Light" panose="020B0302030402020204" pitchFamily="34" charset="77"/>
                <a:ea typeface="+mj-ea"/>
                <a:cs typeface="+mj-cs"/>
              </a:defRPr>
            </a:lvl1pPr>
          </a:lstStyle>
          <a:p>
            <a:pPr algn="l"/>
            <a:r>
              <a:rPr lang="en-DE" sz="2400" dirty="0"/>
              <a:t>Introduction to Intelligent User Interfaces </a:t>
            </a:r>
            <a:r>
              <a:rPr lang="en-DE" sz="1800" dirty="0">
                <a:solidFill>
                  <a:srgbClr val="898989"/>
                </a:solidFill>
              </a:rPr>
              <a:t>|</a:t>
            </a:r>
            <a:r>
              <a:rPr lang="en-DE" sz="2400" dirty="0"/>
              <a:t> </a:t>
            </a:r>
            <a:r>
              <a:rPr lang="en-DE" sz="1800" dirty="0">
                <a:solidFill>
                  <a:srgbClr val="898989"/>
                </a:solidFill>
              </a:rPr>
              <a:t>Sarah Theres Völkel | January 21st, 2020</a:t>
            </a:r>
            <a:endParaRPr lang="en-DE" sz="2400" dirty="0">
              <a:solidFill>
                <a:srgbClr val="898989"/>
              </a:solidFill>
            </a:endParaRPr>
          </a:p>
        </p:txBody>
      </p:sp>
      <p:sp>
        <p:nvSpPr>
          <p:cNvPr id="7" name="Subtitle 2">
            <a:extLst>
              <a:ext uri="{FF2B5EF4-FFF2-40B4-BE49-F238E27FC236}">
                <a16:creationId xmlns:a16="http://schemas.microsoft.com/office/drawing/2014/main" id="{09D115F1-09EB-1046-825C-B5505379BED6}"/>
              </a:ext>
            </a:extLst>
          </p:cNvPr>
          <p:cNvSpPr>
            <a:spLocks noGrp="1"/>
          </p:cNvSpPr>
          <p:nvPr>
            <p:ph type="subTitle" idx="1"/>
          </p:nvPr>
        </p:nvSpPr>
        <p:spPr>
          <a:xfrm>
            <a:off x="787400" y="5110163"/>
            <a:ext cx="9144000" cy="1655762"/>
          </a:xfrm>
        </p:spPr>
        <p:txBody>
          <a:bodyPr>
            <a:normAutofit/>
          </a:bodyPr>
          <a:lstStyle/>
          <a:p>
            <a:pPr algn="l"/>
            <a:r>
              <a:rPr lang="en-DE" sz="6000" b="1" dirty="0">
                <a:latin typeface="Harmonia Sans Pro Black" panose="020B0502030402020204" pitchFamily="34" charset="77"/>
              </a:rPr>
              <a:t>Explainable AI</a:t>
            </a:r>
          </a:p>
        </p:txBody>
      </p:sp>
      <p:sp>
        <p:nvSpPr>
          <p:cNvPr id="10" name="TextBox 9">
            <a:extLst>
              <a:ext uri="{FF2B5EF4-FFF2-40B4-BE49-F238E27FC236}">
                <a16:creationId xmlns:a16="http://schemas.microsoft.com/office/drawing/2014/main" id="{B81BBC8A-32B2-F14B-98A7-AF013463281B}"/>
              </a:ext>
            </a:extLst>
          </p:cNvPr>
          <p:cNvSpPr txBox="1"/>
          <p:nvPr/>
        </p:nvSpPr>
        <p:spPr>
          <a:xfrm>
            <a:off x="10625483" y="4099068"/>
            <a:ext cx="1934817" cy="224933"/>
          </a:xfrm>
          <a:prstGeom prst="rect">
            <a:avLst/>
          </a:prstGeom>
          <a:noFill/>
        </p:spPr>
        <p:txBody>
          <a:bodyPr wrap="square" rtlCol="0">
            <a:spAutoFit/>
          </a:bodyPr>
          <a:lstStyle/>
          <a:p>
            <a:pPr>
              <a:lnSpc>
                <a:spcPct val="120000"/>
              </a:lnSpc>
              <a:buClr>
                <a:schemeClr val="accent3"/>
              </a:buClr>
            </a:pPr>
            <a:r>
              <a:rPr lang="en-DE" sz="800" dirty="0">
                <a:solidFill>
                  <a:schemeClr val="bg1"/>
                </a:solidFill>
                <a:latin typeface="Lato Light" panose="020F0302020204030203" pitchFamily="34" charset="77"/>
                <a:cs typeface="Poppins" pitchFamily="2" charset="77"/>
              </a:rPr>
              <a:t>Source: </a:t>
            </a:r>
            <a:r>
              <a:rPr lang="en-GB" sz="800" dirty="0">
                <a:solidFill>
                  <a:schemeClr val="bg1"/>
                </a:solidFill>
                <a:latin typeface="Lato Light" panose="020F0302020204030203" pitchFamily="34" charset="77"/>
                <a:cs typeface="Poppins" pitchFamily="2" charset="77"/>
              </a:rPr>
              <a:t>h </a:t>
            </a:r>
            <a:r>
              <a:rPr lang="en-GB" sz="800" dirty="0" err="1">
                <a:solidFill>
                  <a:schemeClr val="bg1"/>
                </a:solidFill>
                <a:latin typeface="Lato Light" panose="020F0302020204030203" pitchFamily="34" charset="77"/>
                <a:cs typeface="Poppins" pitchFamily="2" charset="77"/>
              </a:rPr>
              <a:t>heyerlein</a:t>
            </a:r>
            <a:r>
              <a:rPr lang="en-GB" sz="800" dirty="0">
                <a:solidFill>
                  <a:schemeClr val="bg1"/>
                </a:solidFill>
                <a:latin typeface="Lato Light" panose="020F0302020204030203" pitchFamily="34" charset="77"/>
                <a:cs typeface="Poppins" pitchFamily="2" charset="77"/>
              </a:rPr>
              <a:t> |</a:t>
            </a:r>
            <a:r>
              <a:rPr lang="en-GB" sz="800" dirty="0">
                <a:solidFill>
                  <a:schemeClr val="bg1"/>
                </a:solidFill>
                <a:latin typeface="Lato Light" panose="020F0302020204030203" pitchFamily="34" charset="77"/>
              </a:rPr>
              <a:t> </a:t>
            </a:r>
            <a:r>
              <a:rPr lang="en-GB" sz="800" dirty="0" err="1">
                <a:solidFill>
                  <a:schemeClr val="bg1"/>
                </a:solidFill>
                <a:latin typeface="Lato Light" panose="020F0302020204030203" pitchFamily="34" charset="77"/>
              </a:rPr>
              <a:t>Unsplash</a:t>
            </a:r>
            <a:endParaRPr lang="en-DE" sz="800" dirty="0">
              <a:solidFill>
                <a:schemeClr val="bg1"/>
              </a:solidFill>
              <a:latin typeface="Lato Light" panose="020F0302020204030203" pitchFamily="34" charset="77"/>
              <a:cs typeface="Poppins" pitchFamily="2" charset="77"/>
            </a:endParaRPr>
          </a:p>
        </p:txBody>
      </p:sp>
    </p:spTree>
    <p:extLst>
      <p:ext uri="{BB962C8B-B14F-4D97-AF65-F5344CB8AC3E}">
        <p14:creationId xmlns:p14="http://schemas.microsoft.com/office/powerpoint/2010/main" val="420619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3ABB-E6D9-284A-B24A-5525C77FA8CD}"/>
              </a:ext>
            </a:extLst>
          </p:cNvPr>
          <p:cNvSpPr>
            <a:spLocks noGrp="1"/>
          </p:cNvSpPr>
          <p:nvPr>
            <p:ph type="title"/>
          </p:nvPr>
        </p:nvSpPr>
        <p:spPr>
          <a:xfrm>
            <a:off x="838200" y="365125"/>
            <a:ext cx="10615246" cy="1325563"/>
          </a:xfrm>
        </p:spPr>
        <p:txBody>
          <a:bodyPr/>
          <a:lstStyle/>
          <a:p>
            <a:r>
              <a:rPr lang="en-DE" dirty="0"/>
              <a:t>The Black Box Problem of Machine Learning</a:t>
            </a:r>
          </a:p>
        </p:txBody>
      </p:sp>
      <p:sp>
        <p:nvSpPr>
          <p:cNvPr id="4" name="Slide Number Placeholder 3">
            <a:extLst>
              <a:ext uri="{FF2B5EF4-FFF2-40B4-BE49-F238E27FC236}">
                <a16:creationId xmlns:a16="http://schemas.microsoft.com/office/drawing/2014/main" id="{7BC380EE-5BD1-3F41-A574-9A2A463F03C1}"/>
              </a:ext>
            </a:extLst>
          </p:cNvPr>
          <p:cNvSpPr>
            <a:spLocks noGrp="1"/>
          </p:cNvSpPr>
          <p:nvPr>
            <p:ph type="sldNum" sz="quarter" idx="12"/>
          </p:nvPr>
        </p:nvSpPr>
        <p:spPr/>
        <p:txBody>
          <a:bodyPr/>
          <a:lstStyle/>
          <a:p>
            <a:r>
              <a:rPr lang="en-DE" dirty="0"/>
              <a:t>[Gunning 2017] | </a:t>
            </a:r>
            <a:fld id="{3DF76B2C-8021-2942-A2B3-B42E91FDE4B0}" type="slidenum">
              <a:rPr lang="en-DE" smtClean="0"/>
              <a:pPr/>
              <a:t>10</a:t>
            </a:fld>
            <a:endParaRPr lang="en-DE" dirty="0"/>
          </a:p>
        </p:txBody>
      </p:sp>
      <p:pic>
        <p:nvPicPr>
          <p:cNvPr id="19" name="Picture 18">
            <a:extLst>
              <a:ext uri="{FF2B5EF4-FFF2-40B4-BE49-F238E27FC236}">
                <a16:creationId xmlns:a16="http://schemas.microsoft.com/office/drawing/2014/main" id="{5D724F65-883E-354E-9286-EA82434331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7004" y="1752637"/>
            <a:ext cx="1800000" cy="1292518"/>
          </a:xfrm>
          <a:prstGeom prst="rect">
            <a:avLst/>
          </a:prstGeom>
        </p:spPr>
      </p:pic>
      <p:pic>
        <p:nvPicPr>
          <p:cNvPr id="20" name="Picture 19">
            <a:extLst>
              <a:ext uri="{FF2B5EF4-FFF2-40B4-BE49-F238E27FC236}">
                <a16:creationId xmlns:a16="http://schemas.microsoft.com/office/drawing/2014/main" id="{0CFB92BB-B7E5-7F4D-B8C3-2AF9DB604A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199" y="3289810"/>
            <a:ext cx="2112819" cy="1435169"/>
          </a:xfrm>
          <a:prstGeom prst="rect">
            <a:avLst/>
          </a:prstGeom>
        </p:spPr>
      </p:pic>
      <p:sp>
        <p:nvSpPr>
          <p:cNvPr id="21" name="Rectangle 20">
            <a:extLst>
              <a:ext uri="{FF2B5EF4-FFF2-40B4-BE49-F238E27FC236}">
                <a16:creationId xmlns:a16="http://schemas.microsoft.com/office/drawing/2014/main" id="{9248CFB2-FB57-6342-B25F-A49C6A4B4347}"/>
              </a:ext>
            </a:extLst>
          </p:cNvPr>
          <p:cNvSpPr/>
          <p:nvPr/>
        </p:nvSpPr>
        <p:spPr>
          <a:xfrm>
            <a:off x="3160164" y="3289809"/>
            <a:ext cx="1800000" cy="1440000"/>
          </a:xfrm>
          <a:prstGeom prst="rect">
            <a:avLst/>
          </a:prstGeom>
          <a:no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Machine</a:t>
            </a:r>
            <a:r>
              <a:rPr lang="de-DE" sz="1600" dirty="0">
                <a:solidFill>
                  <a:schemeClr val="tx1"/>
                </a:solidFill>
                <a:latin typeface="Lato Light" panose="020F0302020204030203" pitchFamily="34" charset="77"/>
                <a:cs typeface="Poppins" pitchFamily="2" charset="77"/>
              </a:rPr>
              <a:t> Learning </a:t>
            </a:r>
            <a:r>
              <a:rPr lang="de-DE" sz="1600" dirty="0" err="1">
                <a:solidFill>
                  <a:schemeClr val="tx1"/>
                </a:solidFill>
                <a:latin typeface="Lato Light" panose="020F0302020204030203" pitchFamily="34" charset="77"/>
                <a:cs typeface="Poppins" pitchFamily="2" charset="77"/>
              </a:rPr>
              <a:t>Process</a:t>
            </a:r>
            <a:endParaRPr lang="de-DE" sz="1600" dirty="0">
              <a:solidFill>
                <a:schemeClr val="tx1"/>
              </a:solidFill>
              <a:latin typeface="Lato Light" panose="020F0302020204030203" pitchFamily="34" charset="77"/>
              <a:cs typeface="Poppins" pitchFamily="2" charset="77"/>
            </a:endParaRPr>
          </a:p>
        </p:txBody>
      </p:sp>
      <p:cxnSp>
        <p:nvCxnSpPr>
          <p:cNvPr id="25" name="Straight Arrow Connector 24">
            <a:extLst>
              <a:ext uri="{FF2B5EF4-FFF2-40B4-BE49-F238E27FC236}">
                <a16:creationId xmlns:a16="http://schemas.microsoft.com/office/drawing/2014/main" id="{70D0C103-08E4-6C4D-98CF-DA984A325B94}"/>
              </a:ext>
            </a:extLst>
          </p:cNvPr>
          <p:cNvCxnSpPr>
            <a:cxnSpLocks/>
            <a:stCxn id="20" idx="3"/>
            <a:endCxn id="21" idx="1"/>
          </p:cNvCxnSpPr>
          <p:nvPr/>
        </p:nvCxnSpPr>
        <p:spPr>
          <a:xfrm>
            <a:off x="2951018" y="4007395"/>
            <a:ext cx="209146" cy="2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EA534B-5A3B-9E44-8B30-29383D0626C2}"/>
              </a:ext>
            </a:extLst>
          </p:cNvPr>
          <p:cNvCxnSpPr>
            <a:cxnSpLocks/>
            <a:stCxn id="21" idx="3"/>
            <a:endCxn id="22" idx="1"/>
          </p:cNvCxnSpPr>
          <p:nvPr/>
        </p:nvCxnSpPr>
        <p:spPr>
          <a:xfrm flipV="1">
            <a:off x="4960164" y="4001406"/>
            <a:ext cx="212391" cy="8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050565-B10E-9541-B514-27C65CB2C78F}"/>
              </a:ext>
            </a:extLst>
          </p:cNvPr>
          <p:cNvCxnSpPr>
            <a:cxnSpLocks/>
            <a:endCxn id="22" idx="0"/>
          </p:cNvCxnSpPr>
          <p:nvPr/>
        </p:nvCxnSpPr>
        <p:spPr>
          <a:xfrm>
            <a:off x="6072555" y="3046092"/>
            <a:ext cx="0" cy="235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A681699-1293-2D4E-ACC3-AAC927DA472B}"/>
              </a:ext>
            </a:extLst>
          </p:cNvPr>
          <p:cNvSpPr>
            <a:spLocks/>
          </p:cNvSpPr>
          <p:nvPr/>
        </p:nvSpPr>
        <p:spPr>
          <a:xfrm>
            <a:off x="7503611" y="3281406"/>
            <a:ext cx="1800000" cy="1440000"/>
          </a:xfrm>
          <a:prstGeom prst="rect">
            <a:avLst/>
          </a:prstGeom>
          <a:solidFill>
            <a:srgbClr val="FFCB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a:solidFill>
                  <a:schemeClr val="tx1"/>
                </a:solidFill>
                <a:latin typeface="Lato Light" panose="020F0302020204030203" pitchFamily="34" charset="77"/>
                <a:cs typeface="Poppins" pitchFamily="2" charset="77"/>
              </a:rPr>
              <a:t>This </a:t>
            </a:r>
            <a:r>
              <a:rPr lang="de-DE" sz="1600" dirty="0" err="1">
                <a:solidFill>
                  <a:schemeClr val="tx1"/>
                </a:solidFill>
                <a:latin typeface="Lato Light" panose="020F0302020204030203" pitchFamily="34" charset="77"/>
                <a:cs typeface="Poppins" pitchFamily="2" charset="77"/>
              </a:rPr>
              <a:t>is</a:t>
            </a:r>
            <a:r>
              <a:rPr lang="de-DE" sz="1600" dirty="0">
                <a:solidFill>
                  <a:schemeClr val="tx1"/>
                </a:solidFill>
                <a:latin typeface="Lato Light" panose="020F0302020204030203" pitchFamily="34" charset="77"/>
                <a:cs typeface="Poppins" pitchFamily="2" charset="77"/>
              </a:rPr>
              <a:t> a </a:t>
            </a:r>
            <a:r>
              <a:rPr lang="de-DE" sz="1600" b="1" dirty="0" err="1">
                <a:solidFill>
                  <a:schemeClr val="tx1"/>
                </a:solidFill>
                <a:latin typeface="Lato" panose="020F0502020204030203" pitchFamily="34" charset="77"/>
                <a:cs typeface="Poppins" pitchFamily="2" charset="77"/>
              </a:rPr>
              <a:t>fox</a:t>
            </a:r>
            <a:endParaRPr lang="de-DE" sz="1600" b="1" dirty="0">
              <a:solidFill>
                <a:schemeClr val="tx1"/>
              </a:solidFill>
              <a:latin typeface="Lato" panose="020F0502020204030203" pitchFamily="34" charset="77"/>
              <a:cs typeface="Poppins" pitchFamily="2" charset="77"/>
            </a:endParaRPr>
          </a:p>
          <a:p>
            <a:pPr algn="ctr">
              <a:lnSpc>
                <a:spcPct val="125000"/>
              </a:lnSpc>
            </a:pPr>
            <a:r>
              <a:rPr lang="de-DE" sz="1600" dirty="0">
                <a:solidFill>
                  <a:schemeClr val="tx1"/>
                </a:solidFill>
                <a:latin typeface="Lato Light" panose="020F0302020204030203" pitchFamily="34" charset="77"/>
                <a:cs typeface="Poppins" pitchFamily="2" charset="77"/>
              </a:rPr>
              <a:t>(p=.93)</a:t>
            </a:r>
          </a:p>
        </p:txBody>
      </p:sp>
      <p:cxnSp>
        <p:nvCxnSpPr>
          <p:cNvPr id="29" name="Straight Arrow Connector 28">
            <a:extLst>
              <a:ext uri="{FF2B5EF4-FFF2-40B4-BE49-F238E27FC236}">
                <a16:creationId xmlns:a16="http://schemas.microsoft.com/office/drawing/2014/main" id="{41F697D3-5998-0746-9698-650D76807E25}"/>
              </a:ext>
            </a:extLst>
          </p:cNvPr>
          <p:cNvCxnSpPr>
            <a:cxnSpLocks/>
            <a:stCxn id="22" idx="3"/>
            <a:endCxn id="28" idx="1"/>
          </p:cNvCxnSpPr>
          <p:nvPr/>
        </p:nvCxnSpPr>
        <p:spPr>
          <a:xfrm>
            <a:off x="6972555" y="4001406"/>
            <a:ext cx="531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280E07-B570-B84B-A4F9-82347CDFEEDB}"/>
              </a:ext>
            </a:extLst>
          </p:cNvPr>
          <p:cNvSpPr/>
          <p:nvPr/>
        </p:nvSpPr>
        <p:spPr>
          <a:xfrm>
            <a:off x="5172555" y="3281406"/>
            <a:ext cx="1800000" cy="1440000"/>
          </a:xfrm>
          <a:prstGeom prst="rect">
            <a:avLst/>
          </a:prstGeom>
          <a:solidFill>
            <a:schemeClr val="bg1"/>
          </a:solid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Learned</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Function</a:t>
            </a:r>
            <a:endParaRPr lang="de-DE" sz="1600" dirty="0">
              <a:solidFill>
                <a:schemeClr val="tx1"/>
              </a:solidFill>
              <a:latin typeface="Lato Light" panose="020F0302020204030203" pitchFamily="34" charset="77"/>
              <a:cs typeface="Poppins" pitchFamily="2" charset="77"/>
            </a:endParaRPr>
          </a:p>
        </p:txBody>
      </p:sp>
      <p:sp>
        <p:nvSpPr>
          <p:cNvPr id="37" name="TextBox 36">
            <a:extLst>
              <a:ext uri="{FF2B5EF4-FFF2-40B4-BE49-F238E27FC236}">
                <a16:creationId xmlns:a16="http://schemas.microsoft.com/office/drawing/2014/main" id="{2BCAE38C-BFD6-9545-801E-D8FA0370FA21}"/>
              </a:ext>
            </a:extLst>
          </p:cNvPr>
          <p:cNvSpPr txBox="1"/>
          <p:nvPr/>
        </p:nvSpPr>
        <p:spPr>
          <a:xfrm>
            <a:off x="733630" y="2866324"/>
            <a:ext cx="2321961" cy="357662"/>
          </a:xfrm>
          <a:prstGeom prst="rect">
            <a:avLst/>
          </a:prstGeom>
          <a:noFill/>
        </p:spPr>
        <p:txBody>
          <a:bodyPr wrap="square" rtlCol="0">
            <a:spAutoFit/>
          </a:bodyPr>
          <a:lstStyle/>
          <a:p>
            <a:pPr algn="ctr">
              <a:lnSpc>
                <a:spcPct val="120000"/>
              </a:lnSpc>
              <a:buClr>
                <a:schemeClr val="accent3"/>
              </a:buClr>
            </a:pPr>
            <a:r>
              <a:rPr lang="en-GB" sz="1600" dirty="0">
                <a:latin typeface="Lato Light" panose="020F0302020204030203" pitchFamily="34" charset="77"/>
                <a:cs typeface="Poppins" pitchFamily="2" charset="77"/>
              </a:rPr>
              <a:t>Labelled </a:t>
            </a:r>
            <a:r>
              <a:rPr lang="en-GB" sz="1600" b="1" dirty="0">
                <a:latin typeface="Lato" panose="020F0502020204030203" pitchFamily="34" charset="77"/>
                <a:cs typeface="Poppins" pitchFamily="2" charset="77"/>
              </a:rPr>
              <a:t>Training Data</a:t>
            </a:r>
          </a:p>
        </p:txBody>
      </p:sp>
      <p:sp>
        <p:nvSpPr>
          <p:cNvPr id="38" name="TextBox 37">
            <a:extLst>
              <a:ext uri="{FF2B5EF4-FFF2-40B4-BE49-F238E27FC236}">
                <a16:creationId xmlns:a16="http://schemas.microsoft.com/office/drawing/2014/main" id="{FC0DCA25-674A-254C-85AA-3CA5C5D208B3}"/>
              </a:ext>
            </a:extLst>
          </p:cNvPr>
          <p:cNvSpPr txBox="1"/>
          <p:nvPr/>
        </p:nvSpPr>
        <p:spPr>
          <a:xfrm>
            <a:off x="5193225" y="1394102"/>
            <a:ext cx="1805550" cy="357598"/>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Input</a:t>
            </a:r>
          </a:p>
        </p:txBody>
      </p:sp>
      <p:sp>
        <p:nvSpPr>
          <p:cNvPr id="39" name="TextBox 38">
            <a:extLst>
              <a:ext uri="{FF2B5EF4-FFF2-40B4-BE49-F238E27FC236}">
                <a16:creationId xmlns:a16="http://schemas.microsoft.com/office/drawing/2014/main" id="{7C2F760C-DEB7-614F-B38E-CDECC49B8F6B}"/>
              </a:ext>
            </a:extLst>
          </p:cNvPr>
          <p:cNvSpPr txBox="1"/>
          <p:nvPr/>
        </p:nvSpPr>
        <p:spPr>
          <a:xfrm>
            <a:off x="7447060" y="2866324"/>
            <a:ext cx="1903037"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Output:</a:t>
            </a:r>
            <a:r>
              <a:rPr lang="de-DE" sz="1600" dirty="0">
                <a:latin typeface="Lato Light" panose="020F0302020204030203" pitchFamily="34" charset="77"/>
                <a:cs typeface="Poppins" pitchFamily="2" charset="77"/>
              </a:rPr>
              <a:t> </a:t>
            </a:r>
            <a:r>
              <a:rPr lang="de-DE" sz="1600" dirty="0" err="1">
                <a:latin typeface="Lato Light" panose="020F0302020204030203" pitchFamily="34" charset="77"/>
                <a:cs typeface="Poppins" pitchFamily="2" charset="77"/>
              </a:rPr>
              <a:t>Prediction</a:t>
            </a:r>
            <a:endParaRPr lang="de-DE" sz="1600" dirty="0">
              <a:latin typeface="Lato Light" panose="020F0302020204030203" pitchFamily="34" charset="77"/>
              <a:cs typeface="Poppins" pitchFamily="2" charset="77"/>
            </a:endParaRPr>
          </a:p>
        </p:txBody>
      </p:sp>
    </p:spTree>
    <p:extLst>
      <p:ext uri="{BB962C8B-B14F-4D97-AF65-F5344CB8AC3E}">
        <p14:creationId xmlns:p14="http://schemas.microsoft.com/office/powerpoint/2010/main" val="42823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3ABB-E6D9-284A-B24A-5525C77FA8CD}"/>
              </a:ext>
            </a:extLst>
          </p:cNvPr>
          <p:cNvSpPr>
            <a:spLocks noGrp="1"/>
          </p:cNvSpPr>
          <p:nvPr>
            <p:ph type="title"/>
          </p:nvPr>
        </p:nvSpPr>
        <p:spPr>
          <a:xfrm>
            <a:off x="838200" y="365125"/>
            <a:ext cx="10615246" cy="1325563"/>
          </a:xfrm>
        </p:spPr>
        <p:txBody>
          <a:bodyPr/>
          <a:lstStyle/>
          <a:p>
            <a:r>
              <a:rPr lang="en-DE" dirty="0"/>
              <a:t>The Black Box Problem of Machine Learning</a:t>
            </a:r>
          </a:p>
        </p:txBody>
      </p:sp>
      <p:sp>
        <p:nvSpPr>
          <p:cNvPr id="4" name="Slide Number Placeholder 3">
            <a:extLst>
              <a:ext uri="{FF2B5EF4-FFF2-40B4-BE49-F238E27FC236}">
                <a16:creationId xmlns:a16="http://schemas.microsoft.com/office/drawing/2014/main" id="{7BC380EE-5BD1-3F41-A574-9A2A463F03C1}"/>
              </a:ext>
            </a:extLst>
          </p:cNvPr>
          <p:cNvSpPr>
            <a:spLocks noGrp="1"/>
          </p:cNvSpPr>
          <p:nvPr>
            <p:ph type="sldNum" sz="quarter" idx="12"/>
          </p:nvPr>
        </p:nvSpPr>
        <p:spPr/>
        <p:txBody>
          <a:bodyPr/>
          <a:lstStyle/>
          <a:p>
            <a:r>
              <a:rPr lang="en-DE" dirty="0"/>
              <a:t>[Gunning 2017] | </a:t>
            </a:r>
            <a:fld id="{3DF76B2C-8021-2942-A2B3-B42E91FDE4B0}" type="slidenum">
              <a:rPr lang="en-DE" smtClean="0"/>
              <a:pPr/>
              <a:t>11</a:t>
            </a:fld>
            <a:endParaRPr lang="en-DE" dirty="0"/>
          </a:p>
        </p:txBody>
      </p:sp>
      <p:pic>
        <p:nvPicPr>
          <p:cNvPr id="19" name="Picture 18">
            <a:extLst>
              <a:ext uri="{FF2B5EF4-FFF2-40B4-BE49-F238E27FC236}">
                <a16:creationId xmlns:a16="http://schemas.microsoft.com/office/drawing/2014/main" id="{5D724F65-883E-354E-9286-EA82434331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7004" y="1752637"/>
            <a:ext cx="1800000" cy="1292518"/>
          </a:xfrm>
          <a:prstGeom prst="rect">
            <a:avLst/>
          </a:prstGeom>
        </p:spPr>
      </p:pic>
      <p:pic>
        <p:nvPicPr>
          <p:cNvPr id="20" name="Picture 19">
            <a:extLst>
              <a:ext uri="{FF2B5EF4-FFF2-40B4-BE49-F238E27FC236}">
                <a16:creationId xmlns:a16="http://schemas.microsoft.com/office/drawing/2014/main" id="{0CFB92BB-B7E5-7F4D-B8C3-2AF9DB604A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199" y="3289810"/>
            <a:ext cx="2112819" cy="1435169"/>
          </a:xfrm>
          <a:prstGeom prst="rect">
            <a:avLst/>
          </a:prstGeom>
        </p:spPr>
      </p:pic>
      <p:sp>
        <p:nvSpPr>
          <p:cNvPr id="21" name="Rectangle 20">
            <a:extLst>
              <a:ext uri="{FF2B5EF4-FFF2-40B4-BE49-F238E27FC236}">
                <a16:creationId xmlns:a16="http://schemas.microsoft.com/office/drawing/2014/main" id="{9248CFB2-FB57-6342-B25F-A49C6A4B4347}"/>
              </a:ext>
            </a:extLst>
          </p:cNvPr>
          <p:cNvSpPr/>
          <p:nvPr/>
        </p:nvSpPr>
        <p:spPr>
          <a:xfrm>
            <a:off x="3160164" y="3289809"/>
            <a:ext cx="1800000" cy="1440000"/>
          </a:xfrm>
          <a:prstGeom prst="rect">
            <a:avLst/>
          </a:prstGeom>
          <a:no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Machine</a:t>
            </a:r>
            <a:r>
              <a:rPr lang="de-DE" sz="1600" dirty="0">
                <a:solidFill>
                  <a:schemeClr val="tx1"/>
                </a:solidFill>
                <a:latin typeface="Lato Light" panose="020F0302020204030203" pitchFamily="34" charset="77"/>
                <a:cs typeface="Poppins" pitchFamily="2" charset="77"/>
              </a:rPr>
              <a:t> Learning </a:t>
            </a:r>
            <a:r>
              <a:rPr lang="de-DE" sz="1600" dirty="0" err="1">
                <a:solidFill>
                  <a:schemeClr val="tx1"/>
                </a:solidFill>
                <a:latin typeface="Lato Light" panose="020F0302020204030203" pitchFamily="34" charset="77"/>
                <a:cs typeface="Poppins" pitchFamily="2" charset="77"/>
              </a:rPr>
              <a:t>Process</a:t>
            </a:r>
            <a:endParaRPr lang="de-DE" sz="1600" dirty="0">
              <a:solidFill>
                <a:schemeClr val="tx1"/>
              </a:solidFill>
              <a:latin typeface="Lato Light" panose="020F0302020204030203" pitchFamily="34" charset="77"/>
              <a:cs typeface="Poppins" pitchFamily="2" charset="77"/>
            </a:endParaRPr>
          </a:p>
        </p:txBody>
      </p:sp>
      <p:cxnSp>
        <p:nvCxnSpPr>
          <p:cNvPr id="25" name="Straight Arrow Connector 24">
            <a:extLst>
              <a:ext uri="{FF2B5EF4-FFF2-40B4-BE49-F238E27FC236}">
                <a16:creationId xmlns:a16="http://schemas.microsoft.com/office/drawing/2014/main" id="{70D0C103-08E4-6C4D-98CF-DA984A325B94}"/>
              </a:ext>
            </a:extLst>
          </p:cNvPr>
          <p:cNvCxnSpPr>
            <a:cxnSpLocks/>
            <a:stCxn id="20" idx="3"/>
            <a:endCxn id="21" idx="1"/>
          </p:cNvCxnSpPr>
          <p:nvPr/>
        </p:nvCxnSpPr>
        <p:spPr>
          <a:xfrm>
            <a:off x="2951018" y="4007395"/>
            <a:ext cx="209146" cy="2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EA534B-5A3B-9E44-8B30-29383D0626C2}"/>
              </a:ext>
            </a:extLst>
          </p:cNvPr>
          <p:cNvCxnSpPr>
            <a:cxnSpLocks/>
            <a:stCxn id="21" idx="3"/>
            <a:endCxn id="22" idx="1"/>
          </p:cNvCxnSpPr>
          <p:nvPr/>
        </p:nvCxnSpPr>
        <p:spPr>
          <a:xfrm flipV="1">
            <a:off x="4960164" y="4001406"/>
            <a:ext cx="212391" cy="8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050565-B10E-9541-B514-27C65CB2C78F}"/>
              </a:ext>
            </a:extLst>
          </p:cNvPr>
          <p:cNvCxnSpPr>
            <a:cxnSpLocks/>
            <a:endCxn id="22" idx="0"/>
          </p:cNvCxnSpPr>
          <p:nvPr/>
        </p:nvCxnSpPr>
        <p:spPr>
          <a:xfrm>
            <a:off x="6072555" y="3046092"/>
            <a:ext cx="0" cy="235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A681699-1293-2D4E-ACC3-AAC927DA472B}"/>
              </a:ext>
            </a:extLst>
          </p:cNvPr>
          <p:cNvSpPr>
            <a:spLocks/>
          </p:cNvSpPr>
          <p:nvPr/>
        </p:nvSpPr>
        <p:spPr>
          <a:xfrm>
            <a:off x="7503611" y="3281406"/>
            <a:ext cx="1800000" cy="1440000"/>
          </a:xfrm>
          <a:prstGeom prst="rect">
            <a:avLst/>
          </a:prstGeom>
          <a:solidFill>
            <a:srgbClr val="FFCB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a:solidFill>
                  <a:schemeClr val="tx1"/>
                </a:solidFill>
                <a:latin typeface="Lato Light" panose="020F0302020204030203" pitchFamily="34" charset="77"/>
                <a:cs typeface="Poppins" pitchFamily="2" charset="77"/>
              </a:rPr>
              <a:t>This </a:t>
            </a:r>
            <a:r>
              <a:rPr lang="de-DE" sz="1600" dirty="0" err="1">
                <a:solidFill>
                  <a:schemeClr val="tx1"/>
                </a:solidFill>
                <a:latin typeface="Lato Light" panose="020F0302020204030203" pitchFamily="34" charset="77"/>
                <a:cs typeface="Poppins" pitchFamily="2" charset="77"/>
              </a:rPr>
              <a:t>is</a:t>
            </a:r>
            <a:r>
              <a:rPr lang="de-DE" sz="1600" dirty="0">
                <a:solidFill>
                  <a:schemeClr val="tx1"/>
                </a:solidFill>
                <a:latin typeface="Lato Light" panose="020F0302020204030203" pitchFamily="34" charset="77"/>
                <a:cs typeface="Poppins" pitchFamily="2" charset="77"/>
              </a:rPr>
              <a:t> a </a:t>
            </a:r>
            <a:r>
              <a:rPr lang="de-DE" sz="1600" b="1" dirty="0" err="1">
                <a:solidFill>
                  <a:schemeClr val="tx1"/>
                </a:solidFill>
                <a:latin typeface="Lato" panose="020F0502020204030203" pitchFamily="34" charset="77"/>
                <a:cs typeface="Poppins" pitchFamily="2" charset="77"/>
              </a:rPr>
              <a:t>fox</a:t>
            </a:r>
            <a:endParaRPr lang="de-DE" sz="1600" b="1" dirty="0">
              <a:solidFill>
                <a:schemeClr val="tx1"/>
              </a:solidFill>
              <a:latin typeface="Lato" panose="020F0502020204030203" pitchFamily="34" charset="77"/>
              <a:cs typeface="Poppins" pitchFamily="2" charset="77"/>
            </a:endParaRPr>
          </a:p>
          <a:p>
            <a:pPr algn="ctr">
              <a:lnSpc>
                <a:spcPct val="125000"/>
              </a:lnSpc>
            </a:pPr>
            <a:r>
              <a:rPr lang="de-DE" sz="1600" dirty="0">
                <a:solidFill>
                  <a:schemeClr val="tx1"/>
                </a:solidFill>
                <a:latin typeface="Lato Light" panose="020F0302020204030203" pitchFamily="34" charset="77"/>
                <a:cs typeface="Poppins" pitchFamily="2" charset="77"/>
              </a:rPr>
              <a:t>(p=.93)</a:t>
            </a:r>
          </a:p>
        </p:txBody>
      </p:sp>
      <p:cxnSp>
        <p:nvCxnSpPr>
          <p:cNvPr id="29" name="Straight Arrow Connector 28">
            <a:extLst>
              <a:ext uri="{FF2B5EF4-FFF2-40B4-BE49-F238E27FC236}">
                <a16:creationId xmlns:a16="http://schemas.microsoft.com/office/drawing/2014/main" id="{41F697D3-5998-0746-9698-650D76807E25}"/>
              </a:ext>
            </a:extLst>
          </p:cNvPr>
          <p:cNvCxnSpPr>
            <a:cxnSpLocks/>
            <a:stCxn id="22" idx="3"/>
            <a:endCxn id="28" idx="1"/>
          </p:cNvCxnSpPr>
          <p:nvPr/>
        </p:nvCxnSpPr>
        <p:spPr>
          <a:xfrm>
            <a:off x="6972555" y="4001406"/>
            <a:ext cx="531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498959A-7515-274E-817D-B70FE5B7FC9E}"/>
              </a:ext>
            </a:extLst>
          </p:cNvPr>
          <p:cNvGrpSpPr/>
          <p:nvPr/>
        </p:nvGrpSpPr>
        <p:grpSpPr>
          <a:xfrm>
            <a:off x="2722657" y="4914193"/>
            <a:ext cx="4724403" cy="1442157"/>
            <a:chOff x="1167688" y="3455240"/>
            <a:chExt cx="4196400" cy="1230389"/>
          </a:xfrm>
        </p:grpSpPr>
        <p:sp>
          <p:nvSpPr>
            <p:cNvPr id="17" name="Google Shape;473;p66">
              <a:extLst>
                <a:ext uri="{FF2B5EF4-FFF2-40B4-BE49-F238E27FC236}">
                  <a16:creationId xmlns:a16="http://schemas.microsoft.com/office/drawing/2014/main" id="{F6C88825-1CF0-3742-B3D9-3D86C2693B9C}"/>
                </a:ext>
              </a:extLst>
            </p:cNvPr>
            <p:cNvSpPr/>
            <p:nvPr/>
          </p:nvSpPr>
          <p:spPr>
            <a:xfrm rot="10800000" flipH="1">
              <a:off x="1167688" y="3455240"/>
              <a:ext cx="4196400" cy="1230389"/>
            </a:xfrm>
            <a:prstGeom prst="wedgeRectCallout">
              <a:avLst>
                <a:gd name="adj1" fmla="val 21179"/>
                <a:gd name="adj2" fmla="val 71603"/>
              </a:avLst>
            </a:prstGeom>
            <a:solidFill>
              <a:schemeClr val="lt1"/>
            </a:solidFill>
            <a:ln>
              <a:noFill/>
            </a:ln>
            <a:effectLst>
              <a:outerShdw blurRad="57150" dist="9525" dir="5400000" algn="bl" rotWithShape="0">
                <a:srgbClr val="434343"/>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6;p66">
              <a:extLst>
                <a:ext uri="{FF2B5EF4-FFF2-40B4-BE49-F238E27FC236}">
                  <a16:creationId xmlns:a16="http://schemas.microsoft.com/office/drawing/2014/main" id="{0B208DAF-0F24-6247-B5F9-193219CBA7BB}"/>
                </a:ext>
              </a:extLst>
            </p:cNvPr>
            <p:cNvSpPr txBox="1"/>
            <p:nvPr/>
          </p:nvSpPr>
          <p:spPr>
            <a:xfrm>
              <a:off x="1408935" y="4270697"/>
              <a:ext cx="992008" cy="2082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dirty="0" err="1">
                  <a:latin typeface="Lato"/>
                  <a:ea typeface="Lato"/>
                  <a:cs typeface="Lato"/>
                  <a:sym typeface="Lato"/>
                </a:rPr>
                <a:t>Lineare</a:t>
              </a:r>
              <a:r>
                <a:rPr lang="en" sz="800" b="1" dirty="0">
                  <a:latin typeface="Lato"/>
                  <a:ea typeface="Lato"/>
                  <a:cs typeface="Lato"/>
                  <a:sym typeface="Lato"/>
                </a:rPr>
                <a:t> </a:t>
              </a:r>
              <a:r>
                <a:rPr lang="en" sz="800" b="1" dirty="0" err="1">
                  <a:latin typeface="Lato"/>
                  <a:ea typeface="Lato"/>
                  <a:cs typeface="Lato"/>
                  <a:sym typeface="Lato"/>
                </a:rPr>
                <a:t>Modelle</a:t>
              </a:r>
              <a:endParaRPr sz="800" dirty="0">
                <a:latin typeface="Lato"/>
                <a:ea typeface="Lato"/>
                <a:cs typeface="Lato"/>
                <a:sym typeface="Lato"/>
              </a:endParaRPr>
            </a:p>
          </p:txBody>
        </p:sp>
        <p:pic>
          <p:nvPicPr>
            <p:cNvPr id="31" name="Google Shape;487;p66">
              <a:extLst>
                <a:ext uri="{FF2B5EF4-FFF2-40B4-BE49-F238E27FC236}">
                  <a16:creationId xmlns:a16="http://schemas.microsoft.com/office/drawing/2014/main" id="{6178D3B7-F31C-6C46-AD4B-1AFC19DB354D}"/>
                </a:ext>
              </a:extLst>
            </p:cNvPr>
            <p:cNvPicPr preferRelativeResize="0"/>
            <p:nvPr/>
          </p:nvPicPr>
          <p:blipFill>
            <a:blip r:embed="rId5">
              <a:alphaModFix/>
            </a:blip>
            <a:stretch>
              <a:fillRect/>
            </a:stretch>
          </p:blipFill>
          <p:spPr>
            <a:xfrm>
              <a:off x="1560681" y="3544725"/>
              <a:ext cx="688517" cy="728726"/>
            </a:xfrm>
            <a:prstGeom prst="rect">
              <a:avLst/>
            </a:prstGeom>
            <a:noFill/>
            <a:ln>
              <a:noFill/>
            </a:ln>
          </p:spPr>
        </p:pic>
        <p:pic>
          <p:nvPicPr>
            <p:cNvPr id="32" name="Google Shape;488;p66">
              <a:extLst>
                <a:ext uri="{FF2B5EF4-FFF2-40B4-BE49-F238E27FC236}">
                  <a16:creationId xmlns:a16="http://schemas.microsoft.com/office/drawing/2014/main" id="{49158D2F-CBA4-DA42-B8F3-9035C0C16A9E}"/>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610519" y="3569935"/>
              <a:ext cx="843494" cy="678308"/>
            </a:xfrm>
            <a:prstGeom prst="rect">
              <a:avLst/>
            </a:prstGeom>
            <a:noFill/>
            <a:ln>
              <a:noFill/>
            </a:ln>
          </p:spPr>
        </p:pic>
        <p:pic>
          <p:nvPicPr>
            <p:cNvPr id="33" name="Google Shape;491;p66">
              <a:extLst>
                <a:ext uri="{FF2B5EF4-FFF2-40B4-BE49-F238E27FC236}">
                  <a16:creationId xmlns:a16="http://schemas.microsoft.com/office/drawing/2014/main" id="{E96039A8-3225-4743-8A42-C64892C44FD2}"/>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3888739" y="3569937"/>
              <a:ext cx="1011967" cy="619783"/>
            </a:xfrm>
            <a:prstGeom prst="rect">
              <a:avLst/>
            </a:prstGeom>
            <a:noFill/>
            <a:ln>
              <a:noFill/>
            </a:ln>
          </p:spPr>
        </p:pic>
        <p:sp>
          <p:nvSpPr>
            <p:cNvPr id="34" name="Google Shape;492;p66">
              <a:extLst>
                <a:ext uri="{FF2B5EF4-FFF2-40B4-BE49-F238E27FC236}">
                  <a16:creationId xmlns:a16="http://schemas.microsoft.com/office/drawing/2014/main" id="{36F58B9E-1C10-F440-9757-72835A6BF1A8}"/>
                </a:ext>
              </a:extLst>
            </p:cNvPr>
            <p:cNvSpPr txBox="1"/>
            <p:nvPr/>
          </p:nvSpPr>
          <p:spPr>
            <a:xfrm>
              <a:off x="2432640" y="4227268"/>
              <a:ext cx="1209000"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dirty="0">
                  <a:latin typeface="Lato"/>
                  <a:ea typeface="Lato"/>
                  <a:cs typeface="Lato"/>
                  <a:sym typeface="Lato"/>
                </a:rPr>
                <a:t>Decision Trees / Ensembles</a:t>
              </a:r>
              <a:endParaRPr sz="800" dirty="0">
                <a:latin typeface="Lato"/>
                <a:ea typeface="Lato"/>
                <a:cs typeface="Lato"/>
                <a:sym typeface="Lato"/>
              </a:endParaRPr>
            </a:p>
          </p:txBody>
        </p:sp>
        <p:sp>
          <p:nvSpPr>
            <p:cNvPr id="35" name="Google Shape;493;p66">
              <a:extLst>
                <a:ext uri="{FF2B5EF4-FFF2-40B4-BE49-F238E27FC236}">
                  <a16:creationId xmlns:a16="http://schemas.microsoft.com/office/drawing/2014/main" id="{6806AC90-F279-0745-B833-A6F3DD2990A5}"/>
                </a:ext>
              </a:extLst>
            </p:cNvPr>
            <p:cNvSpPr txBox="1"/>
            <p:nvPr/>
          </p:nvSpPr>
          <p:spPr>
            <a:xfrm>
              <a:off x="3689122" y="4248243"/>
              <a:ext cx="1411200" cy="3252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dirty="0" err="1">
                  <a:latin typeface="Lato"/>
                  <a:ea typeface="Lato"/>
                  <a:cs typeface="Lato"/>
                  <a:sym typeface="Lato"/>
                </a:rPr>
                <a:t>Nicht-Lineare</a:t>
              </a:r>
              <a:r>
                <a:rPr lang="en" sz="800" b="1" dirty="0">
                  <a:latin typeface="Lato"/>
                  <a:ea typeface="Lato"/>
                  <a:cs typeface="Lato"/>
                  <a:sym typeface="Lato"/>
                </a:rPr>
                <a:t> </a:t>
              </a:r>
              <a:r>
                <a:rPr lang="en" sz="800" b="1" dirty="0" err="1">
                  <a:latin typeface="Lato"/>
                  <a:ea typeface="Lato"/>
                  <a:cs typeface="Lato"/>
                  <a:sym typeface="Lato"/>
                </a:rPr>
                <a:t>Modelle</a:t>
              </a:r>
              <a:r>
                <a:rPr lang="en" sz="800" b="1" dirty="0">
                  <a:latin typeface="Lato"/>
                  <a:ea typeface="Lato"/>
                  <a:cs typeface="Lato"/>
                  <a:sym typeface="Lato"/>
                </a:rPr>
                <a:t> </a:t>
              </a:r>
              <a:br>
                <a:rPr lang="en" sz="800" b="1" dirty="0">
                  <a:latin typeface="Lato"/>
                  <a:ea typeface="Lato"/>
                  <a:cs typeface="Lato"/>
                  <a:sym typeface="Lato"/>
                </a:rPr>
              </a:br>
              <a:r>
                <a:rPr lang="en" sz="800" b="1" dirty="0">
                  <a:latin typeface="Lato"/>
                  <a:ea typeface="Lato"/>
                  <a:cs typeface="Lato"/>
                  <a:sym typeface="Lato"/>
                </a:rPr>
                <a:t>(DNN, SVM)</a:t>
              </a:r>
              <a:endParaRPr sz="800" dirty="0">
                <a:latin typeface="Lato"/>
                <a:ea typeface="Lato"/>
                <a:cs typeface="Lato"/>
                <a:sym typeface="Lato"/>
              </a:endParaRPr>
            </a:p>
          </p:txBody>
        </p:sp>
      </p:grpSp>
      <p:sp>
        <p:nvSpPr>
          <p:cNvPr id="22" name="Rectangle 21">
            <a:extLst>
              <a:ext uri="{FF2B5EF4-FFF2-40B4-BE49-F238E27FC236}">
                <a16:creationId xmlns:a16="http://schemas.microsoft.com/office/drawing/2014/main" id="{E8280E07-B570-B84B-A4F9-82347CDFEEDB}"/>
              </a:ext>
            </a:extLst>
          </p:cNvPr>
          <p:cNvSpPr/>
          <p:nvPr/>
        </p:nvSpPr>
        <p:spPr>
          <a:xfrm>
            <a:off x="5172555" y="3281406"/>
            <a:ext cx="1800000" cy="1440000"/>
          </a:xfrm>
          <a:prstGeom prst="rect">
            <a:avLst/>
          </a:prstGeom>
          <a:solidFill>
            <a:schemeClr val="bg1"/>
          </a:solid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Learned</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Function</a:t>
            </a:r>
            <a:endParaRPr lang="de-DE" sz="1600" dirty="0">
              <a:solidFill>
                <a:schemeClr val="tx1"/>
              </a:solidFill>
              <a:latin typeface="Lato Light" panose="020F0302020204030203" pitchFamily="34" charset="77"/>
              <a:cs typeface="Poppins" pitchFamily="2" charset="77"/>
            </a:endParaRPr>
          </a:p>
        </p:txBody>
      </p:sp>
      <p:sp>
        <p:nvSpPr>
          <p:cNvPr id="36" name="Rectangle 35">
            <a:extLst>
              <a:ext uri="{FF2B5EF4-FFF2-40B4-BE49-F238E27FC236}">
                <a16:creationId xmlns:a16="http://schemas.microsoft.com/office/drawing/2014/main" id="{C6F9C70A-5A1E-CC44-A246-D91BBB9C6C87}"/>
              </a:ext>
            </a:extLst>
          </p:cNvPr>
          <p:cNvSpPr/>
          <p:nvPr/>
        </p:nvSpPr>
        <p:spPr>
          <a:xfrm>
            <a:off x="5167004" y="3281406"/>
            <a:ext cx="1800000" cy="14400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2400" b="1" dirty="0">
                <a:solidFill>
                  <a:schemeClr val="bg1"/>
                </a:solidFill>
                <a:latin typeface="Lato Black" panose="020F0502020204030203" pitchFamily="34" charset="77"/>
                <a:cs typeface="Poppins" pitchFamily="2" charset="77"/>
              </a:rPr>
              <a:t>Black Box</a:t>
            </a:r>
          </a:p>
        </p:txBody>
      </p:sp>
      <p:sp>
        <p:nvSpPr>
          <p:cNvPr id="37" name="TextBox 36">
            <a:extLst>
              <a:ext uri="{FF2B5EF4-FFF2-40B4-BE49-F238E27FC236}">
                <a16:creationId xmlns:a16="http://schemas.microsoft.com/office/drawing/2014/main" id="{2BCAE38C-BFD6-9545-801E-D8FA0370FA21}"/>
              </a:ext>
            </a:extLst>
          </p:cNvPr>
          <p:cNvSpPr txBox="1"/>
          <p:nvPr/>
        </p:nvSpPr>
        <p:spPr>
          <a:xfrm>
            <a:off x="733630" y="2866324"/>
            <a:ext cx="2321961" cy="357662"/>
          </a:xfrm>
          <a:prstGeom prst="rect">
            <a:avLst/>
          </a:prstGeom>
          <a:noFill/>
        </p:spPr>
        <p:txBody>
          <a:bodyPr wrap="square" rtlCol="0">
            <a:spAutoFit/>
          </a:bodyPr>
          <a:lstStyle/>
          <a:p>
            <a:pPr algn="ctr">
              <a:lnSpc>
                <a:spcPct val="120000"/>
              </a:lnSpc>
              <a:buClr>
                <a:schemeClr val="accent3"/>
              </a:buClr>
            </a:pPr>
            <a:r>
              <a:rPr lang="en-GB" sz="1600" dirty="0">
                <a:latin typeface="Lato Light" panose="020F0302020204030203" pitchFamily="34" charset="77"/>
                <a:cs typeface="Poppins" pitchFamily="2" charset="77"/>
              </a:rPr>
              <a:t>Labelled </a:t>
            </a:r>
            <a:r>
              <a:rPr lang="en-GB" sz="1600" b="1" dirty="0">
                <a:latin typeface="Lato" panose="020F0502020204030203" pitchFamily="34" charset="77"/>
                <a:cs typeface="Poppins" pitchFamily="2" charset="77"/>
              </a:rPr>
              <a:t>Training Data</a:t>
            </a:r>
          </a:p>
        </p:txBody>
      </p:sp>
      <p:sp>
        <p:nvSpPr>
          <p:cNvPr id="38" name="TextBox 37">
            <a:extLst>
              <a:ext uri="{FF2B5EF4-FFF2-40B4-BE49-F238E27FC236}">
                <a16:creationId xmlns:a16="http://schemas.microsoft.com/office/drawing/2014/main" id="{FC0DCA25-674A-254C-85AA-3CA5C5D208B3}"/>
              </a:ext>
            </a:extLst>
          </p:cNvPr>
          <p:cNvSpPr txBox="1"/>
          <p:nvPr/>
        </p:nvSpPr>
        <p:spPr>
          <a:xfrm>
            <a:off x="5193225" y="1394102"/>
            <a:ext cx="1805550" cy="357598"/>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Input</a:t>
            </a:r>
          </a:p>
        </p:txBody>
      </p:sp>
      <p:sp>
        <p:nvSpPr>
          <p:cNvPr id="39" name="TextBox 38">
            <a:extLst>
              <a:ext uri="{FF2B5EF4-FFF2-40B4-BE49-F238E27FC236}">
                <a16:creationId xmlns:a16="http://schemas.microsoft.com/office/drawing/2014/main" id="{7C2F760C-DEB7-614F-B38E-CDECC49B8F6B}"/>
              </a:ext>
            </a:extLst>
          </p:cNvPr>
          <p:cNvSpPr txBox="1"/>
          <p:nvPr/>
        </p:nvSpPr>
        <p:spPr>
          <a:xfrm>
            <a:off x="7447060" y="2866324"/>
            <a:ext cx="1903037"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Output:</a:t>
            </a:r>
            <a:r>
              <a:rPr lang="de-DE" sz="1600" dirty="0">
                <a:latin typeface="Lato Light" panose="020F0302020204030203" pitchFamily="34" charset="77"/>
                <a:cs typeface="Poppins" pitchFamily="2" charset="77"/>
              </a:rPr>
              <a:t> </a:t>
            </a:r>
            <a:r>
              <a:rPr lang="de-DE" sz="1600" dirty="0" err="1">
                <a:latin typeface="Lato Light" panose="020F0302020204030203" pitchFamily="34" charset="77"/>
                <a:cs typeface="Poppins" pitchFamily="2" charset="77"/>
              </a:rPr>
              <a:t>Prediction</a:t>
            </a:r>
            <a:endParaRPr lang="de-DE" sz="1600" dirty="0">
              <a:latin typeface="Lato Light" panose="020F0302020204030203" pitchFamily="34" charset="77"/>
              <a:cs typeface="Poppins" pitchFamily="2" charset="77"/>
            </a:endParaRPr>
          </a:p>
        </p:txBody>
      </p:sp>
    </p:spTree>
    <p:extLst>
      <p:ext uri="{BB962C8B-B14F-4D97-AF65-F5344CB8AC3E}">
        <p14:creationId xmlns:p14="http://schemas.microsoft.com/office/powerpoint/2010/main" val="30797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3ABB-E6D9-284A-B24A-5525C77FA8CD}"/>
              </a:ext>
            </a:extLst>
          </p:cNvPr>
          <p:cNvSpPr>
            <a:spLocks noGrp="1"/>
          </p:cNvSpPr>
          <p:nvPr>
            <p:ph type="title"/>
          </p:nvPr>
        </p:nvSpPr>
        <p:spPr>
          <a:xfrm>
            <a:off x="838200" y="365125"/>
            <a:ext cx="10615246" cy="1325563"/>
          </a:xfrm>
        </p:spPr>
        <p:txBody>
          <a:bodyPr/>
          <a:lstStyle/>
          <a:p>
            <a:r>
              <a:rPr lang="en-DE" dirty="0"/>
              <a:t>The Black Box Problem of Machine Learning</a:t>
            </a:r>
          </a:p>
        </p:txBody>
      </p:sp>
      <p:sp>
        <p:nvSpPr>
          <p:cNvPr id="4" name="Slide Number Placeholder 3">
            <a:extLst>
              <a:ext uri="{FF2B5EF4-FFF2-40B4-BE49-F238E27FC236}">
                <a16:creationId xmlns:a16="http://schemas.microsoft.com/office/drawing/2014/main" id="{7BC380EE-5BD1-3F41-A574-9A2A463F03C1}"/>
              </a:ext>
            </a:extLst>
          </p:cNvPr>
          <p:cNvSpPr>
            <a:spLocks noGrp="1"/>
          </p:cNvSpPr>
          <p:nvPr>
            <p:ph type="sldNum" sz="quarter" idx="12"/>
          </p:nvPr>
        </p:nvSpPr>
        <p:spPr/>
        <p:txBody>
          <a:bodyPr/>
          <a:lstStyle/>
          <a:p>
            <a:r>
              <a:rPr lang="en-DE" dirty="0"/>
              <a:t>[Gunning 2017] | </a:t>
            </a:r>
            <a:fld id="{3DF76B2C-8021-2942-A2B3-B42E91FDE4B0}" type="slidenum">
              <a:rPr lang="en-DE" smtClean="0"/>
              <a:pPr/>
              <a:t>12</a:t>
            </a:fld>
            <a:endParaRPr lang="en-DE" dirty="0"/>
          </a:p>
        </p:txBody>
      </p:sp>
      <p:pic>
        <p:nvPicPr>
          <p:cNvPr id="19" name="Picture 18">
            <a:extLst>
              <a:ext uri="{FF2B5EF4-FFF2-40B4-BE49-F238E27FC236}">
                <a16:creationId xmlns:a16="http://schemas.microsoft.com/office/drawing/2014/main" id="{5D724F65-883E-354E-9286-EA82434331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7004" y="1752637"/>
            <a:ext cx="1800000" cy="1292518"/>
          </a:xfrm>
          <a:prstGeom prst="rect">
            <a:avLst/>
          </a:prstGeom>
        </p:spPr>
      </p:pic>
      <p:pic>
        <p:nvPicPr>
          <p:cNvPr id="20" name="Picture 19">
            <a:extLst>
              <a:ext uri="{FF2B5EF4-FFF2-40B4-BE49-F238E27FC236}">
                <a16:creationId xmlns:a16="http://schemas.microsoft.com/office/drawing/2014/main" id="{0CFB92BB-B7E5-7F4D-B8C3-2AF9DB604A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199" y="3289810"/>
            <a:ext cx="2112819" cy="1435169"/>
          </a:xfrm>
          <a:prstGeom prst="rect">
            <a:avLst/>
          </a:prstGeom>
        </p:spPr>
      </p:pic>
      <p:sp>
        <p:nvSpPr>
          <p:cNvPr id="21" name="Rectangle 20">
            <a:extLst>
              <a:ext uri="{FF2B5EF4-FFF2-40B4-BE49-F238E27FC236}">
                <a16:creationId xmlns:a16="http://schemas.microsoft.com/office/drawing/2014/main" id="{9248CFB2-FB57-6342-B25F-A49C6A4B4347}"/>
              </a:ext>
            </a:extLst>
          </p:cNvPr>
          <p:cNvSpPr/>
          <p:nvPr/>
        </p:nvSpPr>
        <p:spPr>
          <a:xfrm>
            <a:off x="3160164" y="3289809"/>
            <a:ext cx="1800000" cy="1440000"/>
          </a:xfrm>
          <a:prstGeom prst="rect">
            <a:avLst/>
          </a:prstGeom>
          <a:no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Machine</a:t>
            </a:r>
            <a:r>
              <a:rPr lang="de-DE" sz="1600" dirty="0">
                <a:solidFill>
                  <a:schemeClr val="tx1"/>
                </a:solidFill>
                <a:latin typeface="Lato Light" panose="020F0302020204030203" pitchFamily="34" charset="77"/>
                <a:cs typeface="Poppins" pitchFamily="2" charset="77"/>
              </a:rPr>
              <a:t> Learning </a:t>
            </a:r>
            <a:r>
              <a:rPr lang="de-DE" sz="1600" dirty="0" err="1">
                <a:solidFill>
                  <a:schemeClr val="tx1"/>
                </a:solidFill>
                <a:latin typeface="Lato Light" panose="020F0302020204030203" pitchFamily="34" charset="77"/>
                <a:cs typeface="Poppins" pitchFamily="2" charset="77"/>
              </a:rPr>
              <a:t>Process</a:t>
            </a:r>
            <a:endParaRPr lang="de-DE" sz="1600" dirty="0">
              <a:solidFill>
                <a:schemeClr val="tx1"/>
              </a:solidFill>
              <a:latin typeface="Lato Light" panose="020F0302020204030203" pitchFamily="34" charset="77"/>
              <a:cs typeface="Poppins" pitchFamily="2" charset="77"/>
            </a:endParaRPr>
          </a:p>
        </p:txBody>
      </p:sp>
      <p:cxnSp>
        <p:nvCxnSpPr>
          <p:cNvPr id="25" name="Straight Arrow Connector 24">
            <a:extLst>
              <a:ext uri="{FF2B5EF4-FFF2-40B4-BE49-F238E27FC236}">
                <a16:creationId xmlns:a16="http://schemas.microsoft.com/office/drawing/2014/main" id="{70D0C103-08E4-6C4D-98CF-DA984A325B94}"/>
              </a:ext>
            </a:extLst>
          </p:cNvPr>
          <p:cNvCxnSpPr>
            <a:cxnSpLocks/>
            <a:stCxn id="20" idx="3"/>
            <a:endCxn id="21" idx="1"/>
          </p:cNvCxnSpPr>
          <p:nvPr/>
        </p:nvCxnSpPr>
        <p:spPr>
          <a:xfrm>
            <a:off x="2951018" y="4007395"/>
            <a:ext cx="209146" cy="2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EA534B-5A3B-9E44-8B30-29383D0626C2}"/>
              </a:ext>
            </a:extLst>
          </p:cNvPr>
          <p:cNvCxnSpPr>
            <a:cxnSpLocks/>
            <a:stCxn id="21" idx="3"/>
            <a:endCxn id="22" idx="1"/>
          </p:cNvCxnSpPr>
          <p:nvPr/>
        </p:nvCxnSpPr>
        <p:spPr>
          <a:xfrm flipV="1">
            <a:off x="4960164" y="4001406"/>
            <a:ext cx="212391" cy="8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050565-B10E-9541-B514-27C65CB2C78F}"/>
              </a:ext>
            </a:extLst>
          </p:cNvPr>
          <p:cNvCxnSpPr>
            <a:cxnSpLocks/>
            <a:endCxn id="22" idx="0"/>
          </p:cNvCxnSpPr>
          <p:nvPr/>
        </p:nvCxnSpPr>
        <p:spPr>
          <a:xfrm>
            <a:off x="6072555" y="3046092"/>
            <a:ext cx="0" cy="235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A681699-1293-2D4E-ACC3-AAC927DA472B}"/>
              </a:ext>
            </a:extLst>
          </p:cNvPr>
          <p:cNvSpPr>
            <a:spLocks/>
          </p:cNvSpPr>
          <p:nvPr/>
        </p:nvSpPr>
        <p:spPr>
          <a:xfrm>
            <a:off x="7503611" y="3281406"/>
            <a:ext cx="1800000" cy="1440000"/>
          </a:xfrm>
          <a:prstGeom prst="rect">
            <a:avLst/>
          </a:prstGeom>
          <a:solidFill>
            <a:srgbClr val="FFCB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a:solidFill>
                  <a:schemeClr val="tx1"/>
                </a:solidFill>
                <a:latin typeface="Lato Light" panose="020F0302020204030203" pitchFamily="34" charset="77"/>
                <a:cs typeface="Poppins" pitchFamily="2" charset="77"/>
              </a:rPr>
              <a:t>This </a:t>
            </a:r>
            <a:r>
              <a:rPr lang="de-DE" sz="1600" dirty="0" err="1">
                <a:solidFill>
                  <a:schemeClr val="tx1"/>
                </a:solidFill>
                <a:latin typeface="Lato Light" panose="020F0302020204030203" pitchFamily="34" charset="77"/>
                <a:cs typeface="Poppins" pitchFamily="2" charset="77"/>
              </a:rPr>
              <a:t>is</a:t>
            </a:r>
            <a:r>
              <a:rPr lang="de-DE" sz="1600" dirty="0">
                <a:solidFill>
                  <a:schemeClr val="tx1"/>
                </a:solidFill>
                <a:latin typeface="Lato Light" panose="020F0302020204030203" pitchFamily="34" charset="77"/>
                <a:cs typeface="Poppins" pitchFamily="2" charset="77"/>
              </a:rPr>
              <a:t> a </a:t>
            </a:r>
            <a:r>
              <a:rPr lang="de-DE" sz="1600" b="1" dirty="0" err="1">
                <a:solidFill>
                  <a:schemeClr val="tx1"/>
                </a:solidFill>
                <a:latin typeface="Lato" panose="020F0502020204030203" pitchFamily="34" charset="77"/>
                <a:cs typeface="Poppins" pitchFamily="2" charset="77"/>
              </a:rPr>
              <a:t>fox</a:t>
            </a:r>
            <a:endParaRPr lang="de-DE" sz="1600" b="1" dirty="0">
              <a:solidFill>
                <a:schemeClr val="tx1"/>
              </a:solidFill>
              <a:latin typeface="Lato" panose="020F0502020204030203" pitchFamily="34" charset="77"/>
              <a:cs typeface="Poppins" pitchFamily="2" charset="77"/>
            </a:endParaRPr>
          </a:p>
          <a:p>
            <a:pPr algn="ctr">
              <a:lnSpc>
                <a:spcPct val="125000"/>
              </a:lnSpc>
            </a:pPr>
            <a:r>
              <a:rPr lang="de-DE" sz="1600" dirty="0">
                <a:solidFill>
                  <a:schemeClr val="tx1"/>
                </a:solidFill>
                <a:latin typeface="Lato Light" panose="020F0302020204030203" pitchFamily="34" charset="77"/>
                <a:cs typeface="Poppins" pitchFamily="2" charset="77"/>
              </a:rPr>
              <a:t>(p=.93)</a:t>
            </a:r>
          </a:p>
        </p:txBody>
      </p:sp>
      <p:cxnSp>
        <p:nvCxnSpPr>
          <p:cNvPr id="29" name="Straight Arrow Connector 28">
            <a:extLst>
              <a:ext uri="{FF2B5EF4-FFF2-40B4-BE49-F238E27FC236}">
                <a16:creationId xmlns:a16="http://schemas.microsoft.com/office/drawing/2014/main" id="{41F697D3-5998-0746-9698-650D76807E25}"/>
              </a:ext>
            </a:extLst>
          </p:cNvPr>
          <p:cNvCxnSpPr>
            <a:cxnSpLocks/>
            <a:stCxn id="22" idx="3"/>
            <a:endCxn id="28" idx="1"/>
          </p:cNvCxnSpPr>
          <p:nvPr/>
        </p:nvCxnSpPr>
        <p:spPr>
          <a:xfrm>
            <a:off x="6972555" y="4001406"/>
            <a:ext cx="531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280E07-B570-B84B-A4F9-82347CDFEEDB}"/>
              </a:ext>
            </a:extLst>
          </p:cNvPr>
          <p:cNvSpPr/>
          <p:nvPr/>
        </p:nvSpPr>
        <p:spPr>
          <a:xfrm>
            <a:off x="5172555" y="3281406"/>
            <a:ext cx="1800000" cy="1440000"/>
          </a:xfrm>
          <a:prstGeom prst="rect">
            <a:avLst/>
          </a:prstGeom>
          <a:solidFill>
            <a:schemeClr val="bg1"/>
          </a:solid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Learned</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Function</a:t>
            </a:r>
            <a:endParaRPr lang="de-DE" sz="1600" dirty="0">
              <a:solidFill>
                <a:schemeClr val="tx1"/>
              </a:solidFill>
              <a:latin typeface="Lato Light" panose="020F0302020204030203" pitchFamily="34" charset="77"/>
              <a:cs typeface="Poppins" pitchFamily="2" charset="77"/>
            </a:endParaRPr>
          </a:p>
        </p:txBody>
      </p:sp>
      <p:sp>
        <p:nvSpPr>
          <p:cNvPr id="36" name="Rectangle 35">
            <a:extLst>
              <a:ext uri="{FF2B5EF4-FFF2-40B4-BE49-F238E27FC236}">
                <a16:creationId xmlns:a16="http://schemas.microsoft.com/office/drawing/2014/main" id="{C6F9C70A-5A1E-CC44-A246-D91BBB9C6C87}"/>
              </a:ext>
            </a:extLst>
          </p:cNvPr>
          <p:cNvSpPr/>
          <p:nvPr/>
        </p:nvSpPr>
        <p:spPr>
          <a:xfrm>
            <a:off x="5167004" y="3281406"/>
            <a:ext cx="1800000" cy="14400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2400" b="1" dirty="0">
                <a:solidFill>
                  <a:schemeClr val="bg1"/>
                </a:solidFill>
                <a:latin typeface="Lato Black" panose="020F0502020204030203" pitchFamily="34" charset="77"/>
                <a:cs typeface="Poppins" pitchFamily="2" charset="77"/>
              </a:rPr>
              <a:t>Black Box</a:t>
            </a:r>
          </a:p>
        </p:txBody>
      </p:sp>
      <p:sp>
        <p:nvSpPr>
          <p:cNvPr id="37" name="TextBox 36">
            <a:extLst>
              <a:ext uri="{FF2B5EF4-FFF2-40B4-BE49-F238E27FC236}">
                <a16:creationId xmlns:a16="http://schemas.microsoft.com/office/drawing/2014/main" id="{2BCAE38C-BFD6-9545-801E-D8FA0370FA21}"/>
              </a:ext>
            </a:extLst>
          </p:cNvPr>
          <p:cNvSpPr txBox="1"/>
          <p:nvPr/>
        </p:nvSpPr>
        <p:spPr>
          <a:xfrm>
            <a:off x="733630" y="2866324"/>
            <a:ext cx="2321961" cy="357662"/>
          </a:xfrm>
          <a:prstGeom prst="rect">
            <a:avLst/>
          </a:prstGeom>
          <a:noFill/>
        </p:spPr>
        <p:txBody>
          <a:bodyPr wrap="square" rtlCol="0">
            <a:spAutoFit/>
          </a:bodyPr>
          <a:lstStyle/>
          <a:p>
            <a:pPr algn="ctr">
              <a:lnSpc>
                <a:spcPct val="120000"/>
              </a:lnSpc>
              <a:buClr>
                <a:schemeClr val="accent3"/>
              </a:buClr>
            </a:pPr>
            <a:r>
              <a:rPr lang="en-GB" sz="1600" dirty="0">
                <a:latin typeface="Lato Light" panose="020F0302020204030203" pitchFamily="34" charset="77"/>
                <a:cs typeface="Poppins" pitchFamily="2" charset="77"/>
              </a:rPr>
              <a:t>Labelled </a:t>
            </a:r>
            <a:r>
              <a:rPr lang="en-GB" sz="1600" b="1" dirty="0">
                <a:latin typeface="Lato" panose="020F0502020204030203" pitchFamily="34" charset="77"/>
                <a:cs typeface="Poppins" pitchFamily="2" charset="77"/>
              </a:rPr>
              <a:t>Training Data</a:t>
            </a:r>
          </a:p>
        </p:txBody>
      </p:sp>
      <p:sp>
        <p:nvSpPr>
          <p:cNvPr id="38" name="TextBox 37">
            <a:extLst>
              <a:ext uri="{FF2B5EF4-FFF2-40B4-BE49-F238E27FC236}">
                <a16:creationId xmlns:a16="http://schemas.microsoft.com/office/drawing/2014/main" id="{FC0DCA25-674A-254C-85AA-3CA5C5D208B3}"/>
              </a:ext>
            </a:extLst>
          </p:cNvPr>
          <p:cNvSpPr txBox="1"/>
          <p:nvPr/>
        </p:nvSpPr>
        <p:spPr>
          <a:xfrm>
            <a:off x="5193225" y="1394102"/>
            <a:ext cx="1805550" cy="357598"/>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Input</a:t>
            </a:r>
          </a:p>
        </p:txBody>
      </p:sp>
      <p:sp>
        <p:nvSpPr>
          <p:cNvPr id="39" name="TextBox 38">
            <a:extLst>
              <a:ext uri="{FF2B5EF4-FFF2-40B4-BE49-F238E27FC236}">
                <a16:creationId xmlns:a16="http://schemas.microsoft.com/office/drawing/2014/main" id="{7C2F760C-DEB7-614F-B38E-CDECC49B8F6B}"/>
              </a:ext>
            </a:extLst>
          </p:cNvPr>
          <p:cNvSpPr txBox="1"/>
          <p:nvPr/>
        </p:nvSpPr>
        <p:spPr>
          <a:xfrm>
            <a:off x="7447060" y="2866324"/>
            <a:ext cx="1903037"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Output:</a:t>
            </a:r>
            <a:r>
              <a:rPr lang="de-DE" sz="1600" dirty="0">
                <a:latin typeface="Lato Light" panose="020F0302020204030203" pitchFamily="34" charset="77"/>
                <a:cs typeface="Poppins" pitchFamily="2" charset="77"/>
              </a:rPr>
              <a:t> </a:t>
            </a:r>
            <a:r>
              <a:rPr lang="de-DE" sz="1600" dirty="0" err="1">
                <a:latin typeface="Lato Light" panose="020F0302020204030203" pitchFamily="34" charset="77"/>
                <a:cs typeface="Poppins" pitchFamily="2" charset="77"/>
              </a:rPr>
              <a:t>Prediction</a:t>
            </a:r>
            <a:endParaRPr lang="de-DE" sz="1600" dirty="0">
              <a:latin typeface="Lato Light" panose="020F0302020204030203" pitchFamily="34" charset="77"/>
              <a:cs typeface="Poppins" pitchFamily="2" charset="77"/>
            </a:endParaRPr>
          </a:p>
        </p:txBody>
      </p:sp>
      <p:pic>
        <p:nvPicPr>
          <p:cNvPr id="40" name="Graphic 39" descr="User">
            <a:extLst>
              <a:ext uri="{FF2B5EF4-FFF2-40B4-BE49-F238E27FC236}">
                <a16:creationId xmlns:a16="http://schemas.microsoft.com/office/drawing/2014/main" id="{E0CF8FAA-3E49-8A46-9FAF-D9E09AE6575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48065" y="3324890"/>
            <a:ext cx="1353072" cy="1353072"/>
          </a:xfrm>
          <a:prstGeom prst="rect">
            <a:avLst/>
          </a:prstGeom>
        </p:spPr>
      </p:pic>
      <p:sp>
        <p:nvSpPr>
          <p:cNvPr id="41" name="TextBox 40">
            <a:extLst>
              <a:ext uri="{FF2B5EF4-FFF2-40B4-BE49-F238E27FC236}">
                <a16:creationId xmlns:a16="http://schemas.microsoft.com/office/drawing/2014/main" id="{AFDBEA17-9896-6D43-8B9A-76BE096E4415}"/>
              </a:ext>
            </a:extLst>
          </p:cNvPr>
          <p:cNvSpPr txBox="1"/>
          <p:nvPr/>
        </p:nvSpPr>
        <p:spPr>
          <a:xfrm>
            <a:off x="9858030" y="2866324"/>
            <a:ext cx="1799989"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User </a:t>
            </a:r>
            <a:r>
              <a:rPr lang="de-DE" sz="1600" dirty="0" err="1">
                <a:latin typeface="Lato Light" panose="020F0302020204030203" pitchFamily="34" charset="77"/>
                <a:cs typeface="Poppins" pitchFamily="2" charset="77"/>
              </a:rPr>
              <a:t>with</a:t>
            </a:r>
            <a:r>
              <a:rPr lang="de-DE" sz="1600" dirty="0">
                <a:latin typeface="Lato Light" panose="020F0302020204030203" pitchFamily="34" charset="77"/>
                <a:cs typeface="Poppins" pitchFamily="2" charset="77"/>
              </a:rPr>
              <a:t> a </a:t>
            </a:r>
            <a:r>
              <a:rPr lang="de-DE" sz="1600" dirty="0" err="1">
                <a:latin typeface="Lato Light" panose="020F0302020204030203" pitchFamily="34" charset="77"/>
                <a:cs typeface="Poppins" pitchFamily="2" charset="77"/>
              </a:rPr>
              <a:t>task</a:t>
            </a:r>
            <a:endParaRPr lang="de-DE" sz="1600" dirty="0">
              <a:latin typeface="Lato Light" panose="020F0302020204030203" pitchFamily="34" charset="77"/>
              <a:cs typeface="Poppins" pitchFamily="2" charset="77"/>
            </a:endParaRPr>
          </a:p>
        </p:txBody>
      </p:sp>
      <p:cxnSp>
        <p:nvCxnSpPr>
          <p:cNvPr id="42" name="Straight Arrow Connector 41">
            <a:extLst>
              <a:ext uri="{FF2B5EF4-FFF2-40B4-BE49-F238E27FC236}">
                <a16:creationId xmlns:a16="http://schemas.microsoft.com/office/drawing/2014/main" id="{920AEE41-DF59-0A41-916B-15967BF03826}"/>
              </a:ext>
            </a:extLst>
          </p:cNvPr>
          <p:cNvCxnSpPr>
            <a:cxnSpLocks/>
            <a:stCxn id="40" idx="1"/>
            <a:endCxn id="28" idx="3"/>
          </p:cNvCxnSpPr>
          <p:nvPr/>
        </p:nvCxnSpPr>
        <p:spPr>
          <a:xfrm flipH="1" flipV="1">
            <a:off x="9303611" y="4001406"/>
            <a:ext cx="744454" cy="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13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ular Callout 22">
            <a:extLst>
              <a:ext uri="{FF2B5EF4-FFF2-40B4-BE49-F238E27FC236}">
                <a16:creationId xmlns:a16="http://schemas.microsoft.com/office/drawing/2014/main" id="{1DD9138E-84AF-B540-9ADF-5919A77E2250}"/>
              </a:ext>
            </a:extLst>
          </p:cNvPr>
          <p:cNvSpPr/>
          <p:nvPr/>
        </p:nvSpPr>
        <p:spPr>
          <a:xfrm>
            <a:off x="7952509" y="4860809"/>
            <a:ext cx="3928284" cy="1538904"/>
          </a:xfrm>
          <a:prstGeom prst="wedgeRectCallout">
            <a:avLst>
              <a:gd name="adj1" fmla="val 18971"/>
              <a:gd name="adj2" fmla="val -93174"/>
            </a:avLst>
          </a:prstGeom>
          <a:solidFill>
            <a:schemeClr val="bg1"/>
          </a:solidFill>
          <a:ln w="28575">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0128">
              <a:buClr>
                <a:srgbClr val="32B6EA"/>
              </a:buClr>
              <a:buSzPts val="1000"/>
            </a:pPr>
            <a:r>
              <a:rPr lang="en-GB" sz="1600" dirty="0">
                <a:solidFill>
                  <a:srgbClr val="898989"/>
                </a:solidFill>
                <a:latin typeface="Lato Light" panose="020F0302020204030203" pitchFamily="34" charset="77"/>
                <a:ea typeface="Lato"/>
                <a:cs typeface="Arial" panose="020B0604020202020204" pitchFamily="34" charset="0"/>
                <a:sym typeface="Lato"/>
              </a:rPr>
              <a:t>Why did you that?</a:t>
            </a:r>
          </a:p>
          <a:p>
            <a:pPr marL="220128">
              <a:buClr>
                <a:srgbClr val="32B6EA"/>
              </a:buClr>
              <a:buSzPts val="1000"/>
            </a:pPr>
            <a:r>
              <a:rPr lang="en-GB" sz="1600" dirty="0">
                <a:solidFill>
                  <a:srgbClr val="898989"/>
                </a:solidFill>
                <a:latin typeface="Lato Light" panose="020F0302020204030203" pitchFamily="34" charset="77"/>
                <a:ea typeface="Lato"/>
                <a:cs typeface="Arial" panose="020B0604020202020204" pitchFamily="34" charset="0"/>
                <a:sym typeface="Lato"/>
              </a:rPr>
              <a:t>Why not something else?</a:t>
            </a:r>
          </a:p>
          <a:p>
            <a:pPr marL="220128">
              <a:buClr>
                <a:srgbClr val="32B6EA"/>
              </a:buClr>
              <a:buSzPts val="1000"/>
            </a:pPr>
            <a:r>
              <a:rPr lang="en-GB" sz="1600" dirty="0">
                <a:solidFill>
                  <a:srgbClr val="898989"/>
                </a:solidFill>
                <a:latin typeface="Lato Light" panose="020F0302020204030203" pitchFamily="34" charset="77"/>
                <a:ea typeface="Lato"/>
                <a:cs typeface="Arial" panose="020B0604020202020204" pitchFamily="34" charset="0"/>
                <a:sym typeface="Lato"/>
              </a:rPr>
              <a:t>When do you succeed?</a:t>
            </a:r>
          </a:p>
          <a:p>
            <a:pPr marL="220128">
              <a:buClr>
                <a:srgbClr val="32B6EA"/>
              </a:buClr>
              <a:buSzPts val="1000"/>
            </a:pPr>
            <a:r>
              <a:rPr lang="de-DE" sz="1600" dirty="0" err="1">
                <a:solidFill>
                  <a:srgbClr val="898989"/>
                </a:solidFill>
                <a:latin typeface="Lato Light" panose="020F0302020204030203" pitchFamily="34" charset="77"/>
                <a:cs typeface="Arial" panose="020B0604020202020204" pitchFamily="34" charset="0"/>
              </a:rPr>
              <a:t>When</a:t>
            </a:r>
            <a:r>
              <a:rPr lang="de-DE" sz="1600" dirty="0">
                <a:solidFill>
                  <a:srgbClr val="898989"/>
                </a:solidFill>
                <a:latin typeface="Lato Light" panose="020F0302020204030203" pitchFamily="34" charset="77"/>
                <a:cs typeface="Arial" panose="020B0604020202020204" pitchFamily="34" charset="0"/>
              </a:rPr>
              <a:t> do </a:t>
            </a:r>
            <a:r>
              <a:rPr lang="de-DE" sz="1600" dirty="0" err="1">
                <a:solidFill>
                  <a:srgbClr val="898989"/>
                </a:solidFill>
                <a:latin typeface="Lato Light" panose="020F0302020204030203" pitchFamily="34" charset="77"/>
                <a:cs typeface="Arial" panose="020B0604020202020204" pitchFamily="34" charset="0"/>
              </a:rPr>
              <a:t>you</a:t>
            </a:r>
            <a:r>
              <a:rPr lang="de-DE" sz="1600" dirty="0">
                <a:solidFill>
                  <a:srgbClr val="898989"/>
                </a:solidFill>
                <a:latin typeface="Lato Light" panose="020F0302020204030203" pitchFamily="34" charset="77"/>
                <a:cs typeface="Arial" panose="020B0604020202020204" pitchFamily="34" charset="0"/>
              </a:rPr>
              <a:t> </a:t>
            </a:r>
            <a:r>
              <a:rPr lang="de-DE" sz="1600" dirty="0" err="1">
                <a:solidFill>
                  <a:srgbClr val="898989"/>
                </a:solidFill>
                <a:latin typeface="Lato Light" panose="020F0302020204030203" pitchFamily="34" charset="77"/>
                <a:cs typeface="Arial" panose="020B0604020202020204" pitchFamily="34" charset="0"/>
              </a:rPr>
              <a:t>fail</a:t>
            </a:r>
            <a:r>
              <a:rPr lang="de-DE" sz="1600" dirty="0">
                <a:solidFill>
                  <a:srgbClr val="898989"/>
                </a:solidFill>
                <a:latin typeface="Lato Light" panose="020F0302020204030203" pitchFamily="34" charset="77"/>
                <a:cs typeface="Arial" panose="020B0604020202020204" pitchFamily="34" charset="0"/>
              </a:rPr>
              <a:t>?</a:t>
            </a:r>
          </a:p>
          <a:p>
            <a:pPr marL="220128">
              <a:buClr>
                <a:srgbClr val="32B6EA"/>
              </a:buClr>
              <a:buSzPts val="1000"/>
            </a:pPr>
            <a:r>
              <a:rPr lang="de-DE" sz="1600" dirty="0" err="1">
                <a:solidFill>
                  <a:srgbClr val="898989"/>
                </a:solidFill>
                <a:latin typeface="Lato Light" panose="020F0302020204030203" pitchFamily="34" charset="77"/>
                <a:cs typeface="Arial" panose="020B0604020202020204" pitchFamily="34" charset="0"/>
              </a:rPr>
              <a:t>When</a:t>
            </a:r>
            <a:r>
              <a:rPr lang="de-DE" sz="1600" dirty="0">
                <a:solidFill>
                  <a:srgbClr val="898989"/>
                </a:solidFill>
                <a:latin typeface="Lato Light" panose="020F0302020204030203" pitchFamily="34" charset="77"/>
                <a:cs typeface="Arial" panose="020B0604020202020204" pitchFamily="34" charset="0"/>
              </a:rPr>
              <a:t> </a:t>
            </a:r>
            <a:r>
              <a:rPr lang="de-DE" sz="1600" dirty="0" err="1">
                <a:solidFill>
                  <a:srgbClr val="898989"/>
                </a:solidFill>
                <a:latin typeface="Lato Light" panose="020F0302020204030203" pitchFamily="34" charset="77"/>
                <a:cs typeface="Arial" panose="020B0604020202020204" pitchFamily="34" charset="0"/>
              </a:rPr>
              <a:t>can</a:t>
            </a:r>
            <a:r>
              <a:rPr lang="de-DE" sz="1600" dirty="0">
                <a:solidFill>
                  <a:srgbClr val="898989"/>
                </a:solidFill>
                <a:latin typeface="Lato Light" panose="020F0302020204030203" pitchFamily="34" charset="77"/>
                <a:cs typeface="Arial" panose="020B0604020202020204" pitchFamily="34" charset="0"/>
              </a:rPr>
              <a:t> I </a:t>
            </a:r>
            <a:r>
              <a:rPr lang="de-DE" sz="1600" dirty="0" err="1">
                <a:solidFill>
                  <a:srgbClr val="898989"/>
                </a:solidFill>
                <a:latin typeface="Lato Light" panose="020F0302020204030203" pitchFamily="34" charset="77"/>
                <a:cs typeface="Arial" panose="020B0604020202020204" pitchFamily="34" charset="0"/>
              </a:rPr>
              <a:t>trust</a:t>
            </a:r>
            <a:r>
              <a:rPr lang="de-DE" sz="1600" dirty="0">
                <a:solidFill>
                  <a:srgbClr val="898989"/>
                </a:solidFill>
                <a:latin typeface="Lato Light" panose="020F0302020204030203" pitchFamily="34" charset="77"/>
                <a:cs typeface="Arial" panose="020B0604020202020204" pitchFamily="34" charset="0"/>
              </a:rPr>
              <a:t> </a:t>
            </a:r>
            <a:r>
              <a:rPr lang="de-DE" sz="1600" dirty="0" err="1">
                <a:solidFill>
                  <a:srgbClr val="898989"/>
                </a:solidFill>
                <a:latin typeface="Lato Light" panose="020F0302020204030203" pitchFamily="34" charset="77"/>
                <a:cs typeface="Arial" panose="020B0604020202020204" pitchFamily="34" charset="0"/>
              </a:rPr>
              <a:t>you</a:t>
            </a:r>
            <a:r>
              <a:rPr lang="de-DE" sz="1600" dirty="0">
                <a:solidFill>
                  <a:srgbClr val="898989"/>
                </a:solidFill>
                <a:latin typeface="Lato Light" panose="020F0302020204030203" pitchFamily="34" charset="77"/>
                <a:cs typeface="Arial" panose="020B0604020202020204" pitchFamily="34" charset="0"/>
              </a:rPr>
              <a:t>?</a:t>
            </a:r>
            <a:br>
              <a:rPr lang="de-DE" sz="1600" dirty="0">
                <a:solidFill>
                  <a:srgbClr val="898989"/>
                </a:solidFill>
                <a:latin typeface="Lato Light" panose="020F0302020204030203" pitchFamily="34" charset="77"/>
                <a:cs typeface="Arial" panose="020B0604020202020204" pitchFamily="34" charset="0"/>
              </a:rPr>
            </a:br>
            <a:r>
              <a:rPr lang="de-DE" sz="1600" dirty="0" err="1">
                <a:solidFill>
                  <a:srgbClr val="898989"/>
                </a:solidFill>
                <a:latin typeface="Lato Light" panose="020F0302020204030203" pitchFamily="34" charset="77"/>
                <a:cs typeface="Arial" panose="020B0604020202020204" pitchFamily="34" charset="0"/>
              </a:rPr>
              <a:t>How</a:t>
            </a:r>
            <a:r>
              <a:rPr lang="de-DE" sz="1600" dirty="0">
                <a:solidFill>
                  <a:srgbClr val="898989"/>
                </a:solidFill>
                <a:latin typeface="Lato Light" panose="020F0302020204030203" pitchFamily="34" charset="77"/>
                <a:cs typeface="Arial" panose="020B0604020202020204" pitchFamily="34" charset="0"/>
              </a:rPr>
              <a:t> do I </a:t>
            </a:r>
            <a:r>
              <a:rPr lang="de-DE" sz="1600" dirty="0" err="1">
                <a:solidFill>
                  <a:srgbClr val="898989"/>
                </a:solidFill>
                <a:latin typeface="Lato Light" panose="020F0302020204030203" pitchFamily="34" charset="77"/>
                <a:cs typeface="Arial" panose="020B0604020202020204" pitchFamily="34" charset="0"/>
              </a:rPr>
              <a:t>correct</a:t>
            </a:r>
            <a:r>
              <a:rPr lang="de-DE" sz="1600" dirty="0">
                <a:solidFill>
                  <a:srgbClr val="898989"/>
                </a:solidFill>
                <a:latin typeface="Lato Light" panose="020F0302020204030203" pitchFamily="34" charset="77"/>
                <a:cs typeface="Arial" panose="020B0604020202020204" pitchFamily="34" charset="0"/>
              </a:rPr>
              <a:t> an </a:t>
            </a:r>
            <a:r>
              <a:rPr lang="de-DE" sz="1600" dirty="0" err="1">
                <a:solidFill>
                  <a:srgbClr val="898989"/>
                </a:solidFill>
                <a:latin typeface="Lato Light" panose="020F0302020204030203" pitchFamily="34" charset="77"/>
                <a:cs typeface="Arial" panose="020B0604020202020204" pitchFamily="34" charset="0"/>
              </a:rPr>
              <a:t>error</a:t>
            </a:r>
            <a:r>
              <a:rPr lang="de-DE" sz="1600" dirty="0">
                <a:solidFill>
                  <a:srgbClr val="898989"/>
                </a:solidFill>
                <a:latin typeface="Lato Light" panose="020F0302020204030203" pitchFamily="34" charset="77"/>
                <a:cs typeface="Arial" panose="020B0604020202020204" pitchFamily="34" charset="0"/>
              </a:rPr>
              <a:t>?</a:t>
            </a:r>
          </a:p>
        </p:txBody>
      </p:sp>
      <p:sp>
        <p:nvSpPr>
          <p:cNvPr id="2" name="Title 1">
            <a:extLst>
              <a:ext uri="{FF2B5EF4-FFF2-40B4-BE49-F238E27FC236}">
                <a16:creationId xmlns:a16="http://schemas.microsoft.com/office/drawing/2014/main" id="{C55F3ABB-E6D9-284A-B24A-5525C77FA8CD}"/>
              </a:ext>
            </a:extLst>
          </p:cNvPr>
          <p:cNvSpPr>
            <a:spLocks noGrp="1"/>
          </p:cNvSpPr>
          <p:nvPr>
            <p:ph type="title"/>
          </p:nvPr>
        </p:nvSpPr>
        <p:spPr>
          <a:xfrm>
            <a:off x="838200" y="365125"/>
            <a:ext cx="10615246" cy="1325563"/>
          </a:xfrm>
        </p:spPr>
        <p:txBody>
          <a:bodyPr/>
          <a:lstStyle/>
          <a:p>
            <a:r>
              <a:rPr lang="en-DE" dirty="0"/>
              <a:t>The Black Box Problem of Machine Learning</a:t>
            </a:r>
          </a:p>
        </p:txBody>
      </p:sp>
      <p:sp>
        <p:nvSpPr>
          <p:cNvPr id="4" name="Slide Number Placeholder 3">
            <a:extLst>
              <a:ext uri="{FF2B5EF4-FFF2-40B4-BE49-F238E27FC236}">
                <a16:creationId xmlns:a16="http://schemas.microsoft.com/office/drawing/2014/main" id="{7BC380EE-5BD1-3F41-A574-9A2A463F03C1}"/>
              </a:ext>
            </a:extLst>
          </p:cNvPr>
          <p:cNvSpPr>
            <a:spLocks noGrp="1"/>
          </p:cNvSpPr>
          <p:nvPr>
            <p:ph type="sldNum" sz="quarter" idx="12"/>
          </p:nvPr>
        </p:nvSpPr>
        <p:spPr/>
        <p:txBody>
          <a:bodyPr/>
          <a:lstStyle/>
          <a:p>
            <a:r>
              <a:rPr lang="en-DE" dirty="0"/>
              <a:t>[Gunning 2017] | </a:t>
            </a:r>
            <a:fld id="{3DF76B2C-8021-2942-A2B3-B42E91FDE4B0}" type="slidenum">
              <a:rPr lang="en-DE" smtClean="0"/>
              <a:pPr/>
              <a:t>13</a:t>
            </a:fld>
            <a:endParaRPr lang="en-DE" dirty="0"/>
          </a:p>
        </p:txBody>
      </p:sp>
      <p:pic>
        <p:nvPicPr>
          <p:cNvPr id="20" name="Picture 19">
            <a:extLst>
              <a:ext uri="{FF2B5EF4-FFF2-40B4-BE49-F238E27FC236}">
                <a16:creationId xmlns:a16="http://schemas.microsoft.com/office/drawing/2014/main" id="{0CFB92BB-B7E5-7F4D-B8C3-2AF9DB604A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199" y="3289810"/>
            <a:ext cx="2112819" cy="1435169"/>
          </a:xfrm>
          <a:prstGeom prst="rect">
            <a:avLst/>
          </a:prstGeom>
        </p:spPr>
      </p:pic>
      <p:sp>
        <p:nvSpPr>
          <p:cNvPr id="21" name="Rectangle 20">
            <a:extLst>
              <a:ext uri="{FF2B5EF4-FFF2-40B4-BE49-F238E27FC236}">
                <a16:creationId xmlns:a16="http://schemas.microsoft.com/office/drawing/2014/main" id="{9248CFB2-FB57-6342-B25F-A49C6A4B4347}"/>
              </a:ext>
            </a:extLst>
          </p:cNvPr>
          <p:cNvSpPr/>
          <p:nvPr/>
        </p:nvSpPr>
        <p:spPr>
          <a:xfrm>
            <a:off x="3160164" y="3289809"/>
            <a:ext cx="1800000" cy="1440000"/>
          </a:xfrm>
          <a:prstGeom prst="rect">
            <a:avLst/>
          </a:prstGeom>
          <a:no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Machine</a:t>
            </a:r>
            <a:r>
              <a:rPr lang="de-DE" sz="1600" dirty="0">
                <a:solidFill>
                  <a:schemeClr val="tx1"/>
                </a:solidFill>
                <a:latin typeface="Lato Light" panose="020F0302020204030203" pitchFamily="34" charset="77"/>
                <a:cs typeface="Poppins" pitchFamily="2" charset="77"/>
              </a:rPr>
              <a:t> Learning </a:t>
            </a:r>
            <a:r>
              <a:rPr lang="de-DE" sz="1600" dirty="0" err="1">
                <a:solidFill>
                  <a:schemeClr val="tx1"/>
                </a:solidFill>
                <a:latin typeface="Lato Light" panose="020F0302020204030203" pitchFamily="34" charset="77"/>
                <a:cs typeface="Poppins" pitchFamily="2" charset="77"/>
              </a:rPr>
              <a:t>Process</a:t>
            </a:r>
            <a:endParaRPr lang="de-DE" sz="1600" dirty="0">
              <a:solidFill>
                <a:schemeClr val="tx1"/>
              </a:solidFill>
              <a:latin typeface="Lato Light" panose="020F0302020204030203" pitchFamily="34" charset="77"/>
              <a:cs typeface="Poppins" pitchFamily="2" charset="77"/>
            </a:endParaRPr>
          </a:p>
        </p:txBody>
      </p:sp>
      <p:cxnSp>
        <p:nvCxnSpPr>
          <p:cNvPr id="25" name="Straight Arrow Connector 24">
            <a:extLst>
              <a:ext uri="{FF2B5EF4-FFF2-40B4-BE49-F238E27FC236}">
                <a16:creationId xmlns:a16="http://schemas.microsoft.com/office/drawing/2014/main" id="{70D0C103-08E4-6C4D-98CF-DA984A325B94}"/>
              </a:ext>
            </a:extLst>
          </p:cNvPr>
          <p:cNvCxnSpPr>
            <a:cxnSpLocks/>
            <a:stCxn id="20" idx="3"/>
            <a:endCxn id="21" idx="1"/>
          </p:cNvCxnSpPr>
          <p:nvPr/>
        </p:nvCxnSpPr>
        <p:spPr>
          <a:xfrm>
            <a:off x="2951018" y="4007395"/>
            <a:ext cx="209146" cy="2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EA534B-5A3B-9E44-8B30-29383D0626C2}"/>
              </a:ext>
            </a:extLst>
          </p:cNvPr>
          <p:cNvCxnSpPr>
            <a:cxnSpLocks/>
            <a:stCxn id="21" idx="3"/>
            <a:endCxn id="22" idx="1"/>
          </p:cNvCxnSpPr>
          <p:nvPr/>
        </p:nvCxnSpPr>
        <p:spPr>
          <a:xfrm flipV="1">
            <a:off x="4960164" y="4001406"/>
            <a:ext cx="212391" cy="8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050565-B10E-9541-B514-27C65CB2C78F}"/>
              </a:ext>
            </a:extLst>
          </p:cNvPr>
          <p:cNvCxnSpPr>
            <a:cxnSpLocks/>
            <a:endCxn id="22" idx="0"/>
          </p:cNvCxnSpPr>
          <p:nvPr/>
        </p:nvCxnSpPr>
        <p:spPr>
          <a:xfrm>
            <a:off x="6072555" y="3046092"/>
            <a:ext cx="0" cy="235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A681699-1293-2D4E-ACC3-AAC927DA472B}"/>
              </a:ext>
            </a:extLst>
          </p:cNvPr>
          <p:cNvSpPr>
            <a:spLocks/>
          </p:cNvSpPr>
          <p:nvPr/>
        </p:nvSpPr>
        <p:spPr>
          <a:xfrm>
            <a:off x="7503611" y="3281406"/>
            <a:ext cx="1800000" cy="1440000"/>
          </a:xfrm>
          <a:prstGeom prst="rect">
            <a:avLst/>
          </a:prstGeom>
          <a:solidFill>
            <a:srgbClr val="FFCB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a:solidFill>
                  <a:schemeClr val="tx1"/>
                </a:solidFill>
                <a:latin typeface="Lato Light" panose="020F0302020204030203" pitchFamily="34" charset="77"/>
                <a:cs typeface="Poppins" pitchFamily="2" charset="77"/>
              </a:rPr>
              <a:t>This </a:t>
            </a:r>
            <a:r>
              <a:rPr lang="de-DE" sz="1600" dirty="0" err="1">
                <a:solidFill>
                  <a:schemeClr val="tx1"/>
                </a:solidFill>
                <a:latin typeface="Lato Light" panose="020F0302020204030203" pitchFamily="34" charset="77"/>
                <a:cs typeface="Poppins" pitchFamily="2" charset="77"/>
              </a:rPr>
              <a:t>is</a:t>
            </a:r>
            <a:r>
              <a:rPr lang="de-DE" sz="1600" dirty="0">
                <a:solidFill>
                  <a:schemeClr val="tx1"/>
                </a:solidFill>
                <a:latin typeface="Lato Light" panose="020F0302020204030203" pitchFamily="34" charset="77"/>
                <a:cs typeface="Poppins" pitchFamily="2" charset="77"/>
              </a:rPr>
              <a:t> a </a:t>
            </a:r>
            <a:r>
              <a:rPr lang="de-DE" sz="1600" b="1" dirty="0" err="1">
                <a:solidFill>
                  <a:schemeClr val="tx1"/>
                </a:solidFill>
                <a:latin typeface="Lato" panose="020F0502020204030203" pitchFamily="34" charset="77"/>
                <a:cs typeface="Poppins" pitchFamily="2" charset="77"/>
              </a:rPr>
              <a:t>fox</a:t>
            </a:r>
            <a:endParaRPr lang="de-DE" sz="1600" b="1" dirty="0">
              <a:solidFill>
                <a:schemeClr val="tx1"/>
              </a:solidFill>
              <a:latin typeface="Lato" panose="020F0502020204030203" pitchFamily="34" charset="77"/>
              <a:cs typeface="Poppins" pitchFamily="2" charset="77"/>
            </a:endParaRPr>
          </a:p>
          <a:p>
            <a:pPr algn="ctr">
              <a:lnSpc>
                <a:spcPct val="125000"/>
              </a:lnSpc>
            </a:pPr>
            <a:r>
              <a:rPr lang="de-DE" sz="1600" dirty="0">
                <a:solidFill>
                  <a:schemeClr val="tx1"/>
                </a:solidFill>
                <a:latin typeface="Lato Light" panose="020F0302020204030203" pitchFamily="34" charset="77"/>
                <a:cs typeface="Poppins" pitchFamily="2" charset="77"/>
              </a:rPr>
              <a:t>(p=.93)</a:t>
            </a:r>
          </a:p>
        </p:txBody>
      </p:sp>
      <p:cxnSp>
        <p:nvCxnSpPr>
          <p:cNvPr id="29" name="Straight Arrow Connector 28">
            <a:extLst>
              <a:ext uri="{FF2B5EF4-FFF2-40B4-BE49-F238E27FC236}">
                <a16:creationId xmlns:a16="http://schemas.microsoft.com/office/drawing/2014/main" id="{41F697D3-5998-0746-9698-650D76807E25}"/>
              </a:ext>
            </a:extLst>
          </p:cNvPr>
          <p:cNvCxnSpPr>
            <a:cxnSpLocks/>
            <a:stCxn id="22" idx="3"/>
            <a:endCxn id="28" idx="1"/>
          </p:cNvCxnSpPr>
          <p:nvPr/>
        </p:nvCxnSpPr>
        <p:spPr>
          <a:xfrm>
            <a:off x="6972555" y="4001406"/>
            <a:ext cx="531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280E07-B570-B84B-A4F9-82347CDFEEDB}"/>
              </a:ext>
            </a:extLst>
          </p:cNvPr>
          <p:cNvSpPr/>
          <p:nvPr/>
        </p:nvSpPr>
        <p:spPr>
          <a:xfrm>
            <a:off x="5172555" y="3281406"/>
            <a:ext cx="1800000" cy="1440000"/>
          </a:xfrm>
          <a:prstGeom prst="rect">
            <a:avLst/>
          </a:prstGeom>
          <a:solidFill>
            <a:schemeClr val="bg1"/>
          </a:solid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Learned</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Function</a:t>
            </a:r>
            <a:endParaRPr lang="de-DE" sz="1600" dirty="0">
              <a:solidFill>
                <a:schemeClr val="tx1"/>
              </a:solidFill>
              <a:latin typeface="Lato Light" panose="020F0302020204030203" pitchFamily="34" charset="77"/>
              <a:cs typeface="Poppins" pitchFamily="2" charset="77"/>
            </a:endParaRPr>
          </a:p>
        </p:txBody>
      </p:sp>
      <p:sp>
        <p:nvSpPr>
          <p:cNvPr id="36" name="Rectangle 35">
            <a:extLst>
              <a:ext uri="{FF2B5EF4-FFF2-40B4-BE49-F238E27FC236}">
                <a16:creationId xmlns:a16="http://schemas.microsoft.com/office/drawing/2014/main" id="{C6F9C70A-5A1E-CC44-A246-D91BBB9C6C87}"/>
              </a:ext>
            </a:extLst>
          </p:cNvPr>
          <p:cNvSpPr/>
          <p:nvPr/>
        </p:nvSpPr>
        <p:spPr>
          <a:xfrm>
            <a:off x="5167004" y="3281406"/>
            <a:ext cx="1800000" cy="14400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2400" b="1" dirty="0">
                <a:solidFill>
                  <a:schemeClr val="bg1"/>
                </a:solidFill>
                <a:latin typeface="Lato Black" panose="020F0502020204030203" pitchFamily="34" charset="77"/>
                <a:cs typeface="Poppins" pitchFamily="2" charset="77"/>
              </a:rPr>
              <a:t>Black Box</a:t>
            </a:r>
          </a:p>
        </p:txBody>
      </p:sp>
      <p:sp>
        <p:nvSpPr>
          <p:cNvPr id="37" name="TextBox 36">
            <a:extLst>
              <a:ext uri="{FF2B5EF4-FFF2-40B4-BE49-F238E27FC236}">
                <a16:creationId xmlns:a16="http://schemas.microsoft.com/office/drawing/2014/main" id="{2BCAE38C-BFD6-9545-801E-D8FA0370FA21}"/>
              </a:ext>
            </a:extLst>
          </p:cNvPr>
          <p:cNvSpPr txBox="1"/>
          <p:nvPr/>
        </p:nvSpPr>
        <p:spPr>
          <a:xfrm>
            <a:off x="733630" y="2866324"/>
            <a:ext cx="2321961" cy="357662"/>
          </a:xfrm>
          <a:prstGeom prst="rect">
            <a:avLst/>
          </a:prstGeom>
          <a:noFill/>
        </p:spPr>
        <p:txBody>
          <a:bodyPr wrap="square" rtlCol="0">
            <a:spAutoFit/>
          </a:bodyPr>
          <a:lstStyle/>
          <a:p>
            <a:pPr algn="ctr">
              <a:lnSpc>
                <a:spcPct val="120000"/>
              </a:lnSpc>
              <a:buClr>
                <a:schemeClr val="accent3"/>
              </a:buClr>
            </a:pPr>
            <a:r>
              <a:rPr lang="en-GB" sz="1600" dirty="0">
                <a:latin typeface="Lato Light" panose="020F0302020204030203" pitchFamily="34" charset="77"/>
                <a:cs typeface="Poppins" pitchFamily="2" charset="77"/>
              </a:rPr>
              <a:t>Labelled </a:t>
            </a:r>
            <a:r>
              <a:rPr lang="en-GB" sz="1600" b="1" dirty="0">
                <a:latin typeface="Lato" panose="020F0502020204030203" pitchFamily="34" charset="77"/>
                <a:cs typeface="Poppins" pitchFamily="2" charset="77"/>
              </a:rPr>
              <a:t>Training Data</a:t>
            </a:r>
          </a:p>
        </p:txBody>
      </p:sp>
      <p:sp>
        <p:nvSpPr>
          <p:cNvPr id="38" name="TextBox 37">
            <a:extLst>
              <a:ext uri="{FF2B5EF4-FFF2-40B4-BE49-F238E27FC236}">
                <a16:creationId xmlns:a16="http://schemas.microsoft.com/office/drawing/2014/main" id="{FC0DCA25-674A-254C-85AA-3CA5C5D208B3}"/>
              </a:ext>
            </a:extLst>
          </p:cNvPr>
          <p:cNvSpPr txBox="1"/>
          <p:nvPr/>
        </p:nvSpPr>
        <p:spPr>
          <a:xfrm>
            <a:off x="5193225" y="1394102"/>
            <a:ext cx="1805550" cy="357598"/>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Input</a:t>
            </a:r>
          </a:p>
        </p:txBody>
      </p:sp>
      <p:sp>
        <p:nvSpPr>
          <p:cNvPr id="39" name="TextBox 38">
            <a:extLst>
              <a:ext uri="{FF2B5EF4-FFF2-40B4-BE49-F238E27FC236}">
                <a16:creationId xmlns:a16="http://schemas.microsoft.com/office/drawing/2014/main" id="{7C2F760C-DEB7-614F-B38E-CDECC49B8F6B}"/>
              </a:ext>
            </a:extLst>
          </p:cNvPr>
          <p:cNvSpPr txBox="1"/>
          <p:nvPr/>
        </p:nvSpPr>
        <p:spPr>
          <a:xfrm>
            <a:off x="7447060" y="2866324"/>
            <a:ext cx="1903037"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Output:</a:t>
            </a:r>
            <a:r>
              <a:rPr lang="de-DE" sz="1600" dirty="0">
                <a:latin typeface="Lato Light" panose="020F0302020204030203" pitchFamily="34" charset="77"/>
                <a:cs typeface="Poppins" pitchFamily="2" charset="77"/>
              </a:rPr>
              <a:t> </a:t>
            </a:r>
            <a:r>
              <a:rPr lang="de-DE" sz="1600" dirty="0" err="1">
                <a:latin typeface="Lato Light" panose="020F0302020204030203" pitchFamily="34" charset="77"/>
                <a:cs typeface="Poppins" pitchFamily="2" charset="77"/>
              </a:rPr>
              <a:t>Prediction</a:t>
            </a:r>
            <a:endParaRPr lang="de-DE" sz="1600" dirty="0">
              <a:latin typeface="Lato Light" panose="020F0302020204030203" pitchFamily="34" charset="77"/>
              <a:cs typeface="Poppins" pitchFamily="2" charset="77"/>
            </a:endParaRPr>
          </a:p>
        </p:txBody>
      </p:sp>
      <p:pic>
        <p:nvPicPr>
          <p:cNvPr id="40" name="Graphic 39" descr="User">
            <a:extLst>
              <a:ext uri="{FF2B5EF4-FFF2-40B4-BE49-F238E27FC236}">
                <a16:creationId xmlns:a16="http://schemas.microsoft.com/office/drawing/2014/main" id="{E0CF8FAA-3E49-8A46-9FAF-D9E09AE6575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48065" y="3324890"/>
            <a:ext cx="1353072" cy="1353072"/>
          </a:xfrm>
          <a:prstGeom prst="rect">
            <a:avLst/>
          </a:prstGeom>
        </p:spPr>
      </p:pic>
      <p:sp>
        <p:nvSpPr>
          <p:cNvPr id="41" name="TextBox 40">
            <a:extLst>
              <a:ext uri="{FF2B5EF4-FFF2-40B4-BE49-F238E27FC236}">
                <a16:creationId xmlns:a16="http://schemas.microsoft.com/office/drawing/2014/main" id="{AFDBEA17-9896-6D43-8B9A-76BE096E4415}"/>
              </a:ext>
            </a:extLst>
          </p:cNvPr>
          <p:cNvSpPr txBox="1"/>
          <p:nvPr/>
        </p:nvSpPr>
        <p:spPr>
          <a:xfrm>
            <a:off x="9858030" y="2866324"/>
            <a:ext cx="1799989"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User </a:t>
            </a:r>
            <a:r>
              <a:rPr lang="de-DE" sz="1600" dirty="0" err="1">
                <a:latin typeface="Lato Light" panose="020F0302020204030203" pitchFamily="34" charset="77"/>
                <a:cs typeface="Poppins" pitchFamily="2" charset="77"/>
              </a:rPr>
              <a:t>with</a:t>
            </a:r>
            <a:r>
              <a:rPr lang="de-DE" sz="1600" dirty="0">
                <a:latin typeface="Lato Light" panose="020F0302020204030203" pitchFamily="34" charset="77"/>
                <a:cs typeface="Poppins" pitchFamily="2" charset="77"/>
              </a:rPr>
              <a:t> a </a:t>
            </a:r>
            <a:r>
              <a:rPr lang="de-DE" sz="1600" dirty="0" err="1">
                <a:latin typeface="Lato Light" panose="020F0302020204030203" pitchFamily="34" charset="77"/>
                <a:cs typeface="Poppins" pitchFamily="2" charset="77"/>
              </a:rPr>
              <a:t>task</a:t>
            </a:r>
            <a:endParaRPr lang="de-DE" sz="1600" dirty="0">
              <a:latin typeface="Lato Light" panose="020F0302020204030203" pitchFamily="34" charset="77"/>
              <a:cs typeface="Poppins" pitchFamily="2" charset="77"/>
            </a:endParaRPr>
          </a:p>
        </p:txBody>
      </p:sp>
      <p:cxnSp>
        <p:nvCxnSpPr>
          <p:cNvPr id="42" name="Straight Arrow Connector 41">
            <a:extLst>
              <a:ext uri="{FF2B5EF4-FFF2-40B4-BE49-F238E27FC236}">
                <a16:creationId xmlns:a16="http://schemas.microsoft.com/office/drawing/2014/main" id="{920AEE41-DF59-0A41-916B-15967BF03826}"/>
              </a:ext>
            </a:extLst>
          </p:cNvPr>
          <p:cNvCxnSpPr>
            <a:cxnSpLocks/>
            <a:stCxn id="40" idx="1"/>
            <a:endCxn id="28" idx="3"/>
          </p:cNvCxnSpPr>
          <p:nvPr/>
        </p:nvCxnSpPr>
        <p:spPr>
          <a:xfrm flipH="1" flipV="1">
            <a:off x="9303611" y="4001406"/>
            <a:ext cx="744454" cy="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2033755-A2CA-6946-B238-634449127FB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32962" y="1760073"/>
            <a:ext cx="1126075" cy="1248824"/>
          </a:xfrm>
          <a:prstGeom prst="rect">
            <a:avLst/>
          </a:prstGeom>
        </p:spPr>
      </p:pic>
      <p:sp>
        <p:nvSpPr>
          <p:cNvPr id="30" name="TextBox 29">
            <a:extLst>
              <a:ext uri="{FF2B5EF4-FFF2-40B4-BE49-F238E27FC236}">
                <a16:creationId xmlns:a16="http://schemas.microsoft.com/office/drawing/2014/main" id="{77137A14-B075-7341-B1AD-C4C5C7F0DF87}"/>
              </a:ext>
            </a:extLst>
          </p:cNvPr>
          <p:cNvSpPr txBox="1"/>
          <p:nvPr/>
        </p:nvSpPr>
        <p:spPr>
          <a:xfrm>
            <a:off x="10868720" y="3471965"/>
            <a:ext cx="431528" cy="641073"/>
          </a:xfrm>
          <a:prstGeom prst="rect">
            <a:avLst/>
          </a:prstGeom>
          <a:noFill/>
        </p:spPr>
        <p:txBody>
          <a:bodyPr wrap="square" rtlCol="0">
            <a:spAutoFit/>
          </a:bodyPr>
          <a:lstStyle/>
          <a:p>
            <a:pPr algn="l">
              <a:lnSpc>
                <a:spcPct val="120000"/>
              </a:lnSpc>
              <a:buClr>
                <a:schemeClr val="accent3"/>
              </a:buClr>
            </a:pPr>
            <a:r>
              <a:rPr lang="de-DE" sz="3200" b="1" dirty="0">
                <a:solidFill>
                  <a:srgbClr val="FFCB00"/>
                </a:solidFill>
                <a:latin typeface="Harmonia Sans Pro Black" panose="020B0502030402020204" pitchFamily="34" charset="77"/>
                <a:cs typeface="Poppins" pitchFamily="2" charset="77"/>
              </a:rPr>
              <a:t>?</a:t>
            </a:r>
          </a:p>
        </p:txBody>
      </p:sp>
    </p:spTree>
    <p:extLst>
      <p:ext uri="{BB962C8B-B14F-4D97-AF65-F5344CB8AC3E}">
        <p14:creationId xmlns:p14="http://schemas.microsoft.com/office/powerpoint/2010/main" val="4009229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3ABB-E6D9-284A-B24A-5525C77FA8CD}"/>
              </a:ext>
            </a:extLst>
          </p:cNvPr>
          <p:cNvSpPr>
            <a:spLocks noGrp="1"/>
          </p:cNvSpPr>
          <p:nvPr>
            <p:ph type="title"/>
          </p:nvPr>
        </p:nvSpPr>
        <p:spPr>
          <a:xfrm>
            <a:off x="838200" y="365125"/>
            <a:ext cx="10615246" cy="1325563"/>
          </a:xfrm>
        </p:spPr>
        <p:txBody>
          <a:bodyPr/>
          <a:lstStyle/>
          <a:p>
            <a:r>
              <a:rPr lang="en-DE" dirty="0"/>
              <a:t>The Black Box Problem of Machine Learning</a:t>
            </a:r>
          </a:p>
        </p:txBody>
      </p:sp>
      <p:sp>
        <p:nvSpPr>
          <p:cNvPr id="4" name="Slide Number Placeholder 3">
            <a:extLst>
              <a:ext uri="{FF2B5EF4-FFF2-40B4-BE49-F238E27FC236}">
                <a16:creationId xmlns:a16="http://schemas.microsoft.com/office/drawing/2014/main" id="{7BC380EE-5BD1-3F41-A574-9A2A463F03C1}"/>
              </a:ext>
            </a:extLst>
          </p:cNvPr>
          <p:cNvSpPr>
            <a:spLocks noGrp="1"/>
          </p:cNvSpPr>
          <p:nvPr>
            <p:ph type="sldNum" sz="quarter" idx="12"/>
          </p:nvPr>
        </p:nvSpPr>
        <p:spPr/>
        <p:txBody>
          <a:bodyPr/>
          <a:lstStyle/>
          <a:p>
            <a:r>
              <a:rPr lang="en-DE" dirty="0"/>
              <a:t>[Gunning 2017] | </a:t>
            </a:r>
            <a:fld id="{3DF76B2C-8021-2942-A2B3-B42E91FDE4B0}" type="slidenum">
              <a:rPr lang="en-DE" smtClean="0"/>
              <a:pPr/>
              <a:t>14</a:t>
            </a:fld>
            <a:endParaRPr lang="en-DE" dirty="0"/>
          </a:p>
        </p:txBody>
      </p:sp>
      <p:pic>
        <p:nvPicPr>
          <p:cNvPr id="20" name="Picture 19">
            <a:extLst>
              <a:ext uri="{FF2B5EF4-FFF2-40B4-BE49-F238E27FC236}">
                <a16:creationId xmlns:a16="http://schemas.microsoft.com/office/drawing/2014/main" id="{0CFB92BB-B7E5-7F4D-B8C3-2AF9DB604A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199" y="3289810"/>
            <a:ext cx="2112819" cy="1435169"/>
          </a:xfrm>
          <a:prstGeom prst="rect">
            <a:avLst/>
          </a:prstGeom>
        </p:spPr>
      </p:pic>
      <p:sp>
        <p:nvSpPr>
          <p:cNvPr id="21" name="Rectangle 20">
            <a:extLst>
              <a:ext uri="{FF2B5EF4-FFF2-40B4-BE49-F238E27FC236}">
                <a16:creationId xmlns:a16="http://schemas.microsoft.com/office/drawing/2014/main" id="{9248CFB2-FB57-6342-B25F-A49C6A4B4347}"/>
              </a:ext>
            </a:extLst>
          </p:cNvPr>
          <p:cNvSpPr/>
          <p:nvPr/>
        </p:nvSpPr>
        <p:spPr>
          <a:xfrm>
            <a:off x="3160164" y="3289809"/>
            <a:ext cx="1800000" cy="1440000"/>
          </a:xfrm>
          <a:prstGeom prst="rect">
            <a:avLst/>
          </a:prstGeom>
          <a:no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Machine</a:t>
            </a:r>
            <a:r>
              <a:rPr lang="de-DE" sz="1600" dirty="0">
                <a:solidFill>
                  <a:schemeClr val="tx1"/>
                </a:solidFill>
                <a:latin typeface="Lato Light" panose="020F0302020204030203" pitchFamily="34" charset="77"/>
                <a:cs typeface="Poppins" pitchFamily="2" charset="77"/>
              </a:rPr>
              <a:t> Learning </a:t>
            </a:r>
            <a:r>
              <a:rPr lang="de-DE" sz="1600" dirty="0" err="1">
                <a:solidFill>
                  <a:schemeClr val="tx1"/>
                </a:solidFill>
                <a:latin typeface="Lato Light" panose="020F0302020204030203" pitchFamily="34" charset="77"/>
                <a:cs typeface="Poppins" pitchFamily="2" charset="77"/>
              </a:rPr>
              <a:t>Process</a:t>
            </a:r>
            <a:endParaRPr lang="de-DE" sz="1600" dirty="0">
              <a:solidFill>
                <a:schemeClr val="tx1"/>
              </a:solidFill>
              <a:latin typeface="Lato Light" panose="020F0302020204030203" pitchFamily="34" charset="77"/>
              <a:cs typeface="Poppins" pitchFamily="2" charset="77"/>
            </a:endParaRPr>
          </a:p>
        </p:txBody>
      </p:sp>
      <p:cxnSp>
        <p:nvCxnSpPr>
          <p:cNvPr id="25" name="Straight Arrow Connector 24">
            <a:extLst>
              <a:ext uri="{FF2B5EF4-FFF2-40B4-BE49-F238E27FC236}">
                <a16:creationId xmlns:a16="http://schemas.microsoft.com/office/drawing/2014/main" id="{70D0C103-08E4-6C4D-98CF-DA984A325B94}"/>
              </a:ext>
            </a:extLst>
          </p:cNvPr>
          <p:cNvCxnSpPr>
            <a:cxnSpLocks/>
            <a:stCxn id="20" idx="3"/>
            <a:endCxn id="21" idx="1"/>
          </p:cNvCxnSpPr>
          <p:nvPr/>
        </p:nvCxnSpPr>
        <p:spPr>
          <a:xfrm>
            <a:off x="2951018" y="4007395"/>
            <a:ext cx="209146" cy="2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EA534B-5A3B-9E44-8B30-29383D0626C2}"/>
              </a:ext>
            </a:extLst>
          </p:cNvPr>
          <p:cNvCxnSpPr>
            <a:cxnSpLocks/>
            <a:stCxn id="21" idx="3"/>
            <a:endCxn id="22" idx="1"/>
          </p:cNvCxnSpPr>
          <p:nvPr/>
        </p:nvCxnSpPr>
        <p:spPr>
          <a:xfrm flipV="1">
            <a:off x="4960164" y="4001406"/>
            <a:ext cx="212391" cy="8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050565-B10E-9541-B514-27C65CB2C78F}"/>
              </a:ext>
            </a:extLst>
          </p:cNvPr>
          <p:cNvCxnSpPr>
            <a:cxnSpLocks/>
            <a:endCxn id="22" idx="0"/>
          </p:cNvCxnSpPr>
          <p:nvPr/>
        </p:nvCxnSpPr>
        <p:spPr>
          <a:xfrm>
            <a:off x="6068290" y="3008897"/>
            <a:ext cx="4265" cy="2725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A681699-1293-2D4E-ACC3-AAC927DA472B}"/>
              </a:ext>
            </a:extLst>
          </p:cNvPr>
          <p:cNvSpPr>
            <a:spLocks/>
          </p:cNvSpPr>
          <p:nvPr/>
        </p:nvSpPr>
        <p:spPr>
          <a:xfrm>
            <a:off x="7503611" y="3281406"/>
            <a:ext cx="1800000" cy="1440000"/>
          </a:xfrm>
          <a:prstGeom prst="rect">
            <a:avLst/>
          </a:prstGeom>
          <a:solidFill>
            <a:srgbClr val="FFCB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a:solidFill>
                  <a:schemeClr val="tx1"/>
                </a:solidFill>
                <a:latin typeface="Lato Light" panose="020F0302020204030203" pitchFamily="34" charset="77"/>
                <a:cs typeface="Poppins" pitchFamily="2" charset="77"/>
              </a:rPr>
              <a:t>This </a:t>
            </a:r>
            <a:r>
              <a:rPr lang="de-DE" sz="1600" dirty="0" err="1">
                <a:solidFill>
                  <a:schemeClr val="tx1"/>
                </a:solidFill>
                <a:latin typeface="Lato Light" panose="020F0302020204030203" pitchFamily="34" charset="77"/>
                <a:cs typeface="Poppins" pitchFamily="2" charset="77"/>
              </a:rPr>
              <a:t>is</a:t>
            </a:r>
            <a:r>
              <a:rPr lang="de-DE" sz="1600" dirty="0">
                <a:solidFill>
                  <a:schemeClr val="tx1"/>
                </a:solidFill>
                <a:latin typeface="Lato Light" panose="020F0302020204030203" pitchFamily="34" charset="77"/>
                <a:cs typeface="Poppins" pitchFamily="2" charset="77"/>
              </a:rPr>
              <a:t> a </a:t>
            </a:r>
            <a:r>
              <a:rPr lang="de-DE" sz="1600" b="1" dirty="0" err="1">
                <a:solidFill>
                  <a:schemeClr val="tx1"/>
                </a:solidFill>
                <a:latin typeface="Lato" panose="020F0502020204030203" pitchFamily="34" charset="77"/>
                <a:cs typeface="Poppins" pitchFamily="2" charset="77"/>
              </a:rPr>
              <a:t>fox</a:t>
            </a:r>
            <a:endParaRPr lang="de-DE" sz="1600" b="1" dirty="0">
              <a:solidFill>
                <a:schemeClr val="tx1"/>
              </a:solidFill>
              <a:latin typeface="Lato" panose="020F0502020204030203" pitchFamily="34" charset="77"/>
              <a:cs typeface="Poppins" pitchFamily="2" charset="77"/>
            </a:endParaRPr>
          </a:p>
          <a:p>
            <a:pPr algn="ctr">
              <a:lnSpc>
                <a:spcPct val="125000"/>
              </a:lnSpc>
            </a:pPr>
            <a:r>
              <a:rPr lang="de-DE" sz="1600" dirty="0">
                <a:solidFill>
                  <a:schemeClr val="tx1"/>
                </a:solidFill>
                <a:latin typeface="Lato Light" panose="020F0302020204030203" pitchFamily="34" charset="77"/>
                <a:cs typeface="Poppins" pitchFamily="2" charset="77"/>
              </a:rPr>
              <a:t>(p=.93)</a:t>
            </a:r>
          </a:p>
        </p:txBody>
      </p:sp>
      <p:cxnSp>
        <p:nvCxnSpPr>
          <p:cNvPr id="29" name="Straight Arrow Connector 28">
            <a:extLst>
              <a:ext uri="{FF2B5EF4-FFF2-40B4-BE49-F238E27FC236}">
                <a16:creationId xmlns:a16="http://schemas.microsoft.com/office/drawing/2014/main" id="{41F697D3-5998-0746-9698-650D76807E25}"/>
              </a:ext>
            </a:extLst>
          </p:cNvPr>
          <p:cNvCxnSpPr>
            <a:cxnSpLocks/>
            <a:stCxn id="22" idx="3"/>
            <a:endCxn id="28" idx="1"/>
          </p:cNvCxnSpPr>
          <p:nvPr/>
        </p:nvCxnSpPr>
        <p:spPr>
          <a:xfrm>
            <a:off x="6972555" y="4001406"/>
            <a:ext cx="531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280E07-B570-B84B-A4F9-82347CDFEEDB}"/>
              </a:ext>
            </a:extLst>
          </p:cNvPr>
          <p:cNvSpPr/>
          <p:nvPr/>
        </p:nvSpPr>
        <p:spPr>
          <a:xfrm>
            <a:off x="5172555" y="3281406"/>
            <a:ext cx="1800000" cy="1440000"/>
          </a:xfrm>
          <a:prstGeom prst="rect">
            <a:avLst/>
          </a:prstGeom>
          <a:solidFill>
            <a:schemeClr val="bg1"/>
          </a:solidFill>
          <a:ln w="28575">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1600" dirty="0" err="1">
                <a:solidFill>
                  <a:schemeClr val="tx1"/>
                </a:solidFill>
                <a:latin typeface="Lato Light" panose="020F0302020204030203" pitchFamily="34" charset="77"/>
                <a:cs typeface="Poppins" pitchFamily="2" charset="77"/>
              </a:rPr>
              <a:t>Learned</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Function</a:t>
            </a:r>
            <a:endParaRPr lang="de-DE" sz="1600" dirty="0">
              <a:solidFill>
                <a:schemeClr val="tx1"/>
              </a:solidFill>
              <a:latin typeface="Lato Light" panose="020F0302020204030203" pitchFamily="34" charset="77"/>
              <a:cs typeface="Poppins" pitchFamily="2" charset="77"/>
            </a:endParaRPr>
          </a:p>
        </p:txBody>
      </p:sp>
      <p:sp>
        <p:nvSpPr>
          <p:cNvPr id="36" name="Rectangle 35">
            <a:extLst>
              <a:ext uri="{FF2B5EF4-FFF2-40B4-BE49-F238E27FC236}">
                <a16:creationId xmlns:a16="http://schemas.microsoft.com/office/drawing/2014/main" id="{C6F9C70A-5A1E-CC44-A246-D91BBB9C6C87}"/>
              </a:ext>
            </a:extLst>
          </p:cNvPr>
          <p:cNvSpPr/>
          <p:nvPr/>
        </p:nvSpPr>
        <p:spPr>
          <a:xfrm>
            <a:off x="5167004" y="3281406"/>
            <a:ext cx="1800000" cy="14400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e-DE" sz="2400" b="1" dirty="0">
                <a:solidFill>
                  <a:schemeClr val="bg1"/>
                </a:solidFill>
                <a:latin typeface="Lato Black" panose="020F0502020204030203" pitchFamily="34" charset="77"/>
                <a:cs typeface="Poppins" pitchFamily="2" charset="77"/>
              </a:rPr>
              <a:t>Black Box</a:t>
            </a:r>
          </a:p>
        </p:txBody>
      </p:sp>
      <p:sp>
        <p:nvSpPr>
          <p:cNvPr id="37" name="TextBox 36">
            <a:extLst>
              <a:ext uri="{FF2B5EF4-FFF2-40B4-BE49-F238E27FC236}">
                <a16:creationId xmlns:a16="http://schemas.microsoft.com/office/drawing/2014/main" id="{2BCAE38C-BFD6-9545-801E-D8FA0370FA21}"/>
              </a:ext>
            </a:extLst>
          </p:cNvPr>
          <p:cNvSpPr txBox="1"/>
          <p:nvPr/>
        </p:nvSpPr>
        <p:spPr>
          <a:xfrm>
            <a:off x="733630" y="2866324"/>
            <a:ext cx="2321961" cy="357662"/>
          </a:xfrm>
          <a:prstGeom prst="rect">
            <a:avLst/>
          </a:prstGeom>
          <a:noFill/>
        </p:spPr>
        <p:txBody>
          <a:bodyPr wrap="square" rtlCol="0">
            <a:spAutoFit/>
          </a:bodyPr>
          <a:lstStyle/>
          <a:p>
            <a:pPr algn="ctr">
              <a:lnSpc>
                <a:spcPct val="120000"/>
              </a:lnSpc>
              <a:buClr>
                <a:schemeClr val="accent3"/>
              </a:buClr>
            </a:pPr>
            <a:r>
              <a:rPr lang="en-GB" sz="1600" dirty="0">
                <a:latin typeface="Lato Light" panose="020F0302020204030203" pitchFamily="34" charset="77"/>
                <a:cs typeface="Poppins" pitchFamily="2" charset="77"/>
              </a:rPr>
              <a:t>Labelled </a:t>
            </a:r>
            <a:r>
              <a:rPr lang="en-GB" sz="1600" b="1" dirty="0">
                <a:latin typeface="Lato" panose="020F0502020204030203" pitchFamily="34" charset="77"/>
                <a:cs typeface="Poppins" pitchFamily="2" charset="77"/>
              </a:rPr>
              <a:t>Training Data</a:t>
            </a:r>
          </a:p>
        </p:txBody>
      </p:sp>
      <p:sp>
        <p:nvSpPr>
          <p:cNvPr id="39" name="TextBox 38">
            <a:extLst>
              <a:ext uri="{FF2B5EF4-FFF2-40B4-BE49-F238E27FC236}">
                <a16:creationId xmlns:a16="http://schemas.microsoft.com/office/drawing/2014/main" id="{7C2F760C-DEB7-614F-B38E-CDECC49B8F6B}"/>
              </a:ext>
            </a:extLst>
          </p:cNvPr>
          <p:cNvSpPr txBox="1"/>
          <p:nvPr/>
        </p:nvSpPr>
        <p:spPr>
          <a:xfrm>
            <a:off x="7447060" y="2866324"/>
            <a:ext cx="1903037"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Output:</a:t>
            </a:r>
            <a:r>
              <a:rPr lang="de-DE" sz="1600" dirty="0">
                <a:latin typeface="Lato Light" panose="020F0302020204030203" pitchFamily="34" charset="77"/>
                <a:cs typeface="Poppins" pitchFamily="2" charset="77"/>
              </a:rPr>
              <a:t> </a:t>
            </a:r>
            <a:r>
              <a:rPr lang="de-DE" sz="1600" dirty="0" err="1">
                <a:latin typeface="Lato Light" panose="020F0302020204030203" pitchFamily="34" charset="77"/>
                <a:cs typeface="Poppins" pitchFamily="2" charset="77"/>
              </a:rPr>
              <a:t>Prediction</a:t>
            </a:r>
            <a:endParaRPr lang="de-DE" sz="1600" dirty="0">
              <a:latin typeface="Lato Light" panose="020F0302020204030203" pitchFamily="34" charset="77"/>
              <a:cs typeface="Poppins" pitchFamily="2" charset="77"/>
            </a:endParaRPr>
          </a:p>
        </p:txBody>
      </p:sp>
      <p:pic>
        <p:nvPicPr>
          <p:cNvPr id="40" name="Graphic 39" descr="User">
            <a:extLst>
              <a:ext uri="{FF2B5EF4-FFF2-40B4-BE49-F238E27FC236}">
                <a16:creationId xmlns:a16="http://schemas.microsoft.com/office/drawing/2014/main" id="{E0CF8FAA-3E49-8A46-9FAF-D9E09AE6575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48065" y="3324890"/>
            <a:ext cx="1353072" cy="1353072"/>
          </a:xfrm>
          <a:prstGeom prst="rect">
            <a:avLst/>
          </a:prstGeom>
        </p:spPr>
      </p:pic>
      <p:sp>
        <p:nvSpPr>
          <p:cNvPr id="41" name="TextBox 40">
            <a:extLst>
              <a:ext uri="{FF2B5EF4-FFF2-40B4-BE49-F238E27FC236}">
                <a16:creationId xmlns:a16="http://schemas.microsoft.com/office/drawing/2014/main" id="{AFDBEA17-9896-6D43-8B9A-76BE096E4415}"/>
              </a:ext>
            </a:extLst>
          </p:cNvPr>
          <p:cNvSpPr txBox="1"/>
          <p:nvPr/>
        </p:nvSpPr>
        <p:spPr>
          <a:xfrm>
            <a:off x="9858030" y="2866324"/>
            <a:ext cx="1799989" cy="357662"/>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User </a:t>
            </a:r>
            <a:r>
              <a:rPr lang="de-DE" sz="1600" dirty="0" err="1">
                <a:latin typeface="Lato Light" panose="020F0302020204030203" pitchFamily="34" charset="77"/>
                <a:cs typeface="Poppins" pitchFamily="2" charset="77"/>
              </a:rPr>
              <a:t>with</a:t>
            </a:r>
            <a:r>
              <a:rPr lang="de-DE" sz="1600" dirty="0">
                <a:latin typeface="Lato Light" panose="020F0302020204030203" pitchFamily="34" charset="77"/>
                <a:cs typeface="Poppins" pitchFamily="2" charset="77"/>
              </a:rPr>
              <a:t> a </a:t>
            </a:r>
            <a:r>
              <a:rPr lang="de-DE" sz="1600" dirty="0" err="1">
                <a:latin typeface="Lato Light" panose="020F0302020204030203" pitchFamily="34" charset="77"/>
                <a:cs typeface="Poppins" pitchFamily="2" charset="77"/>
              </a:rPr>
              <a:t>task</a:t>
            </a:r>
            <a:endParaRPr lang="de-DE" sz="1600" dirty="0">
              <a:latin typeface="Lato Light" panose="020F0302020204030203" pitchFamily="34" charset="77"/>
              <a:cs typeface="Poppins" pitchFamily="2" charset="77"/>
            </a:endParaRPr>
          </a:p>
        </p:txBody>
      </p:sp>
      <p:cxnSp>
        <p:nvCxnSpPr>
          <p:cNvPr id="42" name="Straight Arrow Connector 41">
            <a:extLst>
              <a:ext uri="{FF2B5EF4-FFF2-40B4-BE49-F238E27FC236}">
                <a16:creationId xmlns:a16="http://schemas.microsoft.com/office/drawing/2014/main" id="{920AEE41-DF59-0A41-916B-15967BF03826}"/>
              </a:ext>
            </a:extLst>
          </p:cNvPr>
          <p:cNvCxnSpPr>
            <a:cxnSpLocks/>
            <a:stCxn id="40" idx="1"/>
            <a:endCxn id="28" idx="3"/>
          </p:cNvCxnSpPr>
          <p:nvPr/>
        </p:nvCxnSpPr>
        <p:spPr>
          <a:xfrm flipH="1" flipV="1">
            <a:off x="9303611" y="4001406"/>
            <a:ext cx="744454" cy="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925F394-34EF-BB46-B7FF-E012D980A2A1}"/>
              </a:ext>
            </a:extLst>
          </p:cNvPr>
          <p:cNvSpPr txBox="1"/>
          <p:nvPr/>
        </p:nvSpPr>
        <p:spPr>
          <a:xfrm>
            <a:off x="10868720" y="3471965"/>
            <a:ext cx="431528" cy="641073"/>
          </a:xfrm>
          <a:prstGeom prst="rect">
            <a:avLst/>
          </a:prstGeom>
          <a:noFill/>
        </p:spPr>
        <p:txBody>
          <a:bodyPr wrap="square" rtlCol="0">
            <a:spAutoFit/>
          </a:bodyPr>
          <a:lstStyle/>
          <a:p>
            <a:pPr algn="l">
              <a:lnSpc>
                <a:spcPct val="120000"/>
              </a:lnSpc>
              <a:buClr>
                <a:schemeClr val="accent3"/>
              </a:buClr>
            </a:pPr>
            <a:r>
              <a:rPr lang="de-DE" sz="3200" b="1" dirty="0">
                <a:solidFill>
                  <a:srgbClr val="FFCB00"/>
                </a:solidFill>
                <a:latin typeface="Harmonia Sans Pro Black" panose="020B0502030402020204" pitchFamily="34" charset="77"/>
                <a:cs typeface="Poppins" pitchFamily="2" charset="77"/>
              </a:rPr>
              <a:t>?</a:t>
            </a:r>
          </a:p>
        </p:txBody>
      </p:sp>
      <p:sp>
        <p:nvSpPr>
          <p:cNvPr id="31" name="Rectangle 30">
            <a:extLst>
              <a:ext uri="{FF2B5EF4-FFF2-40B4-BE49-F238E27FC236}">
                <a16:creationId xmlns:a16="http://schemas.microsoft.com/office/drawing/2014/main" id="{ED8E1991-CF4A-CC49-87BF-6BB2AD9F0340}"/>
              </a:ext>
            </a:extLst>
          </p:cNvPr>
          <p:cNvSpPr/>
          <p:nvPr/>
        </p:nvSpPr>
        <p:spPr>
          <a:xfrm>
            <a:off x="6488838" y="4967775"/>
            <a:ext cx="3832798" cy="1072787"/>
          </a:xfrm>
          <a:prstGeom prst="rect">
            <a:avLst/>
          </a:prstGeom>
          <a:solidFill>
            <a:schemeClr val="bg1"/>
          </a:solidFill>
          <a:ln w="28575">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de-DE" sz="1600" dirty="0">
                <a:solidFill>
                  <a:schemeClr val="tx1"/>
                </a:solidFill>
                <a:latin typeface="Lato Light" panose="020F0302020204030203" pitchFamily="34" charset="77"/>
                <a:cs typeface="Poppins" pitchFamily="2" charset="77"/>
              </a:rPr>
              <a:t>This </a:t>
            </a:r>
            <a:r>
              <a:rPr lang="de-DE" sz="1600" dirty="0" err="1">
                <a:solidFill>
                  <a:schemeClr val="tx1"/>
                </a:solidFill>
                <a:latin typeface="Lato Light" panose="020F0302020204030203" pitchFamily="34" charset="77"/>
                <a:cs typeface="Poppins" pitchFamily="2" charset="77"/>
              </a:rPr>
              <a:t>is</a:t>
            </a:r>
            <a:r>
              <a:rPr lang="de-DE" sz="1600" dirty="0">
                <a:solidFill>
                  <a:schemeClr val="tx1"/>
                </a:solidFill>
                <a:latin typeface="Lato Light" panose="020F0302020204030203" pitchFamily="34" charset="77"/>
                <a:cs typeface="Poppins" pitchFamily="2" charset="77"/>
              </a:rPr>
              <a:t> a </a:t>
            </a:r>
            <a:r>
              <a:rPr lang="de-DE" sz="1600" dirty="0" err="1">
                <a:solidFill>
                  <a:schemeClr val="tx1"/>
                </a:solidFill>
                <a:latin typeface="Lato Light" panose="020F0302020204030203" pitchFamily="34" charset="77"/>
                <a:cs typeface="Poppins" pitchFamily="2" charset="77"/>
              </a:rPr>
              <a:t>fox</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because</a:t>
            </a:r>
            <a:r>
              <a:rPr lang="de-DE" sz="1600" dirty="0">
                <a:solidFill>
                  <a:schemeClr val="tx1"/>
                </a:solidFill>
                <a:latin typeface="Lato Light" panose="020F0302020204030203" pitchFamily="34" charset="77"/>
                <a:cs typeface="Poppins" pitchFamily="2" charset="77"/>
              </a:rPr>
              <a:t> …</a:t>
            </a:r>
          </a:p>
          <a:p>
            <a:pPr>
              <a:lnSpc>
                <a:spcPct val="125000"/>
              </a:lnSpc>
            </a:pP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it</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has</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auburn</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fur</a:t>
            </a:r>
            <a:endParaRPr lang="de-DE" sz="1600" dirty="0">
              <a:solidFill>
                <a:schemeClr val="tx1"/>
              </a:solidFill>
              <a:latin typeface="Lato Light" panose="020F0302020204030203" pitchFamily="34" charset="77"/>
              <a:cs typeface="Poppins" pitchFamily="2" charset="77"/>
            </a:endParaRPr>
          </a:p>
          <a:p>
            <a:pPr>
              <a:lnSpc>
                <a:spcPct val="125000"/>
              </a:lnSpc>
            </a:pP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it</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has</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pointy</a:t>
            </a:r>
            <a:r>
              <a:rPr lang="de-DE" sz="1600" dirty="0">
                <a:solidFill>
                  <a:schemeClr val="tx1"/>
                </a:solidFill>
                <a:latin typeface="Lato Light" panose="020F0302020204030203" pitchFamily="34" charset="77"/>
                <a:cs typeface="Poppins" pitchFamily="2" charset="77"/>
              </a:rPr>
              <a:t> </a:t>
            </a:r>
            <a:r>
              <a:rPr lang="de-DE" sz="1600" dirty="0" err="1">
                <a:solidFill>
                  <a:schemeClr val="tx1"/>
                </a:solidFill>
                <a:latin typeface="Lato Light" panose="020F0302020204030203" pitchFamily="34" charset="77"/>
                <a:cs typeface="Poppins" pitchFamily="2" charset="77"/>
              </a:rPr>
              <a:t>ears</a:t>
            </a:r>
            <a:endParaRPr lang="de-DE" sz="1600" dirty="0">
              <a:solidFill>
                <a:schemeClr val="tx1"/>
              </a:solidFill>
              <a:latin typeface="Lato Light" panose="020F0302020204030203" pitchFamily="34" charset="77"/>
              <a:cs typeface="Poppins" pitchFamily="2" charset="77"/>
            </a:endParaRPr>
          </a:p>
        </p:txBody>
      </p:sp>
      <p:pic>
        <p:nvPicPr>
          <p:cNvPr id="32" name="Picture 31">
            <a:extLst>
              <a:ext uri="{FF2B5EF4-FFF2-40B4-BE49-F238E27FC236}">
                <a16:creationId xmlns:a16="http://schemas.microsoft.com/office/drawing/2014/main" id="{523C20CE-7858-7F49-810A-5412DB01A4A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48255" y="5157189"/>
            <a:ext cx="1670778" cy="658216"/>
          </a:xfrm>
          <a:prstGeom prst="rect">
            <a:avLst/>
          </a:prstGeom>
        </p:spPr>
      </p:pic>
      <p:sp>
        <p:nvSpPr>
          <p:cNvPr id="33" name="TextBox 32">
            <a:extLst>
              <a:ext uri="{FF2B5EF4-FFF2-40B4-BE49-F238E27FC236}">
                <a16:creationId xmlns:a16="http://schemas.microsoft.com/office/drawing/2014/main" id="{BA129505-2A0E-D144-BE33-A6D355E56678}"/>
              </a:ext>
            </a:extLst>
          </p:cNvPr>
          <p:cNvSpPr txBox="1"/>
          <p:nvPr/>
        </p:nvSpPr>
        <p:spPr>
          <a:xfrm>
            <a:off x="6502693" y="6072717"/>
            <a:ext cx="3832798" cy="333617"/>
          </a:xfrm>
          <a:prstGeom prst="rect">
            <a:avLst/>
          </a:prstGeom>
          <a:noFill/>
        </p:spPr>
        <p:txBody>
          <a:bodyPr wrap="square" rtlCol="0">
            <a:spAutoFit/>
          </a:bodyPr>
          <a:lstStyle/>
          <a:p>
            <a:pPr algn="ctr">
              <a:lnSpc>
                <a:spcPct val="120000"/>
              </a:lnSpc>
              <a:buClr>
                <a:schemeClr val="accent3"/>
              </a:buClr>
            </a:pPr>
            <a:r>
              <a:rPr lang="de-DE" sz="1400" b="1" dirty="0">
                <a:latin typeface="Lato" panose="020F0502020204030203" pitchFamily="34" charset="77"/>
                <a:cs typeface="Poppins" pitchFamily="2" charset="77"/>
              </a:rPr>
              <a:t>Explanation Interface</a:t>
            </a:r>
          </a:p>
        </p:txBody>
      </p:sp>
      <p:cxnSp>
        <p:nvCxnSpPr>
          <p:cNvPr id="34" name="Straight Arrow Connector 33">
            <a:extLst>
              <a:ext uri="{FF2B5EF4-FFF2-40B4-BE49-F238E27FC236}">
                <a16:creationId xmlns:a16="http://schemas.microsoft.com/office/drawing/2014/main" id="{8BDB1E83-36D6-514C-A1DD-6A85AF8BAA66}"/>
              </a:ext>
            </a:extLst>
          </p:cNvPr>
          <p:cNvCxnSpPr>
            <a:cxnSpLocks/>
            <a:stCxn id="28" idx="2"/>
            <a:endCxn id="31" idx="0"/>
          </p:cNvCxnSpPr>
          <p:nvPr/>
        </p:nvCxnSpPr>
        <p:spPr>
          <a:xfrm>
            <a:off x="8403611" y="4721406"/>
            <a:ext cx="1626" cy="2463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449331-1F4B-094C-BA57-AF618B676508}"/>
              </a:ext>
            </a:extLst>
          </p:cNvPr>
          <p:cNvSpPr txBox="1"/>
          <p:nvPr/>
        </p:nvSpPr>
        <p:spPr>
          <a:xfrm>
            <a:off x="5193225" y="1394102"/>
            <a:ext cx="1805550" cy="357598"/>
          </a:xfrm>
          <a:prstGeom prst="rect">
            <a:avLst/>
          </a:prstGeom>
          <a:noFill/>
        </p:spPr>
        <p:txBody>
          <a:bodyPr wrap="square" rtlCol="0">
            <a:spAutoFit/>
          </a:bodyPr>
          <a:lstStyle/>
          <a:p>
            <a:pPr algn="ctr">
              <a:lnSpc>
                <a:spcPct val="120000"/>
              </a:lnSpc>
              <a:buClr>
                <a:schemeClr val="accent3"/>
              </a:buClr>
            </a:pPr>
            <a:r>
              <a:rPr lang="de-DE" sz="1600" b="1" dirty="0">
                <a:latin typeface="Lato" panose="020F0502020204030203" pitchFamily="34" charset="77"/>
                <a:cs typeface="Poppins" pitchFamily="2" charset="77"/>
              </a:rPr>
              <a:t>Input</a:t>
            </a:r>
          </a:p>
        </p:txBody>
      </p:sp>
      <p:pic>
        <p:nvPicPr>
          <p:cNvPr id="43" name="Picture 42">
            <a:extLst>
              <a:ext uri="{FF2B5EF4-FFF2-40B4-BE49-F238E27FC236}">
                <a16:creationId xmlns:a16="http://schemas.microsoft.com/office/drawing/2014/main" id="{7791B906-47DD-CB43-8ECD-C40BE013A73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32962" y="1760073"/>
            <a:ext cx="1126075" cy="1248824"/>
          </a:xfrm>
          <a:prstGeom prst="rect">
            <a:avLst/>
          </a:prstGeom>
        </p:spPr>
      </p:pic>
    </p:spTree>
    <p:extLst>
      <p:ext uri="{BB962C8B-B14F-4D97-AF65-F5344CB8AC3E}">
        <p14:creationId xmlns:p14="http://schemas.microsoft.com/office/powerpoint/2010/main" val="188617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3FD9-2994-0745-84FA-9D5255C16070}"/>
              </a:ext>
            </a:extLst>
          </p:cNvPr>
          <p:cNvSpPr>
            <a:spLocks noGrp="1"/>
          </p:cNvSpPr>
          <p:nvPr>
            <p:ph type="title"/>
          </p:nvPr>
        </p:nvSpPr>
        <p:spPr/>
        <p:txBody>
          <a:bodyPr/>
          <a:lstStyle/>
          <a:p>
            <a:r>
              <a:rPr lang="en-DE" dirty="0"/>
              <a:t>Discussion</a:t>
            </a:r>
          </a:p>
        </p:txBody>
      </p:sp>
      <p:sp>
        <p:nvSpPr>
          <p:cNvPr id="3" name="Content Placeholder 2">
            <a:extLst>
              <a:ext uri="{FF2B5EF4-FFF2-40B4-BE49-F238E27FC236}">
                <a16:creationId xmlns:a16="http://schemas.microsoft.com/office/drawing/2014/main" id="{15E0AEFE-D122-1942-BB5C-1CBFF8CDC4C7}"/>
              </a:ext>
            </a:extLst>
          </p:cNvPr>
          <p:cNvSpPr>
            <a:spLocks noGrp="1"/>
          </p:cNvSpPr>
          <p:nvPr>
            <p:ph idx="1"/>
          </p:nvPr>
        </p:nvSpPr>
        <p:spPr/>
        <p:txBody>
          <a:bodyPr/>
          <a:lstStyle/>
          <a:p>
            <a:pPr marL="514350" indent="-514350">
              <a:lnSpc>
                <a:spcPct val="100000"/>
              </a:lnSpc>
              <a:buFont typeface="+mj-lt"/>
              <a:buAutoNum type="arabicParenR"/>
            </a:pPr>
            <a:r>
              <a:rPr lang="de-DE" dirty="0" err="1"/>
              <a:t>There</a:t>
            </a:r>
            <a:r>
              <a:rPr lang="de-DE" dirty="0"/>
              <a:t> </a:t>
            </a:r>
            <a:r>
              <a:rPr lang="de-DE" dirty="0" err="1"/>
              <a:t>has</a:t>
            </a:r>
            <a:r>
              <a:rPr lang="de-DE" dirty="0"/>
              <a:t> </a:t>
            </a:r>
            <a:r>
              <a:rPr lang="de-DE" dirty="0" err="1"/>
              <a:t>always</a:t>
            </a:r>
            <a:r>
              <a:rPr lang="de-DE" dirty="0"/>
              <a:t> </a:t>
            </a:r>
            <a:r>
              <a:rPr lang="de-DE" dirty="0" err="1"/>
              <a:t>been</a:t>
            </a:r>
            <a:r>
              <a:rPr lang="de-DE" dirty="0"/>
              <a:t> </a:t>
            </a:r>
            <a:r>
              <a:rPr lang="de-DE" dirty="0" err="1"/>
              <a:t>proprietary</a:t>
            </a:r>
            <a:r>
              <a:rPr lang="de-DE" dirty="0"/>
              <a:t>, non-</a:t>
            </a:r>
            <a:r>
              <a:rPr lang="de-DE" dirty="0" err="1"/>
              <a:t>interpretable</a:t>
            </a:r>
            <a:r>
              <a:rPr lang="de-DE" dirty="0"/>
              <a:t> </a:t>
            </a:r>
            <a:r>
              <a:rPr lang="de-DE" dirty="0" err="1"/>
              <a:t>knowledge</a:t>
            </a:r>
            <a:r>
              <a:rPr lang="de-DE" dirty="0"/>
              <a:t>. </a:t>
            </a:r>
            <a:r>
              <a:rPr lang="de-DE" dirty="0" err="1">
                <a:highlight>
                  <a:srgbClr val="FFCB00"/>
                </a:highlight>
              </a:rPr>
              <a:t>What</a:t>
            </a:r>
            <a:r>
              <a:rPr lang="de-DE" dirty="0">
                <a:highlight>
                  <a:srgbClr val="FFCB00"/>
                </a:highlight>
              </a:rPr>
              <a:t> </a:t>
            </a:r>
            <a:r>
              <a:rPr lang="de-DE" dirty="0" err="1">
                <a:highlight>
                  <a:srgbClr val="FFCB00"/>
                </a:highlight>
              </a:rPr>
              <a:t>is</a:t>
            </a:r>
            <a:r>
              <a:rPr lang="de-DE" dirty="0">
                <a:highlight>
                  <a:srgbClr val="FFCB00"/>
                </a:highlight>
              </a:rPr>
              <a:t> different </a:t>
            </a:r>
            <a:r>
              <a:rPr lang="de-DE" dirty="0" err="1">
                <a:highlight>
                  <a:srgbClr val="FFCB00"/>
                </a:highlight>
              </a:rPr>
              <a:t>now</a:t>
            </a:r>
            <a:r>
              <a:rPr lang="de-DE" dirty="0">
                <a:highlight>
                  <a:srgbClr val="FFCB00"/>
                </a:highlight>
              </a:rPr>
              <a:t>?</a:t>
            </a:r>
          </a:p>
          <a:p>
            <a:pPr marL="514350" indent="-514350">
              <a:lnSpc>
                <a:spcPct val="100000"/>
              </a:lnSpc>
              <a:buFont typeface="+mj-lt"/>
              <a:buAutoNum type="arabicParenR"/>
            </a:pPr>
            <a:endParaRPr lang="de-DE" dirty="0"/>
          </a:p>
          <a:p>
            <a:pPr marL="514350" indent="-514350">
              <a:lnSpc>
                <a:spcPct val="100000"/>
              </a:lnSpc>
              <a:buFont typeface="+mj-lt"/>
              <a:buAutoNum type="arabicParenR"/>
            </a:pPr>
            <a:r>
              <a:rPr lang="de-DE" dirty="0" err="1"/>
              <a:t>We</a:t>
            </a:r>
            <a:r>
              <a:rPr lang="de-DE" dirty="0"/>
              <a:t> do not </a:t>
            </a:r>
            <a:r>
              <a:rPr lang="de-DE" dirty="0" err="1"/>
              <a:t>need</a:t>
            </a:r>
            <a:r>
              <a:rPr lang="de-DE" dirty="0"/>
              <a:t> </a:t>
            </a:r>
            <a:r>
              <a:rPr lang="de-DE" dirty="0" err="1"/>
              <a:t>to</a:t>
            </a:r>
            <a:r>
              <a:rPr lang="de-DE" dirty="0"/>
              <a:t> </a:t>
            </a:r>
            <a:r>
              <a:rPr lang="de-DE" dirty="0" err="1"/>
              <a:t>understand</a:t>
            </a:r>
            <a:r>
              <a:rPr lang="de-DE" dirty="0"/>
              <a:t> </a:t>
            </a:r>
            <a:r>
              <a:rPr lang="de-DE" dirty="0" err="1"/>
              <a:t>how</a:t>
            </a:r>
            <a:r>
              <a:rPr lang="de-DE" dirty="0"/>
              <a:t> a </a:t>
            </a:r>
            <a:r>
              <a:rPr lang="de-DE" dirty="0" err="1"/>
              <a:t>motor</a:t>
            </a:r>
            <a:r>
              <a:rPr lang="de-DE" dirty="0"/>
              <a:t> </a:t>
            </a:r>
            <a:r>
              <a:rPr lang="de-DE" dirty="0" err="1"/>
              <a:t>works</a:t>
            </a:r>
            <a:r>
              <a:rPr lang="de-DE" dirty="0"/>
              <a:t> </a:t>
            </a:r>
            <a:r>
              <a:rPr lang="de-DE" dirty="0" err="1"/>
              <a:t>to</a:t>
            </a:r>
            <a:r>
              <a:rPr lang="de-DE" dirty="0"/>
              <a:t> </a:t>
            </a:r>
            <a:r>
              <a:rPr lang="de-DE" dirty="0" err="1"/>
              <a:t>drive</a:t>
            </a:r>
            <a:r>
              <a:rPr lang="de-DE" dirty="0"/>
              <a:t> a </a:t>
            </a:r>
            <a:r>
              <a:rPr lang="de-DE" dirty="0" err="1"/>
              <a:t>car</a:t>
            </a:r>
            <a:r>
              <a:rPr lang="de-DE" dirty="0"/>
              <a:t> – </a:t>
            </a:r>
            <a:r>
              <a:rPr lang="de-DE" dirty="0" err="1">
                <a:highlight>
                  <a:srgbClr val="FFCB00"/>
                </a:highlight>
              </a:rPr>
              <a:t>why</a:t>
            </a:r>
            <a:r>
              <a:rPr lang="de-DE" dirty="0">
                <a:highlight>
                  <a:srgbClr val="FFCB00"/>
                </a:highlight>
              </a:rPr>
              <a:t> do </a:t>
            </a:r>
            <a:r>
              <a:rPr lang="de-DE" dirty="0" err="1">
                <a:highlight>
                  <a:srgbClr val="FFCB00"/>
                </a:highlight>
              </a:rPr>
              <a:t>we</a:t>
            </a:r>
            <a:r>
              <a:rPr lang="de-DE" dirty="0">
                <a:highlight>
                  <a:srgbClr val="FFCB00"/>
                </a:highlight>
              </a:rPr>
              <a:t> </a:t>
            </a:r>
            <a:r>
              <a:rPr lang="de-DE" dirty="0" err="1">
                <a:highlight>
                  <a:srgbClr val="FFCB00"/>
                </a:highlight>
              </a:rPr>
              <a:t>need</a:t>
            </a:r>
            <a:r>
              <a:rPr lang="de-DE" dirty="0">
                <a:highlight>
                  <a:srgbClr val="FFCB00"/>
                </a:highlight>
              </a:rPr>
              <a:t> </a:t>
            </a:r>
            <a:r>
              <a:rPr lang="de-DE" dirty="0" err="1">
                <a:highlight>
                  <a:srgbClr val="FFCB00"/>
                </a:highlight>
              </a:rPr>
              <a:t>to</a:t>
            </a:r>
            <a:r>
              <a:rPr lang="de-DE" dirty="0">
                <a:highlight>
                  <a:srgbClr val="FFCB00"/>
                </a:highlight>
              </a:rPr>
              <a:t> </a:t>
            </a:r>
            <a:r>
              <a:rPr lang="de-DE" dirty="0" err="1">
                <a:highlight>
                  <a:srgbClr val="FFCB00"/>
                </a:highlight>
              </a:rPr>
              <a:t>understand</a:t>
            </a:r>
            <a:r>
              <a:rPr lang="de-DE" dirty="0">
                <a:highlight>
                  <a:srgbClr val="FFCB00"/>
                </a:highlight>
              </a:rPr>
              <a:t> ML </a:t>
            </a:r>
            <a:r>
              <a:rPr lang="de-DE" dirty="0" err="1">
                <a:highlight>
                  <a:srgbClr val="FFCB00"/>
                </a:highlight>
              </a:rPr>
              <a:t>models</a:t>
            </a:r>
            <a:r>
              <a:rPr lang="de-DE" dirty="0">
                <a:highlight>
                  <a:srgbClr val="FFCB00"/>
                </a:highlight>
              </a:rPr>
              <a:t> </a:t>
            </a:r>
            <a:r>
              <a:rPr lang="de-DE" dirty="0" err="1">
                <a:highlight>
                  <a:srgbClr val="FFCB00"/>
                </a:highlight>
              </a:rPr>
              <a:t>now</a:t>
            </a:r>
            <a:r>
              <a:rPr lang="de-DE" dirty="0">
                <a:highlight>
                  <a:srgbClr val="FFCB00"/>
                </a:highlight>
              </a:rPr>
              <a:t>?</a:t>
            </a:r>
          </a:p>
        </p:txBody>
      </p:sp>
      <p:sp>
        <p:nvSpPr>
          <p:cNvPr id="4" name="Slide Number Placeholder 3">
            <a:extLst>
              <a:ext uri="{FF2B5EF4-FFF2-40B4-BE49-F238E27FC236}">
                <a16:creationId xmlns:a16="http://schemas.microsoft.com/office/drawing/2014/main" id="{83FE208B-8E64-1D43-BB59-26C38C316EFF}"/>
              </a:ext>
            </a:extLst>
          </p:cNvPr>
          <p:cNvSpPr>
            <a:spLocks noGrp="1"/>
          </p:cNvSpPr>
          <p:nvPr>
            <p:ph type="sldNum" sz="quarter" idx="12"/>
          </p:nvPr>
        </p:nvSpPr>
        <p:spPr/>
        <p:txBody>
          <a:bodyPr/>
          <a:lstStyle/>
          <a:p>
            <a:r>
              <a:rPr lang="en-DE"/>
              <a:t>| </a:t>
            </a:r>
            <a:fld id="{3DF76B2C-8021-2942-A2B3-B42E91FDE4B0}" type="slidenum">
              <a:rPr lang="en-DE" smtClean="0"/>
              <a:pPr/>
              <a:t>15</a:t>
            </a:fld>
            <a:endParaRPr lang="en-DE" dirty="0"/>
          </a:p>
        </p:txBody>
      </p:sp>
      <p:cxnSp>
        <p:nvCxnSpPr>
          <p:cNvPr id="6" name="Curved Connector 5">
            <a:extLst>
              <a:ext uri="{FF2B5EF4-FFF2-40B4-BE49-F238E27FC236}">
                <a16:creationId xmlns:a16="http://schemas.microsoft.com/office/drawing/2014/main" id="{5E809684-031C-D04F-8784-04D87E407FCF}"/>
              </a:ext>
            </a:extLst>
          </p:cNvPr>
          <p:cNvCxnSpPr>
            <a:cxnSpLocks/>
          </p:cNvCxnSpPr>
          <p:nvPr/>
        </p:nvCxnSpPr>
        <p:spPr>
          <a:xfrm>
            <a:off x="1169581" y="4509063"/>
            <a:ext cx="1190847" cy="1142040"/>
          </a:xfrm>
          <a:prstGeom prst="curvedConnector3">
            <a:avLst>
              <a:gd name="adj1" fmla="val -33036"/>
            </a:avLst>
          </a:prstGeom>
          <a:ln w="28575">
            <a:solidFill>
              <a:srgbClr val="FFCB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9647B16-BBA1-994B-9506-02A9A7EC598D}"/>
              </a:ext>
            </a:extLst>
          </p:cNvPr>
          <p:cNvSpPr txBox="1"/>
          <p:nvPr/>
        </p:nvSpPr>
        <p:spPr>
          <a:xfrm>
            <a:off x="2530548" y="5174049"/>
            <a:ext cx="3487479" cy="954107"/>
          </a:xfrm>
          <a:prstGeom prst="rect">
            <a:avLst/>
          </a:prstGeom>
          <a:noFill/>
        </p:spPr>
        <p:txBody>
          <a:bodyPr wrap="square" rtlCol="0">
            <a:spAutoFit/>
          </a:bodyPr>
          <a:lstStyle/>
          <a:p>
            <a:r>
              <a:rPr lang="en-DE" sz="2800" dirty="0">
                <a:highlight>
                  <a:srgbClr val="FFCB00"/>
                </a:highlight>
                <a:latin typeface="Lato Light" panose="020F0302020204030203" pitchFamily="34" charset="77"/>
              </a:rPr>
              <a:t>Discuss for 5min in breakout rooms</a:t>
            </a:r>
          </a:p>
        </p:txBody>
      </p:sp>
    </p:spTree>
    <p:extLst>
      <p:ext uri="{BB962C8B-B14F-4D97-AF65-F5344CB8AC3E}">
        <p14:creationId xmlns:p14="http://schemas.microsoft.com/office/powerpoint/2010/main" val="248623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16</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chemeClr val="bg1"/>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Tree>
    <p:extLst>
      <p:ext uri="{BB962C8B-B14F-4D97-AF65-F5344CB8AC3E}">
        <p14:creationId xmlns:p14="http://schemas.microsoft.com/office/powerpoint/2010/main" val="322762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8"/>
                                        </p:tgtEl>
                                        <p:attrNameLst>
                                          <p:attrName>style.color</p:attrName>
                                        </p:attrNameLst>
                                      </p:cBhvr>
                                      <p:to>
                                        <a:srgbClr val="6BAAC3"/>
                                      </p:to>
                                    </p:animClr>
                                  </p:childTnLst>
                                </p:cTn>
                              </p:par>
                              <p:par>
                                <p:cTn id="7" presetID="1" presetClass="emph" presetSubtype="2" fill="hold" nodeType="withEffect">
                                  <p:stCondLst>
                                    <p:cond delay="0"/>
                                  </p:stCondLst>
                                  <p:childTnLst>
                                    <p:animClr clrSpc="rgb" dir="cw">
                                      <p:cBhvr>
                                        <p:cTn id="8" dur="1000" fill="hold"/>
                                        <p:tgtEl>
                                          <p:spTgt spid="10"/>
                                        </p:tgtEl>
                                        <p:attrNameLst>
                                          <p:attrName>fillcolor</p:attrName>
                                        </p:attrNameLst>
                                      </p:cBhvr>
                                      <p:to>
                                        <a:srgbClr val="6BAAC3"/>
                                      </p:to>
                                    </p:animClr>
                                    <p:set>
                                      <p:cBhvr>
                                        <p:cTn id="9" dur="1000" fill="hold"/>
                                        <p:tgtEl>
                                          <p:spTgt spid="10"/>
                                        </p:tgtEl>
                                        <p:attrNameLst>
                                          <p:attrName>fill.type</p:attrName>
                                        </p:attrNameLst>
                                      </p:cBhvr>
                                      <p:to>
                                        <p:strVal val="solid"/>
                                      </p:to>
                                    </p:set>
                                    <p:set>
                                      <p:cBhvr>
                                        <p:cTn id="10" dur="1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79C6-3233-4D4A-8F81-6F1963350154}"/>
              </a:ext>
            </a:extLst>
          </p:cNvPr>
          <p:cNvSpPr>
            <a:spLocks noGrp="1"/>
          </p:cNvSpPr>
          <p:nvPr>
            <p:ph type="title"/>
          </p:nvPr>
        </p:nvSpPr>
        <p:spPr/>
        <p:txBody>
          <a:bodyPr/>
          <a:lstStyle/>
          <a:p>
            <a:r>
              <a:rPr lang="en-DE" dirty="0"/>
              <a:t>AI in the Courtroom</a:t>
            </a:r>
          </a:p>
        </p:txBody>
      </p:sp>
      <p:sp>
        <p:nvSpPr>
          <p:cNvPr id="4" name="Slide Number Placeholder 3">
            <a:extLst>
              <a:ext uri="{FF2B5EF4-FFF2-40B4-BE49-F238E27FC236}">
                <a16:creationId xmlns:a16="http://schemas.microsoft.com/office/drawing/2014/main" id="{A366D543-6457-504C-93F2-A01A7AD1C0A3}"/>
              </a:ext>
            </a:extLst>
          </p:cNvPr>
          <p:cNvSpPr>
            <a:spLocks noGrp="1"/>
          </p:cNvSpPr>
          <p:nvPr>
            <p:ph type="sldNum" sz="quarter" idx="12"/>
          </p:nvPr>
        </p:nvSpPr>
        <p:spPr/>
        <p:txBody>
          <a:bodyPr/>
          <a:lstStyle/>
          <a:p>
            <a:r>
              <a:rPr lang="en-DE" dirty="0"/>
              <a:t> [Hao 2019, Kugler et al. 2018] | </a:t>
            </a:r>
            <a:fld id="{3DF76B2C-8021-2942-A2B3-B42E91FDE4B0}" type="slidenum">
              <a:rPr lang="en-DE" smtClean="0"/>
              <a:pPr/>
              <a:t>17</a:t>
            </a:fld>
            <a:endParaRPr lang="en-DE" dirty="0"/>
          </a:p>
        </p:txBody>
      </p:sp>
      <p:sp>
        <p:nvSpPr>
          <p:cNvPr id="5" name="TextBox 4">
            <a:extLst>
              <a:ext uri="{FF2B5EF4-FFF2-40B4-BE49-F238E27FC236}">
                <a16:creationId xmlns:a16="http://schemas.microsoft.com/office/drawing/2014/main" id="{6D3A3EA8-30FC-1D46-B301-9B0646922F19}"/>
              </a:ext>
            </a:extLst>
          </p:cNvPr>
          <p:cNvSpPr txBox="1"/>
          <p:nvPr/>
        </p:nvSpPr>
        <p:spPr>
          <a:xfrm>
            <a:off x="7406792" y="3669125"/>
            <a:ext cx="3947007" cy="556563"/>
          </a:xfrm>
          <a:prstGeom prst="rect">
            <a:avLst/>
          </a:prstGeom>
          <a:noFill/>
        </p:spPr>
        <p:txBody>
          <a:bodyPr wrap="square" rtlCol="0">
            <a:spAutoFit/>
          </a:bodyPr>
          <a:lstStyle/>
          <a:p>
            <a:pPr>
              <a:lnSpc>
                <a:spcPct val="120000"/>
              </a:lnSpc>
              <a:buClr>
                <a:schemeClr val="accent3"/>
              </a:buClr>
            </a:pPr>
            <a:r>
              <a:rPr lang="en-DE" sz="2800" dirty="0">
                <a:highlight>
                  <a:srgbClr val="FFCB00"/>
                </a:highlight>
                <a:latin typeface="Lato Light" panose="020F0302020204030203" pitchFamily="34" charset="77"/>
                <a:cs typeface="Poppins" pitchFamily="2" charset="77"/>
              </a:rPr>
              <a:t>Bias in training data set</a:t>
            </a:r>
          </a:p>
        </p:txBody>
      </p:sp>
      <p:pic>
        <p:nvPicPr>
          <p:cNvPr id="6" name="Picture 5">
            <a:extLst>
              <a:ext uri="{FF2B5EF4-FFF2-40B4-BE49-F238E27FC236}">
                <a16:creationId xmlns:a16="http://schemas.microsoft.com/office/drawing/2014/main" id="{DEDF6A19-52EE-D84D-B4D4-BC8FBE314E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794753"/>
            <a:ext cx="5796720" cy="4360728"/>
          </a:xfrm>
          <a:prstGeom prst="rect">
            <a:avLst/>
          </a:prstGeom>
        </p:spPr>
      </p:pic>
      <p:sp>
        <p:nvSpPr>
          <p:cNvPr id="7" name="TextBox 6">
            <a:extLst>
              <a:ext uri="{FF2B5EF4-FFF2-40B4-BE49-F238E27FC236}">
                <a16:creationId xmlns:a16="http://schemas.microsoft.com/office/drawing/2014/main" id="{9488F7D3-FD23-9542-AEAC-84335EE1FCAA}"/>
              </a:ext>
            </a:extLst>
          </p:cNvPr>
          <p:cNvSpPr txBox="1"/>
          <p:nvPr/>
        </p:nvSpPr>
        <p:spPr>
          <a:xfrm>
            <a:off x="838200" y="5879435"/>
            <a:ext cx="2824920" cy="224933"/>
          </a:xfrm>
          <a:prstGeom prst="rect">
            <a:avLst/>
          </a:prstGeom>
          <a:noFill/>
        </p:spPr>
        <p:txBody>
          <a:bodyPr wrap="square" rtlCol="0">
            <a:spAutoFit/>
          </a:bodyPr>
          <a:lstStyle/>
          <a:p>
            <a:pPr algn="l">
              <a:lnSpc>
                <a:spcPct val="120000"/>
              </a:lnSpc>
              <a:buClr>
                <a:schemeClr val="accent3"/>
              </a:buClr>
            </a:pPr>
            <a:r>
              <a:rPr lang="de-DE" sz="800" dirty="0">
                <a:solidFill>
                  <a:schemeClr val="accent5">
                    <a:lumMod val="40000"/>
                    <a:lumOff val="60000"/>
                  </a:schemeClr>
                </a:solidFill>
                <a:latin typeface="Lato Light" panose="020F0302020204030203" pitchFamily="34" charset="77"/>
                <a:cs typeface="Poppins" pitchFamily="2" charset="77"/>
              </a:rPr>
              <a:t>Source: Andrey Popov in Kugler et al. 2018</a:t>
            </a:r>
          </a:p>
        </p:txBody>
      </p:sp>
      <p:pic>
        <p:nvPicPr>
          <p:cNvPr id="8" name="Graphic 7" descr="Siren">
            <a:extLst>
              <a:ext uri="{FF2B5EF4-FFF2-40B4-BE49-F238E27FC236}">
                <a16:creationId xmlns:a16="http://schemas.microsoft.com/office/drawing/2014/main" id="{534F2FE8-5260-624E-84E1-5C2EDBC488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34920" y="3561469"/>
            <a:ext cx="771873" cy="771873"/>
          </a:xfrm>
          <a:prstGeom prst="rect">
            <a:avLst/>
          </a:prstGeom>
        </p:spPr>
      </p:pic>
    </p:spTree>
    <p:extLst>
      <p:ext uri="{BB962C8B-B14F-4D97-AF65-F5344CB8AC3E}">
        <p14:creationId xmlns:p14="http://schemas.microsoft.com/office/powerpoint/2010/main" val="624073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4ED6C4-69EB-B14C-B3E4-19E24ACB85F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9752" y="1794753"/>
            <a:ext cx="5788371" cy="4342830"/>
          </a:xfrm>
          <a:prstGeom prst="rect">
            <a:avLst/>
          </a:prstGeom>
        </p:spPr>
      </p:pic>
      <p:sp>
        <p:nvSpPr>
          <p:cNvPr id="2" name="Title 1">
            <a:extLst>
              <a:ext uri="{FF2B5EF4-FFF2-40B4-BE49-F238E27FC236}">
                <a16:creationId xmlns:a16="http://schemas.microsoft.com/office/drawing/2014/main" id="{E22D79C6-3233-4D4A-8F81-6F1963350154}"/>
              </a:ext>
            </a:extLst>
          </p:cNvPr>
          <p:cNvSpPr>
            <a:spLocks noGrp="1"/>
          </p:cNvSpPr>
          <p:nvPr>
            <p:ph type="title"/>
          </p:nvPr>
        </p:nvSpPr>
        <p:spPr/>
        <p:txBody>
          <a:bodyPr/>
          <a:lstStyle/>
          <a:p>
            <a:r>
              <a:rPr lang="en-DE" dirty="0"/>
              <a:t>AI in Financing</a:t>
            </a:r>
          </a:p>
        </p:txBody>
      </p:sp>
      <p:sp>
        <p:nvSpPr>
          <p:cNvPr id="4" name="Slide Number Placeholder 3">
            <a:extLst>
              <a:ext uri="{FF2B5EF4-FFF2-40B4-BE49-F238E27FC236}">
                <a16:creationId xmlns:a16="http://schemas.microsoft.com/office/drawing/2014/main" id="{A366D543-6457-504C-93F2-A01A7AD1C0A3}"/>
              </a:ext>
            </a:extLst>
          </p:cNvPr>
          <p:cNvSpPr>
            <a:spLocks noGrp="1"/>
          </p:cNvSpPr>
          <p:nvPr>
            <p:ph type="sldNum" sz="quarter" idx="12"/>
          </p:nvPr>
        </p:nvSpPr>
        <p:spPr>
          <a:xfrm>
            <a:off x="8575964" y="6356350"/>
            <a:ext cx="3358128" cy="365125"/>
          </a:xfrm>
        </p:spPr>
        <p:txBody>
          <a:bodyPr/>
          <a:lstStyle/>
          <a:p>
            <a:r>
              <a:rPr lang="en-DE" dirty="0"/>
              <a:t> [</a:t>
            </a:r>
            <a:r>
              <a:rPr lang="de-DE" dirty="0"/>
              <a:t>Kayser-</a:t>
            </a:r>
            <a:r>
              <a:rPr lang="de-DE" dirty="0" err="1"/>
              <a:t>Bril</a:t>
            </a:r>
            <a:r>
              <a:rPr lang="de-DE" dirty="0"/>
              <a:t> 2020b, </a:t>
            </a:r>
            <a:r>
              <a:rPr lang="de-DE" dirty="0" err="1"/>
              <a:t>Phaure</a:t>
            </a:r>
            <a:r>
              <a:rPr lang="de-DE" dirty="0"/>
              <a:t> &amp; Robin 2020</a:t>
            </a:r>
            <a:r>
              <a:rPr lang="en-DE" dirty="0"/>
              <a:t>] | </a:t>
            </a:r>
            <a:fld id="{3DF76B2C-8021-2942-A2B3-B42E91FDE4B0}" type="slidenum">
              <a:rPr lang="en-DE" smtClean="0"/>
              <a:pPr/>
              <a:t>18</a:t>
            </a:fld>
            <a:endParaRPr lang="en-DE" dirty="0"/>
          </a:p>
        </p:txBody>
      </p:sp>
      <p:sp>
        <p:nvSpPr>
          <p:cNvPr id="5" name="TextBox 4">
            <a:extLst>
              <a:ext uri="{FF2B5EF4-FFF2-40B4-BE49-F238E27FC236}">
                <a16:creationId xmlns:a16="http://schemas.microsoft.com/office/drawing/2014/main" id="{6D3A3EA8-30FC-1D46-B301-9B0646922F19}"/>
              </a:ext>
            </a:extLst>
          </p:cNvPr>
          <p:cNvSpPr txBox="1"/>
          <p:nvPr/>
        </p:nvSpPr>
        <p:spPr>
          <a:xfrm>
            <a:off x="7406792" y="3669125"/>
            <a:ext cx="3947007" cy="556563"/>
          </a:xfrm>
          <a:prstGeom prst="rect">
            <a:avLst/>
          </a:prstGeom>
          <a:noFill/>
        </p:spPr>
        <p:txBody>
          <a:bodyPr wrap="square" rtlCol="0">
            <a:spAutoFit/>
          </a:bodyPr>
          <a:lstStyle/>
          <a:p>
            <a:pPr>
              <a:lnSpc>
                <a:spcPct val="120000"/>
              </a:lnSpc>
              <a:buClr>
                <a:schemeClr val="accent3"/>
              </a:buClr>
            </a:pPr>
            <a:r>
              <a:rPr lang="en-DE" sz="2800" dirty="0">
                <a:highlight>
                  <a:srgbClr val="FFCB00"/>
                </a:highlight>
                <a:latin typeface="Lato Light" panose="020F0302020204030203" pitchFamily="34" charset="77"/>
                <a:cs typeface="Poppins" pitchFamily="2" charset="77"/>
              </a:rPr>
              <a:t>Lack of transparency</a:t>
            </a:r>
          </a:p>
        </p:txBody>
      </p:sp>
      <p:sp>
        <p:nvSpPr>
          <p:cNvPr id="7" name="TextBox 6">
            <a:extLst>
              <a:ext uri="{FF2B5EF4-FFF2-40B4-BE49-F238E27FC236}">
                <a16:creationId xmlns:a16="http://schemas.microsoft.com/office/drawing/2014/main" id="{9488F7D3-FD23-9542-AEAC-84335EE1FCAA}"/>
              </a:ext>
            </a:extLst>
          </p:cNvPr>
          <p:cNvSpPr txBox="1"/>
          <p:nvPr/>
        </p:nvSpPr>
        <p:spPr>
          <a:xfrm>
            <a:off x="838200" y="5879435"/>
            <a:ext cx="2824920" cy="224933"/>
          </a:xfrm>
          <a:prstGeom prst="rect">
            <a:avLst/>
          </a:prstGeom>
          <a:noFill/>
        </p:spPr>
        <p:txBody>
          <a:bodyPr wrap="square" rtlCol="0">
            <a:spAutoFit/>
          </a:bodyPr>
          <a:lstStyle/>
          <a:p>
            <a:pPr algn="l">
              <a:lnSpc>
                <a:spcPct val="120000"/>
              </a:lnSpc>
              <a:buClr>
                <a:schemeClr val="accent3"/>
              </a:buClr>
            </a:pPr>
            <a:r>
              <a:rPr lang="de-DE" sz="800" dirty="0">
                <a:solidFill>
                  <a:schemeClr val="bg1"/>
                </a:solidFill>
                <a:latin typeface="Lato Light" panose="020F0302020204030203" pitchFamily="34" charset="77"/>
                <a:cs typeface="Poppins" pitchFamily="2" charset="77"/>
              </a:rPr>
              <a:t>Source: </a:t>
            </a:r>
            <a:r>
              <a:rPr lang="de-DE" sz="800" dirty="0" err="1">
                <a:solidFill>
                  <a:schemeClr val="bg1"/>
                </a:solidFill>
                <a:latin typeface="Lato Light" panose="020F0302020204030203" pitchFamily="34" charset="77"/>
                <a:cs typeface="Poppins" pitchFamily="2" charset="77"/>
              </a:rPr>
              <a:t>Photo</a:t>
            </a:r>
            <a:r>
              <a:rPr lang="de-DE" sz="800" dirty="0">
                <a:solidFill>
                  <a:schemeClr val="bg1"/>
                </a:solidFill>
                <a:latin typeface="Lato Light" panose="020F0302020204030203" pitchFamily="34" charset="77"/>
                <a:cs typeface="Poppins" pitchFamily="2" charset="77"/>
              </a:rPr>
              <a:t> </a:t>
            </a:r>
            <a:r>
              <a:rPr lang="de-DE" sz="800" dirty="0" err="1">
                <a:solidFill>
                  <a:schemeClr val="bg1"/>
                </a:solidFill>
                <a:latin typeface="Lato Light" panose="020F0302020204030203" pitchFamily="34" charset="77"/>
                <a:cs typeface="Poppins" pitchFamily="2" charset="77"/>
              </a:rPr>
              <a:t>by</a:t>
            </a:r>
            <a:r>
              <a:rPr lang="de-DE" sz="800" dirty="0">
                <a:solidFill>
                  <a:schemeClr val="bg1"/>
                </a:solidFill>
                <a:latin typeface="Lato Light" panose="020F0302020204030203" pitchFamily="34" charset="77"/>
                <a:cs typeface="Poppins" pitchFamily="2" charset="77"/>
              </a:rPr>
              <a:t> </a:t>
            </a:r>
            <a:r>
              <a:rPr lang="de-DE" sz="800" dirty="0" err="1">
                <a:solidFill>
                  <a:schemeClr val="bg1"/>
                </a:solidFill>
                <a:latin typeface="Lato Light" panose="020F0302020204030203" pitchFamily="34" charset="77"/>
                <a:cs typeface="Poppins" pitchFamily="2" charset="77"/>
              </a:rPr>
              <a:t>Fitore</a:t>
            </a:r>
            <a:r>
              <a:rPr lang="de-DE" sz="800" dirty="0">
                <a:solidFill>
                  <a:schemeClr val="bg1"/>
                </a:solidFill>
                <a:latin typeface="Lato Light" panose="020F0302020204030203" pitchFamily="34" charset="77"/>
                <a:cs typeface="Poppins" pitchFamily="2" charset="77"/>
              </a:rPr>
              <a:t> F. | </a:t>
            </a:r>
            <a:r>
              <a:rPr lang="de-DE" sz="800" dirty="0" err="1">
                <a:solidFill>
                  <a:schemeClr val="bg1"/>
                </a:solidFill>
                <a:latin typeface="Lato Light" panose="020F0302020204030203" pitchFamily="34" charset="77"/>
                <a:cs typeface="Poppins" pitchFamily="2" charset="77"/>
              </a:rPr>
              <a:t>Unsplash</a:t>
            </a:r>
            <a:endParaRPr lang="de-DE" sz="800" dirty="0">
              <a:solidFill>
                <a:schemeClr val="bg1"/>
              </a:solidFill>
              <a:latin typeface="Lato Light" panose="020F0302020204030203" pitchFamily="34" charset="77"/>
              <a:cs typeface="Poppins" pitchFamily="2" charset="77"/>
            </a:endParaRPr>
          </a:p>
        </p:txBody>
      </p:sp>
      <p:pic>
        <p:nvPicPr>
          <p:cNvPr id="8" name="Graphic 7" descr="Siren">
            <a:extLst>
              <a:ext uri="{FF2B5EF4-FFF2-40B4-BE49-F238E27FC236}">
                <a16:creationId xmlns:a16="http://schemas.microsoft.com/office/drawing/2014/main" id="{534F2FE8-5260-624E-84E1-5C2EDBC488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34920" y="3561469"/>
            <a:ext cx="771873" cy="771873"/>
          </a:xfrm>
          <a:prstGeom prst="rect">
            <a:avLst/>
          </a:prstGeom>
        </p:spPr>
      </p:pic>
    </p:spTree>
    <p:extLst>
      <p:ext uri="{BB962C8B-B14F-4D97-AF65-F5344CB8AC3E}">
        <p14:creationId xmlns:p14="http://schemas.microsoft.com/office/powerpoint/2010/main" val="163970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A5C8C5-57AC-3144-886E-C00D3E291E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7720" y="1562483"/>
            <a:ext cx="10516080" cy="4213283"/>
          </a:xfrm>
          <a:prstGeom prst="rect">
            <a:avLst/>
          </a:prstGeom>
        </p:spPr>
      </p:pic>
      <p:sp>
        <p:nvSpPr>
          <p:cNvPr id="2" name="Title 1">
            <a:extLst>
              <a:ext uri="{FF2B5EF4-FFF2-40B4-BE49-F238E27FC236}">
                <a16:creationId xmlns:a16="http://schemas.microsoft.com/office/drawing/2014/main" id="{E22D79C6-3233-4D4A-8F81-6F1963350154}"/>
              </a:ext>
            </a:extLst>
          </p:cNvPr>
          <p:cNvSpPr>
            <a:spLocks noGrp="1"/>
          </p:cNvSpPr>
          <p:nvPr>
            <p:ph type="title"/>
          </p:nvPr>
        </p:nvSpPr>
        <p:spPr/>
        <p:txBody>
          <a:bodyPr/>
          <a:lstStyle/>
          <a:p>
            <a:r>
              <a:rPr lang="en-DE" dirty="0"/>
              <a:t>AI in Recruiting</a:t>
            </a:r>
          </a:p>
        </p:txBody>
      </p:sp>
      <p:sp>
        <p:nvSpPr>
          <p:cNvPr id="4" name="Slide Number Placeholder 3">
            <a:extLst>
              <a:ext uri="{FF2B5EF4-FFF2-40B4-BE49-F238E27FC236}">
                <a16:creationId xmlns:a16="http://schemas.microsoft.com/office/drawing/2014/main" id="{A366D543-6457-504C-93F2-A01A7AD1C0A3}"/>
              </a:ext>
            </a:extLst>
          </p:cNvPr>
          <p:cNvSpPr>
            <a:spLocks noGrp="1"/>
          </p:cNvSpPr>
          <p:nvPr>
            <p:ph type="sldNum" sz="quarter" idx="12"/>
          </p:nvPr>
        </p:nvSpPr>
        <p:spPr>
          <a:xfrm>
            <a:off x="8575964" y="6356350"/>
            <a:ext cx="3358128" cy="365125"/>
          </a:xfrm>
        </p:spPr>
        <p:txBody>
          <a:bodyPr/>
          <a:lstStyle/>
          <a:p>
            <a:r>
              <a:rPr lang="en-DE" dirty="0"/>
              <a:t> [</a:t>
            </a:r>
            <a:r>
              <a:rPr lang="de-DE" dirty="0"/>
              <a:t>Kayser-</a:t>
            </a:r>
            <a:r>
              <a:rPr lang="de-DE" dirty="0" err="1"/>
              <a:t>Bril</a:t>
            </a:r>
            <a:r>
              <a:rPr lang="de-DE" dirty="0"/>
              <a:t> 2020b, </a:t>
            </a:r>
            <a:r>
              <a:rPr lang="de-DE" dirty="0" err="1"/>
              <a:t>Phaure</a:t>
            </a:r>
            <a:r>
              <a:rPr lang="de-DE" dirty="0"/>
              <a:t> &amp; Robin 2020</a:t>
            </a:r>
            <a:r>
              <a:rPr lang="en-DE" dirty="0"/>
              <a:t>] | </a:t>
            </a:r>
            <a:fld id="{3DF76B2C-8021-2942-A2B3-B42E91FDE4B0}" type="slidenum">
              <a:rPr lang="en-DE" smtClean="0"/>
              <a:pPr/>
              <a:t>19</a:t>
            </a:fld>
            <a:endParaRPr lang="en-DE" dirty="0"/>
          </a:p>
        </p:txBody>
      </p:sp>
      <p:sp>
        <p:nvSpPr>
          <p:cNvPr id="5" name="TextBox 4">
            <a:extLst>
              <a:ext uri="{FF2B5EF4-FFF2-40B4-BE49-F238E27FC236}">
                <a16:creationId xmlns:a16="http://schemas.microsoft.com/office/drawing/2014/main" id="{6D3A3EA8-30FC-1D46-B301-9B0646922F19}"/>
              </a:ext>
            </a:extLst>
          </p:cNvPr>
          <p:cNvSpPr txBox="1"/>
          <p:nvPr/>
        </p:nvSpPr>
        <p:spPr>
          <a:xfrm>
            <a:off x="1482436" y="5680122"/>
            <a:ext cx="9871363" cy="556563"/>
          </a:xfrm>
          <a:prstGeom prst="rect">
            <a:avLst/>
          </a:prstGeom>
          <a:noFill/>
        </p:spPr>
        <p:txBody>
          <a:bodyPr wrap="square" rtlCol="0">
            <a:spAutoFit/>
          </a:bodyPr>
          <a:lstStyle/>
          <a:p>
            <a:pPr algn="ctr">
              <a:lnSpc>
                <a:spcPct val="120000"/>
              </a:lnSpc>
              <a:buClr>
                <a:schemeClr val="accent3"/>
              </a:buClr>
            </a:pPr>
            <a:r>
              <a:rPr lang="en-DE" sz="2800" dirty="0">
                <a:highlight>
                  <a:srgbClr val="FFCB00"/>
                </a:highlight>
                <a:latin typeface="Lato Light" panose="020F0302020204030203" pitchFamily="34" charset="77"/>
                <a:cs typeface="Poppins" pitchFamily="2" charset="77"/>
              </a:rPr>
              <a:t>Discrimination due to bias in training data set</a:t>
            </a:r>
          </a:p>
        </p:txBody>
      </p:sp>
      <p:pic>
        <p:nvPicPr>
          <p:cNvPr id="8" name="Graphic 7" descr="Siren">
            <a:extLst>
              <a:ext uri="{FF2B5EF4-FFF2-40B4-BE49-F238E27FC236}">
                <a16:creationId xmlns:a16="http://schemas.microsoft.com/office/drawing/2014/main" id="{534F2FE8-5260-624E-84E1-5C2EDBC488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0884" y="5584477"/>
            <a:ext cx="771873" cy="771873"/>
          </a:xfrm>
          <a:prstGeom prst="rect">
            <a:avLst/>
          </a:prstGeom>
        </p:spPr>
      </p:pic>
    </p:spTree>
    <p:extLst>
      <p:ext uri="{BB962C8B-B14F-4D97-AF65-F5344CB8AC3E}">
        <p14:creationId xmlns:p14="http://schemas.microsoft.com/office/powerpoint/2010/main" val="163007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FB19-1AE6-B44D-B891-8B054A93FE8C}"/>
              </a:ext>
            </a:extLst>
          </p:cNvPr>
          <p:cNvSpPr>
            <a:spLocks noGrp="1"/>
          </p:cNvSpPr>
          <p:nvPr>
            <p:ph type="title"/>
          </p:nvPr>
        </p:nvSpPr>
        <p:spPr/>
        <p:txBody>
          <a:bodyPr/>
          <a:lstStyle/>
          <a:p>
            <a:r>
              <a:rPr lang="en-DE" dirty="0"/>
              <a:t>About Me</a:t>
            </a:r>
          </a:p>
        </p:txBody>
      </p:sp>
      <p:sp>
        <p:nvSpPr>
          <p:cNvPr id="4" name="Slide Number Placeholder 3">
            <a:extLst>
              <a:ext uri="{FF2B5EF4-FFF2-40B4-BE49-F238E27FC236}">
                <a16:creationId xmlns:a16="http://schemas.microsoft.com/office/drawing/2014/main" id="{0CDE7E26-E57C-5245-97A8-AFBB0700591C}"/>
              </a:ext>
            </a:extLst>
          </p:cNvPr>
          <p:cNvSpPr>
            <a:spLocks noGrp="1"/>
          </p:cNvSpPr>
          <p:nvPr>
            <p:ph type="sldNum" sz="quarter" idx="12"/>
          </p:nvPr>
        </p:nvSpPr>
        <p:spPr/>
        <p:txBody>
          <a:bodyPr/>
          <a:lstStyle/>
          <a:p>
            <a:r>
              <a:rPr lang="en-DE"/>
              <a:t>| </a:t>
            </a:r>
            <a:fld id="{3DF76B2C-8021-2942-A2B3-B42E91FDE4B0}" type="slidenum">
              <a:rPr lang="en-DE" smtClean="0"/>
              <a:pPr/>
              <a:t>2</a:t>
            </a:fld>
            <a:endParaRPr lang="en-DE" dirty="0"/>
          </a:p>
        </p:txBody>
      </p:sp>
      <p:sp>
        <p:nvSpPr>
          <p:cNvPr id="5" name="Textplatzhalter 2">
            <a:extLst>
              <a:ext uri="{FF2B5EF4-FFF2-40B4-BE49-F238E27FC236}">
                <a16:creationId xmlns:a16="http://schemas.microsoft.com/office/drawing/2014/main" id="{5476955C-93D5-DC47-99CC-3FA8C3222F25}"/>
              </a:ext>
            </a:extLst>
          </p:cNvPr>
          <p:cNvSpPr txBox="1">
            <a:spLocks/>
          </p:cNvSpPr>
          <p:nvPr/>
        </p:nvSpPr>
        <p:spPr>
          <a:xfrm>
            <a:off x="6538664" y="1989982"/>
            <a:ext cx="4815135" cy="3838574"/>
          </a:xfrm>
          <a:prstGeom prst="rect">
            <a:avLst/>
          </a:prstGeom>
        </p:spPr>
        <p:txBody>
          <a:bodyPr>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e-DE" sz="3400" b="1" dirty="0">
                <a:solidFill>
                  <a:srgbClr val="6BAAC3"/>
                </a:solidFill>
                <a:latin typeface="Lato" panose="020F0502020204030203" pitchFamily="34" charset="77"/>
              </a:rPr>
              <a:t>Sarah Theres Völkel</a:t>
            </a:r>
          </a:p>
          <a:p>
            <a:pPr>
              <a:lnSpc>
                <a:spcPct val="120000"/>
              </a:lnSpc>
            </a:pPr>
            <a:r>
              <a:rPr lang="de-DE" sz="3400" dirty="0" err="1"/>
              <a:t>PhD</a:t>
            </a:r>
            <a:r>
              <a:rPr lang="de-DE" sz="3400" dirty="0"/>
              <a:t> </a:t>
            </a:r>
            <a:r>
              <a:rPr lang="de-DE" sz="3400" dirty="0" err="1"/>
              <a:t>student</a:t>
            </a:r>
            <a:r>
              <a:rPr lang="de-DE" sz="3400" dirty="0"/>
              <a:t> at Media </a:t>
            </a:r>
            <a:r>
              <a:rPr lang="de-DE" sz="3400" dirty="0" err="1"/>
              <a:t>Informatics</a:t>
            </a:r>
            <a:r>
              <a:rPr lang="de-DE" sz="3400" dirty="0"/>
              <a:t> Group</a:t>
            </a:r>
          </a:p>
          <a:p>
            <a:pPr>
              <a:lnSpc>
                <a:spcPct val="120000"/>
              </a:lnSpc>
            </a:pPr>
            <a:r>
              <a:rPr lang="de-DE" sz="3400" dirty="0" err="1"/>
              <a:t>Contact</a:t>
            </a:r>
            <a:r>
              <a:rPr lang="de-DE" sz="3400" dirty="0"/>
              <a:t>: </a:t>
            </a:r>
            <a:r>
              <a:rPr lang="de-DE" sz="3400" dirty="0" err="1"/>
              <a:t>sarah.voelkel@ifi.lmu.de</a:t>
            </a:r>
            <a:endParaRPr lang="de-DE" sz="3400" dirty="0"/>
          </a:p>
          <a:p>
            <a:pPr>
              <a:lnSpc>
                <a:spcPct val="120000"/>
              </a:lnSpc>
            </a:pPr>
            <a:endParaRPr lang="de-DE" sz="3400" dirty="0"/>
          </a:p>
          <a:p>
            <a:pPr>
              <a:lnSpc>
                <a:spcPct val="120000"/>
              </a:lnSpc>
            </a:pPr>
            <a:r>
              <a:rPr lang="de-DE" sz="3400" dirty="0"/>
              <a:t>Research </a:t>
            </a:r>
            <a:r>
              <a:rPr lang="de-DE" sz="3400" dirty="0" err="1"/>
              <a:t>Interests</a:t>
            </a:r>
            <a:r>
              <a:rPr lang="de-DE" sz="3400" dirty="0"/>
              <a:t>:</a:t>
            </a:r>
          </a:p>
          <a:p>
            <a:pPr lvl="1">
              <a:lnSpc>
                <a:spcPct val="120000"/>
              </a:lnSpc>
            </a:pPr>
            <a:r>
              <a:rPr lang="de-DE" sz="2600" dirty="0" err="1"/>
              <a:t>Personalisation</a:t>
            </a:r>
            <a:r>
              <a:rPr lang="de-DE" sz="2600" dirty="0"/>
              <a:t> </a:t>
            </a:r>
            <a:r>
              <a:rPr lang="de-DE" sz="2600" dirty="0" err="1"/>
              <a:t>of</a:t>
            </a:r>
            <a:r>
              <a:rPr lang="de-DE" sz="2600" dirty="0"/>
              <a:t> Voice User Interfaces</a:t>
            </a:r>
          </a:p>
          <a:p>
            <a:pPr lvl="1">
              <a:lnSpc>
                <a:spcPct val="120000"/>
              </a:lnSpc>
            </a:pPr>
            <a:r>
              <a:rPr lang="de-DE" sz="2600" dirty="0" err="1"/>
              <a:t>Personality-tailored</a:t>
            </a:r>
            <a:r>
              <a:rPr lang="de-DE" sz="2600" dirty="0"/>
              <a:t> </a:t>
            </a:r>
            <a:r>
              <a:rPr lang="de-DE" sz="2600" dirty="0" err="1"/>
              <a:t>Personalisation</a:t>
            </a:r>
            <a:endParaRPr lang="de-DE" sz="2600" dirty="0"/>
          </a:p>
          <a:p>
            <a:pPr lvl="1">
              <a:lnSpc>
                <a:spcPct val="120000"/>
              </a:lnSpc>
            </a:pPr>
            <a:r>
              <a:rPr lang="de-DE" sz="2600" dirty="0" err="1"/>
              <a:t>Transparency</a:t>
            </a:r>
            <a:r>
              <a:rPr lang="de-DE" sz="2600" dirty="0"/>
              <a:t> </a:t>
            </a:r>
            <a:r>
              <a:rPr lang="de-DE" sz="2600" dirty="0" err="1"/>
              <a:t>of</a:t>
            </a:r>
            <a:r>
              <a:rPr lang="de-DE" sz="2600" dirty="0"/>
              <a:t> intelligent </a:t>
            </a:r>
            <a:r>
              <a:rPr lang="de-DE" sz="2600" dirty="0" err="1"/>
              <a:t>systems</a:t>
            </a:r>
            <a:endParaRPr lang="de-DE" sz="2600" dirty="0"/>
          </a:p>
        </p:txBody>
      </p:sp>
      <p:pic>
        <p:nvPicPr>
          <p:cNvPr id="6" name="Picture 5">
            <a:extLst>
              <a:ext uri="{FF2B5EF4-FFF2-40B4-BE49-F238E27FC236}">
                <a16:creationId xmlns:a16="http://schemas.microsoft.com/office/drawing/2014/main" id="{462D8D21-2BC2-F84B-B356-A1B7CD8AFF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989982"/>
            <a:ext cx="5608169" cy="3838575"/>
          </a:xfrm>
          <a:prstGeom prst="rect">
            <a:avLst/>
          </a:prstGeom>
        </p:spPr>
      </p:pic>
    </p:spTree>
    <p:extLst>
      <p:ext uri="{BB962C8B-B14F-4D97-AF65-F5344CB8AC3E}">
        <p14:creationId xmlns:p14="http://schemas.microsoft.com/office/powerpoint/2010/main" val="2528873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D617-96CC-5B48-A85D-02D39C4EB2F2}"/>
              </a:ext>
            </a:extLst>
          </p:cNvPr>
          <p:cNvSpPr>
            <a:spLocks noGrp="1"/>
          </p:cNvSpPr>
          <p:nvPr>
            <p:ph type="title"/>
          </p:nvPr>
        </p:nvSpPr>
        <p:spPr/>
        <p:txBody>
          <a:bodyPr/>
          <a:lstStyle/>
          <a:p>
            <a:r>
              <a:rPr lang="en-DE" dirty="0"/>
              <a:t>Does AI Have a “Gaydar”?</a:t>
            </a:r>
          </a:p>
        </p:txBody>
      </p:sp>
      <p:sp>
        <p:nvSpPr>
          <p:cNvPr id="4" name="Slide Number Placeholder 3">
            <a:extLst>
              <a:ext uri="{FF2B5EF4-FFF2-40B4-BE49-F238E27FC236}">
                <a16:creationId xmlns:a16="http://schemas.microsoft.com/office/drawing/2014/main" id="{EB73B881-6D95-6E4B-ACEA-21D0068937DC}"/>
              </a:ext>
            </a:extLst>
          </p:cNvPr>
          <p:cNvSpPr>
            <a:spLocks noGrp="1"/>
          </p:cNvSpPr>
          <p:nvPr>
            <p:ph type="sldNum" sz="quarter" idx="12"/>
          </p:nvPr>
        </p:nvSpPr>
        <p:spPr>
          <a:xfrm>
            <a:off x="7725508" y="6356350"/>
            <a:ext cx="4208583" cy="365125"/>
          </a:xfrm>
        </p:spPr>
        <p:txBody>
          <a:bodyPr/>
          <a:lstStyle/>
          <a:p>
            <a:r>
              <a:rPr lang="en-DE" dirty="0"/>
              <a:t>[</a:t>
            </a:r>
            <a:r>
              <a:rPr lang="en-GB" dirty="0" err="1"/>
              <a:t>Agüera</a:t>
            </a:r>
            <a:r>
              <a:rPr lang="en-GB" dirty="0"/>
              <a:t> y </a:t>
            </a:r>
            <a:r>
              <a:rPr lang="en-GB" dirty="0" err="1"/>
              <a:t>Arcas</a:t>
            </a:r>
            <a:r>
              <a:rPr lang="en-GB" dirty="0"/>
              <a:t> et al. 2018, </a:t>
            </a:r>
            <a:r>
              <a:rPr lang="de-DE" dirty="0" err="1">
                <a:cs typeface="Poppins" pitchFamily="2" charset="77"/>
              </a:rPr>
              <a:t>Yilun</a:t>
            </a:r>
            <a:r>
              <a:rPr lang="de-DE" dirty="0">
                <a:cs typeface="Poppins" pitchFamily="2" charset="77"/>
              </a:rPr>
              <a:t> &amp; Kosinski 2018] </a:t>
            </a:r>
            <a:r>
              <a:rPr lang="en-DE" dirty="0"/>
              <a:t>| </a:t>
            </a:r>
            <a:fld id="{3DF76B2C-8021-2942-A2B3-B42E91FDE4B0}" type="slidenum">
              <a:rPr lang="en-DE" smtClean="0"/>
              <a:pPr/>
              <a:t>20</a:t>
            </a:fld>
            <a:endParaRPr lang="en-DE" dirty="0"/>
          </a:p>
        </p:txBody>
      </p:sp>
      <p:pic>
        <p:nvPicPr>
          <p:cNvPr id="5" name="Picture 4">
            <a:extLst>
              <a:ext uri="{FF2B5EF4-FFF2-40B4-BE49-F238E27FC236}">
                <a16:creationId xmlns:a16="http://schemas.microsoft.com/office/drawing/2014/main" id="{C69FAD6B-259B-8043-8399-AF1BF92397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596903"/>
            <a:ext cx="5257800" cy="4490008"/>
          </a:xfrm>
          <a:prstGeom prst="rect">
            <a:avLst/>
          </a:prstGeom>
        </p:spPr>
      </p:pic>
      <p:sp>
        <p:nvSpPr>
          <p:cNvPr id="6" name="TextBox 5">
            <a:extLst>
              <a:ext uri="{FF2B5EF4-FFF2-40B4-BE49-F238E27FC236}">
                <a16:creationId xmlns:a16="http://schemas.microsoft.com/office/drawing/2014/main" id="{A6CE83DC-8F78-BB48-8ED9-2B64B78614A9}"/>
              </a:ext>
            </a:extLst>
          </p:cNvPr>
          <p:cNvSpPr txBox="1"/>
          <p:nvPr/>
        </p:nvSpPr>
        <p:spPr>
          <a:xfrm>
            <a:off x="7043377" y="3637582"/>
            <a:ext cx="3947007" cy="556563"/>
          </a:xfrm>
          <a:prstGeom prst="rect">
            <a:avLst/>
          </a:prstGeom>
          <a:noFill/>
        </p:spPr>
        <p:txBody>
          <a:bodyPr wrap="square" rtlCol="0">
            <a:spAutoFit/>
          </a:bodyPr>
          <a:lstStyle/>
          <a:p>
            <a:pPr>
              <a:lnSpc>
                <a:spcPct val="120000"/>
              </a:lnSpc>
              <a:buClr>
                <a:schemeClr val="accent3"/>
              </a:buClr>
            </a:pPr>
            <a:r>
              <a:rPr lang="en-DE" sz="2800" dirty="0">
                <a:highlight>
                  <a:srgbClr val="FFCB00"/>
                </a:highlight>
                <a:latin typeface="Lato Light" panose="020F0302020204030203" pitchFamily="34" charset="77"/>
                <a:cs typeface="Poppins" pitchFamily="2" charset="77"/>
              </a:rPr>
              <a:t>Lack of interpretability</a:t>
            </a:r>
          </a:p>
        </p:txBody>
      </p:sp>
      <p:pic>
        <p:nvPicPr>
          <p:cNvPr id="7" name="Graphic 6" descr="Siren">
            <a:extLst>
              <a:ext uri="{FF2B5EF4-FFF2-40B4-BE49-F238E27FC236}">
                <a16:creationId xmlns:a16="http://schemas.microsoft.com/office/drawing/2014/main" id="{58E250FD-758B-C942-9FB5-C9D31DD8839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1505" y="3529926"/>
            <a:ext cx="771873" cy="771873"/>
          </a:xfrm>
          <a:prstGeom prst="rect">
            <a:avLst/>
          </a:prstGeom>
        </p:spPr>
      </p:pic>
      <p:sp>
        <p:nvSpPr>
          <p:cNvPr id="8" name="TextBox 7">
            <a:extLst>
              <a:ext uri="{FF2B5EF4-FFF2-40B4-BE49-F238E27FC236}">
                <a16:creationId xmlns:a16="http://schemas.microsoft.com/office/drawing/2014/main" id="{64990CAD-B8A9-5C42-8CEE-95896E325FB8}"/>
              </a:ext>
            </a:extLst>
          </p:cNvPr>
          <p:cNvSpPr txBox="1"/>
          <p:nvPr/>
        </p:nvSpPr>
        <p:spPr>
          <a:xfrm>
            <a:off x="838200" y="5807951"/>
            <a:ext cx="3206262" cy="224933"/>
          </a:xfrm>
          <a:prstGeom prst="rect">
            <a:avLst/>
          </a:prstGeom>
          <a:noFill/>
        </p:spPr>
        <p:txBody>
          <a:bodyPr wrap="square" rtlCol="0">
            <a:spAutoFit/>
          </a:bodyPr>
          <a:lstStyle/>
          <a:p>
            <a:pPr algn="l">
              <a:lnSpc>
                <a:spcPct val="120000"/>
              </a:lnSpc>
              <a:buClr>
                <a:schemeClr val="accent3"/>
              </a:buClr>
            </a:pPr>
            <a:r>
              <a:rPr lang="en-DE" sz="800" dirty="0">
                <a:solidFill>
                  <a:schemeClr val="bg1"/>
                </a:solidFill>
                <a:latin typeface="Lato Light" panose="020F0302020204030203" pitchFamily="34" charset="77"/>
                <a:cs typeface="Poppins" pitchFamily="2" charset="77"/>
              </a:rPr>
              <a:t>Source : Own Design after Alami in Levin 2017</a:t>
            </a:r>
          </a:p>
        </p:txBody>
      </p:sp>
    </p:spTree>
    <p:extLst>
      <p:ext uri="{BB962C8B-B14F-4D97-AF65-F5344CB8AC3E}">
        <p14:creationId xmlns:p14="http://schemas.microsoft.com/office/powerpoint/2010/main" val="1713606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0AEF-61E6-FD44-8628-57772D755B15}"/>
              </a:ext>
            </a:extLst>
          </p:cNvPr>
          <p:cNvSpPr>
            <a:spLocks noGrp="1"/>
          </p:cNvSpPr>
          <p:nvPr>
            <p:ph type="title"/>
          </p:nvPr>
        </p:nvSpPr>
        <p:spPr/>
        <p:txBody>
          <a:bodyPr/>
          <a:lstStyle/>
          <a:p>
            <a:r>
              <a:rPr lang="en-DE" dirty="0"/>
              <a:t>AI Acting Information Control?</a:t>
            </a:r>
          </a:p>
        </p:txBody>
      </p:sp>
      <p:sp>
        <p:nvSpPr>
          <p:cNvPr id="4" name="Slide Number Placeholder 3">
            <a:extLst>
              <a:ext uri="{FF2B5EF4-FFF2-40B4-BE49-F238E27FC236}">
                <a16:creationId xmlns:a16="http://schemas.microsoft.com/office/drawing/2014/main" id="{60D212AD-3842-8F42-B46D-6C08ED432B8A}"/>
              </a:ext>
            </a:extLst>
          </p:cNvPr>
          <p:cNvSpPr>
            <a:spLocks noGrp="1"/>
          </p:cNvSpPr>
          <p:nvPr>
            <p:ph type="sldNum" sz="quarter" idx="12"/>
          </p:nvPr>
        </p:nvSpPr>
        <p:spPr/>
        <p:txBody>
          <a:bodyPr/>
          <a:lstStyle/>
          <a:p>
            <a:r>
              <a:rPr lang="en-DE" dirty="0"/>
              <a:t>[Benton 2019, Hurtz 2019] | </a:t>
            </a:r>
            <a:fld id="{3DF76B2C-8021-2942-A2B3-B42E91FDE4B0}" type="slidenum">
              <a:rPr lang="en-DE" smtClean="0"/>
              <a:pPr/>
              <a:t>21</a:t>
            </a:fld>
            <a:endParaRPr lang="en-DE" dirty="0"/>
          </a:p>
        </p:txBody>
      </p:sp>
      <p:pic>
        <p:nvPicPr>
          <p:cNvPr id="5" name="Google Shape;408;p61">
            <a:extLst>
              <a:ext uri="{FF2B5EF4-FFF2-40B4-BE49-F238E27FC236}">
                <a16:creationId xmlns:a16="http://schemas.microsoft.com/office/drawing/2014/main" id="{E99940F6-B52F-8E4F-AFF8-884CE95FB111}"/>
              </a:ext>
            </a:extLst>
          </p:cNvPr>
          <p:cNvPicPr preferRelativeResize="0"/>
          <p:nvPr/>
        </p:nvPicPr>
        <p:blipFill rotWithShape="1">
          <a:blip r:embed="rId3">
            <a:alphaModFix/>
          </a:blip>
          <a:srcRect/>
          <a:stretch/>
        </p:blipFill>
        <p:spPr>
          <a:xfrm>
            <a:off x="838200" y="1535184"/>
            <a:ext cx="5659837" cy="4338078"/>
          </a:xfrm>
          <a:prstGeom prst="rect">
            <a:avLst/>
          </a:prstGeom>
          <a:noFill/>
          <a:ln>
            <a:noFill/>
          </a:ln>
        </p:spPr>
      </p:pic>
      <p:sp>
        <p:nvSpPr>
          <p:cNvPr id="6" name="TextBox 5">
            <a:extLst>
              <a:ext uri="{FF2B5EF4-FFF2-40B4-BE49-F238E27FC236}">
                <a16:creationId xmlns:a16="http://schemas.microsoft.com/office/drawing/2014/main" id="{76B396FB-11E3-1B4B-AF71-E8C4518B678B}"/>
              </a:ext>
            </a:extLst>
          </p:cNvPr>
          <p:cNvSpPr txBox="1"/>
          <p:nvPr/>
        </p:nvSpPr>
        <p:spPr>
          <a:xfrm>
            <a:off x="3835693" y="5615114"/>
            <a:ext cx="2662344" cy="224933"/>
          </a:xfrm>
          <a:prstGeom prst="rect">
            <a:avLst/>
          </a:prstGeom>
          <a:noFill/>
        </p:spPr>
        <p:txBody>
          <a:bodyPr wrap="square" rtlCol="0">
            <a:spAutoFit/>
          </a:bodyPr>
          <a:lstStyle/>
          <a:p>
            <a:pPr algn="r">
              <a:lnSpc>
                <a:spcPct val="120000"/>
              </a:lnSpc>
              <a:buClr>
                <a:schemeClr val="accent3"/>
              </a:buClr>
            </a:pPr>
            <a:r>
              <a:rPr lang="en-DE" sz="800" dirty="0">
                <a:latin typeface="Lato Light" panose="020F0302020204030203" pitchFamily="34" charset="77"/>
                <a:cs typeface="Poppins" pitchFamily="2" charset="77"/>
              </a:rPr>
              <a:t>Source : Benton 2019</a:t>
            </a:r>
          </a:p>
        </p:txBody>
      </p:sp>
      <p:sp>
        <p:nvSpPr>
          <p:cNvPr id="7" name="TextBox 6">
            <a:extLst>
              <a:ext uri="{FF2B5EF4-FFF2-40B4-BE49-F238E27FC236}">
                <a16:creationId xmlns:a16="http://schemas.microsoft.com/office/drawing/2014/main" id="{0764F11D-EF5F-2442-A4D0-C2DB1067828D}"/>
              </a:ext>
            </a:extLst>
          </p:cNvPr>
          <p:cNvSpPr txBox="1"/>
          <p:nvPr/>
        </p:nvSpPr>
        <p:spPr>
          <a:xfrm>
            <a:off x="7269909" y="3637582"/>
            <a:ext cx="3947007" cy="1073627"/>
          </a:xfrm>
          <a:prstGeom prst="rect">
            <a:avLst/>
          </a:prstGeom>
          <a:noFill/>
        </p:spPr>
        <p:txBody>
          <a:bodyPr wrap="square" rtlCol="0">
            <a:spAutoFit/>
          </a:bodyPr>
          <a:lstStyle/>
          <a:p>
            <a:pPr>
              <a:lnSpc>
                <a:spcPct val="120000"/>
              </a:lnSpc>
              <a:buClr>
                <a:schemeClr val="accent3"/>
              </a:buClr>
            </a:pPr>
            <a:r>
              <a:rPr lang="en-DE" sz="2800" dirty="0">
                <a:highlight>
                  <a:srgbClr val="FFCB00"/>
                </a:highlight>
                <a:latin typeface="Lato Light" panose="020F0302020204030203" pitchFamily="34" charset="77"/>
                <a:cs typeface="Poppins" pitchFamily="2" charset="77"/>
              </a:rPr>
              <a:t>Lack of feedback and correction</a:t>
            </a:r>
          </a:p>
        </p:txBody>
      </p:sp>
      <p:pic>
        <p:nvPicPr>
          <p:cNvPr id="8" name="Graphic 7" descr="Siren">
            <a:extLst>
              <a:ext uri="{FF2B5EF4-FFF2-40B4-BE49-F238E27FC236}">
                <a16:creationId xmlns:a16="http://schemas.microsoft.com/office/drawing/2014/main" id="{9F3A54B5-854F-5B49-AECF-CFB665DEACA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98037" y="3529926"/>
            <a:ext cx="771873" cy="771873"/>
          </a:xfrm>
          <a:prstGeom prst="rect">
            <a:avLst/>
          </a:prstGeom>
        </p:spPr>
      </p:pic>
    </p:spTree>
    <p:extLst>
      <p:ext uri="{BB962C8B-B14F-4D97-AF65-F5344CB8AC3E}">
        <p14:creationId xmlns:p14="http://schemas.microsoft.com/office/powerpoint/2010/main" val="354901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D8D2-5B9F-DF44-950D-FEE9D9E1B0EE}"/>
              </a:ext>
            </a:extLst>
          </p:cNvPr>
          <p:cNvSpPr>
            <a:spLocks noGrp="1"/>
          </p:cNvSpPr>
          <p:nvPr>
            <p:ph type="title"/>
          </p:nvPr>
        </p:nvSpPr>
        <p:spPr/>
        <p:txBody>
          <a:bodyPr/>
          <a:lstStyle/>
          <a:p>
            <a:r>
              <a:rPr lang="en-DE" dirty="0"/>
              <a:t>AI as Translator?</a:t>
            </a:r>
          </a:p>
        </p:txBody>
      </p:sp>
      <p:sp>
        <p:nvSpPr>
          <p:cNvPr id="4" name="Slide Number Placeholder 3">
            <a:extLst>
              <a:ext uri="{FF2B5EF4-FFF2-40B4-BE49-F238E27FC236}">
                <a16:creationId xmlns:a16="http://schemas.microsoft.com/office/drawing/2014/main" id="{476E335B-17FB-E54A-9B9B-AB57E7D11C4B}"/>
              </a:ext>
            </a:extLst>
          </p:cNvPr>
          <p:cNvSpPr>
            <a:spLocks noGrp="1"/>
          </p:cNvSpPr>
          <p:nvPr>
            <p:ph type="sldNum" sz="quarter" idx="12"/>
          </p:nvPr>
        </p:nvSpPr>
        <p:spPr/>
        <p:txBody>
          <a:bodyPr/>
          <a:lstStyle/>
          <a:p>
            <a:r>
              <a:rPr lang="en-DE" dirty="0"/>
              <a:t>[Kayser-Bril 2020a] | </a:t>
            </a:r>
            <a:fld id="{3DF76B2C-8021-2942-A2B3-B42E91FDE4B0}" type="slidenum">
              <a:rPr lang="en-DE" smtClean="0"/>
              <a:pPr/>
              <a:t>22</a:t>
            </a:fld>
            <a:endParaRPr lang="en-DE" dirty="0"/>
          </a:p>
        </p:txBody>
      </p:sp>
      <p:pic>
        <p:nvPicPr>
          <p:cNvPr id="5" name="Picture 4">
            <a:extLst>
              <a:ext uri="{FF2B5EF4-FFF2-40B4-BE49-F238E27FC236}">
                <a16:creationId xmlns:a16="http://schemas.microsoft.com/office/drawing/2014/main" id="{4BDBBC90-C450-C944-9E02-1866BE0848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199" y="4350069"/>
            <a:ext cx="7920000" cy="1150666"/>
          </a:xfrm>
          <a:prstGeom prst="rect">
            <a:avLst/>
          </a:prstGeom>
        </p:spPr>
      </p:pic>
      <p:pic>
        <p:nvPicPr>
          <p:cNvPr id="6" name="Picture 5">
            <a:extLst>
              <a:ext uri="{FF2B5EF4-FFF2-40B4-BE49-F238E27FC236}">
                <a16:creationId xmlns:a16="http://schemas.microsoft.com/office/drawing/2014/main" id="{05659962-BFDA-8244-804B-90520F504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199" y="1825625"/>
            <a:ext cx="7920000" cy="1167224"/>
          </a:xfrm>
          <a:prstGeom prst="rect">
            <a:avLst/>
          </a:prstGeom>
        </p:spPr>
      </p:pic>
      <p:pic>
        <p:nvPicPr>
          <p:cNvPr id="7" name="Picture 6">
            <a:extLst>
              <a:ext uri="{FF2B5EF4-FFF2-40B4-BE49-F238E27FC236}">
                <a16:creationId xmlns:a16="http://schemas.microsoft.com/office/drawing/2014/main" id="{100AE5D9-7DE8-0749-A752-E42838D1B0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199" y="3080457"/>
            <a:ext cx="7920000" cy="1139306"/>
          </a:xfrm>
          <a:prstGeom prst="rect">
            <a:avLst/>
          </a:prstGeom>
        </p:spPr>
      </p:pic>
      <p:sp>
        <p:nvSpPr>
          <p:cNvPr id="8" name="TextBox 7">
            <a:extLst>
              <a:ext uri="{FF2B5EF4-FFF2-40B4-BE49-F238E27FC236}">
                <a16:creationId xmlns:a16="http://schemas.microsoft.com/office/drawing/2014/main" id="{C8B95322-3331-4245-BE4A-BB6C5F5BDC48}"/>
              </a:ext>
            </a:extLst>
          </p:cNvPr>
          <p:cNvSpPr txBox="1"/>
          <p:nvPr/>
        </p:nvSpPr>
        <p:spPr>
          <a:xfrm>
            <a:off x="838198" y="5620400"/>
            <a:ext cx="8129955" cy="556563"/>
          </a:xfrm>
          <a:prstGeom prst="rect">
            <a:avLst/>
          </a:prstGeom>
          <a:noFill/>
        </p:spPr>
        <p:txBody>
          <a:bodyPr wrap="square" rtlCol="0">
            <a:spAutoFit/>
          </a:bodyPr>
          <a:lstStyle/>
          <a:p>
            <a:pPr algn="r">
              <a:lnSpc>
                <a:spcPct val="120000"/>
              </a:lnSpc>
              <a:buClr>
                <a:schemeClr val="accent3"/>
              </a:buClr>
            </a:pPr>
            <a:r>
              <a:rPr lang="en-DE" sz="2800" dirty="0">
                <a:highlight>
                  <a:srgbClr val="FFCB00"/>
                </a:highlight>
                <a:latin typeface="Lato Light" panose="020F0302020204030203" pitchFamily="34" charset="77"/>
                <a:cs typeface="Poppins" pitchFamily="2" charset="77"/>
              </a:rPr>
              <a:t>Lack of transparency about algorithm limitations</a:t>
            </a:r>
          </a:p>
        </p:txBody>
      </p:sp>
      <p:pic>
        <p:nvPicPr>
          <p:cNvPr id="9" name="Graphic 8" descr="Siren">
            <a:extLst>
              <a:ext uri="{FF2B5EF4-FFF2-40B4-BE49-F238E27FC236}">
                <a16:creationId xmlns:a16="http://schemas.microsoft.com/office/drawing/2014/main" id="{370CEDD1-427C-A542-8CA2-62D257B1A6D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4382" y="5527261"/>
            <a:ext cx="771873" cy="771873"/>
          </a:xfrm>
          <a:prstGeom prst="rect">
            <a:avLst/>
          </a:prstGeom>
        </p:spPr>
      </p:pic>
      <p:sp>
        <p:nvSpPr>
          <p:cNvPr id="3" name="TextBox 2">
            <a:extLst>
              <a:ext uri="{FF2B5EF4-FFF2-40B4-BE49-F238E27FC236}">
                <a16:creationId xmlns:a16="http://schemas.microsoft.com/office/drawing/2014/main" id="{FDB246D2-A862-374A-80A5-90FC23C7F254}"/>
              </a:ext>
            </a:extLst>
          </p:cNvPr>
          <p:cNvSpPr txBox="1"/>
          <p:nvPr/>
        </p:nvSpPr>
        <p:spPr>
          <a:xfrm>
            <a:off x="7196591" y="5401219"/>
            <a:ext cx="2134977" cy="215444"/>
          </a:xfrm>
          <a:prstGeom prst="rect">
            <a:avLst/>
          </a:prstGeom>
          <a:noFill/>
        </p:spPr>
        <p:txBody>
          <a:bodyPr wrap="square" rtlCol="0">
            <a:spAutoFit/>
          </a:bodyPr>
          <a:lstStyle/>
          <a:p>
            <a:r>
              <a:rPr lang="en-DE" sz="800" dirty="0">
                <a:latin typeface="Lato Light" panose="020F0302020204030203" pitchFamily="34" charset="77"/>
              </a:rPr>
              <a:t>Source: www.translate.google.com</a:t>
            </a:r>
          </a:p>
        </p:txBody>
      </p:sp>
    </p:spTree>
    <p:extLst>
      <p:ext uri="{BB962C8B-B14F-4D97-AF65-F5344CB8AC3E}">
        <p14:creationId xmlns:p14="http://schemas.microsoft.com/office/powerpoint/2010/main" val="327310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C5E1-CE42-1641-BECD-FFCFB432B626}"/>
              </a:ext>
            </a:extLst>
          </p:cNvPr>
          <p:cNvSpPr>
            <a:spLocks noGrp="1"/>
          </p:cNvSpPr>
          <p:nvPr>
            <p:ph type="title"/>
          </p:nvPr>
        </p:nvSpPr>
        <p:spPr>
          <a:xfrm>
            <a:off x="838200" y="365125"/>
            <a:ext cx="10720754" cy="1325563"/>
          </a:xfrm>
        </p:spPr>
        <p:txBody>
          <a:bodyPr/>
          <a:lstStyle/>
          <a:p>
            <a:r>
              <a:rPr lang="en-DE" dirty="0"/>
              <a:t>Everyday Challenges with Intelligent Systems</a:t>
            </a:r>
          </a:p>
        </p:txBody>
      </p:sp>
      <p:sp>
        <p:nvSpPr>
          <p:cNvPr id="4" name="Slide Number Placeholder 3">
            <a:extLst>
              <a:ext uri="{FF2B5EF4-FFF2-40B4-BE49-F238E27FC236}">
                <a16:creationId xmlns:a16="http://schemas.microsoft.com/office/drawing/2014/main" id="{4F514566-B533-DE40-A4CB-0DD7B01AF8FF}"/>
              </a:ext>
            </a:extLst>
          </p:cNvPr>
          <p:cNvSpPr>
            <a:spLocks noGrp="1"/>
          </p:cNvSpPr>
          <p:nvPr>
            <p:ph type="sldNum" sz="quarter" idx="12"/>
          </p:nvPr>
        </p:nvSpPr>
        <p:spPr>
          <a:xfrm>
            <a:off x="7639094" y="6356350"/>
            <a:ext cx="4294998" cy="365125"/>
          </a:xfrm>
        </p:spPr>
        <p:txBody>
          <a:bodyPr/>
          <a:lstStyle/>
          <a:p>
            <a:r>
              <a:rPr lang="en-DE" dirty="0">
                <a:cs typeface="Poppins" pitchFamily="2" charset="77"/>
              </a:rPr>
              <a:t>[Eiband et al. 2019a, Eslami et al. 2018, Jhaver et al. 2018] </a:t>
            </a:r>
            <a:r>
              <a:rPr lang="en-DE" dirty="0"/>
              <a:t>| </a:t>
            </a:r>
            <a:fld id="{3DF76B2C-8021-2942-A2B3-B42E91FDE4B0}" type="slidenum">
              <a:rPr lang="en-DE" smtClean="0"/>
              <a:pPr/>
              <a:t>23</a:t>
            </a:fld>
            <a:endParaRPr lang="en-DE" dirty="0"/>
          </a:p>
        </p:txBody>
      </p:sp>
      <p:grpSp>
        <p:nvGrpSpPr>
          <p:cNvPr id="5" name="Group 4">
            <a:extLst>
              <a:ext uri="{FF2B5EF4-FFF2-40B4-BE49-F238E27FC236}">
                <a16:creationId xmlns:a16="http://schemas.microsoft.com/office/drawing/2014/main" id="{973C7DC9-18D3-0248-97D4-0EB21F7F4129}"/>
              </a:ext>
            </a:extLst>
          </p:cNvPr>
          <p:cNvGrpSpPr/>
          <p:nvPr/>
        </p:nvGrpSpPr>
        <p:grpSpPr>
          <a:xfrm>
            <a:off x="637233" y="1816200"/>
            <a:ext cx="3469099" cy="4348542"/>
            <a:chOff x="251520" y="1275606"/>
            <a:chExt cx="2815349" cy="3529062"/>
          </a:xfrm>
        </p:grpSpPr>
        <p:pic>
          <p:nvPicPr>
            <p:cNvPr id="6" name="Picture 5">
              <a:extLst>
                <a:ext uri="{FF2B5EF4-FFF2-40B4-BE49-F238E27FC236}">
                  <a16:creationId xmlns:a16="http://schemas.microsoft.com/office/drawing/2014/main" id="{6478BAC1-48E1-2E41-8577-4932ADF0D5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857" y="1275606"/>
              <a:ext cx="2553279" cy="3061875"/>
            </a:xfrm>
            <a:prstGeom prst="rect">
              <a:avLst/>
            </a:prstGeom>
          </p:spPr>
        </p:pic>
        <p:sp>
          <p:nvSpPr>
            <p:cNvPr id="7" name="TextBox 6">
              <a:extLst>
                <a:ext uri="{FF2B5EF4-FFF2-40B4-BE49-F238E27FC236}">
                  <a16:creationId xmlns:a16="http://schemas.microsoft.com/office/drawing/2014/main" id="{51968C61-F838-3A46-9C4D-77E6349F6204}"/>
                </a:ext>
              </a:extLst>
            </p:cNvPr>
            <p:cNvSpPr txBox="1"/>
            <p:nvPr/>
          </p:nvSpPr>
          <p:spPr>
            <a:xfrm>
              <a:off x="513590" y="4452064"/>
              <a:ext cx="2553279" cy="290209"/>
            </a:xfrm>
            <a:prstGeom prst="rect">
              <a:avLst/>
            </a:prstGeom>
            <a:noFill/>
          </p:spPr>
          <p:txBody>
            <a:bodyPr wrap="square" rtlCol="0">
              <a:spAutoFit/>
            </a:bodyPr>
            <a:lstStyle/>
            <a:p>
              <a:pPr algn="ctr">
                <a:lnSpc>
                  <a:spcPct val="120000"/>
                </a:lnSpc>
                <a:buClr>
                  <a:schemeClr val="accent3"/>
                </a:buClr>
              </a:pPr>
              <a:r>
                <a:rPr lang="en-DE" sz="1600" dirty="0">
                  <a:highlight>
                    <a:srgbClr val="FFCB00"/>
                  </a:highlight>
                  <a:latin typeface="Lato Light" panose="020F0302020204030203" pitchFamily="34" charset="77"/>
                  <a:cs typeface="Poppins" pitchFamily="2" charset="77"/>
                </a:rPr>
                <a:t>Lack of Algorithmic Awareness</a:t>
              </a:r>
            </a:p>
          </p:txBody>
        </p:sp>
        <p:pic>
          <p:nvPicPr>
            <p:cNvPr id="8" name="Graphic 7" descr="Siren">
              <a:extLst>
                <a:ext uri="{FF2B5EF4-FFF2-40B4-BE49-F238E27FC236}">
                  <a16:creationId xmlns:a16="http://schemas.microsoft.com/office/drawing/2014/main" id="{3E6DC153-44F2-524F-B144-F5656C65737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1520" y="4352625"/>
              <a:ext cx="452043" cy="452043"/>
            </a:xfrm>
            <a:prstGeom prst="rect">
              <a:avLst/>
            </a:prstGeom>
          </p:spPr>
        </p:pic>
      </p:grpSp>
      <p:grpSp>
        <p:nvGrpSpPr>
          <p:cNvPr id="9" name="Group 8">
            <a:extLst>
              <a:ext uri="{FF2B5EF4-FFF2-40B4-BE49-F238E27FC236}">
                <a16:creationId xmlns:a16="http://schemas.microsoft.com/office/drawing/2014/main" id="{0BC6EC83-AE93-7147-80D1-E3AC3E37B39D}"/>
              </a:ext>
            </a:extLst>
          </p:cNvPr>
          <p:cNvGrpSpPr/>
          <p:nvPr/>
        </p:nvGrpSpPr>
        <p:grpSpPr>
          <a:xfrm>
            <a:off x="8011974" y="1823844"/>
            <a:ext cx="3475824" cy="4393346"/>
            <a:chOff x="5706052" y="1310585"/>
            <a:chExt cx="2820806" cy="3565421"/>
          </a:xfrm>
        </p:grpSpPr>
        <p:grpSp>
          <p:nvGrpSpPr>
            <p:cNvPr id="10" name="Group 9">
              <a:extLst>
                <a:ext uri="{FF2B5EF4-FFF2-40B4-BE49-F238E27FC236}">
                  <a16:creationId xmlns:a16="http://schemas.microsoft.com/office/drawing/2014/main" id="{3838F579-B9CC-AD43-B5E1-3049D82ED695}"/>
                </a:ext>
              </a:extLst>
            </p:cNvPr>
            <p:cNvGrpSpPr/>
            <p:nvPr/>
          </p:nvGrpSpPr>
          <p:grpSpPr>
            <a:xfrm>
              <a:off x="5706052" y="1310585"/>
              <a:ext cx="2820806" cy="3565421"/>
              <a:chOff x="5706052" y="1275607"/>
              <a:chExt cx="2820806" cy="3565421"/>
            </a:xfrm>
          </p:grpSpPr>
          <p:pic>
            <p:nvPicPr>
              <p:cNvPr id="12" name="Picture 11">
                <a:extLst>
                  <a:ext uri="{FF2B5EF4-FFF2-40B4-BE49-F238E27FC236}">
                    <a16:creationId xmlns:a16="http://schemas.microsoft.com/office/drawing/2014/main" id="{0215C729-0B59-1B42-AF0D-34984F70965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32075" y="1275607"/>
                <a:ext cx="2594783" cy="3157770"/>
              </a:xfrm>
              <a:prstGeom prst="rect">
                <a:avLst/>
              </a:prstGeom>
            </p:spPr>
          </p:pic>
          <p:sp>
            <p:nvSpPr>
              <p:cNvPr id="13" name="TextBox 12">
                <a:extLst>
                  <a:ext uri="{FF2B5EF4-FFF2-40B4-BE49-F238E27FC236}">
                    <a16:creationId xmlns:a16="http://schemas.microsoft.com/office/drawing/2014/main" id="{7DE6952F-2705-244A-8905-7C5C69434A42}"/>
                  </a:ext>
                </a:extLst>
              </p:cNvPr>
              <p:cNvSpPr txBox="1"/>
              <p:nvPr/>
            </p:nvSpPr>
            <p:spPr>
              <a:xfrm>
                <a:off x="5932075" y="4477591"/>
                <a:ext cx="2594783" cy="290209"/>
              </a:xfrm>
              <a:prstGeom prst="rect">
                <a:avLst/>
              </a:prstGeom>
              <a:noFill/>
            </p:spPr>
            <p:txBody>
              <a:bodyPr wrap="square" rtlCol="0">
                <a:spAutoFit/>
              </a:bodyPr>
              <a:lstStyle/>
              <a:p>
                <a:pPr algn="r">
                  <a:lnSpc>
                    <a:spcPct val="120000"/>
                  </a:lnSpc>
                  <a:buClr>
                    <a:schemeClr val="accent3"/>
                  </a:buClr>
                </a:pPr>
                <a:r>
                  <a:rPr lang="en-DE" sz="1600" dirty="0">
                    <a:highlight>
                      <a:srgbClr val="FFCB00"/>
                    </a:highlight>
                    <a:latin typeface="Lato Light" panose="020F0302020204030203" pitchFamily="34" charset="77"/>
                    <a:cs typeface="Poppins" pitchFamily="2" charset="77"/>
                  </a:rPr>
                  <a:t>Intransparent Recommendations</a:t>
                </a:r>
              </a:p>
            </p:txBody>
          </p:sp>
          <p:pic>
            <p:nvPicPr>
              <p:cNvPr id="14" name="Graphic 13" descr="Siren">
                <a:extLst>
                  <a:ext uri="{FF2B5EF4-FFF2-40B4-BE49-F238E27FC236}">
                    <a16:creationId xmlns:a16="http://schemas.microsoft.com/office/drawing/2014/main" id="{98EDC9C6-4B75-7946-ACA5-A474A0DFFDB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06052" y="4388985"/>
                <a:ext cx="452043" cy="452043"/>
              </a:xfrm>
              <a:prstGeom prst="rect">
                <a:avLst/>
              </a:prstGeom>
            </p:spPr>
          </p:pic>
        </p:grpSp>
        <p:sp>
          <p:nvSpPr>
            <p:cNvPr id="11" name="Oval 10">
              <a:extLst>
                <a:ext uri="{FF2B5EF4-FFF2-40B4-BE49-F238E27FC236}">
                  <a16:creationId xmlns:a16="http://schemas.microsoft.com/office/drawing/2014/main" id="{A3A2438C-E710-0343-BFA1-A99ADE620798}"/>
                </a:ext>
              </a:extLst>
            </p:cNvPr>
            <p:cNvSpPr/>
            <p:nvPr/>
          </p:nvSpPr>
          <p:spPr>
            <a:xfrm>
              <a:off x="5912067" y="2183352"/>
              <a:ext cx="1100939" cy="334563"/>
            </a:xfrm>
            <a:prstGeom prst="ellipse">
              <a:avLst/>
            </a:prstGeom>
            <a:noFill/>
            <a:ln w="28575">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1500" dirty="0" err="1">
                <a:solidFill>
                  <a:schemeClr val="tx1"/>
                </a:solidFill>
                <a:latin typeface="Poppins" pitchFamily="2" charset="77"/>
                <a:cs typeface="Poppins" pitchFamily="2" charset="77"/>
              </a:endParaRPr>
            </a:p>
          </p:txBody>
        </p:sp>
      </p:grpSp>
      <p:grpSp>
        <p:nvGrpSpPr>
          <p:cNvPr id="15" name="Group 14">
            <a:extLst>
              <a:ext uri="{FF2B5EF4-FFF2-40B4-BE49-F238E27FC236}">
                <a16:creationId xmlns:a16="http://schemas.microsoft.com/office/drawing/2014/main" id="{833A58CE-8607-1C4E-9B27-8BA9A30CA935}"/>
              </a:ext>
            </a:extLst>
          </p:cNvPr>
          <p:cNvGrpSpPr/>
          <p:nvPr/>
        </p:nvGrpSpPr>
        <p:grpSpPr>
          <a:xfrm>
            <a:off x="4579448" y="1823844"/>
            <a:ext cx="3059645" cy="4354900"/>
            <a:chOff x="3131840" y="1275607"/>
            <a:chExt cx="2483056" cy="3534221"/>
          </a:xfrm>
        </p:grpSpPr>
        <p:pic>
          <p:nvPicPr>
            <p:cNvPr id="16" name="Picture 15">
              <a:extLst>
                <a:ext uri="{FF2B5EF4-FFF2-40B4-BE49-F238E27FC236}">
                  <a16:creationId xmlns:a16="http://schemas.microsoft.com/office/drawing/2014/main" id="{764AA4DD-9EB8-044A-B4AA-E607EAD6291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3"/>
            <a:stretch/>
          </p:blipFill>
          <p:spPr>
            <a:xfrm>
              <a:off x="3263333" y="1275607"/>
              <a:ext cx="2319537" cy="3061874"/>
            </a:xfrm>
            <a:prstGeom prst="rect">
              <a:avLst/>
            </a:prstGeom>
          </p:spPr>
        </p:pic>
        <p:sp>
          <p:nvSpPr>
            <p:cNvPr id="17" name="TextBox 16">
              <a:extLst>
                <a:ext uri="{FF2B5EF4-FFF2-40B4-BE49-F238E27FC236}">
                  <a16:creationId xmlns:a16="http://schemas.microsoft.com/office/drawing/2014/main" id="{0072C013-80E2-1E4E-BAE1-9355E783B294}"/>
                </a:ext>
              </a:extLst>
            </p:cNvPr>
            <p:cNvSpPr txBox="1"/>
            <p:nvPr/>
          </p:nvSpPr>
          <p:spPr>
            <a:xfrm>
              <a:off x="3295359" y="4456629"/>
              <a:ext cx="2319537" cy="290209"/>
            </a:xfrm>
            <a:prstGeom prst="rect">
              <a:avLst/>
            </a:prstGeom>
            <a:noFill/>
          </p:spPr>
          <p:txBody>
            <a:bodyPr wrap="square" rtlCol="0">
              <a:spAutoFit/>
            </a:bodyPr>
            <a:lstStyle/>
            <a:p>
              <a:pPr algn="ctr">
                <a:lnSpc>
                  <a:spcPct val="120000"/>
                </a:lnSpc>
                <a:buClr>
                  <a:schemeClr val="accent3"/>
                </a:buClr>
              </a:pPr>
              <a:r>
                <a:rPr lang="en-DE" sz="1600" dirty="0">
                  <a:highlight>
                    <a:srgbClr val="FFCB00"/>
                  </a:highlight>
                  <a:latin typeface="Lato Light" panose="020F0302020204030203" pitchFamily="34" charset="77"/>
                  <a:cs typeface="Poppins" pitchFamily="2" charset="77"/>
                </a:rPr>
                <a:t>Algorithmic Anxiety</a:t>
              </a:r>
            </a:p>
          </p:txBody>
        </p:sp>
        <p:pic>
          <p:nvPicPr>
            <p:cNvPr id="18" name="Graphic 17" descr="Siren">
              <a:extLst>
                <a:ext uri="{FF2B5EF4-FFF2-40B4-BE49-F238E27FC236}">
                  <a16:creationId xmlns:a16="http://schemas.microsoft.com/office/drawing/2014/main" id="{9B8F8281-DA35-AD49-AF1C-034208CBA2D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1840" y="4357785"/>
              <a:ext cx="452043" cy="452043"/>
            </a:xfrm>
            <a:prstGeom prst="rect">
              <a:avLst/>
            </a:prstGeom>
          </p:spPr>
        </p:pic>
      </p:grpSp>
      <p:sp>
        <p:nvSpPr>
          <p:cNvPr id="3" name="Rectangle 2">
            <a:extLst>
              <a:ext uri="{FF2B5EF4-FFF2-40B4-BE49-F238E27FC236}">
                <a16:creationId xmlns:a16="http://schemas.microsoft.com/office/drawing/2014/main" id="{D4D9A411-7EF2-DA47-BFEF-F88751BE3E4D}"/>
              </a:ext>
            </a:extLst>
          </p:cNvPr>
          <p:cNvSpPr/>
          <p:nvPr/>
        </p:nvSpPr>
        <p:spPr>
          <a:xfrm>
            <a:off x="838200" y="5379777"/>
            <a:ext cx="1472514" cy="215444"/>
          </a:xfrm>
          <a:prstGeom prst="rect">
            <a:avLst/>
          </a:prstGeom>
        </p:spPr>
        <p:txBody>
          <a:bodyPr wrap="square">
            <a:spAutoFit/>
          </a:bodyPr>
          <a:lstStyle/>
          <a:p>
            <a:r>
              <a:rPr lang="en-GB" sz="800" dirty="0">
                <a:solidFill>
                  <a:schemeClr val="bg1"/>
                </a:solidFill>
                <a:latin typeface="Lato Light" panose="020F0302020204030203" pitchFamily="34" charset="77"/>
              </a:rPr>
              <a:t>Source: </a:t>
            </a:r>
            <a:r>
              <a:rPr lang="en-GB" sz="800" dirty="0" err="1">
                <a:solidFill>
                  <a:schemeClr val="bg1"/>
                </a:solidFill>
                <a:latin typeface="Lato Light" panose="020F0302020204030203" pitchFamily="34" charset="77"/>
              </a:rPr>
              <a:t>www.facebook.com</a:t>
            </a:r>
            <a:endParaRPr lang="en-GB" sz="800" dirty="0">
              <a:solidFill>
                <a:schemeClr val="bg1"/>
              </a:solidFill>
              <a:effectLst/>
              <a:latin typeface="Lato Light" panose="020F0302020204030203" pitchFamily="34" charset="77"/>
            </a:endParaRPr>
          </a:p>
        </p:txBody>
      </p:sp>
      <p:sp>
        <p:nvSpPr>
          <p:cNvPr id="24" name="Rectangle 23">
            <a:extLst>
              <a:ext uri="{FF2B5EF4-FFF2-40B4-BE49-F238E27FC236}">
                <a16:creationId xmlns:a16="http://schemas.microsoft.com/office/drawing/2014/main" id="{8742E207-5067-3247-9CA7-FCD49E8ECA37}"/>
              </a:ext>
            </a:extLst>
          </p:cNvPr>
          <p:cNvSpPr/>
          <p:nvPr/>
        </p:nvSpPr>
        <p:spPr>
          <a:xfrm>
            <a:off x="6405624" y="5420079"/>
            <a:ext cx="1472514" cy="215444"/>
          </a:xfrm>
          <a:prstGeom prst="rect">
            <a:avLst/>
          </a:prstGeom>
        </p:spPr>
        <p:txBody>
          <a:bodyPr wrap="square">
            <a:spAutoFit/>
          </a:bodyPr>
          <a:lstStyle/>
          <a:p>
            <a:r>
              <a:rPr lang="en-GB" sz="800" dirty="0">
                <a:latin typeface="Lato Light" panose="020F0302020204030203" pitchFamily="34" charset="77"/>
              </a:rPr>
              <a:t>Source: </a:t>
            </a:r>
            <a:r>
              <a:rPr lang="en-GB" sz="800" dirty="0" err="1">
                <a:latin typeface="Lato Light" panose="020F0302020204030203" pitchFamily="34" charset="77"/>
              </a:rPr>
              <a:t>www.airbnb.com</a:t>
            </a:r>
            <a:endParaRPr lang="en-GB" sz="800" dirty="0">
              <a:effectLst/>
              <a:latin typeface="Lato Light" panose="020F0302020204030203" pitchFamily="34" charset="77"/>
            </a:endParaRPr>
          </a:p>
        </p:txBody>
      </p:sp>
      <p:sp>
        <p:nvSpPr>
          <p:cNvPr id="25" name="Rectangle 24">
            <a:extLst>
              <a:ext uri="{FF2B5EF4-FFF2-40B4-BE49-F238E27FC236}">
                <a16:creationId xmlns:a16="http://schemas.microsoft.com/office/drawing/2014/main" id="{B4BCFD66-59FE-704A-9FE2-E6846572429F}"/>
              </a:ext>
            </a:extLst>
          </p:cNvPr>
          <p:cNvSpPr/>
          <p:nvPr/>
        </p:nvSpPr>
        <p:spPr>
          <a:xfrm>
            <a:off x="8322779" y="5488992"/>
            <a:ext cx="1472514" cy="215444"/>
          </a:xfrm>
          <a:prstGeom prst="rect">
            <a:avLst/>
          </a:prstGeom>
        </p:spPr>
        <p:txBody>
          <a:bodyPr wrap="square">
            <a:spAutoFit/>
          </a:bodyPr>
          <a:lstStyle/>
          <a:p>
            <a:r>
              <a:rPr lang="en-GB" sz="800" dirty="0">
                <a:solidFill>
                  <a:schemeClr val="bg1"/>
                </a:solidFill>
                <a:latin typeface="Lato Light" panose="020F0302020204030203" pitchFamily="34" charset="77"/>
              </a:rPr>
              <a:t>Source: </a:t>
            </a:r>
            <a:r>
              <a:rPr lang="en-GB" sz="800" dirty="0" err="1">
                <a:solidFill>
                  <a:schemeClr val="bg1"/>
                </a:solidFill>
                <a:latin typeface="Lato Light" panose="020F0302020204030203" pitchFamily="34" charset="77"/>
              </a:rPr>
              <a:t>www.netflix.com</a:t>
            </a:r>
            <a:endParaRPr lang="en-GB" sz="800" dirty="0">
              <a:solidFill>
                <a:schemeClr val="bg1"/>
              </a:solidFill>
              <a:effectLst/>
              <a:latin typeface="Lato Light" panose="020F0302020204030203" pitchFamily="34" charset="77"/>
            </a:endParaRPr>
          </a:p>
        </p:txBody>
      </p:sp>
    </p:spTree>
    <p:extLst>
      <p:ext uri="{BB962C8B-B14F-4D97-AF65-F5344CB8AC3E}">
        <p14:creationId xmlns:p14="http://schemas.microsoft.com/office/powerpoint/2010/main" val="64094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FAFB-BB89-B040-B384-CC5569C97679}"/>
              </a:ext>
            </a:extLst>
          </p:cNvPr>
          <p:cNvSpPr>
            <a:spLocks noGrp="1"/>
          </p:cNvSpPr>
          <p:nvPr>
            <p:ph type="title"/>
          </p:nvPr>
        </p:nvSpPr>
        <p:spPr/>
        <p:txBody>
          <a:bodyPr/>
          <a:lstStyle/>
          <a:p>
            <a:r>
              <a:rPr lang="en-DE" dirty="0"/>
              <a:t>Right to Explanation in the GDPR</a:t>
            </a:r>
          </a:p>
        </p:txBody>
      </p:sp>
      <p:sp>
        <p:nvSpPr>
          <p:cNvPr id="3" name="Content Placeholder 2">
            <a:extLst>
              <a:ext uri="{FF2B5EF4-FFF2-40B4-BE49-F238E27FC236}">
                <a16:creationId xmlns:a16="http://schemas.microsoft.com/office/drawing/2014/main" id="{FA1AB3C4-48A2-8844-961D-C9D6A2224F56}"/>
              </a:ext>
            </a:extLst>
          </p:cNvPr>
          <p:cNvSpPr>
            <a:spLocks noGrp="1"/>
          </p:cNvSpPr>
          <p:nvPr>
            <p:ph idx="1"/>
          </p:nvPr>
        </p:nvSpPr>
        <p:spPr/>
        <p:txBody>
          <a:bodyPr>
            <a:normAutofit fontScale="77500" lnSpcReduction="20000"/>
          </a:bodyPr>
          <a:lstStyle/>
          <a:p>
            <a:pPr marL="0" indent="0">
              <a:lnSpc>
                <a:spcPct val="120000"/>
              </a:lnSpc>
              <a:buNone/>
            </a:pPr>
            <a:r>
              <a:rPr lang="en-GB" b="1" dirty="0">
                <a:latin typeface="Lato" panose="020F0502020204030203" pitchFamily="34" charset="77"/>
              </a:rPr>
              <a:t>Article 22</a:t>
            </a:r>
          </a:p>
          <a:p>
            <a:pPr marL="0" indent="0">
              <a:lnSpc>
                <a:spcPct val="120000"/>
              </a:lnSpc>
              <a:buNone/>
            </a:pPr>
            <a:r>
              <a:rPr lang="en-GB" dirty="0"/>
              <a:t>The data subject should have the right not to be subject to a decision, which may include a measure, evaluating personal aspects relating to him or her which is based solely on automated processing and which produces legal effects concerning him or her or similarly significantly affects him or her, such as automatic refusal of an online credit application or e-recruiting practices without any human intervention.</a:t>
            </a:r>
          </a:p>
          <a:p>
            <a:pPr marL="0" indent="0">
              <a:lnSpc>
                <a:spcPct val="120000"/>
              </a:lnSpc>
              <a:buNone/>
            </a:pPr>
            <a:r>
              <a:rPr lang="en-GB" dirty="0"/>
              <a:t>[…]</a:t>
            </a:r>
          </a:p>
          <a:p>
            <a:pPr marL="0" indent="0">
              <a:lnSpc>
                <a:spcPct val="120000"/>
              </a:lnSpc>
              <a:buNone/>
            </a:pPr>
            <a:r>
              <a:rPr lang="en-GB" dirty="0"/>
              <a:t>In any case, such processing should be subject to suitable safeguards, which should include </a:t>
            </a:r>
            <a:r>
              <a:rPr lang="en-GB" b="1" dirty="0">
                <a:solidFill>
                  <a:srgbClr val="6BAAC3"/>
                </a:solidFill>
                <a:latin typeface="Lato" panose="020F0502020204030203" pitchFamily="34" charset="77"/>
              </a:rPr>
              <a:t>specific information to the data subject </a:t>
            </a:r>
            <a:r>
              <a:rPr lang="en-GB" dirty="0"/>
              <a:t>and the right to </a:t>
            </a:r>
            <a:r>
              <a:rPr lang="en-GB" b="1" dirty="0">
                <a:solidFill>
                  <a:srgbClr val="6BAAC3"/>
                </a:solidFill>
                <a:latin typeface="Lato" panose="020F0502020204030203" pitchFamily="34" charset="77"/>
              </a:rPr>
              <a:t>obtain human intervention</a:t>
            </a:r>
            <a:r>
              <a:rPr lang="en-GB" dirty="0"/>
              <a:t>, to </a:t>
            </a:r>
            <a:r>
              <a:rPr lang="en-GB" b="1" dirty="0">
                <a:solidFill>
                  <a:srgbClr val="6BAAC3"/>
                </a:solidFill>
                <a:latin typeface="Lato" panose="020F0502020204030203" pitchFamily="34" charset="77"/>
              </a:rPr>
              <a:t>express his or her point of view</a:t>
            </a:r>
            <a:r>
              <a:rPr lang="en-GB" dirty="0"/>
              <a:t>, to </a:t>
            </a:r>
            <a:r>
              <a:rPr lang="en-GB" b="1" dirty="0">
                <a:solidFill>
                  <a:srgbClr val="6BAAC3"/>
                </a:solidFill>
                <a:latin typeface="Lato" panose="020F0502020204030203" pitchFamily="34" charset="77"/>
              </a:rPr>
              <a:t>obtain an explanation </a:t>
            </a:r>
            <a:r>
              <a:rPr lang="en-GB" dirty="0"/>
              <a:t>of the decision reached after such assessment and to </a:t>
            </a:r>
            <a:r>
              <a:rPr lang="en-GB" b="1" dirty="0">
                <a:solidFill>
                  <a:srgbClr val="6BAAC3"/>
                </a:solidFill>
                <a:latin typeface="Lato" panose="020F0502020204030203" pitchFamily="34" charset="77"/>
              </a:rPr>
              <a:t>challenge the decision</a:t>
            </a:r>
            <a:r>
              <a:rPr lang="en-GB" dirty="0"/>
              <a:t>.</a:t>
            </a:r>
          </a:p>
        </p:txBody>
      </p:sp>
      <p:sp>
        <p:nvSpPr>
          <p:cNvPr id="4" name="Slide Number Placeholder 3">
            <a:extLst>
              <a:ext uri="{FF2B5EF4-FFF2-40B4-BE49-F238E27FC236}">
                <a16:creationId xmlns:a16="http://schemas.microsoft.com/office/drawing/2014/main" id="{F9EDAEF3-50B7-7345-8401-30E3E0B0580D}"/>
              </a:ext>
            </a:extLst>
          </p:cNvPr>
          <p:cNvSpPr>
            <a:spLocks noGrp="1"/>
          </p:cNvSpPr>
          <p:nvPr>
            <p:ph type="sldNum" sz="quarter" idx="12"/>
          </p:nvPr>
        </p:nvSpPr>
        <p:spPr/>
        <p:txBody>
          <a:bodyPr/>
          <a:lstStyle/>
          <a:p>
            <a:r>
              <a:rPr lang="en-DE"/>
              <a:t>| </a:t>
            </a:r>
            <a:fld id="{3DF76B2C-8021-2942-A2B3-B42E91FDE4B0}" type="slidenum">
              <a:rPr lang="en-DE" smtClean="0"/>
              <a:pPr/>
              <a:t>24</a:t>
            </a:fld>
            <a:endParaRPr lang="en-DE" dirty="0"/>
          </a:p>
        </p:txBody>
      </p:sp>
    </p:spTree>
    <p:extLst>
      <p:ext uri="{BB962C8B-B14F-4D97-AF65-F5344CB8AC3E}">
        <p14:creationId xmlns:p14="http://schemas.microsoft.com/office/powerpoint/2010/main" val="2442207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25</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chemeClr val="bg1"/>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Tree>
    <p:extLst>
      <p:ext uri="{BB962C8B-B14F-4D97-AF65-F5344CB8AC3E}">
        <p14:creationId xmlns:p14="http://schemas.microsoft.com/office/powerpoint/2010/main" val="173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1"/>
                                        </p:tgtEl>
                                        <p:attrNameLst>
                                          <p:attrName>fillcolor</p:attrName>
                                        </p:attrNameLst>
                                      </p:cBhvr>
                                      <p:to>
                                        <a:srgbClr val="6BAAC3"/>
                                      </p:to>
                                    </p:animClr>
                                    <p:set>
                                      <p:cBhvr>
                                        <p:cTn id="7" dur="1000" fill="hold"/>
                                        <p:tgtEl>
                                          <p:spTgt spid="11"/>
                                        </p:tgtEl>
                                        <p:attrNameLst>
                                          <p:attrName>fill.type</p:attrName>
                                        </p:attrNameLst>
                                      </p:cBhvr>
                                      <p:to>
                                        <p:strVal val="solid"/>
                                      </p:to>
                                    </p:set>
                                    <p:set>
                                      <p:cBhvr>
                                        <p:cTn id="8" dur="1000" fill="hold"/>
                                        <p:tgtEl>
                                          <p:spTgt spid="11"/>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19"/>
                                        </p:tgtEl>
                                        <p:attrNameLst>
                                          <p:attrName>style.color</p:attrName>
                                        </p:attrNameLst>
                                      </p:cBhvr>
                                      <p:to>
                                        <a:srgbClr val="6BAAC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FE6C-F787-3646-A4BB-611599853B0C}"/>
              </a:ext>
            </a:extLst>
          </p:cNvPr>
          <p:cNvSpPr>
            <a:spLocks noGrp="1"/>
          </p:cNvSpPr>
          <p:nvPr>
            <p:ph type="title"/>
          </p:nvPr>
        </p:nvSpPr>
        <p:spPr/>
        <p:txBody>
          <a:bodyPr/>
          <a:lstStyle/>
          <a:p>
            <a:r>
              <a:rPr lang="en-DE" dirty="0"/>
              <a:t>Human-Centred Artificial Intelligence</a:t>
            </a:r>
          </a:p>
        </p:txBody>
      </p:sp>
      <p:sp>
        <p:nvSpPr>
          <p:cNvPr id="3" name="Content Placeholder 2">
            <a:extLst>
              <a:ext uri="{FF2B5EF4-FFF2-40B4-BE49-F238E27FC236}">
                <a16:creationId xmlns:a16="http://schemas.microsoft.com/office/drawing/2014/main" id="{FB626A30-C0FA-7F4E-AEE3-4524AB21EA33}"/>
              </a:ext>
            </a:extLst>
          </p:cNvPr>
          <p:cNvSpPr>
            <a:spLocks noGrp="1"/>
          </p:cNvSpPr>
          <p:nvPr>
            <p:ph idx="1"/>
          </p:nvPr>
        </p:nvSpPr>
        <p:spPr>
          <a:xfrm>
            <a:off x="838200" y="4665785"/>
            <a:ext cx="10515600" cy="1827090"/>
          </a:xfrm>
        </p:spPr>
        <p:txBody>
          <a:bodyPr>
            <a:normAutofit/>
          </a:bodyPr>
          <a:lstStyle/>
          <a:p>
            <a:pPr marL="0" indent="0">
              <a:lnSpc>
                <a:spcPct val="120000"/>
              </a:lnSpc>
              <a:buNone/>
            </a:pPr>
            <a:r>
              <a:rPr lang="en-GB" sz="2000" dirty="0"/>
              <a:t>“Human-Centred Artificial Intelligence (HCAI) focuses on </a:t>
            </a:r>
            <a:r>
              <a:rPr lang="en-GB" sz="2000" b="1" dirty="0">
                <a:solidFill>
                  <a:srgbClr val="6BAAC3"/>
                </a:solidFill>
                <a:latin typeface="Lato" panose="020F0502020204030203" pitchFamily="34" charset="77"/>
              </a:rPr>
              <a:t>amplifying, augmenting, and enhancing human performance </a:t>
            </a:r>
            <a:r>
              <a:rPr lang="en-GB" sz="2000" dirty="0"/>
              <a:t>in ways that make systems </a:t>
            </a:r>
            <a:r>
              <a:rPr lang="en-GB" sz="2000" b="1" dirty="0">
                <a:solidFill>
                  <a:srgbClr val="6BAAC3"/>
                </a:solidFill>
                <a:latin typeface="Lato" panose="020F0502020204030203" pitchFamily="34" charset="77"/>
              </a:rPr>
              <a:t>reliable, safe, and trustworthy</a:t>
            </a:r>
            <a:r>
              <a:rPr lang="en-GB" sz="2000" dirty="0"/>
              <a:t>. These systems also </a:t>
            </a:r>
            <a:r>
              <a:rPr lang="en-GB" sz="2000" b="1" dirty="0">
                <a:solidFill>
                  <a:srgbClr val="6BAAC3"/>
                </a:solidFill>
                <a:latin typeface="Lato" panose="020F0502020204030203" pitchFamily="34" charset="77"/>
              </a:rPr>
              <a:t>support</a:t>
            </a:r>
            <a:r>
              <a:rPr lang="en-GB" sz="2000" b="1" dirty="0">
                <a:solidFill>
                  <a:schemeClr val="accent3"/>
                </a:solidFill>
              </a:rPr>
              <a:t> </a:t>
            </a:r>
            <a:r>
              <a:rPr lang="en-GB" sz="2000" dirty="0"/>
              <a:t>human self-efficacy, encourage creativity, clarify responsibility, and facilitate social participation.”</a:t>
            </a:r>
          </a:p>
          <a:p>
            <a:pPr marL="0" indent="0" algn="r">
              <a:lnSpc>
                <a:spcPct val="120000"/>
              </a:lnSpc>
              <a:spcBef>
                <a:spcPts val="400"/>
              </a:spcBef>
              <a:buNone/>
            </a:pPr>
            <a:r>
              <a:rPr lang="en-DE" sz="1300" dirty="0"/>
              <a:t>[Shneiderman 2020]</a:t>
            </a:r>
          </a:p>
        </p:txBody>
      </p:sp>
      <p:sp>
        <p:nvSpPr>
          <p:cNvPr id="4" name="Slide Number Placeholder 3">
            <a:extLst>
              <a:ext uri="{FF2B5EF4-FFF2-40B4-BE49-F238E27FC236}">
                <a16:creationId xmlns:a16="http://schemas.microsoft.com/office/drawing/2014/main" id="{49004039-ED5C-1C4A-B986-8E5BEBF3C75B}"/>
              </a:ext>
            </a:extLst>
          </p:cNvPr>
          <p:cNvSpPr>
            <a:spLocks noGrp="1"/>
          </p:cNvSpPr>
          <p:nvPr>
            <p:ph type="sldNum" sz="quarter" idx="12"/>
          </p:nvPr>
        </p:nvSpPr>
        <p:spPr/>
        <p:txBody>
          <a:bodyPr/>
          <a:lstStyle/>
          <a:p>
            <a:r>
              <a:rPr lang="en-DE"/>
              <a:t>| </a:t>
            </a:r>
            <a:fld id="{3DF76B2C-8021-2942-A2B3-B42E91FDE4B0}" type="slidenum">
              <a:rPr lang="en-DE" smtClean="0"/>
              <a:pPr/>
              <a:t>26</a:t>
            </a:fld>
            <a:endParaRPr lang="en-DE" dirty="0"/>
          </a:p>
        </p:txBody>
      </p:sp>
      <p:pic>
        <p:nvPicPr>
          <p:cNvPr id="8" name="Picture 7">
            <a:extLst>
              <a:ext uri="{FF2B5EF4-FFF2-40B4-BE49-F238E27FC236}">
                <a16:creationId xmlns:a16="http://schemas.microsoft.com/office/drawing/2014/main" id="{13941E40-1881-FF4E-A429-817CE633B5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199" y="1391478"/>
            <a:ext cx="6993835" cy="3147307"/>
          </a:xfrm>
          <a:prstGeom prst="rect">
            <a:avLst/>
          </a:prstGeom>
        </p:spPr>
      </p:pic>
      <p:sp>
        <p:nvSpPr>
          <p:cNvPr id="9" name="TextBox 8">
            <a:extLst>
              <a:ext uri="{FF2B5EF4-FFF2-40B4-BE49-F238E27FC236}">
                <a16:creationId xmlns:a16="http://schemas.microsoft.com/office/drawing/2014/main" id="{0126FE5A-7103-7148-87C8-55DB21723231}"/>
              </a:ext>
            </a:extLst>
          </p:cNvPr>
          <p:cNvSpPr txBox="1"/>
          <p:nvPr/>
        </p:nvSpPr>
        <p:spPr>
          <a:xfrm>
            <a:off x="6387548" y="4323341"/>
            <a:ext cx="1736034" cy="215444"/>
          </a:xfrm>
          <a:prstGeom prst="rect">
            <a:avLst/>
          </a:prstGeom>
          <a:noFill/>
        </p:spPr>
        <p:txBody>
          <a:bodyPr wrap="square" rtlCol="0">
            <a:spAutoFit/>
          </a:bodyPr>
          <a:lstStyle/>
          <a:p>
            <a:r>
              <a:rPr lang="en-DE" sz="800" dirty="0">
                <a:solidFill>
                  <a:schemeClr val="bg1"/>
                </a:solidFill>
                <a:latin typeface="Lato Light" panose="020F0302020204030203" pitchFamily="34" charset="77"/>
              </a:rPr>
              <a:t>Source: Andy Kelly | Unsplash</a:t>
            </a:r>
          </a:p>
        </p:txBody>
      </p:sp>
    </p:spTree>
    <p:extLst>
      <p:ext uri="{BB962C8B-B14F-4D97-AF65-F5344CB8AC3E}">
        <p14:creationId xmlns:p14="http://schemas.microsoft.com/office/powerpoint/2010/main" val="3989717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496A-1CB8-6D4E-817B-1B52601D70EB}"/>
              </a:ext>
            </a:extLst>
          </p:cNvPr>
          <p:cNvSpPr>
            <a:spLocks noGrp="1"/>
          </p:cNvSpPr>
          <p:nvPr>
            <p:ph type="title"/>
          </p:nvPr>
        </p:nvSpPr>
        <p:spPr/>
        <p:txBody>
          <a:bodyPr/>
          <a:lstStyle/>
          <a:p>
            <a:r>
              <a:rPr lang="en-DE" dirty="0"/>
              <a:t>What is Explainability?</a:t>
            </a:r>
          </a:p>
        </p:txBody>
      </p:sp>
      <p:sp>
        <p:nvSpPr>
          <p:cNvPr id="3" name="Content Placeholder 2">
            <a:extLst>
              <a:ext uri="{FF2B5EF4-FFF2-40B4-BE49-F238E27FC236}">
                <a16:creationId xmlns:a16="http://schemas.microsoft.com/office/drawing/2014/main" id="{87C71B93-8950-994B-B315-AAD5D65E5EA9}"/>
              </a:ext>
            </a:extLst>
          </p:cNvPr>
          <p:cNvSpPr>
            <a:spLocks noGrp="1"/>
          </p:cNvSpPr>
          <p:nvPr>
            <p:ph idx="1"/>
          </p:nvPr>
        </p:nvSpPr>
        <p:spPr>
          <a:xfrm>
            <a:off x="4794738" y="1825625"/>
            <a:ext cx="6569132" cy="4351338"/>
          </a:xfrm>
        </p:spPr>
        <p:txBody>
          <a:bodyPr>
            <a:noAutofit/>
          </a:bodyPr>
          <a:lstStyle/>
          <a:p>
            <a:pPr>
              <a:lnSpc>
                <a:spcPct val="110000"/>
              </a:lnSpc>
              <a:spcBef>
                <a:spcPts val="1600"/>
              </a:spcBef>
            </a:pPr>
            <a:r>
              <a:rPr lang="en-GB" sz="2000" dirty="0"/>
              <a:t>“… the </a:t>
            </a:r>
            <a:r>
              <a:rPr lang="en-GB" sz="2000" b="1" dirty="0">
                <a:solidFill>
                  <a:srgbClr val="6BAAC3"/>
                </a:solidFill>
                <a:latin typeface="Lato" panose="020F0502020204030203" pitchFamily="34" charset="77"/>
              </a:rPr>
              <a:t>ability to explain or to present in understandable terms</a:t>
            </a:r>
            <a:r>
              <a:rPr lang="en-GB" sz="2000" dirty="0"/>
              <a:t> to a human” </a:t>
            </a:r>
            <a:r>
              <a:rPr lang="en-GB" sz="1200" dirty="0"/>
              <a:t>[Doshi-Velez &amp; Kim 2017]</a:t>
            </a:r>
          </a:p>
          <a:p>
            <a:pPr>
              <a:lnSpc>
                <a:spcPct val="110000"/>
              </a:lnSpc>
              <a:spcBef>
                <a:spcPts val="1600"/>
              </a:spcBef>
            </a:pPr>
            <a:r>
              <a:rPr lang="en-GB" sz="2000" dirty="0"/>
              <a:t>“… is the </a:t>
            </a:r>
            <a:r>
              <a:rPr lang="en-GB" sz="2000" b="1" dirty="0">
                <a:solidFill>
                  <a:srgbClr val="6BAAC3"/>
                </a:solidFill>
                <a:latin typeface="Lato" panose="020F0502020204030203" pitchFamily="34" charset="77"/>
              </a:rPr>
              <a:t>degree to which a human can understand </a:t>
            </a:r>
            <a:r>
              <a:rPr lang="en-GB" sz="2000" dirty="0"/>
              <a:t>the cause of a decision” </a:t>
            </a:r>
            <a:r>
              <a:rPr lang="en-GB" sz="1200" dirty="0"/>
              <a:t>[Miller 2017]</a:t>
            </a:r>
          </a:p>
          <a:p>
            <a:pPr>
              <a:lnSpc>
                <a:spcPct val="110000"/>
              </a:lnSpc>
              <a:spcBef>
                <a:spcPts val="1600"/>
              </a:spcBef>
            </a:pPr>
            <a:r>
              <a:rPr lang="en-GB" sz="2000" dirty="0"/>
              <a:t>“… is the degree to which a</a:t>
            </a:r>
            <a:r>
              <a:rPr lang="en-GB" sz="2000" b="1" dirty="0">
                <a:solidFill>
                  <a:srgbClr val="6BAAC3"/>
                </a:solidFill>
                <a:latin typeface="Lato" panose="020F0502020204030203" pitchFamily="34" charset="77"/>
              </a:rPr>
              <a:t> human can consistently predict </a:t>
            </a:r>
            <a:r>
              <a:rPr lang="en-GB" sz="2000" dirty="0"/>
              <a:t>the model's result” </a:t>
            </a:r>
            <a:r>
              <a:rPr lang="en-GB" sz="1200" dirty="0"/>
              <a:t>[Kim et al. 2016]</a:t>
            </a:r>
          </a:p>
          <a:p>
            <a:pPr>
              <a:lnSpc>
                <a:spcPct val="110000"/>
              </a:lnSpc>
              <a:spcBef>
                <a:spcPts val="1600"/>
              </a:spcBef>
            </a:pPr>
            <a:r>
              <a:rPr lang="en-GB" sz="2000" dirty="0"/>
              <a:t>“</a:t>
            </a:r>
            <a:r>
              <a:rPr lang="en-GB" sz="2000" b="1" dirty="0" err="1">
                <a:solidFill>
                  <a:srgbClr val="6BAAC3"/>
                </a:solidFill>
                <a:latin typeface="Lato" panose="020F0502020204030203" pitchFamily="34" charset="77"/>
              </a:rPr>
              <a:t>Explainability</a:t>
            </a:r>
            <a:r>
              <a:rPr lang="en-GB" sz="2000" dirty="0"/>
              <a:t>”, “</a:t>
            </a:r>
            <a:r>
              <a:rPr lang="en-GB" sz="2000" b="1" dirty="0">
                <a:solidFill>
                  <a:srgbClr val="6BAAC3"/>
                </a:solidFill>
                <a:latin typeface="Lato" panose="020F0502020204030203" pitchFamily="34" charset="77"/>
              </a:rPr>
              <a:t>Interpretability</a:t>
            </a:r>
            <a:r>
              <a:rPr lang="en-GB" sz="2000" dirty="0"/>
              <a:t>”, and “</a:t>
            </a:r>
            <a:r>
              <a:rPr lang="en-GB" sz="2000" b="1" dirty="0">
                <a:solidFill>
                  <a:srgbClr val="6BAAC3"/>
                </a:solidFill>
                <a:latin typeface="Lato" panose="020F0502020204030203" pitchFamily="34" charset="77"/>
              </a:rPr>
              <a:t>Transparency</a:t>
            </a:r>
            <a:r>
              <a:rPr lang="en-GB" sz="2000" dirty="0"/>
              <a:t>” are often used interchangeably</a:t>
            </a:r>
          </a:p>
        </p:txBody>
      </p:sp>
      <p:sp>
        <p:nvSpPr>
          <p:cNvPr id="4" name="Slide Number Placeholder 3">
            <a:extLst>
              <a:ext uri="{FF2B5EF4-FFF2-40B4-BE49-F238E27FC236}">
                <a16:creationId xmlns:a16="http://schemas.microsoft.com/office/drawing/2014/main" id="{8B6B4B38-4AB5-2249-A5A2-7F29F91545BE}"/>
              </a:ext>
            </a:extLst>
          </p:cNvPr>
          <p:cNvSpPr>
            <a:spLocks noGrp="1"/>
          </p:cNvSpPr>
          <p:nvPr>
            <p:ph type="sldNum" sz="quarter" idx="12"/>
          </p:nvPr>
        </p:nvSpPr>
        <p:spPr/>
        <p:txBody>
          <a:bodyPr/>
          <a:lstStyle/>
          <a:p>
            <a:r>
              <a:rPr lang="en-DE" dirty="0"/>
              <a:t>| </a:t>
            </a:r>
            <a:fld id="{3DF76B2C-8021-2942-A2B3-B42E91FDE4B0}" type="slidenum">
              <a:rPr lang="en-DE" smtClean="0"/>
              <a:pPr/>
              <a:t>27</a:t>
            </a:fld>
            <a:endParaRPr lang="en-DE" dirty="0"/>
          </a:p>
        </p:txBody>
      </p:sp>
      <p:pic>
        <p:nvPicPr>
          <p:cNvPr id="5" name="Picture 4">
            <a:extLst>
              <a:ext uri="{FF2B5EF4-FFF2-40B4-BE49-F238E27FC236}">
                <a16:creationId xmlns:a16="http://schemas.microsoft.com/office/drawing/2014/main" id="{D42795D5-09A6-1648-A35B-66E8F84828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8130" y="1877321"/>
            <a:ext cx="3109790" cy="3109790"/>
          </a:xfrm>
          <a:prstGeom prst="rect">
            <a:avLst/>
          </a:prstGeom>
        </p:spPr>
      </p:pic>
      <p:pic>
        <p:nvPicPr>
          <p:cNvPr id="6" name="Picture 5">
            <a:extLst>
              <a:ext uri="{FF2B5EF4-FFF2-40B4-BE49-F238E27FC236}">
                <a16:creationId xmlns:a16="http://schemas.microsoft.com/office/drawing/2014/main" id="{17EEA21A-FAD8-D34F-A101-021B84D222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1874105"/>
            <a:ext cx="3109790" cy="3109790"/>
          </a:xfrm>
          <a:prstGeom prst="rect">
            <a:avLst/>
          </a:prstGeom>
        </p:spPr>
      </p:pic>
      <p:sp>
        <p:nvSpPr>
          <p:cNvPr id="7" name="TextBox 6">
            <a:extLst>
              <a:ext uri="{FF2B5EF4-FFF2-40B4-BE49-F238E27FC236}">
                <a16:creationId xmlns:a16="http://schemas.microsoft.com/office/drawing/2014/main" id="{A2D10784-9F14-2047-BEC3-DFF61D167830}"/>
              </a:ext>
            </a:extLst>
          </p:cNvPr>
          <p:cNvSpPr txBox="1"/>
          <p:nvPr/>
        </p:nvSpPr>
        <p:spPr>
          <a:xfrm>
            <a:off x="1032185" y="5058648"/>
            <a:ext cx="2160240" cy="230191"/>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Courtesy of Quay Au</a:t>
            </a:r>
          </a:p>
        </p:txBody>
      </p:sp>
    </p:spTree>
    <p:extLst>
      <p:ext uri="{BB962C8B-B14F-4D97-AF65-F5344CB8AC3E}">
        <p14:creationId xmlns:p14="http://schemas.microsoft.com/office/powerpoint/2010/main" val="279188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E701-54F1-F245-9B33-E05B44BBC48B}"/>
              </a:ext>
            </a:extLst>
          </p:cNvPr>
          <p:cNvSpPr>
            <a:spLocks noGrp="1"/>
          </p:cNvSpPr>
          <p:nvPr>
            <p:ph type="title"/>
          </p:nvPr>
        </p:nvSpPr>
        <p:spPr/>
        <p:txBody>
          <a:bodyPr/>
          <a:lstStyle/>
          <a:p>
            <a:r>
              <a:rPr lang="en-DE" dirty="0"/>
              <a:t>Applications of Explainability</a:t>
            </a:r>
          </a:p>
        </p:txBody>
      </p:sp>
      <p:sp>
        <p:nvSpPr>
          <p:cNvPr id="3" name="Content Placeholder 2">
            <a:extLst>
              <a:ext uri="{FF2B5EF4-FFF2-40B4-BE49-F238E27FC236}">
                <a16:creationId xmlns:a16="http://schemas.microsoft.com/office/drawing/2014/main" id="{0D553501-C8FA-D145-BD8D-72276B91B50E}"/>
              </a:ext>
            </a:extLst>
          </p:cNvPr>
          <p:cNvSpPr>
            <a:spLocks noGrp="1"/>
          </p:cNvSpPr>
          <p:nvPr>
            <p:ph idx="1"/>
          </p:nvPr>
        </p:nvSpPr>
        <p:spPr>
          <a:xfrm>
            <a:off x="4315598" y="1825625"/>
            <a:ext cx="7038202" cy="4351338"/>
          </a:xfrm>
        </p:spPr>
        <p:txBody>
          <a:bodyPr/>
          <a:lstStyle/>
          <a:p>
            <a:pPr marL="342900" indent="-342900">
              <a:buFont typeface="+mj-lt"/>
              <a:buAutoNum type="arabicPeriod"/>
            </a:pPr>
            <a:r>
              <a:rPr lang="en-GB" b="1" dirty="0">
                <a:solidFill>
                  <a:srgbClr val="6BAAC3"/>
                </a:solidFill>
                <a:latin typeface="Lato" panose="020F0502020204030203" pitchFamily="34" charset="77"/>
              </a:rPr>
              <a:t>Model Validation: </a:t>
            </a:r>
            <a:r>
              <a:rPr lang="en-GB" dirty="0"/>
              <a:t>Eliminate bias in the training data</a:t>
            </a:r>
          </a:p>
          <a:p>
            <a:pPr marL="342900" indent="-342900">
              <a:buFont typeface="+mj-lt"/>
              <a:buAutoNum type="arabicPeriod"/>
            </a:pPr>
            <a:endParaRPr lang="en-GB" dirty="0"/>
          </a:p>
          <a:p>
            <a:pPr marL="342900" indent="-342900">
              <a:buFont typeface="+mj-lt"/>
              <a:buAutoNum type="arabicPeriod"/>
            </a:pPr>
            <a:r>
              <a:rPr lang="en-GB" b="1" dirty="0">
                <a:solidFill>
                  <a:srgbClr val="6BAAC3"/>
                </a:solidFill>
                <a:latin typeface="Lato" panose="020F0502020204030203" pitchFamily="34" charset="77"/>
              </a:rPr>
              <a:t>Model Debugging: </a:t>
            </a:r>
            <a:r>
              <a:rPr lang="en-GB" dirty="0"/>
              <a:t>Debug models and analyse wrong predictions</a:t>
            </a:r>
          </a:p>
          <a:p>
            <a:pPr marL="342900" indent="-342900">
              <a:buFont typeface="+mj-lt"/>
              <a:buAutoNum type="arabicPeriod"/>
            </a:pPr>
            <a:endParaRPr lang="en-GB" dirty="0"/>
          </a:p>
          <a:p>
            <a:pPr marL="342900" indent="-342900">
              <a:buFont typeface="+mj-lt"/>
              <a:buAutoNum type="arabicPeriod"/>
            </a:pPr>
            <a:r>
              <a:rPr lang="en-GB" b="1" dirty="0">
                <a:solidFill>
                  <a:srgbClr val="6BAAC3"/>
                </a:solidFill>
                <a:latin typeface="Lato" panose="020F0502020204030203" pitchFamily="34" charset="77"/>
              </a:rPr>
              <a:t>Knowledge Discovery: </a:t>
            </a:r>
            <a:r>
              <a:rPr lang="en-GB" dirty="0"/>
              <a:t>Gain new insights through the analysis</a:t>
            </a:r>
          </a:p>
        </p:txBody>
      </p:sp>
      <p:sp>
        <p:nvSpPr>
          <p:cNvPr id="4" name="Slide Number Placeholder 3">
            <a:extLst>
              <a:ext uri="{FF2B5EF4-FFF2-40B4-BE49-F238E27FC236}">
                <a16:creationId xmlns:a16="http://schemas.microsoft.com/office/drawing/2014/main" id="{66CA8126-DA47-C040-B065-FBEEB50BDADE}"/>
              </a:ext>
            </a:extLst>
          </p:cNvPr>
          <p:cNvSpPr>
            <a:spLocks noGrp="1"/>
          </p:cNvSpPr>
          <p:nvPr>
            <p:ph type="sldNum" sz="quarter" idx="12"/>
          </p:nvPr>
        </p:nvSpPr>
        <p:spPr/>
        <p:txBody>
          <a:bodyPr/>
          <a:lstStyle/>
          <a:p>
            <a:r>
              <a:rPr lang="en-DE" dirty="0"/>
              <a:t>[Du et al. 2020] | </a:t>
            </a:r>
            <a:fld id="{3DF76B2C-8021-2942-A2B3-B42E91FDE4B0}" type="slidenum">
              <a:rPr lang="en-DE" smtClean="0"/>
              <a:pPr/>
              <a:t>28</a:t>
            </a:fld>
            <a:endParaRPr lang="en-DE" dirty="0"/>
          </a:p>
        </p:txBody>
      </p:sp>
      <p:pic>
        <p:nvPicPr>
          <p:cNvPr id="5" name="Grafik 9">
            <a:extLst>
              <a:ext uri="{FF2B5EF4-FFF2-40B4-BE49-F238E27FC236}">
                <a16:creationId xmlns:a16="http://schemas.microsoft.com/office/drawing/2014/main" id="{3B3366B8-3E2F-8F4A-8AA3-7D3F2BB9EC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625396"/>
            <a:ext cx="2866292" cy="4535406"/>
          </a:xfrm>
          <a:prstGeom prst="rect">
            <a:avLst/>
          </a:prstGeom>
        </p:spPr>
      </p:pic>
      <p:sp>
        <p:nvSpPr>
          <p:cNvPr id="6" name="Oval 5">
            <a:extLst>
              <a:ext uri="{FF2B5EF4-FFF2-40B4-BE49-F238E27FC236}">
                <a16:creationId xmlns:a16="http://schemas.microsoft.com/office/drawing/2014/main" id="{3453BDD8-7AEC-ED4F-9F58-4894AE0A1D83}"/>
              </a:ext>
            </a:extLst>
          </p:cNvPr>
          <p:cNvSpPr/>
          <p:nvPr/>
        </p:nvSpPr>
        <p:spPr>
          <a:xfrm>
            <a:off x="600237" y="2349890"/>
            <a:ext cx="3477397" cy="2219065"/>
          </a:xfrm>
          <a:prstGeom prst="ellipse">
            <a:avLst/>
          </a:prstGeom>
          <a:noFill/>
          <a:ln w="38100">
            <a:solidFill>
              <a:srgbClr val="FFCB00"/>
            </a:solidFill>
            <a:extLst>
              <a:ext uri="{C807C97D-BFC1-408E-A445-0C87EB9F89A2}">
                <ask:lineSketchStyleProps xmlns:ask="http://schemas.microsoft.com/office/drawing/2018/sketchyshapes" sd="4138900056">
                  <a:custGeom>
                    <a:avLst/>
                    <a:gdLst>
                      <a:gd name="connsiteX0" fmla="*/ 0 w 3477397"/>
                      <a:gd name="connsiteY0" fmla="*/ 1109533 h 2219065"/>
                      <a:gd name="connsiteX1" fmla="*/ 1738699 w 3477397"/>
                      <a:gd name="connsiteY1" fmla="*/ 0 h 2219065"/>
                      <a:gd name="connsiteX2" fmla="*/ 3477398 w 3477397"/>
                      <a:gd name="connsiteY2" fmla="*/ 1109533 h 2219065"/>
                      <a:gd name="connsiteX3" fmla="*/ 1738699 w 3477397"/>
                      <a:gd name="connsiteY3" fmla="*/ 2219066 h 2219065"/>
                      <a:gd name="connsiteX4" fmla="*/ 0 w 3477397"/>
                      <a:gd name="connsiteY4" fmla="*/ 1109533 h 221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397" h="2219065" extrusionOk="0">
                        <a:moveTo>
                          <a:pt x="0" y="1109533"/>
                        </a:moveTo>
                        <a:cubicBezTo>
                          <a:pt x="-5296" y="484756"/>
                          <a:pt x="799249" y="-1804"/>
                          <a:pt x="1738699" y="0"/>
                        </a:cubicBezTo>
                        <a:cubicBezTo>
                          <a:pt x="2682482" y="36887"/>
                          <a:pt x="3467955" y="511570"/>
                          <a:pt x="3477398" y="1109533"/>
                        </a:cubicBezTo>
                        <a:cubicBezTo>
                          <a:pt x="3450246" y="1703277"/>
                          <a:pt x="2621010" y="2315505"/>
                          <a:pt x="1738699" y="2219066"/>
                        </a:cubicBezTo>
                        <a:cubicBezTo>
                          <a:pt x="737866" y="2122270"/>
                          <a:pt x="-7138" y="1682433"/>
                          <a:pt x="0" y="11095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1500" dirty="0" err="1">
              <a:solidFill>
                <a:schemeClr val="tx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6A2179B5-7923-C544-88F1-E6C35C2DA2B6}"/>
              </a:ext>
            </a:extLst>
          </p:cNvPr>
          <p:cNvSpPr txBox="1"/>
          <p:nvPr/>
        </p:nvSpPr>
        <p:spPr>
          <a:xfrm>
            <a:off x="838200" y="6106298"/>
            <a:ext cx="2160240" cy="230191"/>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[Molnar 2019]</a:t>
            </a:r>
          </a:p>
        </p:txBody>
      </p:sp>
    </p:spTree>
    <p:extLst>
      <p:ext uri="{BB962C8B-B14F-4D97-AF65-F5344CB8AC3E}">
        <p14:creationId xmlns:p14="http://schemas.microsoft.com/office/powerpoint/2010/main" val="3551024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2197-35D4-D746-B06E-BD2F3DB4E1E5}"/>
              </a:ext>
            </a:extLst>
          </p:cNvPr>
          <p:cNvSpPr>
            <a:spLocks noGrp="1"/>
          </p:cNvSpPr>
          <p:nvPr>
            <p:ph type="title"/>
          </p:nvPr>
        </p:nvSpPr>
        <p:spPr/>
        <p:txBody>
          <a:bodyPr/>
          <a:lstStyle/>
          <a:p>
            <a:r>
              <a:rPr lang="en-DE" dirty="0"/>
              <a:t>Model Validation</a:t>
            </a:r>
          </a:p>
        </p:txBody>
      </p:sp>
      <p:sp>
        <p:nvSpPr>
          <p:cNvPr id="4" name="Slide Number Placeholder 3">
            <a:extLst>
              <a:ext uri="{FF2B5EF4-FFF2-40B4-BE49-F238E27FC236}">
                <a16:creationId xmlns:a16="http://schemas.microsoft.com/office/drawing/2014/main" id="{953555C7-565E-7C4C-9991-3610B4544527}"/>
              </a:ext>
            </a:extLst>
          </p:cNvPr>
          <p:cNvSpPr>
            <a:spLocks noGrp="1"/>
          </p:cNvSpPr>
          <p:nvPr>
            <p:ph type="sldNum" sz="quarter" idx="12"/>
          </p:nvPr>
        </p:nvSpPr>
        <p:spPr/>
        <p:txBody>
          <a:bodyPr/>
          <a:lstStyle/>
          <a:p>
            <a:r>
              <a:rPr lang="en-DE"/>
              <a:t>| </a:t>
            </a:r>
            <a:fld id="{3DF76B2C-8021-2942-A2B3-B42E91FDE4B0}" type="slidenum">
              <a:rPr lang="en-DE" smtClean="0"/>
              <a:pPr/>
              <a:t>29</a:t>
            </a:fld>
            <a:endParaRPr lang="en-DE" dirty="0"/>
          </a:p>
        </p:txBody>
      </p:sp>
      <p:pic>
        <p:nvPicPr>
          <p:cNvPr id="5" name="Picture 4">
            <a:extLst>
              <a:ext uri="{FF2B5EF4-FFF2-40B4-BE49-F238E27FC236}">
                <a16:creationId xmlns:a16="http://schemas.microsoft.com/office/drawing/2014/main" id="{8812E4B2-A886-1A4C-A0F2-8100722338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13"/>
          <a:stretch/>
        </p:blipFill>
        <p:spPr>
          <a:xfrm>
            <a:off x="900110" y="1501918"/>
            <a:ext cx="5191107" cy="3890697"/>
          </a:xfrm>
          <a:prstGeom prst="rect">
            <a:avLst/>
          </a:prstGeom>
        </p:spPr>
      </p:pic>
      <p:sp>
        <p:nvSpPr>
          <p:cNvPr id="6" name="TextBox 5">
            <a:extLst>
              <a:ext uri="{FF2B5EF4-FFF2-40B4-BE49-F238E27FC236}">
                <a16:creationId xmlns:a16="http://schemas.microsoft.com/office/drawing/2014/main" id="{04B98229-EBA8-A14C-AE81-865A4902A07B}"/>
              </a:ext>
            </a:extLst>
          </p:cNvPr>
          <p:cNvSpPr txBox="1"/>
          <p:nvPr/>
        </p:nvSpPr>
        <p:spPr>
          <a:xfrm>
            <a:off x="899591" y="5464537"/>
            <a:ext cx="5191107" cy="432000"/>
          </a:xfrm>
          <a:prstGeom prst="rect">
            <a:avLst/>
          </a:prstGeom>
          <a:solidFill>
            <a:srgbClr val="6BAAC3"/>
          </a:solidFill>
        </p:spPr>
        <p:txBody>
          <a:bodyPr wrap="square" rtlCol="0" anchor="ctr" anchorCtr="0">
            <a:spAutoFit/>
          </a:bodyPr>
          <a:lstStyle/>
          <a:p>
            <a:pPr algn="l">
              <a:lnSpc>
                <a:spcPct val="120000"/>
              </a:lnSpc>
              <a:buClr>
                <a:schemeClr val="accent3"/>
              </a:buClr>
            </a:pPr>
            <a:r>
              <a:rPr lang="de-DE" sz="1400" dirty="0" err="1">
                <a:solidFill>
                  <a:schemeClr val="bg1"/>
                </a:solidFill>
                <a:latin typeface="Source Code Pro" panose="020B0509030403020204" pitchFamily="49" charset="77"/>
                <a:cs typeface="Poppins" pitchFamily="2" charset="77"/>
              </a:rPr>
              <a:t>Classified</a:t>
            </a:r>
            <a:r>
              <a:rPr lang="de-DE" sz="1400" dirty="0">
                <a:solidFill>
                  <a:schemeClr val="bg1"/>
                </a:solidFill>
                <a:latin typeface="Source Code Pro" panose="020B0509030403020204" pitchFamily="49" charset="77"/>
                <a:cs typeface="Poppins" pitchFamily="2" charset="77"/>
              </a:rPr>
              <a:t> </a:t>
            </a:r>
            <a:r>
              <a:rPr lang="de-DE" sz="1400" dirty="0" err="1">
                <a:solidFill>
                  <a:schemeClr val="bg1"/>
                </a:solidFill>
                <a:latin typeface="Source Code Pro" panose="020B0509030403020204" pitchFamily="49" charset="77"/>
                <a:cs typeface="Poppins" pitchFamily="2" charset="77"/>
              </a:rPr>
              <a:t>as</a:t>
            </a:r>
            <a:r>
              <a:rPr lang="de-DE" sz="1400" dirty="0">
                <a:solidFill>
                  <a:schemeClr val="bg1"/>
                </a:solidFill>
                <a:latin typeface="Source Code Pro" panose="020B0509030403020204" pitchFamily="49" charset="77"/>
                <a:cs typeface="Poppins" pitchFamily="2" charset="77"/>
              </a:rPr>
              <a:t> Dog</a:t>
            </a:r>
          </a:p>
        </p:txBody>
      </p:sp>
      <p:sp>
        <p:nvSpPr>
          <p:cNvPr id="7" name="TextBox 6">
            <a:extLst>
              <a:ext uri="{FF2B5EF4-FFF2-40B4-BE49-F238E27FC236}">
                <a16:creationId xmlns:a16="http://schemas.microsoft.com/office/drawing/2014/main" id="{EFDE952D-B236-7841-AD7E-161CB4D25194}"/>
              </a:ext>
            </a:extLst>
          </p:cNvPr>
          <p:cNvSpPr txBox="1"/>
          <p:nvPr/>
        </p:nvSpPr>
        <p:spPr>
          <a:xfrm>
            <a:off x="6239254" y="5464537"/>
            <a:ext cx="5239653" cy="432000"/>
          </a:xfrm>
          <a:prstGeom prst="rect">
            <a:avLst/>
          </a:prstGeom>
          <a:solidFill>
            <a:srgbClr val="6BAAC3"/>
          </a:solidFill>
        </p:spPr>
        <p:txBody>
          <a:bodyPr wrap="square" rtlCol="0" anchor="ctr" anchorCtr="0">
            <a:spAutoFit/>
          </a:bodyPr>
          <a:lstStyle/>
          <a:p>
            <a:pPr algn="l">
              <a:lnSpc>
                <a:spcPct val="120000"/>
              </a:lnSpc>
              <a:buClr>
                <a:schemeClr val="accent3"/>
              </a:buClr>
            </a:pPr>
            <a:r>
              <a:rPr lang="de-DE" sz="1400" dirty="0" err="1">
                <a:solidFill>
                  <a:schemeClr val="bg1"/>
                </a:solidFill>
                <a:latin typeface="Source Code Pro" panose="020B0509030403020204" pitchFamily="49" charset="77"/>
                <a:cs typeface="Poppins" pitchFamily="2" charset="77"/>
              </a:rPr>
              <a:t>Classified</a:t>
            </a:r>
            <a:r>
              <a:rPr lang="de-DE" sz="1400" dirty="0">
                <a:solidFill>
                  <a:schemeClr val="bg1"/>
                </a:solidFill>
                <a:latin typeface="Source Code Pro" panose="020B0509030403020204" pitchFamily="49" charset="77"/>
                <a:cs typeface="Poppins" pitchFamily="2" charset="77"/>
              </a:rPr>
              <a:t> </a:t>
            </a:r>
            <a:r>
              <a:rPr lang="de-DE" sz="1400" dirty="0" err="1">
                <a:solidFill>
                  <a:schemeClr val="bg1"/>
                </a:solidFill>
                <a:latin typeface="Source Code Pro" panose="020B0509030403020204" pitchFamily="49" charset="77"/>
                <a:cs typeface="Poppins" pitchFamily="2" charset="77"/>
              </a:rPr>
              <a:t>as</a:t>
            </a:r>
            <a:r>
              <a:rPr lang="de-DE" sz="1400" dirty="0">
                <a:solidFill>
                  <a:schemeClr val="bg1"/>
                </a:solidFill>
                <a:latin typeface="Source Code Pro" panose="020B0509030403020204" pitchFamily="49" charset="77"/>
                <a:cs typeface="Poppins" pitchFamily="2" charset="77"/>
              </a:rPr>
              <a:t> Wolf</a:t>
            </a:r>
          </a:p>
        </p:txBody>
      </p:sp>
      <p:pic>
        <p:nvPicPr>
          <p:cNvPr id="8" name="Picture 7">
            <a:extLst>
              <a:ext uri="{FF2B5EF4-FFF2-40B4-BE49-F238E27FC236}">
                <a16:creationId xmlns:a16="http://schemas.microsoft.com/office/drawing/2014/main" id="{36EA8E06-1835-9944-ACF5-0E876E255B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39255" y="1501918"/>
            <a:ext cx="5239653" cy="3890697"/>
          </a:xfrm>
          <a:prstGeom prst="rect">
            <a:avLst/>
          </a:prstGeom>
        </p:spPr>
      </p:pic>
      <p:sp>
        <p:nvSpPr>
          <p:cNvPr id="9" name="TextBox 8">
            <a:extLst>
              <a:ext uri="{FF2B5EF4-FFF2-40B4-BE49-F238E27FC236}">
                <a16:creationId xmlns:a16="http://schemas.microsoft.com/office/drawing/2014/main" id="{1C29023D-15A8-7D44-B0F3-70EAFD760EA5}"/>
              </a:ext>
            </a:extLst>
          </p:cNvPr>
          <p:cNvSpPr txBox="1"/>
          <p:nvPr/>
        </p:nvSpPr>
        <p:spPr>
          <a:xfrm>
            <a:off x="899591" y="5124170"/>
            <a:ext cx="3163203" cy="230191"/>
          </a:xfrm>
          <a:prstGeom prst="rect">
            <a:avLst/>
          </a:prstGeom>
          <a:noFill/>
        </p:spPr>
        <p:txBody>
          <a:bodyPr wrap="square" rtlCol="0">
            <a:spAutoFit/>
          </a:bodyPr>
          <a:lstStyle/>
          <a:p>
            <a:pPr>
              <a:lnSpc>
                <a:spcPct val="120000"/>
              </a:lnSpc>
              <a:buClr>
                <a:schemeClr val="accent3"/>
              </a:buClr>
            </a:pPr>
            <a:r>
              <a:rPr lang="de-DE" sz="800" dirty="0">
                <a:solidFill>
                  <a:schemeClr val="bg1"/>
                </a:solidFill>
                <a:latin typeface="Lato Light" panose="020F0302020204030203" pitchFamily="34" charset="77"/>
                <a:cs typeface="Poppins" pitchFamily="2" charset="77"/>
              </a:rPr>
              <a:t>Source: Brandon Messner | </a:t>
            </a:r>
            <a:r>
              <a:rPr lang="de-DE" sz="800" dirty="0" err="1">
                <a:solidFill>
                  <a:schemeClr val="bg1"/>
                </a:solidFill>
                <a:latin typeface="Lato Light" panose="020F0302020204030203" pitchFamily="34" charset="77"/>
                <a:cs typeface="Poppins" pitchFamily="2" charset="77"/>
              </a:rPr>
              <a:t>Unsplash</a:t>
            </a:r>
            <a:endParaRPr lang="en-DE" sz="800" dirty="0">
              <a:solidFill>
                <a:schemeClr val="bg1"/>
              </a:solidFill>
              <a:latin typeface="Lato Light" panose="020F0302020204030203" pitchFamily="34" charset="77"/>
              <a:cs typeface="Poppins" pitchFamily="2" charset="77"/>
            </a:endParaRPr>
          </a:p>
        </p:txBody>
      </p:sp>
      <p:sp>
        <p:nvSpPr>
          <p:cNvPr id="10" name="TextBox 9">
            <a:extLst>
              <a:ext uri="{FF2B5EF4-FFF2-40B4-BE49-F238E27FC236}">
                <a16:creationId xmlns:a16="http://schemas.microsoft.com/office/drawing/2014/main" id="{F4AB0B56-90F5-F345-82BC-8FB684E3175B}"/>
              </a:ext>
            </a:extLst>
          </p:cNvPr>
          <p:cNvSpPr txBox="1"/>
          <p:nvPr/>
        </p:nvSpPr>
        <p:spPr>
          <a:xfrm>
            <a:off x="9710289" y="5162424"/>
            <a:ext cx="3163202" cy="230191"/>
          </a:xfrm>
          <a:prstGeom prst="rect">
            <a:avLst/>
          </a:prstGeom>
          <a:noFill/>
        </p:spPr>
        <p:txBody>
          <a:bodyPr wrap="square" rtlCol="0">
            <a:spAutoFit/>
          </a:bodyPr>
          <a:lstStyle/>
          <a:p>
            <a:pPr>
              <a:lnSpc>
                <a:spcPct val="120000"/>
              </a:lnSpc>
              <a:buClr>
                <a:schemeClr val="accent3"/>
              </a:buClr>
            </a:pPr>
            <a:r>
              <a:rPr lang="de-DE" sz="800" dirty="0">
                <a:latin typeface="Lato Light" panose="020F0302020204030203" pitchFamily="34" charset="77"/>
                <a:cs typeface="Poppins" pitchFamily="2" charset="77"/>
              </a:rPr>
              <a:t>Source: Jose Carls Ichiro | </a:t>
            </a:r>
            <a:r>
              <a:rPr lang="de-DE" sz="800" dirty="0" err="1">
                <a:latin typeface="Lato Light" panose="020F0302020204030203" pitchFamily="34" charset="77"/>
                <a:cs typeface="Poppins" pitchFamily="2" charset="77"/>
              </a:rPr>
              <a:t>Unsplash</a:t>
            </a:r>
            <a:endParaRPr lang="en-DE" sz="800" dirty="0">
              <a:latin typeface="Lato Light" panose="020F0302020204030203" pitchFamily="34" charset="77"/>
              <a:cs typeface="Poppins" pitchFamily="2" charset="77"/>
            </a:endParaRPr>
          </a:p>
        </p:txBody>
      </p:sp>
    </p:spTree>
    <p:extLst>
      <p:ext uri="{BB962C8B-B14F-4D97-AF65-F5344CB8AC3E}">
        <p14:creationId xmlns:p14="http://schemas.microsoft.com/office/powerpoint/2010/main" val="1801298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6BCB-DA45-3D4D-AE0C-6DDCBC9383A7}"/>
              </a:ext>
            </a:extLst>
          </p:cNvPr>
          <p:cNvSpPr>
            <a:spLocks noGrp="1"/>
          </p:cNvSpPr>
          <p:nvPr>
            <p:ph type="title"/>
          </p:nvPr>
        </p:nvSpPr>
        <p:spPr>
          <a:xfrm>
            <a:off x="831850" y="1603376"/>
            <a:ext cx="10515600" cy="2852737"/>
          </a:xfrm>
        </p:spPr>
        <p:txBody>
          <a:bodyPr>
            <a:normAutofit/>
          </a:bodyPr>
          <a:lstStyle/>
          <a:p>
            <a:r>
              <a:rPr lang="en-GB" sz="2800" dirty="0"/>
              <a:t>“By far the greatest danger of Artificial Intelligence is that </a:t>
            </a:r>
            <a:r>
              <a:rPr lang="en-GB" sz="2800" b="1" dirty="0">
                <a:latin typeface="Harmonia Sans Pro Semi Bd" panose="020B0502030402020204" pitchFamily="34" charset="77"/>
              </a:rPr>
              <a:t>people conclude too early that they understand it</a:t>
            </a:r>
            <a:r>
              <a:rPr lang="en-GB" sz="2800" dirty="0"/>
              <a:t>.” </a:t>
            </a:r>
            <a:endParaRPr lang="en-DE" sz="2800" dirty="0"/>
          </a:p>
        </p:txBody>
      </p:sp>
      <p:sp>
        <p:nvSpPr>
          <p:cNvPr id="3" name="Text Placeholder 2">
            <a:extLst>
              <a:ext uri="{FF2B5EF4-FFF2-40B4-BE49-F238E27FC236}">
                <a16:creationId xmlns:a16="http://schemas.microsoft.com/office/drawing/2014/main" id="{80400E11-A2F3-4D46-9DF2-FACC7CCCC9E6}"/>
              </a:ext>
            </a:extLst>
          </p:cNvPr>
          <p:cNvSpPr>
            <a:spLocks noGrp="1"/>
          </p:cNvSpPr>
          <p:nvPr>
            <p:ph type="body" idx="1"/>
          </p:nvPr>
        </p:nvSpPr>
        <p:spPr/>
        <p:txBody>
          <a:bodyPr/>
          <a:lstStyle/>
          <a:p>
            <a:r>
              <a:rPr lang="de-DE" sz="1600" dirty="0"/>
              <a:t>[</a:t>
            </a:r>
            <a:r>
              <a:rPr lang="de-DE" sz="1600" dirty="0" err="1"/>
              <a:t>Yudkowsky</a:t>
            </a:r>
            <a:r>
              <a:rPr lang="de-DE" sz="1600" dirty="0"/>
              <a:t> 2008</a:t>
            </a:r>
            <a:r>
              <a:rPr lang="en-GB" sz="1600" dirty="0"/>
              <a:t>]</a:t>
            </a:r>
          </a:p>
          <a:p>
            <a:endParaRPr lang="en-DE" dirty="0"/>
          </a:p>
        </p:txBody>
      </p:sp>
      <p:sp>
        <p:nvSpPr>
          <p:cNvPr id="4" name="Slide Number Placeholder 3">
            <a:extLst>
              <a:ext uri="{FF2B5EF4-FFF2-40B4-BE49-F238E27FC236}">
                <a16:creationId xmlns:a16="http://schemas.microsoft.com/office/drawing/2014/main" id="{30654159-1F16-C54B-AD9C-7E4CDEC849C5}"/>
              </a:ext>
            </a:extLst>
          </p:cNvPr>
          <p:cNvSpPr>
            <a:spLocks noGrp="1"/>
          </p:cNvSpPr>
          <p:nvPr>
            <p:ph type="sldNum" sz="quarter" idx="12"/>
          </p:nvPr>
        </p:nvSpPr>
        <p:spPr/>
        <p:txBody>
          <a:bodyPr/>
          <a:lstStyle/>
          <a:p>
            <a:r>
              <a:rPr lang="en-DE" dirty="0"/>
              <a:t>| </a:t>
            </a:r>
            <a:fld id="{3DF76B2C-8021-2942-A2B3-B42E91FDE4B0}" type="slidenum">
              <a:rPr lang="en-DE" smtClean="0"/>
              <a:t>3</a:t>
            </a:fld>
            <a:endParaRPr lang="en-DE" dirty="0"/>
          </a:p>
        </p:txBody>
      </p:sp>
    </p:spTree>
    <p:extLst>
      <p:ext uri="{BB962C8B-B14F-4D97-AF65-F5344CB8AC3E}">
        <p14:creationId xmlns:p14="http://schemas.microsoft.com/office/powerpoint/2010/main" val="3165718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024C8E-292B-4943-A5B6-B13400DEB4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39253" y="1509396"/>
            <a:ext cx="5191107" cy="3903218"/>
          </a:xfrm>
          <a:prstGeom prst="rect">
            <a:avLst/>
          </a:prstGeom>
        </p:spPr>
      </p:pic>
      <p:sp>
        <p:nvSpPr>
          <p:cNvPr id="2" name="Title 1">
            <a:extLst>
              <a:ext uri="{FF2B5EF4-FFF2-40B4-BE49-F238E27FC236}">
                <a16:creationId xmlns:a16="http://schemas.microsoft.com/office/drawing/2014/main" id="{C99E2197-35D4-D746-B06E-BD2F3DB4E1E5}"/>
              </a:ext>
            </a:extLst>
          </p:cNvPr>
          <p:cNvSpPr>
            <a:spLocks noGrp="1"/>
          </p:cNvSpPr>
          <p:nvPr>
            <p:ph type="title"/>
          </p:nvPr>
        </p:nvSpPr>
        <p:spPr/>
        <p:txBody>
          <a:bodyPr/>
          <a:lstStyle/>
          <a:p>
            <a:r>
              <a:rPr lang="en-DE" dirty="0"/>
              <a:t>Model Validation</a:t>
            </a:r>
          </a:p>
        </p:txBody>
      </p:sp>
      <p:sp>
        <p:nvSpPr>
          <p:cNvPr id="4" name="Slide Number Placeholder 3">
            <a:extLst>
              <a:ext uri="{FF2B5EF4-FFF2-40B4-BE49-F238E27FC236}">
                <a16:creationId xmlns:a16="http://schemas.microsoft.com/office/drawing/2014/main" id="{953555C7-565E-7C4C-9991-3610B4544527}"/>
              </a:ext>
            </a:extLst>
          </p:cNvPr>
          <p:cNvSpPr>
            <a:spLocks noGrp="1"/>
          </p:cNvSpPr>
          <p:nvPr>
            <p:ph type="sldNum" sz="quarter" idx="12"/>
          </p:nvPr>
        </p:nvSpPr>
        <p:spPr/>
        <p:txBody>
          <a:bodyPr/>
          <a:lstStyle/>
          <a:p>
            <a:r>
              <a:rPr lang="en-DE" dirty="0"/>
              <a:t>[Ribeiro et al. 2016] | </a:t>
            </a:r>
            <a:fld id="{3DF76B2C-8021-2942-A2B3-B42E91FDE4B0}" type="slidenum">
              <a:rPr lang="en-DE" smtClean="0"/>
              <a:pPr/>
              <a:t>30</a:t>
            </a:fld>
            <a:endParaRPr lang="en-DE" dirty="0"/>
          </a:p>
        </p:txBody>
      </p:sp>
      <p:sp>
        <p:nvSpPr>
          <p:cNvPr id="6" name="TextBox 5">
            <a:extLst>
              <a:ext uri="{FF2B5EF4-FFF2-40B4-BE49-F238E27FC236}">
                <a16:creationId xmlns:a16="http://schemas.microsoft.com/office/drawing/2014/main" id="{04B98229-EBA8-A14C-AE81-865A4902A07B}"/>
              </a:ext>
            </a:extLst>
          </p:cNvPr>
          <p:cNvSpPr txBox="1"/>
          <p:nvPr/>
        </p:nvSpPr>
        <p:spPr>
          <a:xfrm>
            <a:off x="904893" y="5464537"/>
            <a:ext cx="5191107" cy="432000"/>
          </a:xfrm>
          <a:prstGeom prst="rect">
            <a:avLst/>
          </a:prstGeom>
          <a:solidFill>
            <a:srgbClr val="6BAAC3"/>
          </a:solidFill>
        </p:spPr>
        <p:txBody>
          <a:bodyPr wrap="square" rtlCol="0" anchor="ctr" anchorCtr="0">
            <a:spAutoFit/>
          </a:bodyPr>
          <a:lstStyle/>
          <a:p>
            <a:pPr algn="l">
              <a:lnSpc>
                <a:spcPct val="120000"/>
              </a:lnSpc>
              <a:buClr>
                <a:schemeClr val="accent3"/>
              </a:buClr>
            </a:pPr>
            <a:r>
              <a:rPr lang="de-DE" sz="1400" dirty="0" err="1">
                <a:solidFill>
                  <a:schemeClr val="bg1"/>
                </a:solidFill>
                <a:latin typeface="Source Code Pro" panose="020B0509030403020204" pitchFamily="49" charset="77"/>
                <a:cs typeface="Poppins" pitchFamily="2" charset="77"/>
              </a:rPr>
              <a:t>Classified</a:t>
            </a:r>
            <a:r>
              <a:rPr lang="de-DE" sz="1400" dirty="0">
                <a:solidFill>
                  <a:schemeClr val="bg1"/>
                </a:solidFill>
                <a:latin typeface="Source Code Pro" panose="020B0509030403020204" pitchFamily="49" charset="77"/>
                <a:cs typeface="Poppins" pitchFamily="2" charset="77"/>
              </a:rPr>
              <a:t> </a:t>
            </a:r>
            <a:r>
              <a:rPr lang="de-DE" sz="1400" dirty="0" err="1">
                <a:solidFill>
                  <a:schemeClr val="bg1"/>
                </a:solidFill>
                <a:latin typeface="Source Code Pro" panose="020B0509030403020204" pitchFamily="49" charset="77"/>
                <a:cs typeface="Poppins" pitchFamily="2" charset="77"/>
              </a:rPr>
              <a:t>as</a:t>
            </a:r>
            <a:r>
              <a:rPr lang="de-DE" sz="1400" dirty="0">
                <a:solidFill>
                  <a:schemeClr val="bg1"/>
                </a:solidFill>
                <a:latin typeface="Source Code Pro" panose="020B0509030403020204" pitchFamily="49" charset="77"/>
                <a:cs typeface="Poppins" pitchFamily="2" charset="77"/>
              </a:rPr>
              <a:t> Wolf</a:t>
            </a:r>
          </a:p>
        </p:txBody>
      </p:sp>
      <p:sp>
        <p:nvSpPr>
          <p:cNvPr id="7" name="TextBox 6">
            <a:extLst>
              <a:ext uri="{FF2B5EF4-FFF2-40B4-BE49-F238E27FC236}">
                <a16:creationId xmlns:a16="http://schemas.microsoft.com/office/drawing/2014/main" id="{EFDE952D-B236-7841-AD7E-161CB4D25194}"/>
              </a:ext>
            </a:extLst>
          </p:cNvPr>
          <p:cNvSpPr txBox="1"/>
          <p:nvPr/>
        </p:nvSpPr>
        <p:spPr>
          <a:xfrm>
            <a:off x="6239253" y="5464537"/>
            <a:ext cx="5191107" cy="432000"/>
          </a:xfrm>
          <a:prstGeom prst="rect">
            <a:avLst/>
          </a:prstGeom>
          <a:solidFill>
            <a:srgbClr val="6BAAC3"/>
          </a:solidFill>
        </p:spPr>
        <p:txBody>
          <a:bodyPr wrap="square" rtlCol="0" anchor="ctr" anchorCtr="0">
            <a:spAutoFit/>
          </a:bodyPr>
          <a:lstStyle/>
          <a:p>
            <a:pPr algn="l">
              <a:lnSpc>
                <a:spcPct val="120000"/>
              </a:lnSpc>
              <a:buClr>
                <a:schemeClr val="accent3"/>
              </a:buClr>
            </a:pPr>
            <a:r>
              <a:rPr lang="de-DE" sz="1400" dirty="0">
                <a:solidFill>
                  <a:schemeClr val="bg1"/>
                </a:solidFill>
                <a:latin typeface="Source Code Pro" panose="020B0509030403020204" pitchFamily="49" charset="77"/>
                <a:cs typeface="Poppins" pitchFamily="2" charset="77"/>
              </a:rPr>
              <a:t>LIME-Explanation (</a:t>
            </a:r>
            <a:r>
              <a:rPr lang="de-DE" sz="1400" dirty="0" err="1">
                <a:solidFill>
                  <a:schemeClr val="bg1"/>
                </a:solidFill>
                <a:latin typeface="Source Code Pro" panose="020B0509030403020204" pitchFamily="49" charset="77"/>
                <a:cs typeface="Poppins" pitchFamily="2" charset="77"/>
              </a:rPr>
              <a:t>idealised</a:t>
            </a:r>
            <a:r>
              <a:rPr lang="de-DE" sz="1400" dirty="0">
                <a:solidFill>
                  <a:schemeClr val="bg1"/>
                </a:solidFill>
                <a:latin typeface="Source Code Pro" panose="020B0509030403020204" pitchFamily="49" charset="77"/>
                <a:cs typeface="Poppins" pitchFamily="2" charset="77"/>
              </a:rPr>
              <a:t>)</a:t>
            </a:r>
          </a:p>
        </p:txBody>
      </p:sp>
      <p:sp>
        <p:nvSpPr>
          <p:cNvPr id="10" name="TextBox 9">
            <a:extLst>
              <a:ext uri="{FF2B5EF4-FFF2-40B4-BE49-F238E27FC236}">
                <a16:creationId xmlns:a16="http://schemas.microsoft.com/office/drawing/2014/main" id="{F4AB0B56-90F5-F345-82BC-8FB684E3175B}"/>
              </a:ext>
            </a:extLst>
          </p:cNvPr>
          <p:cNvSpPr txBox="1"/>
          <p:nvPr/>
        </p:nvSpPr>
        <p:spPr>
          <a:xfrm>
            <a:off x="8217876" y="5177866"/>
            <a:ext cx="3807606" cy="229422"/>
          </a:xfrm>
          <a:prstGeom prst="rect">
            <a:avLst/>
          </a:prstGeom>
          <a:noFill/>
        </p:spPr>
        <p:txBody>
          <a:bodyPr wrap="square" rtlCol="0">
            <a:spAutoFit/>
          </a:bodyPr>
          <a:lstStyle/>
          <a:p>
            <a:pPr>
              <a:lnSpc>
                <a:spcPct val="120000"/>
              </a:lnSpc>
              <a:buClr>
                <a:schemeClr val="accent3"/>
              </a:buClr>
            </a:pPr>
            <a:r>
              <a:rPr lang="de-DE" sz="800" dirty="0">
                <a:latin typeface="Lato Light" panose="020F0302020204030203" pitchFamily="34" charset="77"/>
                <a:cs typeface="Poppins" pitchFamily="2" charset="77"/>
              </a:rPr>
              <a:t>Source :</a:t>
            </a:r>
            <a:r>
              <a:rPr lang="en-GB" sz="800" dirty="0">
                <a:latin typeface="Lato Light" panose="020F0302020204030203" pitchFamily="34" charset="77"/>
                <a:cs typeface="Arial" panose="020B0604020202020204" pitchFamily="34" charset="0"/>
              </a:rPr>
              <a:t> Kateryna </a:t>
            </a:r>
            <a:r>
              <a:rPr lang="en-GB" sz="800" dirty="0" err="1">
                <a:latin typeface="Lato Light" panose="020F0302020204030203" pitchFamily="34" charset="77"/>
                <a:cs typeface="Arial" panose="020B0604020202020204" pitchFamily="34" charset="0"/>
              </a:rPr>
              <a:t>Babaieva</a:t>
            </a:r>
            <a:r>
              <a:rPr lang="en-GB" sz="800" dirty="0">
                <a:latin typeface="Lato Light" panose="020F0302020204030203" pitchFamily="34" charset="77"/>
                <a:cs typeface="Arial" panose="020B0604020202020204" pitchFamily="34" charset="0"/>
              </a:rPr>
              <a:t> | </a:t>
            </a:r>
            <a:r>
              <a:rPr lang="en-GB" sz="800" dirty="0" err="1">
                <a:latin typeface="Lato Light" panose="020F0302020204030203" pitchFamily="34" charset="77"/>
                <a:cs typeface="Arial" panose="020B0604020202020204" pitchFamily="34" charset="0"/>
              </a:rPr>
              <a:t>Pexels</a:t>
            </a:r>
            <a:r>
              <a:rPr lang="en-GB" sz="800" dirty="0">
                <a:latin typeface="Lato Light" panose="020F0302020204030203" pitchFamily="34" charset="77"/>
                <a:cs typeface="Arial" panose="020B0604020202020204" pitchFamily="34" charset="0"/>
              </a:rPr>
              <a:t>, adapted after [Ribeiro et al. 2016]</a:t>
            </a:r>
            <a:endParaRPr lang="en-DE" sz="800" dirty="0">
              <a:latin typeface="Lato Light" panose="020F0302020204030203" pitchFamily="34" charset="77"/>
              <a:cs typeface="Poppins" pitchFamily="2" charset="77"/>
            </a:endParaRPr>
          </a:p>
        </p:txBody>
      </p:sp>
      <p:pic>
        <p:nvPicPr>
          <p:cNvPr id="11" name="Picture 10">
            <a:extLst>
              <a:ext uri="{FF2B5EF4-FFF2-40B4-BE49-F238E27FC236}">
                <a16:creationId xmlns:a16="http://schemas.microsoft.com/office/drawing/2014/main" id="{1D50ED79-9335-B841-B730-A274B7EC88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
          <a:stretch/>
        </p:blipFill>
        <p:spPr>
          <a:xfrm>
            <a:off x="890922" y="1492252"/>
            <a:ext cx="5191107" cy="3903218"/>
          </a:xfrm>
          <a:prstGeom prst="rect">
            <a:avLst/>
          </a:prstGeom>
        </p:spPr>
      </p:pic>
      <p:sp>
        <p:nvSpPr>
          <p:cNvPr id="12" name="TextBox 11">
            <a:extLst>
              <a:ext uri="{FF2B5EF4-FFF2-40B4-BE49-F238E27FC236}">
                <a16:creationId xmlns:a16="http://schemas.microsoft.com/office/drawing/2014/main" id="{961630BB-FD1C-814E-8A35-56ABFF107FDF}"/>
              </a:ext>
            </a:extLst>
          </p:cNvPr>
          <p:cNvSpPr txBox="1"/>
          <p:nvPr/>
        </p:nvSpPr>
        <p:spPr>
          <a:xfrm>
            <a:off x="838200" y="5166143"/>
            <a:ext cx="3804832" cy="226472"/>
          </a:xfrm>
          <a:prstGeom prst="rect">
            <a:avLst/>
          </a:prstGeom>
          <a:noFill/>
        </p:spPr>
        <p:txBody>
          <a:bodyPr wrap="square" rtlCol="0">
            <a:spAutoFit/>
          </a:bodyPr>
          <a:lstStyle/>
          <a:p>
            <a:pPr>
              <a:lnSpc>
                <a:spcPct val="120000"/>
              </a:lnSpc>
              <a:buClr>
                <a:schemeClr val="accent3"/>
              </a:buClr>
            </a:pPr>
            <a:r>
              <a:rPr lang="en-DE" sz="800" dirty="0">
                <a:latin typeface="Lato Light" panose="020F0302020204030203" pitchFamily="34" charset="77"/>
                <a:cs typeface="Arial" panose="020B0604020202020204" pitchFamily="34" charset="0"/>
              </a:rPr>
              <a:t>Source: </a:t>
            </a:r>
            <a:r>
              <a:rPr lang="en-GB" sz="800" dirty="0">
                <a:latin typeface="Lato Light" panose="020F0302020204030203" pitchFamily="34" charset="77"/>
                <a:cs typeface="Arial" panose="020B0604020202020204" pitchFamily="34" charset="0"/>
              </a:rPr>
              <a:t>Kateryna </a:t>
            </a:r>
            <a:r>
              <a:rPr lang="en-GB" sz="800" dirty="0" err="1">
                <a:latin typeface="Lato Light" panose="020F0302020204030203" pitchFamily="34" charset="77"/>
                <a:cs typeface="Arial" panose="020B0604020202020204" pitchFamily="34" charset="0"/>
              </a:rPr>
              <a:t>Babaieva</a:t>
            </a:r>
            <a:r>
              <a:rPr lang="en-GB" sz="800" dirty="0">
                <a:latin typeface="Lato Light" panose="020F0302020204030203" pitchFamily="34" charset="77"/>
                <a:cs typeface="Arial" panose="020B0604020202020204" pitchFamily="34" charset="0"/>
              </a:rPr>
              <a:t> | </a:t>
            </a:r>
            <a:r>
              <a:rPr lang="en-GB" sz="800" dirty="0" err="1">
                <a:latin typeface="Lato Light" panose="020F0302020204030203" pitchFamily="34" charset="77"/>
                <a:cs typeface="Arial" panose="020B0604020202020204" pitchFamily="34" charset="0"/>
              </a:rPr>
              <a:t>Pexels</a:t>
            </a:r>
            <a:endParaRPr lang="en-DE" sz="800" dirty="0" err="1">
              <a:latin typeface="Lato Light" panose="020F0302020204030203" pitchFamily="34" charset="77"/>
              <a:cs typeface="Arial" panose="020B0604020202020204" pitchFamily="34" charset="0"/>
            </a:endParaRPr>
          </a:p>
        </p:txBody>
      </p:sp>
    </p:spTree>
    <p:extLst>
      <p:ext uri="{BB962C8B-B14F-4D97-AF65-F5344CB8AC3E}">
        <p14:creationId xmlns:p14="http://schemas.microsoft.com/office/powerpoint/2010/main" val="28050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713241-E6F1-D64C-AC85-0117A41261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35607" y="2520673"/>
            <a:ext cx="2518470" cy="2299474"/>
          </a:xfrm>
          <a:prstGeom prst="rect">
            <a:avLst/>
          </a:prstGeom>
        </p:spPr>
      </p:pic>
      <p:sp>
        <p:nvSpPr>
          <p:cNvPr id="2" name="Title 1">
            <a:extLst>
              <a:ext uri="{FF2B5EF4-FFF2-40B4-BE49-F238E27FC236}">
                <a16:creationId xmlns:a16="http://schemas.microsoft.com/office/drawing/2014/main" id="{CEE17544-858B-5948-BF72-5A29229A437E}"/>
              </a:ext>
            </a:extLst>
          </p:cNvPr>
          <p:cNvSpPr>
            <a:spLocks noGrp="1"/>
          </p:cNvSpPr>
          <p:nvPr>
            <p:ph type="title"/>
          </p:nvPr>
        </p:nvSpPr>
        <p:spPr/>
        <p:txBody>
          <a:bodyPr/>
          <a:lstStyle/>
          <a:p>
            <a:r>
              <a:rPr lang="en-DE" dirty="0"/>
              <a:t>Model Debugging</a:t>
            </a:r>
          </a:p>
        </p:txBody>
      </p:sp>
      <p:sp>
        <p:nvSpPr>
          <p:cNvPr id="3" name="Content Placeholder 2">
            <a:extLst>
              <a:ext uri="{FF2B5EF4-FFF2-40B4-BE49-F238E27FC236}">
                <a16:creationId xmlns:a16="http://schemas.microsoft.com/office/drawing/2014/main" id="{5DFB93CB-78D7-244E-B3F2-E4F1DA624FA6}"/>
              </a:ext>
            </a:extLst>
          </p:cNvPr>
          <p:cNvSpPr>
            <a:spLocks noGrp="1"/>
          </p:cNvSpPr>
          <p:nvPr>
            <p:ph idx="1"/>
          </p:nvPr>
        </p:nvSpPr>
        <p:spPr/>
        <p:txBody>
          <a:bodyPr/>
          <a:lstStyle/>
          <a:p>
            <a:pPr marL="0" indent="0">
              <a:buNone/>
            </a:pPr>
            <a:r>
              <a:rPr lang="en-DE" b="1" dirty="0">
                <a:latin typeface="Lato" panose="020F0502020204030203" pitchFamily="34" charset="77"/>
              </a:rPr>
              <a:t>Adversarial Attacks</a:t>
            </a:r>
          </a:p>
        </p:txBody>
      </p:sp>
      <p:sp>
        <p:nvSpPr>
          <p:cNvPr id="4" name="Slide Number Placeholder 3">
            <a:extLst>
              <a:ext uri="{FF2B5EF4-FFF2-40B4-BE49-F238E27FC236}">
                <a16:creationId xmlns:a16="http://schemas.microsoft.com/office/drawing/2014/main" id="{7A6F7BCE-C029-1E46-998D-C4B1E131396F}"/>
              </a:ext>
            </a:extLst>
          </p:cNvPr>
          <p:cNvSpPr>
            <a:spLocks noGrp="1"/>
          </p:cNvSpPr>
          <p:nvPr>
            <p:ph type="sldNum" sz="quarter" idx="12"/>
          </p:nvPr>
        </p:nvSpPr>
        <p:spPr/>
        <p:txBody>
          <a:bodyPr/>
          <a:lstStyle/>
          <a:p>
            <a:r>
              <a:rPr lang="en-DE" dirty="0"/>
              <a:t>[Goodfellow et al. 2014] | </a:t>
            </a:r>
            <a:fld id="{3DF76B2C-8021-2942-A2B3-B42E91FDE4B0}" type="slidenum">
              <a:rPr lang="en-DE" smtClean="0"/>
              <a:pPr/>
              <a:t>31</a:t>
            </a:fld>
            <a:endParaRPr lang="en-DE" dirty="0"/>
          </a:p>
        </p:txBody>
      </p:sp>
      <p:pic>
        <p:nvPicPr>
          <p:cNvPr id="6" name="Picture 5">
            <a:extLst>
              <a:ext uri="{FF2B5EF4-FFF2-40B4-BE49-F238E27FC236}">
                <a16:creationId xmlns:a16="http://schemas.microsoft.com/office/drawing/2014/main" id="{5FF9F94E-5C96-D64B-846A-4845295706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199" y="2520673"/>
            <a:ext cx="2298685" cy="2299474"/>
          </a:xfrm>
          <a:prstGeom prst="rect">
            <a:avLst/>
          </a:prstGeom>
        </p:spPr>
      </p:pic>
      <p:pic>
        <p:nvPicPr>
          <p:cNvPr id="7" name="Picture 6">
            <a:extLst>
              <a:ext uri="{FF2B5EF4-FFF2-40B4-BE49-F238E27FC236}">
                <a16:creationId xmlns:a16="http://schemas.microsoft.com/office/drawing/2014/main" id="{CC3CCE6C-85AC-614B-81DD-48057ACD8D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55115" y="2520673"/>
            <a:ext cx="2298685" cy="2299474"/>
          </a:xfrm>
          <a:prstGeom prst="rect">
            <a:avLst/>
          </a:prstGeom>
        </p:spPr>
      </p:pic>
      <p:sp>
        <p:nvSpPr>
          <p:cNvPr id="8" name="TextBox 7">
            <a:extLst>
              <a:ext uri="{FF2B5EF4-FFF2-40B4-BE49-F238E27FC236}">
                <a16:creationId xmlns:a16="http://schemas.microsoft.com/office/drawing/2014/main" id="{7297F02C-B586-C64A-BC88-D1FAD992D93E}"/>
              </a:ext>
            </a:extLst>
          </p:cNvPr>
          <p:cNvSpPr txBox="1"/>
          <p:nvPr/>
        </p:nvSpPr>
        <p:spPr>
          <a:xfrm>
            <a:off x="3484866" y="3319475"/>
            <a:ext cx="919738" cy="641073"/>
          </a:xfrm>
          <a:prstGeom prst="rect">
            <a:avLst/>
          </a:prstGeom>
          <a:noFill/>
        </p:spPr>
        <p:txBody>
          <a:bodyPr wrap="square" rtlCol="0">
            <a:spAutoFit/>
          </a:bodyPr>
          <a:lstStyle/>
          <a:p>
            <a:pPr algn="ctr">
              <a:lnSpc>
                <a:spcPct val="120000"/>
              </a:lnSpc>
              <a:buClr>
                <a:schemeClr val="accent3"/>
              </a:buClr>
            </a:pPr>
            <a:r>
              <a:rPr lang="en-DE" sz="3200" dirty="0">
                <a:latin typeface="Harmonia Sans Pro Light" panose="020B0302030402020204" pitchFamily="34" charset="77"/>
                <a:cs typeface="Poppins" pitchFamily="2" charset="77"/>
              </a:rPr>
              <a:t>+</a:t>
            </a:r>
          </a:p>
        </p:txBody>
      </p:sp>
      <p:sp>
        <p:nvSpPr>
          <p:cNvPr id="9" name="TextBox 8">
            <a:extLst>
              <a:ext uri="{FF2B5EF4-FFF2-40B4-BE49-F238E27FC236}">
                <a16:creationId xmlns:a16="http://schemas.microsoft.com/office/drawing/2014/main" id="{1AFAD89B-24E3-C24E-AB1D-20D142653BBC}"/>
              </a:ext>
            </a:extLst>
          </p:cNvPr>
          <p:cNvSpPr txBox="1"/>
          <p:nvPr/>
        </p:nvSpPr>
        <p:spPr>
          <a:xfrm>
            <a:off x="7787395" y="3319475"/>
            <a:ext cx="919738" cy="641073"/>
          </a:xfrm>
          <a:prstGeom prst="rect">
            <a:avLst/>
          </a:prstGeom>
          <a:noFill/>
        </p:spPr>
        <p:txBody>
          <a:bodyPr wrap="square" rtlCol="0">
            <a:spAutoFit/>
          </a:bodyPr>
          <a:lstStyle/>
          <a:p>
            <a:pPr algn="ctr">
              <a:lnSpc>
                <a:spcPct val="120000"/>
              </a:lnSpc>
              <a:buClr>
                <a:schemeClr val="accent3"/>
              </a:buClr>
            </a:pPr>
            <a:r>
              <a:rPr lang="en-DE" sz="3200" dirty="0">
                <a:latin typeface="Harmonia Sans Pro Light" panose="020B0302030402020204" pitchFamily="34" charset="77"/>
                <a:cs typeface="Poppins" pitchFamily="2" charset="77"/>
              </a:rPr>
              <a:t>=</a:t>
            </a:r>
          </a:p>
        </p:txBody>
      </p:sp>
      <p:sp>
        <p:nvSpPr>
          <p:cNvPr id="10" name="TextBox 9">
            <a:extLst>
              <a:ext uri="{FF2B5EF4-FFF2-40B4-BE49-F238E27FC236}">
                <a16:creationId xmlns:a16="http://schemas.microsoft.com/office/drawing/2014/main" id="{0246B27A-B64F-4145-83CD-127BAFD5673D}"/>
              </a:ext>
            </a:extLst>
          </p:cNvPr>
          <p:cNvSpPr txBox="1"/>
          <p:nvPr/>
        </p:nvSpPr>
        <p:spPr>
          <a:xfrm>
            <a:off x="838198" y="4955039"/>
            <a:ext cx="2298685" cy="793294"/>
          </a:xfrm>
          <a:prstGeom prst="rect">
            <a:avLst/>
          </a:prstGeom>
          <a:noFill/>
        </p:spPr>
        <p:txBody>
          <a:bodyPr wrap="square" rtlCol="0">
            <a:spAutoFit/>
          </a:bodyPr>
          <a:lstStyle/>
          <a:p>
            <a:pPr algn="ctr">
              <a:lnSpc>
                <a:spcPct val="120000"/>
              </a:lnSpc>
              <a:buClr>
                <a:schemeClr val="accent3"/>
              </a:buClr>
            </a:pPr>
            <a:r>
              <a:rPr lang="en-DE" sz="2000" b="1" dirty="0">
                <a:latin typeface="Lato" panose="020F0502020204030203" pitchFamily="34" charset="77"/>
                <a:cs typeface="Poppins" pitchFamily="2" charset="77"/>
              </a:rPr>
              <a:t>“panda”</a:t>
            </a:r>
          </a:p>
          <a:p>
            <a:pPr algn="ctr">
              <a:lnSpc>
                <a:spcPct val="120000"/>
              </a:lnSpc>
              <a:buClr>
                <a:schemeClr val="accent3"/>
              </a:buClr>
            </a:pPr>
            <a:r>
              <a:rPr lang="en-DE" sz="2000" dirty="0">
                <a:solidFill>
                  <a:srgbClr val="898989"/>
                </a:solidFill>
                <a:latin typeface="Lato Light" panose="020F0302020204030203" pitchFamily="34" charset="77"/>
                <a:cs typeface="Poppins" pitchFamily="2" charset="77"/>
              </a:rPr>
              <a:t>57.7% confidence</a:t>
            </a:r>
          </a:p>
        </p:txBody>
      </p:sp>
      <p:sp>
        <p:nvSpPr>
          <p:cNvPr id="11" name="TextBox 10">
            <a:extLst>
              <a:ext uri="{FF2B5EF4-FFF2-40B4-BE49-F238E27FC236}">
                <a16:creationId xmlns:a16="http://schemas.microsoft.com/office/drawing/2014/main" id="{59953F24-2FEE-F946-9A42-29A335F75AAE}"/>
              </a:ext>
            </a:extLst>
          </p:cNvPr>
          <p:cNvSpPr txBox="1"/>
          <p:nvPr/>
        </p:nvSpPr>
        <p:spPr>
          <a:xfrm>
            <a:off x="9055114" y="4955039"/>
            <a:ext cx="2298685" cy="793294"/>
          </a:xfrm>
          <a:prstGeom prst="rect">
            <a:avLst/>
          </a:prstGeom>
          <a:noFill/>
        </p:spPr>
        <p:txBody>
          <a:bodyPr wrap="square" rtlCol="0">
            <a:spAutoFit/>
          </a:bodyPr>
          <a:lstStyle/>
          <a:p>
            <a:pPr algn="ctr">
              <a:lnSpc>
                <a:spcPct val="120000"/>
              </a:lnSpc>
              <a:buClr>
                <a:schemeClr val="accent3"/>
              </a:buClr>
            </a:pPr>
            <a:r>
              <a:rPr lang="en-DE" sz="2000" b="1" dirty="0">
                <a:latin typeface="Lato" panose="020F0502020204030203" pitchFamily="34" charset="77"/>
                <a:cs typeface="Poppins" pitchFamily="2" charset="77"/>
              </a:rPr>
              <a:t>“gibbon”</a:t>
            </a:r>
          </a:p>
          <a:p>
            <a:pPr algn="ctr">
              <a:lnSpc>
                <a:spcPct val="120000"/>
              </a:lnSpc>
              <a:buClr>
                <a:schemeClr val="accent3"/>
              </a:buClr>
            </a:pPr>
            <a:r>
              <a:rPr lang="en-DE" sz="2000" dirty="0">
                <a:solidFill>
                  <a:srgbClr val="898989"/>
                </a:solidFill>
                <a:latin typeface="Lato Light" panose="020F0302020204030203" pitchFamily="34" charset="77"/>
                <a:cs typeface="Poppins" pitchFamily="2" charset="77"/>
              </a:rPr>
              <a:t>99.3% confidence</a:t>
            </a:r>
          </a:p>
        </p:txBody>
      </p:sp>
      <p:sp>
        <p:nvSpPr>
          <p:cNvPr id="12" name="TextBox 11">
            <a:extLst>
              <a:ext uri="{FF2B5EF4-FFF2-40B4-BE49-F238E27FC236}">
                <a16:creationId xmlns:a16="http://schemas.microsoft.com/office/drawing/2014/main" id="{2FE1E780-AA69-6943-94B2-D20F5D125194}"/>
              </a:ext>
            </a:extLst>
          </p:cNvPr>
          <p:cNvSpPr txBox="1"/>
          <p:nvPr/>
        </p:nvSpPr>
        <p:spPr>
          <a:xfrm>
            <a:off x="751701" y="5858375"/>
            <a:ext cx="3527874" cy="377924"/>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Image Source: Own design after Goodfellow et al. 2014</a:t>
            </a:r>
          </a:p>
          <a:p>
            <a:pPr algn="l">
              <a:lnSpc>
                <a:spcPct val="120000"/>
              </a:lnSpc>
              <a:buClr>
                <a:schemeClr val="accent3"/>
              </a:buClr>
            </a:pPr>
            <a:r>
              <a:rPr lang="en-DE" sz="800" dirty="0">
                <a:latin typeface="Lato Light" panose="020F0302020204030203" pitchFamily="34" charset="77"/>
                <a:cs typeface="Poppins" pitchFamily="2" charset="77"/>
              </a:rPr>
              <a:t>Photo: Mélody P. | Unsplash</a:t>
            </a:r>
          </a:p>
        </p:txBody>
      </p:sp>
    </p:spTree>
    <p:extLst>
      <p:ext uri="{BB962C8B-B14F-4D97-AF65-F5344CB8AC3E}">
        <p14:creationId xmlns:p14="http://schemas.microsoft.com/office/powerpoint/2010/main" val="1674036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D77706-26A3-3A43-A789-02330B92E3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198" y="2520673"/>
            <a:ext cx="2298685" cy="2321639"/>
          </a:xfrm>
          <a:prstGeom prst="rect">
            <a:avLst/>
          </a:prstGeom>
        </p:spPr>
      </p:pic>
      <p:pic>
        <p:nvPicPr>
          <p:cNvPr id="5" name="Picture 4">
            <a:extLst>
              <a:ext uri="{FF2B5EF4-FFF2-40B4-BE49-F238E27FC236}">
                <a16:creationId xmlns:a16="http://schemas.microsoft.com/office/drawing/2014/main" id="{8A713241-E6F1-D64C-AC85-0117A41261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35069" y="2520673"/>
            <a:ext cx="2518470" cy="2299474"/>
          </a:xfrm>
          <a:prstGeom prst="rect">
            <a:avLst/>
          </a:prstGeom>
        </p:spPr>
      </p:pic>
      <p:sp>
        <p:nvSpPr>
          <p:cNvPr id="2" name="Title 1">
            <a:extLst>
              <a:ext uri="{FF2B5EF4-FFF2-40B4-BE49-F238E27FC236}">
                <a16:creationId xmlns:a16="http://schemas.microsoft.com/office/drawing/2014/main" id="{CEE17544-858B-5948-BF72-5A29229A437E}"/>
              </a:ext>
            </a:extLst>
          </p:cNvPr>
          <p:cNvSpPr>
            <a:spLocks noGrp="1"/>
          </p:cNvSpPr>
          <p:nvPr>
            <p:ph type="title"/>
          </p:nvPr>
        </p:nvSpPr>
        <p:spPr/>
        <p:txBody>
          <a:bodyPr/>
          <a:lstStyle/>
          <a:p>
            <a:r>
              <a:rPr lang="en-DE" dirty="0"/>
              <a:t>Model Debugging</a:t>
            </a:r>
          </a:p>
        </p:txBody>
      </p:sp>
      <p:sp>
        <p:nvSpPr>
          <p:cNvPr id="3" name="Content Placeholder 2">
            <a:extLst>
              <a:ext uri="{FF2B5EF4-FFF2-40B4-BE49-F238E27FC236}">
                <a16:creationId xmlns:a16="http://schemas.microsoft.com/office/drawing/2014/main" id="{5DFB93CB-78D7-244E-B3F2-E4F1DA624FA6}"/>
              </a:ext>
            </a:extLst>
          </p:cNvPr>
          <p:cNvSpPr>
            <a:spLocks noGrp="1"/>
          </p:cNvSpPr>
          <p:nvPr>
            <p:ph idx="1"/>
          </p:nvPr>
        </p:nvSpPr>
        <p:spPr/>
        <p:txBody>
          <a:bodyPr/>
          <a:lstStyle/>
          <a:p>
            <a:pPr marL="0" indent="0">
              <a:buNone/>
            </a:pPr>
            <a:r>
              <a:rPr lang="en-DE" b="1" dirty="0">
                <a:latin typeface="Lato" panose="020F0502020204030203" pitchFamily="34" charset="77"/>
              </a:rPr>
              <a:t>Adversarial Attacks in Traffic</a:t>
            </a:r>
          </a:p>
        </p:txBody>
      </p:sp>
      <p:sp>
        <p:nvSpPr>
          <p:cNvPr id="4" name="Slide Number Placeholder 3">
            <a:extLst>
              <a:ext uri="{FF2B5EF4-FFF2-40B4-BE49-F238E27FC236}">
                <a16:creationId xmlns:a16="http://schemas.microsoft.com/office/drawing/2014/main" id="{7A6F7BCE-C029-1E46-998D-C4B1E131396F}"/>
              </a:ext>
            </a:extLst>
          </p:cNvPr>
          <p:cNvSpPr>
            <a:spLocks noGrp="1"/>
          </p:cNvSpPr>
          <p:nvPr>
            <p:ph type="sldNum" sz="quarter" idx="12"/>
          </p:nvPr>
        </p:nvSpPr>
        <p:spPr>
          <a:xfrm>
            <a:off x="8637374" y="6356350"/>
            <a:ext cx="3296718" cy="365125"/>
          </a:xfrm>
        </p:spPr>
        <p:txBody>
          <a:bodyPr/>
          <a:lstStyle/>
          <a:p>
            <a:r>
              <a:rPr lang="de-DE" dirty="0">
                <a:cs typeface="Poppins" pitchFamily="2" charset="77"/>
              </a:rPr>
              <a:t>Image &amp; Content:[</a:t>
            </a:r>
            <a:r>
              <a:rPr lang="en-GB" dirty="0" err="1"/>
              <a:t>Eykholt</a:t>
            </a:r>
            <a:r>
              <a:rPr lang="en-GB" dirty="0"/>
              <a:t> et al. 2018] </a:t>
            </a:r>
            <a:r>
              <a:rPr lang="en-DE" dirty="0"/>
              <a:t>| </a:t>
            </a:r>
            <a:fld id="{3DF76B2C-8021-2942-A2B3-B42E91FDE4B0}" type="slidenum">
              <a:rPr lang="en-DE" smtClean="0"/>
              <a:pPr/>
              <a:t>32</a:t>
            </a:fld>
            <a:endParaRPr lang="en-DE" dirty="0"/>
          </a:p>
        </p:txBody>
      </p:sp>
      <p:sp>
        <p:nvSpPr>
          <p:cNvPr id="8" name="TextBox 7">
            <a:extLst>
              <a:ext uri="{FF2B5EF4-FFF2-40B4-BE49-F238E27FC236}">
                <a16:creationId xmlns:a16="http://schemas.microsoft.com/office/drawing/2014/main" id="{7297F02C-B586-C64A-BC88-D1FAD992D93E}"/>
              </a:ext>
            </a:extLst>
          </p:cNvPr>
          <p:cNvSpPr txBox="1"/>
          <p:nvPr/>
        </p:nvSpPr>
        <p:spPr>
          <a:xfrm>
            <a:off x="3015331" y="3319475"/>
            <a:ext cx="919738" cy="641073"/>
          </a:xfrm>
          <a:prstGeom prst="rect">
            <a:avLst/>
          </a:prstGeom>
          <a:noFill/>
        </p:spPr>
        <p:txBody>
          <a:bodyPr wrap="square" rtlCol="0">
            <a:spAutoFit/>
          </a:bodyPr>
          <a:lstStyle/>
          <a:p>
            <a:pPr algn="ctr">
              <a:lnSpc>
                <a:spcPct val="120000"/>
              </a:lnSpc>
              <a:buClr>
                <a:schemeClr val="accent3"/>
              </a:buClr>
            </a:pPr>
            <a:r>
              <a:rPr lang="en-DE" sz="3200" dirty="0">
                <a:latin typeface="Harmonia Sans Pro Light" panose="020B0302030402020204" pitchFamily="34" charset="77"/>
                <a:cs typeface="Poppins" pitchFamily="2" charset="77"/>
              </a:rPr>
              <a:t>+</a:t>
            </a:r>
          </a:p>
        </p:txBody>
      </p:sp>
      <p:sp>
        <p:nvSpPr>
          <p:cNvPr id="9" name="TextBox 8">
            <a:extLst>
              <a:ext uri="{FF2B5EF4-FFF2-40B4-BE49-F238E27FC236}">
                <a16:creationId xmlns:a16="http://schemas.microsoft.com/office/drawing/2014/main" id="{1AFAD89B-24E3-C24E-AB1D-20D142653BBC}"/>
              </a:ext>
            </a:extLst>
          </p:cNvPr>
          <p:cNvSpPr txBox="1"/>
          <p:nvPr/>
        </p:nvSpPr>
        <p:spPr>
          <a:xfrm>
            <a:off x="6406880" y="3313504"/>
            <a:ext cx="919738" cy="641073"/>
          </a:xfrm>
          <a:prstGeom prst="rect">
            <a:avLst/>
          </a:prstGeom>
          <a:noFill/>
        </p:spPr>
        <p:txBody>
          <a:bodyPr wrap="square" rtlCol="0">
            <a:spAutoFit/>
          </a:bodyPr>
          <a:lstStyle/>
          <a:p>
            <a:pPr algn="ctr">
              <a:lnSpc>
                <a:spcPct val="120000"/>
              </a:lnSpc>
              <a:buClr>
                <a:schemeClr val="accent3"/>
              </a:buClr>
            </a:pPr>
            <a:r>
              <a:rPr lang="en-DE" sz="3200" dirty="0">
                <a:latin typeface="Harmonia Sans Pro Light" panose="020B0302030402020204" pitchFamily="34" charset="77"/>
                <a:cs typeface="Poppins" pitchFamily="2" charset="77"/>
              </a:rPr>
              <a:t>=</a:t>
            </a:r>
          </a:p>
        </p:txBody>
      </p:sp>
      <p:sp>
        <p:nvSpPr>
          <p:cNvPr id="10" name="TextBox 9">
            <a:extLst>
              <a:ext uri="{FF2B5EF4-FFF2-40B4-BE49-F238E27FC236}">
                <a16:creationId xmlns:a16="http://schemas.microsoft.com/office/drawing/2014/main" id="{0246B27A-B64F-4145-83CD-127BAFD5673D}"/>
              </a:ext>
            </a:extLst>
          </p:cNvPr>
          <p:cNvSpPr txBox="1"/>
          <p:nvPr/>
        </p:nvSpPr>
        <p:spPr>
          <a:xfrm>
            <a:off x="838198" y="4955039"/>
            <a:ext cx="2298685" cy="793294"/>
          </a:xfrm>
          <a:prstGeom prst="rect">
            <a:avLst/>
          </a:prstGeom>
          <a:noFill/>
        </p:spPr>
        <p:txBody>
          <a:bodyPr wrap="square" rtlCol="0">
            <a:spAutoFit/>
          </a:bodyPr>
          <a:lstStyle/>
          <a:p>
            <a:pPr algn="ctr">
              <a:lnSpc>
                <a:spcPct val="120000"/>
              </a:lnSpc>
              <a:buClr>
                <a:schemeClr val="accent3"/>
              </a:buClr>
            </a:pPr>
            <a:r>
              <a:rPr lang="en-DE" sz="2000" b="1" dirty="0">
                <a:latin typeface="Lato" panose="020F0502020204030203" pitchFamily="34" charset="77"/>
                <a:cs typeface="Poppins" pitchFamily="2" charset="77"/>
              </a:rPr>
              <a:t>“stop sign”</a:t>
            </a:r>
          </a:p>
          <a:p>
            <a:pPr algn="ctr">
              <a:lnSpc>
                <a:spcPct val="120000"/>
              </a:lnSpc>
              <a:buClr>
                <a:schemeClr val="accent3"/>
              </a:buClr>
            </a:pPr>
            <a:r>
              <a:rPr lang="en-DE" sz="2000" dirty="0">
                <a:solidFill>
                  <a:srgbClr val="898989"/>
                </a:solidFill>
                <a:latin typeface="Lato Light" panose="020F0302020204030203" pitchFamily="34" charset="77"/>
                <a:cs typeface="Poppins" pitchFamily="2" charset="77"/>
              </a:rPr>
              <a:t>76.0% confidence</a:t>
            </a:r>
          </a:p>
        </p:txBody>
      </p:sp>
      <p:sp>
        <p:nvSpPr>
          <p:cNvPr id="11" name="TextBox 10">
            <a:extLst>
              <a:ext uri="{FF2B5EF4-FFF2-40B4-BE49-F238E27FC236}">
                <a16:creationId xmlns:a16="http://schemas.microsoft.com/office/drawing/2014/main" id="{59953F24-2FEE-F946-9A42-29A335F75AAE}"/>
              </a:ext>
            </a:extLst>
          </p:cNvPr>
          <p:cNvSpPr txBox="1"/>
          <p:nvPr/>
        </p:nvSpPr>
        <p:spPr>
          <a:xfrm>
            <a:off x="9055114" y="4955039"/>
            <a:ext cx="2298685" cy="793294"/>
          </a:xfrm>
          <a:prstGeom prst="rect">
            <a:avLst/>
          </a:prstGeom>
          <a:noFill/>
        </p:spPr>
        <p:txBody>
          <a:bodyPr wrap="square" rtlCol="0">
            <a:spAutoFit/>
          </a:bodyPr>
          <a:lstStyle/>
          <a:p>
            <a:pPr algn="ctr">
              <a:lnSpc>
                <a:spcPct val="120000"/>
              </a:lnSpc>
              <a:buClr>
                <a:schemeClr val="accent3"/>
              </a:buClr>
            </a:pPr>
            <a:r>
              <a:rPr lang="en-DE" sz="2000" b="1" dirty="0">
                <a:latin typeface="Lato" panose="020F0502020204030203" pitchFamily="34" charset="77"/>
                <a:cs typeface="Poppins" pitchFamily="2" charset="77"/>
              </a:rPr>
              <a:t>“no stop sign”</a:t>
            </a:r>
          </a:p>
          <a:p>
            <a:pPr algn="ctr">
              <a:lnSpc>
                <a:spcPct val="120000"/>
              </a:lnSpc>
              <a:buClr>
                <a:schemeClr val="accent3"/>
              </a:buClr>
            </a:pPr>
            <a:r>
              <a:rPr lang="en-DE" sz="2000" dirty="0">
                <a:solidFill>
                  <a:srgbClr val="898989"/>
                </a:solidFill>
                <a:latin typeface="Lato Light" panose="020F0302020204030203" pitchFamily="34" charset="77"/>
                <a:cs typeface="Poppins" pitchFamily="2" charset="77"/>
              </a:rPr>
              <a:t>97.3% confidence</a:t>
            </a:r>
          </a:p>
        </p:txBody>
      </p:sp>
      <p:pic>
        <p:nvPicPr>
          <p:cNvPr id="14" name="Picture 1" descr="page2image2857822368">
            <a:extLst>
              <a:ext uri="{FF2B5EF4-FFF2-40B4-BE49-F238E27FC236}">
                <a16:creationId xmlns:a16="http://schemas.microsoft.com/office/drawing/2014/main" id="{943868D0-2E71-494C-9652-9C84C487E3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77696" y="2520673"/>
            <a:ext cx="2218273" cy="22994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ge2image2857822832">
            <a:extLst>
              <a:ext uri="{FF2B5EF4-FFF2-40B4-BE49-F238E27FC236}">
                <a16:creationId xmlns:a16="http://schemas.microsoft.com/office/drawing/2014/main" id="{28818E32-CDA4-064D-A871-6DBB61A7FF0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95687" y="2520673"/>
            <a:ext cx="1911938" cy="232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8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38A8-77FF-C142-A2C5-E0353BF8BF51}"/>
              </a:ext>
            </a:extLst>
          </p:cNvPr>
          <p:cNvSpPr>
            <a:spLocks noGrp="1"/>
          </p:cNvSpPr>
          <p:nvPr>
            <p:ph type="title"/>
          </p:nvPr>
        </p:nvSpPr>
        <p:spPr/>
        <p:txBody>
          <a:bodyPr/>
          <a:lstStyle/>
          <a:p>
            <a:r>
              <a:rPr lang="en-DE" dirty="0"/>
              <a:t>Knowledge Discovery</a:t>
            </a:r>
          </a:p>
        </p:txBody>
      </p:sp>
      <p:sp>
        <p:nvSpPr>
          <p:cNvPr id="4" name="Slide Number Placeholder 3">
            <a:extLst>
              <a:ext uri="{FF2B5EF4-FFF2-40B4-BE49-F238E27FC236}">
                <a16:creationId xmlns:a16="http://schemas.microsoft.com/office/drawing/2014/main" id="{F3698D43-3640-D441-8673-DE0A36BA9BFD}"/>
              </a:ext>
            </a:extLst>
          </p:cNvPr>
          <p:cNvSpPr>
            <a:spLocks noGrp="1"/>
          </p:cNvSpPr>
          <p:nvPr>
            <p:ph type="sldNum" sz="quarter" idx="12"/>
          </p:nvPr>
        </p:nvSpPr>
        <p:spPr/>
        <p:txBody>
          <a:bodyPr/>
          <a:lstStyle/>
          <a:p>
            <a:r>
              <a:rPr lang="en-DE" dirty="0"/>
              <a:t>[Caruana et al. 2015] | </a:t>
            </a:r>
            <a:fld id="{3DF76B2C-8021-2942-A2B3-B42E91FDE4B0}" type="slidenum">
              <a:rPr lang="en-DE" smtClean="0"/>
              <a:pPr/>
              <a:t>33</a:t>
            </a:fld>
            <a:endParaRPr lang="en-DE" dirty="0"/>
          </a:p>
        </p:txBody>
      </p:sp>
      <p:pic>
        <p:nvPicPr>
          <p:cNvPr id="5" name="Picture 4">
            <a:extLst>
              <a:ext uri="{FF2B5EF4-FFF2-40B4-BE49-F238E27FC236}">
                <a16:creationId xmlns:a16="http://schemas.microsoft.com/office/drawing/2014/main" id="{FEDF4A1B-A26D-2C4F-A57A-8CDEA722E0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3377" y="1836565"/>
            <a:ext cx="5763436" cy="3934883"/>
          </a:xfrm>
          <a:prstGeom prst="rect">
            <a:avLst/>
          </a:prstGeom>
        </p:spPr>
      </p:pic>
      <p:pic>
        <p:nvPicPr>
          <p:cNvPr id="6" name="Picture 5">
            <a:extLst>
              <a:ext uri="{FF2B5EF4-FFF2-40B4-BE49-F238E27FC236}">
                <a16:creationId xmlns:a16="http://schemas.microsoft.com/office/drawing/2014/main" id="{CCD19764-497B-6343-BF65-F6672612F6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27507" y="2367017"/>
            <a:ext cx="4631470" cy="3093102"/>
          </a:xfrm>
          <a:prstGeom prst="rect">
            <a:avLst/>
          </a:prstGeom>
        </p:spPr>
      </p:pic>
      <p:sp>
        <p:nvSpPr>
          <p:cNvPr id="7" name="TextBox 6">
            <a:extLst>
              <a:ext uri="{FF2B5EF4-FFF2-40B4-BE49-F238E27FC236}">
                <a16:creationId xmlns:a16="http://schemas.microsoft.com/office/drawing/2014/main" id="{FEE0D492-1C4C-8042-9BD6-90DE1E4ACC50}"/>
              </a:ext>
            </a:extLst>
          </p:cNvPr>
          <p:cNvSpPr txBox="1"/>
          <p:nvPr/>
        </p:nvSpPr>
        <p:spPr>
          <a:xfrm>
            <a:off x="838200" y="5527884"/>
            <a:ext cx="3647711" cy="224933"/>
          </a:xfrm>
          <a:prstGeom prst="rect">
            <a:avLst/>
          </a:prstGeom>
          <a:noFill/>
        </p:spPr>
        <p:txBody>
          <a:bodyPr wrap="square" rtlCol="0">
            <a:spAutoFit/>
          </a:bodyPr>
          <a:lstStyle/>
          <a:p>
            <a:pPr algn="l">
              <a:lnSpc>
                <a:spcPct val="120000"/>
              </a:lnSpc>
              <a:buClr>
                <a:schemeClr val="accent3"/>
              </a:buClr>
            </a:pPr>
            <a:r>
              <a:rPr lang="en-DE" sz="800" dirty="0">
                <a:solidFill>
                  <a:schemeClr val="bg1"/>
                </a:solidFill>
                <a:latin typeface="Lato Light" panose="020F0302020204030203" pitchFamily="34" charset="77"/>
                <a:cs typeface="Poppins" pitchFamily="2" charset="77"/>
              </a:rPr>
              <a:t>Source: CDC | Unsplash</a:t>
            </a:r>
          </a:p>
        </p:txBody>
      </p:sp>
      <p:sp>
        <p:nvSpPr>
          <p:cNvPr id="8" name="TextBox 7">
            <a:extLst>
              <a:ext uri="{FF2B5EF4-FFF2-40B4-BE49-F238E27FC236}">
                <a16:creationId xmlns:a16="http://schemas.microsoft.com/office/drawing/2014/main" id="{C7C610F0-DA2B-CE47-BAA0-7979B10A5D74}"/>
              </a:ext>
            </a:extLst>
          </p:cNvPr>
          <p:cNvSpPr txBox="1"/>
          <p:nvPr/>
        </p:nvSpPr>
        <p:spPr>
          <a:xfrm>
            <a:off x="6727507" y="5527884"/>
            <a:ext cx="3647711" cy="224933"/>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[Caruana et al. 2015]</a:t>
            </a:r>
          </a:p>
        </p:txBody>
      </p:sp>
    </p:spTree>
    <p:extLst>
      <p:ext uri="{BB962C8B-B14F-4D97-AF65-F5344CB8AC3E}">
        <p14:creationId xmlns:p14="http://schemas.microsoft.com/office/powerpoint/2010/main" val="2606119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DABC-6D66-834B-9421-12A18F417301}"/>
              </a:ext>
            </a:extLst>
          </p:cNvPr>
          <p:cNvSpPr>
            <a:spLocks noGrp="1"/>
          </p:cNvSpPr>
          <p:nvPr>
            <p:ph type="title"/>
          </p:nvPr>
        </p:nvSpPr>
        <p:spPr/>
        <p:txBody>
          <a:bodyPr/>
          <a:lstStyle/>
          <a:p>
            <a:r>
              <a:rPr lang="en-DE" dirty="0"/>
              <a:t>Local vs Global Interpretability</a:t>
            </a:r>
          </a:p>
        </p:txBody>
      </p:sp>
      <p:sp>
        <p:nvSpPr>
          <p:cNvPr id="4" name="Slide Number Placeholder 3">
            <a:extLst>
              <a:ext uri="{FF2B5EF4-FFF2-40B4-BE49-F238E27FC236}">
                <a16:creationId xmlns:a16="http://schemas.microsoft.com/office/drawing/2014/main" id="{EB601B0A-341F-C844-AEBB-2F156D68914A}"/>
              </a:ext>
            </a:extLst>
          </p:cNvPr>
          <p:cNvSpPr>
            <a:spLocks noGrp="1"/>
          </p:cNvSpPr>
          <p:nvPr>
            <p:ph type="sldNum" sz="quarter" idx="12"/>
          </p:nvPr>
        </p:nvSpPr>
        <p:spPr/>
        <p:txBody>
          <a:bodyPr/>
          <a:lstStyle/>
          <a:p>
            <a:r>
              <a:rPr lang="en-DE" dirty="0"/>
              <a:t> Image &amp; Content: [Du 2020] | </a:t>
            </a:r>
            <a:fld id="{3DF76B2C-8021-2942-A2B3-B42E91FDE4B0}" type="slidenum">
              <a:rPr lang="en-DE" smtClean="0"/>
              <a:pPr/>
              <a:t>34</a:t>
            </a:fld>
            <a:endParaRPr lang="en-DE" dirty="0"/>
          </a:p>
        </p:txBody>
      </p:sp>
      <p:sp>
        <p:nvSpPr>
          <p:cNvPr id="5" name="Text Placeholder 2">
            <a:extLst>
              <a:ext uri="{FF2B5EF4-FFF2-40B4-BE49-F238E27FC236}">
                <a16:creationId xmlns:a16="http://schemas.microsoft.com/office/drawing/2014/main" id="{3E621036-C2DB-E34D-861E-0ACC1DE730A8}"/>
              </a:ext>
            </a:extLst>
          </p:cNvPr>
          <p:cNvSpPr>
            <a:spLocks noGrp="1"/>
          </p:cNvSpPr>
          <p:nvPr>
            <p:ph idx="1"/>
          </p:nvPr>
        </p:nvSpPr>
        <p:spPr>
          <a:xfrm>
            <a:off x="838200" y="1825625"/>
            <a:ext cx="6043246" cy="4351338"/>
          </a:xfrm>
        </p:spPr>
        <p:txBody>
          <a:bodyPr>
            <a:normAutofit fontScale="92500" lnSpcReduction="10000"/>
          </a:bodyPr>
          <a:lstStyle/>
          <a:p>
            <a:pPr>
              <a:lnSpc>
                <a:spcPct val="110000"/>
              </a:lnSpc>
            </a:pPr>
            <a:r>
              <a:rPr lang="de-DE" b="1" dirty="0" err="1">
                <a:solidFill>
                  <a:srgbClr val="6BAAC3"/>
                </a:solidFill>
                <a:latin typeface="Lato" panose="020F0502020204030203" pitchFamily="34" charset="77"/>
              </a:rPr>
              <a:t>Local</a:t>
            </a:r>
            <a:r>
              <a:rPr lang="de-DE" b="1" dirty="0">
                <a:solidFill>
                  <a:srgbClr val="6BAAC3"/>
                </a:solidFill>
                <a:latin typeface="Lato" panose="020F0502020204030203" pitchFamily="34" charset="77"/>
              </a:rPr>
              <a:t> </a:t>
            </a:r>
            <a:r>
              <a:rPr lang="de-DE" b="1" dirty="0" err="1">
                <a:solidFill>
                  <a:srgbClr val="6BAAC3"/>
                </a:solidFill>
                <a:latin typeface="Lato" panose="020F0502020204030203" pitchFamily="34" charset="77"/>
              </a:rPr>
              <a:t>Interpretability</a:t>
            </a:r>
            <a:r>
              <a:rPr lang="de-DE" b="1" dirty="0">
                <a:solidFill>
                  <a:srgbClr val="6BAAC3"/>
                </a:solidFill>
                <a:latin typeface="Lato" panose="020F0502020204030203" pitchFamily="34" charset="77"/>
              </a:rPr>
              <a:t>: </a:t>
            </a:r>
            <a:r>
              <a:rPr lang="de-DE" dirty="0" err="1"/>
              <a:t>Explain</a:t>
            </a:r>
            <a:r>
              <a:rPr lang="de-DE" dirty="0"/>
              <a:t> </a:t>
            </a:r>
            <a:r>
              <a:rPr lang="de-DE" b="1" dirty="0">
                <a:latin typeface="Lato" panose="020F0502020204030203" pitchFamily="34" charset="77"/>
              </a:rPr>
              <a:t>individual </a:t>
            </a:r>
            <a:r>
              <a:rPr lang="de-DE" b="1" dirty="0" err="1">
                <a:latin typeface="Lato" panose="020F0502020204030203" pitchFamily="34" charset="77"/>
              </a:rPr>
              <a:t>predictions</a:t>
            </a:r>
            <a:r>
              <a:rPr lang="de-DE" b="1" dirty="0">
                <a:latin typeface="Lato" panose="020F0502020204030203" pitchFamily="34" charset="77"/>
              </a:rPr>
              <a:t> </a:t>
            </a:r>
            <a:r>
              <a:rPr lang="de-DE" dirty="0"/>
              <a:t>(</a:t>
            </a:r>
            <a:r>
              <a:rPr lang="de-DE" dirty="0" err="1"/>
              <a:t>causal</a:t>
            </a:r>
            <a:r>
              <a:rPr lang="de-DE" dirty="0"/>
              <a:t> </a:t>
            </a:r>
            <a:r>
              <a:rPr lang="de-DE" dirty="0" err="1"/>
              <a:t>relations</a:t>
            </a:r>
            <a:r>
              <a:rPr lang="de-DE" dirty="0"/>
              <a:t> </a:t>
            </a:r>
            <a:r>
              <a:rPr lang="de-DE" dirty="0" err="1"/>
              <a:t>between</a:t>
            </a:r>
            <a:r>
              <a:rPr lang="de-DE" dirty="0"/>
              <a:t> </a:t>
            </a:r>
            <a:r>
              <a:rPr lang="de-DE" dirty="0" err="1"/>
              <a:t>input</a:t>
            </a:r>
            <a:r>
              <a:rPr lang="de-DE" dirty="0"/>
              <a:t> </a:t>
            </a:r>
            <a:r>
              <a:rPr lang="de-DE" dirty="0" err="1"/>
              <a:t>and</a:t>
            </a:r>
            <a:r>
              <a:rPr lang="de-DE" dirty="0"/>
              <a:t> </a:t>
            </a:r>
            <a:r>
              <a:rPr lang="de-DE" dirty="0" err="1"/>
              <a:t>corresponding</a:t>
            </a:r>
            <a:r>
              <a:rPr lang="de-DE" dirty="0"/>
              <a:t> </a:t>
            </a:r>
            <a:r>
              <a:rPr lang="de-DE" dirty="0" err="1"/>
              <a:t>output</a:t>
            </a:r>
            <a:r>
              <a:rPr lang="de-DE" dirty="0"/>
              <a:t>) </a:t>
            </a:r>
            <a:r>
              <a:rPr lang="en" dirty="0">
                <a:solidFill>
                  <a:srgbClr val="6BAAC3"/>
                </a:solidFill>
                <a:ea typeface="Lato Light"/>
                <a:cs typeface="Lato Light"/>
                <a:sym typeface="Lato Light"/>
              </a:rPr>
              <a:t>→ </a:t>
            </a:r>
            <a:r>
              <a:rPr lang="de-DE" dirty="0" err="1">
                <a:solidFill>
                  <a:srgbClr val="6BAAC3"/>
                </a:solidFill>
                <a:ea typeface="Lato Light"/>
                <a:cs typeface="Lato Light"/>
                <a:sym typeface="Lato Light"/>
              </a:rPr>
              <a:t>why</a:t>
            </a:r>
            <a:r>
              <a:rPr lang="de-DE" dirty="0">
                <a:solidFill>
                  <a:srgbClr val="6BAAC3"/>
                </a:solidFill>
                <a:ea typeface="Lato Light"/>
                <a:cs typeface="Lato Light"/>
                <a:sym typeface="Lato Light"/>
              </a:rPr>
              <a:t> a </a:t>
            </a:r>
            <a:r>
              <a:rPr lang="de-DE" dirty="0" err="1">
                <a:solidFill>
                  <a:srgbClr val="6BAAC3"/>
                </a:solidFill>
                <a:ea typeface="Lato Light"/>
                <a:cs typeface="Lato Light"/>
                <a:sym typeface="Lato Light"/>
              </a:rPr>
              <a:t>certain</a:t>
            </a:r>
            <a:r>
              <a:rPr lang="de-DE" dirty="0">
                <a:solidFill>
                  <a:srgbClr val="6BAAC3"/>
                </a:solidFill>
                <a:ea typeface="Lato Light"/>
                <a:cs typeface="Lato Light"/>
                <a:sym typeface="Lato Light"/>
              </a:rPr>
              <a:t> </a:t>
            </a:r>
            <a:r>
              <a:rPr lang="de-DE" dirty="0" err="1">
                <a:solidFill>
                  <a:srgbClr val="6BAAC3"/>
                </a:solidFill>
                <a:ea typeface="Lato Light"/>
                <a:cs typeface="Lato Light"/>
                <a:sym typeface="Lato Light"/>
              </a:rPr>
              <a:t>prediction</a:t>
            </a:r>
            <a:r>
              <a:rPr lang="de-DE" dirty="0">
                <a:solidFill>
                  <a:srgbClr val="6BAAC3"/>
                </a:solidFill>
                <a:ea typeface="Lato Light"/>
                <a:cs typeface="Lato Light"/>
                <a:sym typeface="Lato Light"/>
              </a:rPr>
              <a:t>?</a:t>
            </a:r>
          </a:p>
          <a:p>
            <a:pPr>
              <a:lnSpc>
                <a:spcPct val="110000"/>
              </a:lnSpc>
            </a:pPr>
            <a:endParaRPr lang="de-DE" b="1" dirty="0">
              <a:solidFill>
                <a:schemeClr val="accent3"/>
              </a:solidFill>
            </a:endParaRPr>
          </a:p>
          <a:p>
            <a:pPr>
              <a:lnSpc>
                <a:spcPct val="110000"/>
              </a:lnSpc>
            </a:pPr>
            <a:r>
              <a:rPr lang="de-DE" b="1" dirty="0">
                <a:solidFill>
                  <a:srgbClr val="6BAAC3"/>
                </a:solidFill>
                <a:latin typeface="Lato" panose="020F0502020204030203" pitchFamily="34" charset="77"/>
              </a:rPr>
              <a:t>Global </a:t>
            </a:r>
            <a:r>
              <a:rPr lang="de-DE" b="1" dirty="0" err="1">
                <a:solidFill>
                  <a:srgbClr val="6BAAC3"/>
                </a:solidFill>
                <a:latin typeface="Lato" panose="020F0502020204030203" pitchFamily="34" charset="77"/>
              </a:rPr>
              <a:t>Interpretability</a:t>
            </a:r>
            <a:r>
              <a:rPr lang="de-DE" b="1" dirty="0">
                <a:solidFill>
                  <a:srgbClr val="6BAAC3"/>
                </a:solidFill>
                <a:latin typeface="Lato" panose="020F0502020204030203" pitchFamily="34" charset="77"/>
              </a:rPr>
              <a:t>: </a:t>
            </a:r>
            <a:r>
              <a:rPr lang="de-DE" dirty="0" err="1"/>
              <a:t>Explain</a:t>
            </a:r>
            <a:r>
              <a:rPr lang="de-DE" dirty="0"/>
              <a:t> </a:t>
            </a:r>
            <a:r>
              <a:rPr lang="de-DE" b="1" dirty="0" err="1">
                <a:latin typeface="Lato" panose="020F0502020204030203" pitchFamily="34" charset="77"/>
              </a:rPr>
              <a:t>structures</a:t>
            </a:r>
            <a:r>
              <a:rPr lang="de-DE" b="1" dirty="0">
                <a:latin typeface="Lato" panose="020F0502020204030203" pitchFamily="34" charset="77"/>
              </a:rPr>
              <a:t> </a:t>
            </a:r>
            <a:r>
              <a:rPr lang="de-DE" b="1" dirty="0" err="1">
                <a:latin typeface="Lato" panose="020F0502020204030203" pitchFamily="34" charset="77"/>
              </a:rPr>
              <a:t>and</a:t>
            </a:r>
            <a:r>
              <a:rPr lang="de-DE" b="1" dirty="0">
                <a:latin typeface="Lato" panose="020F0502020204030203" pitchFamily="34" charset="77"/>
              </a:rPr>
              <a:t> </a:t>
            </a:r>
            <a:r>
              <a:rPr lang="de-DE" b="1" dirty="0" err="1">
                <a:latin typeface="Lato" panose="020F0502020204030203" pitchFamily="34" charset="77"/>
              </a:rPr>
              <a:t>parameters</a:t>
            </a:r>
            <a:r>
              <a:rPr lang="de-DE" b="1" dirty="0">
                <a:latin typeface="Lato" panose="020F0502020204030203" pitchFamily="34" charset="77"/>
              </a:rPr>
              <a:t> </a:t>
            </a:r>
            <a:r>
              <a:rPr lang="de-DE" dirty="0" err="1"/>
              <a:t>for</a:t>
            </a:r>
            <a:r>
              <a:rPr lang="de-DE" dirty="0"/>
              <a:t> a global </a:t>
            </a:r>
            <a:r>
              <a:rPr lang="de-DE" dirty="0" err="1"/>
              <a:t>understanding</a:t>
            </a:r>
            <a:r>
              <a:rPr lang="de-DE" dirty="0"/>
              <a:t> (</a:t>
            </a:r>
            <a:r>
              <a:rPr lang="de-DE" dirty="0" err="1"/>
              <a:t>inner</a:t>
            </a:r>
            <a:r>
              <a:rPr lang="de-DE" dirty="0"/>
              <a:t> </a:t>
            </a:r>
            <a:r>
              <a:rPr lang="de-DE" dirty="0" err="1"/>
              <a:t>workings</a:t>
            </a:r>
            <a:r>
              <a:rPr lang="de-DE" dirty="0"/>
              <a:t> &amp; </a:t>
            </a:r>
            <a:r>
              <a:rPr lang="de-DE" dirty="0" err="1"/>
              <a:t>mechanisms</a:t>
            </a:r>
            <a:r>
              <a:rPr lang="de-DE" dirty="0"/>
              <a:t>) </a:t>
            </a:r>
            <a:r>
              <a:rPr lang="de-DE" dirty="0">
                <a:solidFill>
                  <a:srgbClr val="6BAAC3"/>
                </a:solidFill>
                <a:ea typeface="Lato Light"/>
                <a:cs typeface="Lato Light"/>
                <a:sym typeface="Lato Light"/>
              </a:rPr>
              <a:t>→ </a:t>
            </a:r>
            <a:r>
              <a:rPr lang="de-DE" dirty="0" err="1">
                <a:solidFill>
                  <a:srgbClr val="6BAAC3"/>
                </a:solidFill>
                <a:ea typeface="Lato Light"/>
                <a:cs typeface="Lato Light"/>
                <a:sym typeface="Lato Light"/>
              </a:rPr>
              <a:t>how</a:t>
            </a:r>
            <a:r>
              <a:rPr lang="de-DE" dirty="0">
                <a:solidFill>
                  <a:srgbClr val="6BAAC3"/>
                </a:solidFill>
                <a:ea typeface="Lato Light"/>
                <a:cs typeface="Lato Light"/>
                <a:sym typeface="Lato Light"/>
              </a:rPr>
              <a:t> </a:t>
            </a:r>
            <a:r>
              <a:rPr lang="de-DE" dirty="0" err="1">
                <a:solidFill>
                  <a:srgbClr val="6BAAC3"/>
                </a:solidFill>
                <a:ea typeface="Lato Light"/>
                <a:cs typeface="Lato Light"/>
                <a:sym typeface="Lato Light"/>
              </a:rPr>
              <a:t>are</a:t>
            </a:r>
            <a:r>
              <a:rPr lang="de-DE" dirty="0">
                <a:solidFill>
                  <a:srgbClr val="6BAAC3"/>
                </a:solidFill>
                <a:ea typeface="Lato Light"/>
                <a:cs typeface="Lato Light"/>
                <a:sym typeface="Lato Light"/>
              </a:rPr>
              <a:t> </a:t>
            </a:r>
            <a:r>
              <a:rPr lang="de-DE" dirty="0" err="1">
                <a:solidFill>
                  <a:srgbClr val="6BAAC3"/>
                </a:solidFill>
                <a:ea typeface="Lato Light"/>
                <a:cs typeface="Lato Light"/>
                <a:sym typeface="Lato Light"/>
              </a:rPr>
              <a:t>predictions</a:t>
            </a:r>
            <a:r>
              <a:rPr lang="de-DE" dirty="0">
                <a:solidFill>
                  <a:srgbClr val="6BAAC3"/>
                </a:solidFill>
                <a:ea typeface="Lato Light"/>
                <a:cs typeface="Lato Light"/>
                <a:sym typeface="Lato Light"/>
              </a:rPr>
              <a:t> </a:t>
            </a:r>
            <a:r>
              <a:rPr lang="de-DE" dirty="0" err="1">
                <a:solidFill>
                  <a:srgbClr val="6BAAC3"/>
                </a:solidFill>
                <a:ea typeface="Lato Light"/>
                <a:cs typeface="Lato Light"/>
                <a:sym typeface="Lato Light"/>
              </a:rPr>
              <a:t>made</a:t>
            </a:r>
            <a:r>
              <a:rPr lang="de-DE" dirty="0">
                <a:solidFill>
                  <a:srgbClr val="6BAAC3"/>
                </a:solidFill>
                <a:ea typeface="Lato Light"/>
                <a:cs typeface="Lato Light"/>
                <a:sym typeface="Lato Light"/>
              </a:rPr>
              <a:t>?</a:t>
            </a:r>
            <a:endParaRPr lang="de-DE" sz="3600" dirty="0">
              <a:solidFill>
                <a:srgbClr val="6BAAC3"/>
              </a:solidFill>
              <a:ea typeface="Lato Light"/>
              <a:cs typeface="Lato Light"/>
              <a:sym typeface="Lato Light"/>
            </a:endParaRPr>
          </a:p>
          <a:p>
            <a:pPr>
              <a:lnSpc>
                <a:spcPct val="110000"/>
              </a:lnSpc>
            </a:pPr>
            <a:endParaRPr lang="en-DE" dirty="0"/>
          </a:p>
        </p:txBody>
      </p:sp>
      <p:pic>
        <p:nvPicPr>
          <p:cNvPr id="6" name="Picture 5">
            <a:extLst>
              <a:ext uri="{FF2B5EF4-FFF2-40B4-BE49-F238E27FC236}">
                <a16:creationId xmlns:a16="http://schemas.microsoft.com/office/drawing/2014/main" id="{1DA5C800-F6A0-924C-8492-56DFE2B72D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46299" y="2006104"/>
            <a:ext cx="3852615" cy="3934883"/>
          </a:xfrm>
          <a:prstGeom prst="rect">
            <a:avLst/>
          </a:prstGeom>
        </p:spPr>
      </p:pic>
    </p:spTree>
    <p:extLst>
      <p:ext uri="{BB962C8B-B14F-4D97-AF65-F5344CB8AC3E}">
        <p14:creationId xmlns:p14="http://schemas.microsoft.com/office/powerpoint/2010/main" val="1857038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A2C7-722E-0A48-A0CB-A5DB65980A88}"/>
              </a:ext>
            </a:extLst>
          </p:cNvPr>
          <p:cNvSpPr>
            <a:spLocks noGrp="1"/>
          </p:cNvSpPr>
          <p:nvPr>
            <p:ph type="title"/>
          </p:nvPr>
        </p:nvSpPr>
        <p:spPr/>
        <p:txBody>
          <a:bodyPr/>
          <a:lstStyle/>
          <a:p>
            <a:r>
              <a:rPr lang="en-DE" dirty="0"/>
              <a:t>Intrinsic vs Post-hoc Interpretability</a:t>
            </a:r>
          </a:p>
        </p:txBody>
      </p:sp>
      <p:sp>
        <p:nvSpPr>
          <p:cNvPr id="4" name="Slide Number Placeholder 3">
            <a:extLst>
              <a:ext uri="{FF2B5EF4-FFF2-40B4-BE49-F238E27FC236}">
                <a16:creationId xmlns:a16="http://schemas.microsoft.com/office/drawing/2014/main" id="{6FFD0013-5E41-9C42-A292-35FA11379B6B}"/>
              </a:ext>
            </a:extLst>
          </p:cNvPr>
          <p:cNvSpPr>
            <a:spLocks noGrp="1"/>
          </p:cNvSpPr>
          <p:nvPr>
            <p:ph type="sldNum" sz="quarter" idx="12"/>
          </p:nvPr>
        </p:nvSpPr>
        <p:spPr/>
        <p:txBody>
          <a:bodyPr/>
          <a:lstStyle/>
          <a:p>
            <a:r>
              <a:rPr lang="en-DE" dirty="0"/>
              <a:t>[Du 2020] | </a:t>
            </a:r>
            <a:fld id="{3DF76B2C-8021-2942-A2B3-B42E91FDE4B0}" type="slidenum">
              <a:rPr lang="en-DE" smtClean="0"/>
              <a:pPr/>
              <a:t>35</a:t>
            </a:fld>
            <a:endParaRPr lang="en-DE" dirty="0"/>
          </a:p>
        </p:txBody>
      </p:sp>
      <p:grpSp>
        <p:nvGrpSpPr>
          <p:cNvPr id="5" name="Group 4">
            <a:extLst>
              <a:ext uri="{FF2B5EF4-FFF2-40B4-BE49-F238E27FC236}">
                <a16:creationId xmlns:a16="http://schemas.microsoft.com/office/drawing/2014/main" id="{A263824D-F2FB-2A43-AEC6-794D4B281156}"/>
              </a:ext>
            </a:extLst>
          </p:cNvPr>
          <p:cNvGrpSpPr/>
          <p:nvPr/>
        </p:nvGrpSpPr>
        <p:grpSpPr>
          <a:xfrm>
            <a:off x="838200" y="3448444"/>
            <a:ext cx="4249440" cy="2728519"/>
            <a:chOff x="2590800" y="1464744"/>
            <a:chExt cx="5230378" cy="3583273"/>
          </a:xfrm>
        </p:grpSpPr>
        <p:sp>
          <p:nvSpPr>
            <p:cNvPr id="6" name="Rectangle 5">
              <a:extLst>
                <a:ext uri="{FF2B5EF4-FFF2-40B4-BE49-F238E27FC236}">
                  <a16:creationId xmlns:a16="http://schemas.microsoft.com/office/drawing/2014/main" id="{D103E6D6-B58B-0743-A333-75E7F4A0A38C}"/>
                </a:ext>
              </a:extLst>
            </p:cNvPr>
            <p:cNvSpPr/>
            <p:nvPr/>
          </p:nvSpPr>
          <p:spPr>
            <a:xfrm>
              <a:off x="3672000" y="1464744"/>
              <a:ext cx="1800000" cy="5727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Lato Light" panose="020F0302020204030203" pitchFamily="34" charset="77"/>
                </a:rPr>
                <a:t>Brown </a:t>
              </a:r>
              <a:r>
                <a:rPr lang="de-DE" sz="1200" dirty="0" err="1">
                  <a:solidFill>
                    <a:schemeClr val="tx1"/>
                  </a:solidFill>
                  <a:latin typeface="Lato Light" panose="020F0302020204030203" pitchFamily="34" charset="77"/>
                </a:rPr>
                <a:t>fur</a:t>
              </a:r>
              <a:r>
                <a:rPr lang="de-DE" sz="1200" dirty="0">
                  <a:solidFill>
                    <a:schemeClr val="tx1"/>
                  </a:solidFill>
                  <a:latin typeface="Lato Light" panose="020F0302020204030203" pitchFamily="34" charset="77"/>
                </a:rPr>
                <a:t>?</a:t>
              </a:r>
            </a:p>
          </p:txBody>
        </p:sp>
        <p:sp>
          <p:nvSpPr>
            <p:cNvPr id="7" name="Rectangle 6">
              <a:extLst>
                <a:ext uri="{FF2B5EF4-FFF2-40B4-BE49-F238E27FC236}">
                  <a16:creationId xmlns:a16="http://schemas.microsoft.com/office/drawing/2014/main" id="{14A138FC-5124-4747-9201-D219EC3C0759}"/>
                </a:ext>
              </a:extLst>
            </p:cNvPr>
            <p:cNvSpPr/>
            <p:nvPr/>
          </p:nvSpPr>
          <p:spPr>
            <a:xfrm>
              <a:off x="2590800" y="2428233"/>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Fox</a:t>
              </a:r>
            </a:p>
          </p:txBody>
        </p:sp>
        <p:sp>
          <p:nvSpPr>
            <p:cNvPr id="8" name="Rectangle 7">
              <a:extLst>
                <a:ext uri="{FF2B5EF4-FFF2-40B4-BE49-F238E27FC236}">
                  <a16:creationId xmlns:a16="http://schemas.microsoft.com/office/drawing/2014/main" id="{D8758E93-A4AF-1348-BD8A-0EA1548A81F2}"/>
                </a:ext>
              </a:extLst>
            </p:cNvPr>
            <p:cNvSpPr/>
            <p:nvPr/>
          </p:nvSpPr>
          <p:spPr>
            <a:xfrm>
              <a:off x="5437437" y="2433398"/>
              <a:ext cx="1800000" cy="5727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Lato Light" panose="020F0302020204030203" pitchFamily="34" charset="77"/>
                </a:rPr>
                <a:t>Black &amp; </a:t>
              </a:r>
              <a:r>
                <a:rPr lang="de-DE" sz="1200" dirty="0" err="1">
                  <a:solidFill>
                    <a:schemeClr val="tx1"/>
                  </a:solidFill>
                  <a:latin typeface="Lato Light" panose="020F0302020204030203" pitchFamily="34" charset="77"/>
                </a:rPr>
                <a:t>white</a:t>
              </a:r>
              <a:r>
                <a:rPr lang="de-DE" sz="1200" dirty="0">
                  <a:solidFill>
                    <a:schemeClr val="tx1"/>
                  </a:solidFill>
                  <a:latin typeface="Lato Light" panose="020F0302020204030203" pitchFamily="34" charset="77"/>
                </a:rPr>
                <a:t> </a:t>
              </a:r>
              <a:r>
                <a:rPr lang="de-DE" sz="1200" dirty="0" err="1">
                  <a:solidFill>
                    <a:schemeClr val="tx1"/>
                  </a:solidFill>
                  <a:latin typeface="Lato Light" panose="020F0302020204030203" pitchFamily="34" charset="77"/>
                </a:rPr>
                <a:t>fur</a:t>
              </a:r>
              <a:r>
                <a:rPr lang="de-DE" sz="1200" dirty="0">
                  <a:solidFill>
                    <a:schemeClr val="tx1"/>
                  </a:solidFill>
                  <a:latin typeface="Lato Light" panose="020F0302020204030203" pitchFamily="34" charset="77"/>
                </a:rPr>
                <a:t>?</a:t>
              </a:r>
            </a:p>
          </p:txBody>
        </p:sp>
        <p:sp>
          <p:nvSpPr>
            <p:cNvPr id="9" name="Rectangle 8">
              <a:extLst>
                <a:ext uri="{FF2B5EF4-FFF2-40B4-BE49-F238E27FC236}">
                  <a16:creationId xmlns:a16="http://schemas.microsoft.com/office/drawing/2014/main" id="{9DB96606-70F1-7340-A14F-DC30E107367D}"/>
                </a:ext>
              </a:extLst>
            </p:cNvPr>
            <p:cNvSpPr/>
            <p:nvPr/>
          </p:nvSpPr>
          <p:spPr>
            <a:xfrm>
              <a:off x="6791535" y="3448228"/>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Lion</a:t>
              </a:r>
            </a:p>
          </p:txBody>
        </p:sp>
        <p:sp>
          <p:nvSpPr>
            <p:cNvPr id="10" name="Rectangle 9">
              <a:extLst>
                <a:ext uri="{FF2B5EF4-FFF2-40B4-BE49-F238E27FC236}">
                  <a16:creationId xmlns:a16="http://schemas.microsoft.com/office/drawing/2014/main" id="{FD29330A-C055-AA44-B546-F62E0CD9188D}"/>
                </a:ext>
              </a:extLst>
            </p:cNvPr>
            <p:cNvSpPr/>
            <p:nvPr/>
          </p:nvSpPr>
          <p:spPr>
            <a:xfrm>
              <a:off x="3864001" y="4472838"/>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Panda</a:t>
              </a:r>
            </a:p>
          </p:txBody>
        </p:sp>
        <p:sp>
          <p:nvSpPr>
            <p:cNvPr id="11" name="Rectangle 10">
              <a:extLst>
                <a:ext uri="{FF2B5EF4-FFF2-40B4-BE49-F238E27FC236}">
                  <a16:creationId xmlns:a16="http://schemas.microsoft.com/office/drawing/2014/main" id="{9E87CE55-43E0-0240-AF3C-D6E62FC11E66}"/>
                </a:ext>
              </a:extLst>
            </p:cNvPr>
            <p:cNvSpPr/>
            <p:nvPr/>
          </p:nvSpPr>
          <p:spPr>
            <a:xfrm>
              <a:off x="4242455" y="3448228"/>
              <a:ext cx="1800000" cy="5727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Lato Light" panose="020F0302020204030203" pitchFamily="34" charset="77"/>
                </a:rPr>
                <a:t>Black </a:t>
              </a:r>
              <a:r>
                <a:rPr lang="de-DE" sz="1200" dirty="0" err="1">
                  <a:solidFill>
                    <a:schemeClr val="tx1"/>
                  </a:solidFill>
                  <a:latin typeface="Lato Light" panose="020F0302020204030203" pitchFamily="34" charset="77"/>
                </a:rPr>
                <a:t>spots</a:t>
              </a:r>
              <a:r>
                <a:rPr lang="de-DE" sz="1200" dirty="0">
                  <a:solidFill>
                    <a:schemeClr val="tx1"/>
                  </a:solidFill>
                  <a:latin typeface="Lato Light" panose="020F0302020204030203" pitchFamily="34" charset="77"/>
                </a:rPr>
                <a:t> </a:t>
              </a:r>
              <a:r>
                <a:rPr lang="de-DE" sz="1200" dirty="0" err="1">
                  <a:solidFill>
                    <a:schemeClr val="tx1"/>
                  </a:solidFill>
                  <a:latin typeface="Lato Light" panose="020F0302020204030203" pitchFamily="34" charset="77"/>
                </a:rPr>
                <a:t>around</a:t>
              </a:r>
              <a:r>
                <a:rPr lang="de-DE" sz="1200" dirty="0">
                  <a:solidFill>
                    <a:schemeClr val="tx1"/>
                  </a:solidFill>
                  <a:latin typeface="Lato Light" panose="020F0302020204030203" pitchFamily="34" charset="77"/>
                </a:rPr>
                <a:t> </a:t>
              </a:r>
              <a:r>
                <a:rPr lang="de-DE" sz="1200" dirty="0" err="1">
                  <a:solidFill>
                    <a:schemeClr val="tx1"/>
                  </a:solidFill>
                  <a:latin typeface="Lato Light" panose="020F0302020204030203" pitchFamily="34" charset="77"/>
                </a:rPr>
                <a:t>eyes</a:t>
              </a:r>
              <a:r>
                <a:rPr lang="de-DE" sz="1200" dirty="0">
                  <a:solidFill>
                    <a:schemeClr val="tx1"/>
                  </a:solidFill>
                  <a:latin typeface="Lato Light" panose="020F0302020204030203" pitchFamily="34" charset="77"/>
                </a:rPr>
                <a:t>?</a:t>
              </a:r>
            </a:p>
          </p:txBody>
        </p:sp>
        <p:sp>
          <p:nvSpPr>
            <p:cNvPr id="12" name="Rectangle 11">
              <a:extLst>
                <a:ext uri="{FF2B5EF4-FFF2-40B4-BE49-F238E27FC236}">
                  <a16:creationId xmlns:a16="http://schemas.microsoft.com/office/drawing/2014/main" id="{60AC1095-5D40-2E4B-AFAD-C75CEC29C806}"/>
                </a:ext>
              </a:extLst>
            </p:cNvPr>
            <p:cNvSpPr/>
            <p:nvPr/>
          </p:nvSpPr>
          <p:spPr>
            <a:xfrm>
              <a:off x="5768311" y="4475317"/>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Zebra</a:t>
              </a:r>
            </a:p>
          </p:txBody>
        </p:sp>
        <p:cxnSp>
          <p:nvCxnSpPr>
            <p:cNvPr id="13" name="Straight Arrow Connector 12">
              <a:extLst>
                <a:ext uri="{FF2B5EF4-FFF2-40B4-BE49-F238E27FC236}">
                  <a16:creationId xmlns:a16="http://schemas.microsoft.com/office/drawing/2014/main" id="{A4B5B328-9561-5A41-8CB9-C9CDCDECF6D9}"/>
                </a:ext>
              </a:extLst>
            </p:cNvPr>
            <p:cNvCxnSpPr>
              <a:stCxn id="6" idx="2"/>
              <a:endCxn id="7" idx="0"/>
            </p:cNvCxnSpPr>
            <p:nvPr/>
          </p:nvCxnSpPr>
          <p:spPr>
            <a:xfrm flipH="1">
              <a:off x="3102412" y="2037445"/>
              <a:ext cx="1469589" cy="3907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BBE14A-1FAE-4E4F-AA4B-E64305EA30DB}"/>
                </a:ext>
              </a:extLst>
            </p:cNvPr>
            <p:cNvCxnSpPr>
              <a:cxnSpLocks/>
              <a:stCxn id="6" idx="2"/>
              <a:endCxn id="8" idx="0"/>
            </p:cNvCxnSpPr>
            <p:nvPr/>
          </p:nvCxnSpPr>
          <p:spPr>
            <a:xfrm>
              <a:off x="4572001" y="2037445"/>
              <a:ext cx="1765437" cy="3959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54F4AC-CB32-CC4B-9FE2-1C438ADD061A}"/>
                </a:ext>
              </a:extLst>
            </p:cNvPr>
            <p:cNvCxnSpPr>
              <a:cxnSpLocks/>
              <a:stCxn id="8" idx="2"/>
              <a:endCxn id="9" idx="0"/>
            </p:cNvCxnSpPr>
            <p:nvPr/>
          </p:nvCxnSpPr>
          <p:spPr>
            <a:xfrm>
              <a:off x="6337438" y="3006097"/>
              <a:ext cx="965709" cy="4421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09DD36-C5C9-6B43-9914-4E0717EE7EE1}"/>
                </a:ext>
              </a:extLst>
            </p:cNvPr>
            <p:cNvCxnSpPr>
              <a:cxnSpLocks/>
              <a:stCxn id="8" idx="2"/>
              <a:endCxn id="11" idx="0"/>
            </p:cNvCxnSpPr>
            <p:nvPr/>
          </p:nvCxnSpPr>
          <p:spPr>
            <a:xfrm flipH="1">
              <a:off x="5142456" y="3006097"/>
              <a:ext cx="1194983" cy="4421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7E95B8-BD60-4D44-BB8F-A08555EF1419}"/>
                </a:ext>
              </a:extLst>
            </p:cNvPr>
            <p:cNvCxnSpPr>
              <a:cxnSpLocks/>
              <a:stCxn id="11" idx="2"/>
              <a:endCxn id="10" idx="0"/>
            </p:cNvCxnSpPr>
            <p:nvPr/>
          </p:nvCxnSpPr>
          <p:spPr>
            <a:xfrm flipH="1">
              <a:off x="4375613" y="4020928"/>
              <a:ext cx="766842" cy="45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0CCECB-D432-C748-B714-F0A82864DBCE}"/>
                </a:ext>
              </a:extLst>
            </p:cNvPr>
            <p:cNvCxnSpPr>
              <a:cxnSpLocks/>
              <a:stCxn id="11" idx="2"/>
              <a:endCxn id="12" idx="0"/>
            </p:cNvCxnSpPr>
            <p:nvPr/>
          </p:nvCxnSpPr>
          <p:spPr>
            <a:xfrm>
              <a:off x="5142455" y="4020928"/>
              <a:ext cx="1137468" cy="4543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278E40-4BA2-9C48-BCA9-ADDB2031AA59}"/>
                </a:ext>
              </a:extLst>
            </p:cNvPr>
            <p:cNvSpPr txBox="1"/>
            <p:nvPr/>
          </p:nvSpPr>
          <p:spPr>
            <a:xfrm>
              <a:off x="2943831" y="1825125"/>
              <a:ext cx="785447" cy="363774"/>
            </a:xfrm>
            <a:prstGeom prst="rect">
              <a:avLst/>
            </a:prstGeom>
            <a:noFill/>
            <a:ln w="19050">
              <a:noFill/>
            </a:ln>
          </p:spPr>
          <p:txBody>
            <a:bodyPr wrap="square" rtlCol="0">
              <a:spAutoFit/>
            </a:bodyPr>
            <a:lstStyle/>
            <a:p>
              <a:r>
                <a:rPr lang="de-DE" sz="1200" dirty="0">
                  <a:latin typeface="Lato Light" panose="020F0302020204030203" pitchFamily="34" charset="77"/>
                </a:rPr>
                <a:t>True</a:t>
              </a:r>
            </a:p>
          </p:txBody>
        </p:sp>
        <p:sp>
          <p:nvSpPr>
            <p:cNvPr id="20" name="TextBox 19">
              <a:extLst>
                <a:ext uri="{FF2B5EF4-FFF2-40B4-BE49-F238E27FC236}">
                  <a16:creationId xmlns:a16="http://schemas.microsoft.com/office/drawing/2014/main" id="{AE1AC4C0-C325-A24D-B4C7-D2CC8803B757}"/>
                </a:ext>
              </a:extLst>
            </p:cNvPr>
            <p:cNvSpPr txBox="1"/>
            <p:nvPr/>
          </p:nvSpPr>
          <p:spPr>
            <a:xfrm>
              <a:off x="4885977" y="2934722"/>
              <a:ext cx="785447" cy="363773"/>
            </a:xfrm>
            <a:prstGeom prst="rect">
              <a:avLst/>
            </a:prstGeom>
            <a:noFill/>
            <a:ln w="19050">
              <a:noFill/>
            </a:ln>
          </p:spPr>
          <p:txBody>
            <a:bodyPr wrap="square" rtlCol="0">
              <a:spAutoFit/>
            </a:bodyPr>
            <a:lstStyle/>
            <a:p>
              <a:r>
                <a:rPr lang="de-DE" sz="1200" dirty="0">
                  <a:latin typeface="Lato Light" panose="020F0302020204030203" pitchFamily="34" charset="77"/>
                </a:rPr>
                <a:t>True</a:t>
              </a:r>
            </a:p>
          </p:txBody>
        </p:sp>
        <p:sp>
          <p:nvSpPr>
            <p:cNvPr id="21" name="TextBox 20">
              <a:extLst>
                <a:ext uri="{FF2B5EF4-FFF2-40B4-BE49-F238E27FC236}">
                  <a16:creationId xmlns:a16="http://schemas.microsoft.com/office/drawing/2014/main" id="{2B9501B9-B59D-124E-978B-D51724632D50}"/>
                </a:ext>
              </a:extLst>
            </p:cNvPr>
            <p:cNvSpPr txBox="1"/>
            <p:nvPr/>
          </p:nvSpPr>
          <p:spPr>
            <a:xfrm>
              <a:off x="3984209" y="4032841"/>
              <a:ext cx="785447" cy="363773"/>
            </a:xfrm>
            <a:prstGeom prst="rect">
              <a:avLst/>
            </a:prstGeom>
            <a:noFill/>
            <a:ln w="19050">
              <a:noFill/>
            </a:ln>
          </p:spPr>
          <p:txBody>
            <a:bodyPr wrap="square" rtlCol="0">
              <a:spAutoFit/>
            </a:bodyPr>
            <a:lstStyle/>
            <a:p>
              <a:r>
                <a:rPr lang="de-DE" sz="1200" dirty="0">
                  <a:latin typeface="Lato Light" panose="020F0302020204030203" pitchFamily="34" charset="77"/>
                </a:rPr>
                <a:t>True</a:t>
              </a:r>
            </a:p>
          </p:txBody>
        </p:sp>
        <p:sp>
          <p:nvSpPr>
            <p:cNvPr id="22" name="TextBox 21">
              <a:extLst>
                <a:ext uri="{FF2B5EF4-FFF2-40B4-BE49-F238E27FC236}">
                  <a16:creationId xmlns:a16="http://schemas.microsoft.com/office/drawing/2014/main" id="{B7FBAC60-F671-0C44-8A3E-EE9CFD7BAD2D}"/>
                </a:ext>
              </a:extLst>
            </p:cNvPr>
            <p:cNvSpPr txBox="1"/>
            <p:nvPr/>
          </p:nvSpPr>
          <p:spPr>
            <a:xfrm>
              <a:off x="5762744" y="1860079"/>
              <a:ext cx="785447" cy="363774"/>
            </a:xfrm>
            <a:prstGeom prst="rect">
              <a:avLst/>
            </a:prstGeom>
            <a:noFill/>
            <a:ln w="19050">
              <a:noFill/>
            </a:ln>
          </p:spPr>
          <p:txBody>
            <a:bodyPr wrap="square" rtlCol="0">
              <a:spAutoFit/>
            </a:bodyPr>
            <a:lstStyle/>
            <a:p>
              <a:r>
                <a:rPr lang="de-DE" sz="1200" dirty="0" err="1">
                  <a:latin typeface="Lato Light" panose="020F0302020204030203" pitchFamily="34" charset="77"/>
                </a:rPr>
                <a:t>False</a:t>
              </a:r>
              <a:endParaRPr lang="de-DE" sz="1200" dirty="0">
                <a:latin typeface="Lato Light" panose="020F0302020204030203" pitchFamily="34" charset="77"/>
              </a:endParaRPr>
            </a:p>
          </p:txBody>
        </p:sp>
        <p:sp>
          <p:nvSpPr>
            <p:cNvPr id="23" name="TextBox 22">
              <a:extLst>
                <a:ext uri="{FF2B5EF4-FFF2-40B4-BE49-F238E27FC236}">
                  <a16:creationId xmlns:a16="http://schemas.microsoft.com/office/drawing/2014/main" id="{F878908C-9EBE-0A4F-A463-7B3DAA1F7FAE}"/>
                </a:ext>
              </a:extLst>
            </p:cNvPr>
            <p:cNvSpPr txBox="1"/>
            <p:nvPr/>
          </p:nvSpPr>
          <p:spPr>
            <a:xfrm>
              <a:off x="7035731" y="2934722"/>
              <a:ext cx="785447" cy="363773"/>
            </a:xfrm>
            <a:prstGeom prst="rect">
              <a:avLst/>
            </a:prstGeom>
            <a:noFill/>
            <a:ln w="19050">
              <a:noFill/>
            </a:ln>
          </p:spPr>
          <p:txBody>
            <a:bodyPr wrap="square" rtlCol="0">
              <a:spAutoFit/>
            </a:bodyPr>
            <a:lstStyle/>
            <a:p>
              <a:r>
                <a:rPr lang="de-DE" sz="1200" dirty="0" err="1">
                  <a:latin typeface="Lato Light" panose="020F0302020204030203" pitchFamily="34" charset="77"/>
                </a:rPr>
                <a:t>False</a:t>
              </a:r>
              <a:endParaRPr lang="de-DE" sz="1200" dirty="0">
                <a:latin typeface="Lato Light" panose="020F0302020204030203" pitchFamily="34" charset="77"/>
              </a:endParaRPr>
            </a:p>
          </p:txBody>
        </p:sp>
        <p:sp>
          <p:nvSpPr>
            <p:cNvPr id="24" name="TextBox 23">
              <a:extLst>
                <a:ext uri="{FF2B5EF4-FFF2-40B4-BE49-F238E27FC236}">
                  <a16:creationId xmlns:a16="http://schemas.microsoft.com/office/drawing/2014/main" id="{71A8768A-83BA-C245-9A7C-A8DF2BB77E7C}"/>
                </a:ext>
              </a:extLst>
            </p:cNvPr>
            <p:cNvSpPr txBox="1"/>
            <p:nvPr/>
          </p:nvSpPr>
          <p:spPr>
            <a:xfrm>
              <a:off x="6006089" y="4032841"/>
              <a:ext cx="785447" cy="363773"/>
            </a:xfrm>
            <a:prstGeom prst="rect">
              <a:avLst/>
            </a:prstGeom>
            <a:noFill/>
            <a:ln w="19050">
              <a:noFill/>
            </a:ln>
          </p:spPr>
          <p:txBody>
            <a:bodyPr wrap="square" rtlCol="0">
              <a:spAutoFit/>
            </a:bodyPr>
            <a:lstStyle/>
            <a:p>
              <a:r>
                <a:rPr lang="de-DE" sz="1200" dirty="0" err="1">
                  <a:latin typeface="Lato Light" panose="020F0302020204030203" pitchFamily="34" charset="77"/>
                </a:rPr>
                <a:t>False</a:t>
              </a:r>
              <a:endParaRPr lang="de-DE" sz="1200" dirty="0">
                <a:latin typeface="Lato Light" panose="020F0302020204030203" pitchFamily="34" charset="77"/>
              </a:endParaRPr>
            </a:p>
          </p:txBody>
        </p:sp>
      </p:grpSp>
      <p:sp>
        <p:nvSpPr>
          <p:cNvPr id="25" name="Text Placeholder 2">
            <a:extLst>
              <a:ext uri="{FF2B5EF4-FFF2-40B4-BE49-F238E27FC236}">
                <a16:creationId xmlns:a16="http://schemas.microsoft.com/office/drawing/2014/main" id="{1DBA2C4B-B3D8-1442-AB72-D581D3828F1A}"/>
              </a:ext>
            </a:extLst>
          </p:cNvPr>
          <p:cNvSpPr txBox="1">
            <a:spLocks/>
          </p:cNvSpPr>
          <p:nvPr/>
        </p:nvSpPr>
        <p:spPr>
          <a:xfrm>
            <a:off x="838200" y="1825625"/>
            <a:ext cx="5257800" cy="39348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DE" sz="2400" b="1" dirty="0">
                <a:solidFill>
                  <a:srgbClr val="6BAAC3"/>
                </a:solidFill>
                <a:latin typeface="Lato" panose="020F0502020204030203" pitchFamily="34" charset="77"/>
              </a:rPr>
              <a:t>Intrinsic Interpretability: </a:t>
            </a:r>
          </a:p>
          <a:p>
            <a:pPr marL="0" indent="0">
              <a:lnSpc>
                <a:spcPct val="100000"/>
              </a:lnSpc>
              <a:spcBef>
                <a:spcPts val="400"/>
              </a:spcBef>
              <a:buFont typeface="Arial" panose="020B0604020202020204" pitchFamily="34" charset="0"/>
              <a:buNone/>
            </a:pPr>
            <a:r>
              <a:rPr lang="en-DE" sz="2400" dirty="0"/>
              <a:t>self-explanatory models which integrate interpretability directly in the structure</a:t>
            </a:r>
          </a:p>
        </p:txBody>
      </p:sp>
    </p:spTree>
    <p:extLst>
      <p:ext uri="{BB962C8B-B14F-4D97-AF65-F5344CB8AC3E}">
        <p14:creationId xmlns:p14="http://schemas.microsoft.com/office/powerpoint/2010/main" val="1701684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E98E-06F4-A940-9A86-91817844F8C1}"/>
              </a:ext>
            </a:extLst>
          </p:cNvPr>
          <p:cNvSpPr>
            <a:spLocks noGrp="1"/>
          </p:cNvSpPr>
          <p:nvPr>
            <p:ph type="title"/>
          </p:nvPr>
        </p:nvSpPr>
        <p:spPr/>
        <p:txBody>
          <a:bodyPr/>
          <a:lstStyle/>
          <a:p>
            <a:r>
              <a:rPr lang="en-DE" dirty="0"/>
              <a:t>Intrinsic Interpretability</a:t>
            </a:r>
          </a:p>
        </p:txBody>
      </p:sp>
      <p:sp>
        <p:nvSpPr>
          <p:cNvPr id="4" name="Slide Number Placeholder 3">
            <a:extLst>
              <a:ext uri="{FF2B5EF4-FFF2-40B4-BE49-F238E27FC236}">
                <a16:creationId xmlns:a16="http://schemas.microsoft.com/office/drawing/2014/main" id="{C1622AC1-8B84-9D49-A755-22729EB71E3D}"/>
              </a:ext>
            </a:extLst>
          </p:cNvPr>
          <p:cNvSpPr>
            <a:spLocks noGrp="1"/>
          </p:cNvSpPr>
          <p:nvPr>
            <p:ph type="sldNum" sz="quarter" idx="12"/>
          </p:nvPr>
        </p:nvSpPr>
        <p:spPr/>
        <p:txBody>
          <a:bodyPr/>
          <a:lstStyle/>
          <a:p>
            <a:r>
              <a:rPr lang="en-DE"/>
              <a:t>| </a:t>
            </a:r>
            <a:fld id="{3DF76B2C-8021-2942-A2B3-B42E91FDE4B0}" type="slidenum">
              <a:rPr lang="en-DE" smtClean="0"/>
              <a:pPr/>
              <a:t>36</a:t>
            </a:fld>
            <a:endParaRPr lang="en-DE" dirty="0"/>
          </a:p>
        </p:txBody>
      </p:sp>
      <p:pic>
        <p:nvPicPr>
          <p:cNvPr id="6" name="Content Placeholder 6">
            <a:extLst>
              <a:ext uri="{FF2B5EF4-FFF2-40B4-BE49-F238E27FC236}">
                <a16:creationId xmlns:a16="http://schemas.microsoft.com/office/drawing/2014/main" id="{80B7CA34-0014-B547-9104-8860EBE9B6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327" y="2010291"/>
            <a:ext cx="11947345" cy="2706130"/>
          </a:xfrm>
          <a:prstGeom prst="rect">
            <a:avLst/>
          </a:prstGeom>
        </p:spPr>
      </p:pic>
    </p:spTree>
    <p:extLst>
      <p:ext uri="{BB962C8B-B14F-4D97-AF65-F5344CB8AC3E}">
        <p14:creationId xmlns:p14="http://schemas.microsoft.com/office/powerpoint/2010/main" val="2128534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A2C7-722E-0A48-A0CB-A5DB65980A88}"/>
              </a:ext>
            </a:extLst>
          </p:cNvPr>
          <p:cNvSpPr>
            <a:spLocks noGrp="1"/>
          </p:cNvSpPr>
          <p:nvPr>
            <p:ph type="title"/>
          </p:nvPr>
        </p:nvSpPr>
        <p:spPr/>
        <p:txBody>
          <a:bodyPr/>
          <a:lstStyle/>
          <a:p>
            <a:r>
              <a:rPr lang="en-DE" dirty="0"/>
              <a:t>Intrinsic vs Post-hoc Interpretability</a:t>
            </a:r>
          </a:p>
        </p:txBody>
      </p:sp>
      <p:sp>
        <p:nvSpPr>
          <p:cNvPr id="4" name="Slide Number Placeholder 3">
            <a:extLst>
              <a:ext uri="{FF2B5EF4-FFF2-40B4-BE49-F238E27FC236}">
                <a16:creationId xmlns:a16="http://schemas.microsoft.com/office/drawing/2014/main" id="{6FFD0013-5E41-9C42-A292-35FA11379B6B}"/>
              </a:ext>
            </a:extLst>
          </p:cNvPr>
          <p:cNvSpPr>
            <a:spLocks noGrp="1"/>
          </p:cNvSpPr>
          <p:nvPr>
            <p:ph type="sldNum" sz="quarter" idx="12"/>
          </p:nvPr>
        </p:nvSpPr>
        <p:spPr/>
        <p:txBody>
          <a:bodyPr/>
          <a:lstStyle/>
          <a:p>
            <a:r>
              <a:rPr lang="en-DE" dirty="0"/>
              <a:t>[Du 2020] | </a:t>
            </a:r>
            <a:fld id="{3DF76B2C-8021-2942-A2B3-B42E91FDE4B0}" type="slidenum">
              <a:rPr lang="en-DE" smtClean="0"/>
              <a:pPr/>
              <a:t>37</a:t>
            </a:fld>
            <a:endParaRPr lang="en-DE" dirty="0"/>
          </a:p>
        </p:txBody>
      </p:sp>
      <p:grpSp>
        <p:nvGrpSpPr>
          <p:cNvPr id="5" name="Group 4">
            <a:extLst>
              <a:ext uri="{FF2B5EF4-FFF2-40B4-BE49-F238E27FC236}">
                <a16:creationId xmlns:a16="http://schemas.microsoft.com/office/drawing/2014/main" id="{A263824D-F2FB-2A43-AEC6-794D4B281156}"/>
              </a:ext>
            </a:extLst>
          </p:cNvPr>
          <p:cNvGrpSpPr/>
          <p:nvPr/>
        </p:nvGrpSpPr>
        <p:grpSpPr>
          <a:xfrm>
            <a:off x="838200" y="3448444"/>
            <a:ext cx="4249440" cy="2728519"/>
            <a:chOff x="2590800" y="1464744"/>
            <a:chExt cx="5230378" cy="3583273"/>
          </a:xfrm>
        </p:grpSpPr>
        <p:sp>
          <p:nvSpPr>
            <p:cNvPr id="6" name="Rectangle 5">
              <a:extLst>
                <a:ext uri="{FF2B5EF4-FFF2-40B4-BE49-F238E27FC236}">
                  <a16:creationId xmlns:a16="http://schemas.microsoft.com/office/drawing/2014/main" id="{D103E6D6-B58B-0743-A333-75E7F4A0A38C}"/>
                </a:ext>
              </a:extLst>
            </p:cNvPr>
            <p:cNvSpPr/>
            <p:nvPr/>
          </p:nvSpPr>
          <p:spPr>
            <a:xfrm>
              <a:off x="3672000" y="1464744"/>
              <a:ext cx="1800000" cy="5727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Lato Light" panose="020F0302020204030203" pitchFamily="34" charset="77"/>
                </a:rPr>
                <a:t>Brown </a:t>
              </a:r>
              <a:r>
                <a:rPr lang="de-DE" sz="1200" dirty="0" err="1">
                  <a:solidFill>
                    <a:schemeClr val="tx1"/>
                  </a:solidFill>
                  <a:latin typeface="Lato Light" panose="020F0302020204030203" pitchFamily="34" charset="77"/>
                </a:rPr>
                <a:t>fur</a:t>
              </a:r>
              <a:r>
                <a:rPr lang="de-DE" sz="1200" dirty="0">
                  <a:solidFill>
                    <a:schemeClr val="tx1"/>
                  </a:solidFill>
                  <a:latin typeface="Lato Light" panose="020F0302020204030203" pitchFamily="34" charset="77"/>
                </a:rPr>
                <a:t>?</a:t>
              </a:r>
            </a:p>
          </p:txBody>
        </p:sp>
        <p:sp>
          <p:nvSpPr>
            <p:cNvPr id="7" name="Rectangle 6">
              <a:extLst>
                <a:ext uri="{FF2B5EF4-FFF2-40B4-BE49-F238E27FC236}">
                  <a16:creationId xmlns:a16="http://schemas.microsoft.com/office/drawing/2014/main" id="{14A138FC-5124-4747-9201-D219EC3C0759}"/>
                </a:ext>
              </a:extLst>
            </p:cNvPr>
            <p:cNvSpPr/>
            <p:nvPr/>
          </p:nvSpPr>
          <p:spPr>
            <a:xfrm>
              <a:off x="2590800" y="2428233"/>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Fox</a:t>
              </a:r>
            </a:p>
          </p:txBody>
        </p:sp>
        <p:sp>
          <p:nvSpPr>
            <p:cNvPr id="8" name="Rectangle 7">
              <a:extLst>
                <a:ext uri="{FF2B5EF4-FFF2-40B4-BE49-F238E27FC236}">
                  <a16:creationId xmlns:a16="http://schemas.microsoft.com/office/drawing/2014/main" id="{D8758E93-A4AF-1348-BD8A-0EA1548A81F2}"/>
                </a:ext>
              </a:extLst>
            </p:cNvPr>
            <p:cNvSpPr/>
            <p:nvPr/>
          </p:nvSpPr>
          <p:spPr>
            <a:xfrm>
              <a:off x="5437437" y="2433398"/>
              <a:ext cx="1800000" cy="5727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Lato Light" panose="020F0302020204030203" pitchFamily="34" charset="77"/>
                </a:rPr>
                <a:t>Black &amp; </a:t>
              </a:r>
              <a:r>
                <a:rPr lang="de-DE" sz="1200" dirty="0" err="1">
                  <a:solidFill>
                    <a:schemeClr val="tx1"/>
                  </a:solidFill>
                  <a:latin typeface="Lato Light" panose="020F0302020204030203" pitchFamily="34" charset="77"/>
                </a:rPr>
                <a:t>white</a:t>
              </a:r>
              <a:r>
                <a:rPr lang="de-DE" sz="1200" dirty="0">
                  <a:solidFill>
                    <a:schemeClr val="tx1"/>
                  </a:solidFill>
                  <a:latin typeface="Lato Light" panose="020F0302020204030203" pitchFamily="34" charset="77"/>
                </a:rPr>
                <a:t> </a:t>
              </a:r>
              <a:r>
                <a:rPr lang="de-DE" sz="1200" dirty="0" err="1">
                  <a:solidFill>
                    <a:schemeClr val="tx1"/>
                  </a:solidFill>
                  <a:latin typeface="Lato Light" panose="020F0302020204030203" pitchFamily="34" charset="77"/>
                </a:rPr>
                <a:t>fur</a:t>
              </a:r>
              <a:r>
                <a:rPr lang="de-DE" sz="1200" dirty="0">
                  <a:solidFill>
                    <a:schemeClr val="tx1"/>
                  </a:solidFill>
                  <a:latin typeface="Lato Light" panose="020F0302020204030203" pitchFamily="34" charset="77"/>
                </a:rPr>
                <a:t>?</a:t>
              </a:r>
            </a:p>
          </p:txBody>
        </p:sp>
        <p:sp>
          <p:nvSpPr>
            <p:cNvPr id="9" name="Rectangle 8">
              <a:extLst>
                <a:ext uri="{FF2B5EF4-FFF2-40B4-BE49-F238E27FC236}">
                  <a16:creationId xmlns:a16="http://schemas.microsoft.com/office/drawing/2014/main" id="{9DB96606-70F1-7340-A14F-DC30E107367D}"/>
                </a:ext>
              </a:extLst>
            </p:cNvPr>
            <p:cNvSpPr/>
            <p:nvPr/>
          </p:nvSpPr>
          <p:spPr>
            <a:xfrm>
              <a:off x="6791535" y="3448228"/>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Lion</a:t>
              </a:r>
            </a:p>
          </p:txBody>
        </p:sp>
        <p:sp>
          <p:nvSpPr>
            <p:cNvPr id="10" name="Rectangle 9">
              <a:extLst>
                <a:ext uri="{FF2B5EF4-FFF2-40B4-BE49-F238E27FC236}">
                  <a16:creationId xmlns:a16="http://schemas.microsoft.com/office/drawing/2014/main" id="{FD29330A-C055-AA44-B546-F62E0CD9188D}"/>
                </a:ext>
              </a:extLst>
            </p:cNvPr>
            <p:cNvSpPr/>
            <p:nvPr/>
          </p:nvSpPr>
          <p:spPr>
            <a:xfrm>
              <a:off x="3864001" y="4472838"/>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Panda</a:t>
              </a:r>
            </a:p>
          </p:txBody>
        </p:sp>
        <p:sp>
          <p:nvSpPr>
            <p:cNvPr id="11" name="Rectangle 10">
              <a:extLst>
                <a:ext uri="{FF2B5EF4-FFF2-40B4-BE49-F238E27FC236}">
                  <a16:creationId xmlns:a16="http://schemas.microsoft.com/office/drawing/2014/main" id="{9E87CE55-43E0-0240-AF3C-D6E62FC11E66}"/>
                </a:ext>
              </a:extLst>
            </p:cNvPr>
            <p:cNvSpPr/>
            <p:nvPr/>
          </p:nvSpPr>
          <p:spPr>
            <a:xfrm>
              <a:off x="4242455" y="3448228"/>
              <a:ext cx="1800000" cy="5727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Lato Light" panose="020F0302020204030203" pitchFamily="34" charset="77"/>
                </a:rPr>
                <a:t>Black </a:t>
              </a:r>
              <a:r>
                <a:rPr lang="de-DE" sz="1200" dirty="0" err="1">
                  <a:solidFill>
                    <a:schemeClr val="tx1"/>
                  </a:solidFill>
                  <a:latin typeface="Lato Light" panose="020F0302020204030203" pitchFamily="34" charset="77"/>
                </a:rPr>
                <a:t>spots</a:t>
              </a:r>
              <a:r>
                <a:rPr lang="de-DE" sz="1200" dirty="0">
                  <a:solidFill>
                    <a:schemeClr val="tx1"/>
                  </a:solidFill>
                  <a:latin typeface="Lato Light" panose="020F0302020204030203" pitchFamily="34" charset="77"/>
                </a:rPr>
                <a:t> </a:t>
              </a:r>
              <a:r>
                <a:rPr lang="de-DE" sz="1200" dirty="0" err="1">
                  <a:solidFill>
                    <a:schemeClr val="tx1"/>
                  </a:solidFill>
                  <a:latin typeface="Lato Light" panose="020F0302020204030203" pitchFamily="34" charset="77"/>
                </a:rPr>
                <a:t>around</a:t>
              </a:r>
              <a:r>
                <a:rPr lang="de-DE" sz="1200" dirty="0">
                  <a:solidFill>
                    <a:schemeClr val="tx1"/>
                  </a:solidFill>
                  <a:latin typeface="Lato Light" panose="020F0302020204030203" pitchFamily="34" charset="77"/>
                </a:rPr>
                <a:t> </a:t>
              </a:r>
              <a:r>
                <a:rPr lang="de-DE" sz="1200" dirty="0" err="1">
                  <a:solidFill>
                    <a:schemeClr val="tx1"/>
                  </a:solidFill>
                  <a:latin typeface="Lato Light" panose="020F0302020204030203" pitchFamily="34" charset="77"/>
                </a:rPr>
                <a:t>eyes</a:t>
              </a:r>
              <a:r>
                <a:rPr lang="de-DE" sz="1200" dirty="0">
                  <a:solidFill>
                    <a:schemeClr val="tx1"/>
                  </a:solidFill>
                  <a:latin typeface="Lato Light" panose="020F0302020204030203" pitchFamily="34" charset="77"/>
                </a:rPr>
                <a:t>?</a:t>
              </a:r>
            </a:p>
          </p:txBody>
        </p:sp>
        <p:sp>
          <p:nvSpPr>
            <p:cNvPr id="12" name="Rectangle 11">
              <a:extLst>
                <a:ext uri="{FF2B5EF4-FFF2-40B4-BE49-F238E27FC236}">
                  <a16:creationId xmlns:a16="http://schemas.microsoft.com/office/drawing/2014/main" id="{60AC1095-5D40-2E4B-AFAD-C75CEC29C806}"/>
                </a:ext>
              </a:extLst>
            </p:cNvPr>
            <p:cNvSpPr/>
            <p:nvPr/>
          </p:nvSpPr>
          <p:spPr>
            <a:xfrm>
              <a:off x="5768311" y="4475317"/>
              <a:ext cx="1023224" cy="572700"/>
            </a:xfrm>
            <a:prstGeom prst="rect">
              <a:avLst/>
            </a:prstGeom>
            <a:solidFill>
              <a:srgbClr val="FF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Lato Light" panose="020F0302020204030203" pitchFamily="34" charset="77"/>
                </a:rPr>
                <a:t>Zebra</a:t>
              </a:r>
            </a:p>
          </p:txBody>
        </p:sp>
        <p:cxnSp>
          <p:nvCxnSpPr>
            <p:cNvPr id="13" name="Straight Arrow Connector 12">
              <a:extLst>
                <a:ext uri="{FF2B5EF4-FFF2-40B4-BE49-F238E27FC236}">
                  <a16:creationId xmlns:a16="http://schemas.microsoft.com/office/drawing/2014/main" id="{A4B5B328-9561-5A41-8CB9-C9CDCDECF6D9}"/>
                </a:ext>
              </a:extLst>
            </p:cNvPr>
            <p:cNvCxnSpPr>
              <a:stCxn id="6" idx="2"/>
              <a:endCxn id="7" idx="0"/>
            </p:cNvCxnSpPr>
            <p:nvPr/>
          </p:nvCxnSpPr>
          <p:spPr>
            <a:xfrm flipH="1">
              <a:off x="3102412" y="2037445"/>
              <a:ext cx="1469589" cy="3907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BBE14A-1FAE-4E4F-AA4B-E64305EA30DB}"/>
                </a:ext>
              </a:extLst>
            </p:cNvPr>
            <p:cNvCxnSpPr>
              <a:cxnSpLocks/>
              <a:stCxn id="6" idx="2"/>
              <a:endCxn id="8" idx="0"/>
            </p:cNvCxnSpPr>
            <p:nvPr/>
          </p:nvCxnSpPr>
          <p:spPr>
            <a:xfrm>
              <a:off x="4572001" y="2037445"/>
              <a:ext cx="1765437" cy="3959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54F4AC-CB32-CC4B-9FE2-1C438ADD061A}"/>
                </a:ext>
              </a:extLst>
            </p:cNvPr>
            <p:cNvCxnSpPr>
              <a:cxnSpLocks/>
              <a:stCxn id="8" idx="2"/>
              <a:endCxn id="9" idx="0"/>
            </p:cNvCxnSpPr>
            <p:nvPr/>
          </p:nvCxnSpPr>
          <p:spPr>
            <a:xfrm>
              <a:off x="6337438" y="3006097"/>
              <a:ext cx="965709" cy="4421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09DD36-C5C9-6B43-9914-4E0717EE7EE1}"/>
                </a:ext>
              </a:extLst>
            </p:cNvPr>
            <p:cNvCxnSpPr>
              <a:cxnSpLocks/>
              <a:stCxn id="8" idx="2"/>
              <a:endCxn id="11" idx="0"/>
            </p:cNvCxnSpPr>
            <p:nvPr/>
          </p:nvCxnSpPr>
          <p:spPr>
            <a:xfrm flipH="1">
              <a:off x="5142456" y="3006097"/>
              <a:ext cx="1194983" cy="4421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7E95B8-BD60-4D44-BB8F-A08555EF1419}"/>
                </a:ext>
              </a:extLst>
            </p:cNvPr>
            <p:cNvCxnSpPr>
              <a:cxnSpLocks/>
              <a:stCxn id="11" idx="2"/>
              <a:endCxn id="10" idx="0"/>
            </p:cNvCxnSpPr>
            <p:nvPr/>
          </p:nvCxnSpPr>
          <p:spPr>
            <a:xfrm flipH="1">
              <a:off x="4375613" y="4020928"/>
              <a:ext cx="766842" cy="45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0CCECB-D432-C748-B714-F0A82864DBCE}"/>
                </a:ext>
              </a:extLst>
            </p:cNvPr>
            <p:cNvCxnSpPr>
              <a:cxnSpLocks/>
              <a:stCxn id="11" idx="2"/>
              <a:endCxn id="12" idx="0"/>
            </p:cNvCxnSpPr>
            <p:nvPr/>
          </p:nvCxnSpPr>
          <p:spPr>
            <a:xfrm>
              <a:off x="5142455" y="4020928"/>
              <a:ext cx="1137468" cy="4543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278E40-4BA2-9C48-BCA9-ADDB2031AA59}"/>
                </a:ext>
              </a:extLst>
            </p:cNvPr>
            <p:cNvSpPr txBox="1"/>
            <p:nvPr/>
          </p:nvSpPr>
          <p:spPr>
            <a:xfrm>
              <a:off x="2943831" y="1825125"/>
              <a:ext cx="785447" cy="363774"/>
            </a:xfrm>
            <a:prstGeom prst="rect">
              <a:avLst/>
            </a:prstGeom>
            <a:noFill/>
            <a:ln w="19050">
              <a:noFill/>
            </a:ln>
          </p:spPr>
          <p:txBody>
            <a:bodyPr wrap="square" rtlCol="0">
              <a:spAutoFit/>
            </a:bodyPr>
            <a:lstStyle/>
            <a:p>
              <a:r>
                <a:rPr lang="de-DE" sz="1200" dirty="0">
                  <a:latin typeface="Lato Light" panose="020F0302020204030203" pitchFamily="34" charset="77"/>
                </a:rPr>
                <a:t>True</a:t>
              </a:r>
            </a:p>
          </p:txBody>
        </p:sp>
        <p:sp>
          <p:nvSpPr>
            <p:cNvPr id="20" name="TextBox 19">
              <a:extLst>
                <a:ext uri="{FF2B5EF4-FFF2-40B4-BE49-F238E27FC236}">
                  <a16:creationId xmlns:a16="http://schemas.microsoft.com/office/drawing/2014/main" id="{AE1AC4C0-C325-A24D-B4C7-D2CC8803B757}"/>
                </a:ext>
              </a:extLst>
            </p:cNvPr>
            <p:cNvSpPr txBox="1"/>
            <p:nvPr/>
          </p:nvSpPr>
          <p:spPr>
            <a:xfrm>
              <a:off x="4885977" y="2934722"/>
              <a:ext cx="785447" cy="363773"/>
            </a:xfrm>
            <a:prstGeom prst="rect">
              <a:avLst/>
            </a:prstGeom>
            <a:noFill/>
            <a:ln w="19050">
              <a:noFill/>
            </a:ln>
          </p:spPr>
          <p:txBody>
            <a:bodyPr wrap="square" rtlCol="0">
              <a:spAutoFit/>
            </a:bodyPr>
            <a:lstStyle/>
            <a:p>
              <a:r>
                <a:rPr lang="de-DE" sz="1200" dirty="0">
                  <a:latin typeface="Lato Light" panose="020F0302020204030203" pitchFamily="34" charset="77"/>
                </a:rPr>
                <a:t>True</a:t>
              </a:r>
            </a:p>
          </p:txBody>
        </p:sp>
        <p:sp>
          <p:nvSpPr>
            <p:cNvPr id="21" name="TextBox 20">
              <a:extLst>
                <a:ext uri="{FF2B5EF4-FFF2-40B4-BE49-F238E27FC236}">
                  <a16:creationId xmlns:a16="http://schemas.microsoft.com/office/drawing/2014/main" id="{2B9501B9-B59D-124E-978B-D51724632D50}"/>
                </a:ext>
              </a:extLst>
            </p:cNvPr>
            <p:cNvSpPr txBox="1"/>
            <p:nvPr/>
          </p:nvSpPr>
          <p:spPr>
            <a:xfrm>
              <a:off x="3984209" y="4032841"/>
              <a:ext cx="785447" cy="363773"/>
            </a:xfrm>
            <a:prstGeom prst="rect">
              <a:avLst/>
            </a:prstGeom>
            <a:noFill/>
            <a:ln w="19050">
              <a:noFill/>
            </a:ln>
          </p:spPr>
          <p:txBody>
            <a:bodyPr wrap="square" rtlCol="0">
              <a:spAutoFit/>
            </a:bodyPr>
            <a:lstStyle/>
            <a:p>
              <a:r>
                <a:rPr lang="de-DE" sz="1200" dirty="0">
                  <a:latin typeface="Lato Light" panose="020F0302020204030203" pitchFamily="34" charset="77"/>
                </a:rPr>
                <a:t>True</a:t>
              </a:r>
            </a:p>
          </p:txBody>
        </p:sp>
        <p:sp>
          <p:nvSpPr>
            <p:cNvPr id="22" name="TextBox 21">
              <a:extLst>
                <a:ext uri="{FF2B5EF4-FFF2-40B4-BE49-F238E27FC236}">
                  <a16:creationId xmlns:a16="http://schemas.microsoft.com/office/drawing/2014/main" id="{B7FBAC60-F671-0C44-8A3E-EE9CFD7BAD2D}"/>
                </a:ext>
              </a:extLst>
            </p:cNvPr>
            <p:cNvSpPr txBox="1"/>
            <p:nvPr/>
          </p:nvSpPr>
          <p:spPr>
            <a:xfrm>
              <a:off x="5762744" y="1860079"/>
              <a:ext cx="785447" cy="363774"/>
            </a:xfrm>
            <a:prstGeom prst="rect">
              <a:avLst/>
            </a:prstGeom>
            <a:noFill/>
            <a:ln w="19050">
              <a:noFill/>
            </a:ln>
          </p:spPr>
          <p:txBody>
            <a:bodyPr wrap="square" rtlCol="0">
              <a:spAutoFit/>
            </a:bodyPr>
            <a:lstStyle/>
            <a:p>
              <a:r>
                <a:rPr lang="de-DE" sz="1200" dirty="0" err="1">
                  <a:latin typeface="Lato Light" panose="020F0302020204030203" pitchFamily="34" charset="77"/>
                </a:rPr>
                <a:t>False</a:t>
              </a:r>
              <a:endParaRPr lang="de-DE" sz="1200" dirty="0">
                <a:latin typeface="Lato Light" panose="020F0302020204030203" pitchFamily="34" charset="77"/>
              </a:endParaRPr>
            </a:p>
          </p:txBody>
        </p:sp>
        <p:sp>
          <p:nvSpPr>
            <p:cNvPr id="23" name="TextBox 22">
              <a:extLst>
                <a:ext uri="{FF2B5EF4-FFF2-40B4-BE49-F238E27FC236}">
                  <a16:creationId xmlns:a16="http://schemas.microsoft.com/office/drawing/2014/main" id="{F878908C-9EBE-0A4F-A463-7B3DAA1F7FAE}"/>
                </a:ext>
              </a:extLst>
            </p:cNvPr>
            <p:cNvSpPr txBox="1"/>
            <p:nvPr/>
          </p:nvSpPr>
          <p:spPr>
            <a:xfrm>
              <a:off x="7035731" y="2934722"/>
              <a:ext cx="785447" cy="363773"/>
            </a:xfrm>
            <a:prstGeom prst="rect">
              <a:avLst/>
            </a:prstGeom>
            <a:noFill/>
            <a:ln w="19050">
              <a:noFill/>
            </a:ln>
          </p:spPr>
          <p:txBody>
            <a:bodyPr wrap="square" rtlCol="0">
              <a:spAutoFit/>
            </a:bodyPr>
            <a:lstStyle/>
            <a:p>
              <a:r>
                <a:rPr lang="de-DE" sz="1200" dirty="0" err="1">
                  <a:latin typeface="Lato Light" panose="020F0302020204030203" pitchFamily="34" charset="77"/>
                </a:rPr>
                <a:t>False</a:t>
              </a:r>
              <a:endParaRPr lang="de-DE" sz="1200" dirty="0">
                <a:latin typeface="Lato Light" panose="020F0302020204030203" pitchFamily="34" charset="77"/>
              </a:endParaRPr>
            </a:p>
          </p:txBody>
        </p:sp>
        <p:sp>
          <p:nvSpPr>
            <p:cNvPr id="24" name="TextBox 23">
              <a:extLst>
                <a:ext uri="{FF2B5EF4-FFF2-40B4-BE49-F238E27FC236}">
                  <a16:creationId xmlns:a16="http://schemas.microsoft.com/office/drawing/2014/main" id="{71A8768A-83BA-C245-9A7C-A8DF2BB77E7C}"/>
                </a:ext>
              </a:extLst>
            </p:cNvPr>
            <p:cNvSpPr txBox="1"/>
            <p:nvPr/>
          </p:nvSpPr>
          <p:spPr>
            <a:xfrm>
              <a:off x="6006089" y="4032841"/>
              <a:ext cx="785447" cy="363773"/>
            </a:xfrm>
            <a:prstGeom prst="rect">
              <a:avLst/>
            </a:prstGeom>
            <a:noFill/>
            <a:ln w="19050">
              <a:noFill/>
            </a:ln>
          </p:spPr>
          <p:txBody>
            <a:bodyPr wrap="square" rtlCol="0">
              <a:spAutoFit/>
            </a:bodyPr>
            <a:lstStyle/>
            <a:p>
              <a:r>
                <a:rPr lang="de-DE" sz="1200" dirty="0" err="1">
                  <a:latin typeface="Lato Light" panose="020F0302020204030203" pitchFamily="34" charset="77"/>
                </a:rPr>
                <a:t>False</a:t>
              </a:r>
              <a:endParaRPr lang="de-DE" sz="1200" dirty="0">
                <a:latin typeface="Lato Light" panose="020F0302020204030203" pitchFamily="34" charset="77"/>
              </a:endParaRPr>
            </a:p>
          </p:txBody>
        </p:sp>
      </p:grpSp>
      <p:sp>
        <p:nvSpPr>
          <p:cNvPr id="25" name="Text Placeholder 2">
            <a:extLst>
              <a:ext uri="{FF2B5EF4-FFF2-40B4-BE49-F238E27FC236}">
                <a16:creationId xmlns:a16="http://schemas.microsoft.com/office/drawing/2014/main" id="{1DBA2C4B-B3D8-1442-AB72-D581D3828F1A}"/>
              </a:ext>
            </a:extLst>
          </p:cNvPr>
          <p:cNvSpPr txBox="1">
            <a:spLocks/>
          </p:cNvSpPr>
          <p:nvPr/>
        </p:nvSpPr>
        <p:spPr>
          <a:xfrm>
            <a:off x="838200" y="1825625"/>
            <a:ext cx="5257800" cy="39348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DE" sz="2400" b="1" dirty="0">
                <a:solidFill>
                  <a:srgbClr val="6BAAC3"/>
                </a:solidFill>
                <a:latin typeface="Lato" panose="020F0502020204030203" pitchFamily="34" charset="77"/>
              </a:rPr>
              <a:t>Intrinsic Interpretability: </a:t>
            </a:r>
          </a:p>
          <a:p>
            <a:pPr marL="0" indent="0">
              <a:lnSpc>
                <a:spcPct val="100000"/>
              </a:lnSpc>
              <a:spcBef>
                <a:spcPts val="400"/>
              </a:spcBef>
              <a:buFont typeface="Arial" panose="020B0604020202020204" pitchFamily="34" charset="0"/>
              <a:buNone/>
            </a:pPr>
            <a:r>
              <a:rPr lang="en-DE" sz="2400" dirty="0"/>
              <a:t>self-explanatory models which integrate interpretability directly in the structure</a:t>
            </a:r>
          </a:p>
        </p:txBody>
      </p:sp>
      <p:sp>
        <p:nvSpPr>
          <p:cNvPr id="27" name="Text Placeholder 2">
            <a:extLst>
              <a:ext uri="{FF2B5EF4-FFF2-40B4-BE49-F238E27FC236}">
                <a16:creationId xmlns:a16="http://schemas.microsoft.com/office/drawing/2014/main" id="{C5C602E6-743E-9F47-B66B-956E9E9F682F}"/>
              </a:ext>
            </a:extLst>
          </p:cNvPr>
          <p:cNvSpPr txBox="1">
            <a:spLocks/>
          </p:cNvSpPr>
          <p:nvPr/>
        </p:nvSpPr>
        <p:spPr>
          <a:xfrm>
            <a:off x="6214108" y="1825625"/>
            <a:ext cx="5139692" cy="39348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DE" sz="2400" b="1" dirty="0">
                <a:solidFill>
                  <a:srgbClr val="6BAAC3"/>
                </a:solidFill>
                <a:latin typeface="Lato" panose="020F0502020204030203" pitchFamily="34" charset="77"/>
              </a:rPr>
              <a:t>Post-hoc Interpretability: </a:t>
            </a:r>
          </a:p>
          <a:p>
            <a:pPr marL="0" indent="0">
              <a:lnSpc>
                <a:spcPct val="100000"/>
              </a:lnSpc>
              <a:spcBef>
                <a:spcPts val="400"/>
              </a:spcBef>
              <a:buFont typeface="Arial" panose="020B0604020202020204" pitchFamily="34" charset="0"/>
              <a:buNone/>
            </a:pPr>
            <a:r>
              <a:rPr lang="en-GB" sz="2400" dirty="0"/>
              <a:t>a</a:t>
            </a:r>
            <a:r>
              <a:rPr lang="en-DE" sz="2400" dirty="0"/>
              <a:t> second model is needed that creates explanations for the existing model</a:t>
            </a:r>
          </a:p>
        </p:txBody>
      </p:sp>
      <p:pic>
        <p:nvPicPr>
          <p:cNvPr id="28" name="Grafik 1">
            <a:extLst>
              <a:ext uri="{FF2B5EF4-FFF2-40B4-BE49-F238E27FC236}">
                <a16:creationId xmlns:a16="http://schemas.microsoft.com/office/drawing/2014/main" id="{0ED2599F-3A92-C341-9201-37547A271F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4817" y="3224115"/>
            <a:ext cx="4908390" cy="2262536"/>
          </a:xfrm>
          <a:prstGeom prst="rect">
            <a:avLst/>
          </a:prstGeom>
        </p:spPr>
      </p:pic>
      <p:sp>
        <p:nvSpPr>
          <p:cNvPr id="29" name="TextBox 28">
            <a:extLst>
              <a:ext uri="{FF2B5EF4-FFF2-40B4-BE49-F238E27FC236}">
                <a16:creationId xmlns:a16="http://schemas.microsoft.com/office/drawing/2014/main" id="{A745546B-AA8F-BB4D-90F4-72699F34011A}"/>
              </a:ext>
            </a:extLst>
          </p:cNvPr>
          <p:cNvSpPr txBox="1"/>
          <p:nvPr/>
        </p:nvSpPr>
        <p:spPr>
          <a:xfrm>
            <a:off x="6463750" y="5427393"/>
            <a:ext cx="4382541" cy="230191"/>
          </a:xfrm>
          <a:prstGeom prst="rect">
            <a:avLst/>
          </a:prstGeom>
          <a:noFill/>
        </p:spPr>
        <p:txBody>
          <a:bodyPr wrap="square" rtlCol="0">
            <a:spAutoFit/>
          </a:bodyPr>
          <a:lstStyle/>
          <a:p>
            <a:pPr algn="r">
              <a:lnSpc>
                <a:spcPct val="120000"/>
              </a:lnSpc>
              <a:buClr>
                <a:schemeClr val="accent3"/>
              </a:buClr>
            </a:pPr>
            <a:r>
              <a:rPr lang="en-DE" sz="800" dirty="0">
                <a:latin typeface="Lato Light" panose="020F0302020204030203" pitchFamily="34" charset="77"/>
                <a:cs typeface="Poppins" pitchFamily="2" charset="77"/>
              </a:rPr>
              <a:t>Source: [Ribeiro et al. 2016] </a:t>
            </a:r>
          </a:p>
        </p:txBody>
      </p:sp>
    </p:spTree>
    <p:extLst>
      <p:ext uri="{BB962C8B-B14F-4D97-AF65-F5344CB8AC3E}">
        <p14:creationId xmlns:p14="http://schemas.microsoft.com/office/powerpoint/2010/main" val="858020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6DDC-2A66-2D47-92E2-757B4FDEE7B0}"/>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7796E003-A279-4548-8802-3C34C02BCF24}"/>
              </a:ext>
            </a:extLst>
          </p:cNvPr>
          <p:cNvSpPr>
            <a:spLocks noGrp="1"/>
          </p:cNvSpPr>
          <p:nvPr>
            <p:ph idx="1"/>
          </p:nvPr>
        </p:nvSpPr>
        <p:spPr>
          <a:xfrm>
            <a:off x="838200" y="1825625"/>
            <a:ext cx="7670800" cy="4351338"/>
          </a:xfrm>
        </p:spPr>
        <p:txBody>
          <a:bodyPr>
            <a:normAutofit/>
          </a:bodyPr>
          <a:lstStyle/>
          <a:p>
            <a:pPr marL="0" indent="0">
              <a:lnSpc>
                <a:spcPct val="120000"/>
              </a:lnSpc>
              <a:buNone/>
            </a:pPr>
            <a:r>
              <a:rPr lang="en" b="1" dirty="0">
                <a:latin typeface="Lato" panose="020F0502020204030203" pitchFamily="34" charset="77"/>
                <a:ea typeface="Lato Light"/>
                <a:cs typeface="Lato Light"/>
                <a:sym typeface="Lato Light"/>
              </a:rPr>
              <a:t>Intuition</a:t>
            </a:r>
          </a:p>
          <a:p>
            <a:pPr marL="514350" indent="-514350">
              <a:lnSpc>
                <a:spcPct val="120000"/>
              </a:lnSpc>
              <a:buFont typeface="+mj-lt"/>
              <a:buAutoNum type="arabicParenR"/>
            </a:pPr>
            <a:r>
              <a:rPr lang="en" sz="1800" dirty="0">
                <a:ea typeface="Lato Light"/>
                <a:cs typeface="Lato Light"/>
                <a:sym typeface="Lato Light"/>
              </a:rPr>
              <a:t>Divide input into </a:t>
            </a:r>
            <a:r>
              <a:rPr lang="en" sz="1800" b="1" dirty="0">
                <a:solidFill>
                  <a:srgbClr val="6BAAC3"/>
                </a:solidFill>
                <a:latin typeface="Lato" panose="020F0502020204030203" pitchFamily="34" charset="77"/>
                <a:ea typeface="Lato"/>
                <a:cs typeface="Lato"/>
                <a:sym typeface="Lato"/>
              </a:rPr>
              <a:t>interpretable components </a:t>
            </a:r>
            <a:r>
              <a:rPr lang="en" sz="1800" dirty="0">
                <a:ea typeface="Lato Light"/>
                <a:cs typeface="Lato Light"/>
                <a:sym typeface="Lato Light"/>
              </a:rPr>
              <a:t>that </a:t>
            </a:r>
            <a:br>
              <a:rPr lang="en" sz="1800" dirty="0">
                <a:ea typeface="Lato Light"/>
                <a:cs typeface="Lato Light"/>
                <a:sym typeface="Lato Light"/>
              </a:rPr>
            </a:br>
            <a:r>
              <a:rPr lang="en" sz="1800" dirty="0">
                <a:ea typeface="Lato Light"/>
                <a:cs typeface="Lato Light"/>
                <a:sym typeface="Lato Light"/>
              </a:rPr>
              <a:t>“make sense” to humans (e.g. words or parts of image) </a:t>
            </a:r>
            <a:endParaRPr lang="en" dirty="0">
              <a:ea typeface="Lato Light"/>
              <a:cs typeface="Lato Light"/>
              <a:sym typeface="Lato Light"/>
            </a:endParaRPr>
          </a:p>
          <a:p>
            <a:pPr>
              <a:lnSpc>
                <a:spcPct val="120000"/>
              </a:lnSpc>
            </a:pPr>
            <a:endParaRPr lang="en-DE" dirty="0"/>
          </a:p>
        </p:txBody>
      </p:sp>
      <p:sp>
        <p:nvSpPr>
          <p:cNvPr id="4" name="Slide Number Placeholder 3">
            <a:extLst>
              <a:ext uri="{FF2B5EF4-FFF2-40B4-BE49-F238E27FC236}">
                <a16:creationId xmlns:a16="http://schemas.microsoft.com/office/drawing/2014/main" id="{DD7341EA-6300-0548-819A-7E770788ECE1}"/>
              </a:ext>
            </a:extLst>
          </p:cNvPr>
          <p:cNvSpPr>
            <a:spLocks noGrp="1"/>
          </p:cNvSpPr>
          <p:nvPr>
            <p:ph type="sldNum" sz="quarter" idx="12"/>
          </p:nvPr>
        </p:nvSpPr>
        <p:spPr>
          <a:xfrm>
            <a:off x="8509000" y="6356350"/>
            <a:ext cx="3425091" cy="365125"/>
          </a:xfrm>
        </p:spPr>
        <p:txBody>
          <a:bodyPr/>
          <a:lstStyle/>
          <a:p>
            <a:r>
              <a:rPr lang="en-DE" dirty="0"/>
              <a:t>Image &amp; Content: [Ribeiro et al. 2016] |</a:t>
            </a:r>
            <a:fld id="{3DF76B2C-8021-2942-A2B3-B42E91FDE4B0}" type="slidenum">
              <a:rPr lang="en-DE" smtClean="0"/>
              <a:pPr/>
              <a:t>38</a:t>
            </a:fld>
            <a:endParaRPr lang="en-DE" dirty="0"/>
          </a:p>
        </p:txBody>
      </p:sp>
      <p:pic>
        <p:nvPicPr>
          <p:cNvPr id="6" name="Google Shape;672;p77">
            <a:extLst>
              <a:ext uri="{FF2B5EF4-FFF2-40B4-BE49-F238E27FC236}">
                <a16:creationId xmlns:a16="http://schemas.microsoft.com/office/drawing/2014/main" id="{D5551076-D403-554A-A9F8-5F4F3ADA8569}"/>
              </a:ext>
            </a:extLst>
          </p:cNvPr>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152140" y="2187175"/>
            <a:ext cx="3201660" cy="1536799"/>
          </a:xfrm>
          <a:prstGeom prst="rect">
            <a:avLst/>
          </a:prstGeom>
          <a:noFill/>
          <a:ln>
            <a:noFill/>
          </a:ln>
        </p:spPr>
      </p:pic>
    </p:spTree>
    <p:extLst>
      <p:ext uri="{BB962C8B-B14F-4D97-AF65-F5344CB8AC3E}">
        <p14:creationId xmlns:p14="http://schemas.microsoft.com/office/powerpoint/2010/main" val="3345627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6DDC-2A66-2D47-92E2-757B4FDEE7B0}"/>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7796E003-A279-4548-8802-3C34C02BCF24}"/>
              </a:ext>
            </a:extLst>
          </p:cNvPr>
          <p:cNvSpPr>
            <a:spLocks noGrp="1"/>
          </p:cNvSpPr>
          <p:nvPr>
            <p:ph idx="1"/>
          </p:nvPr>
        </p:nvSpPr>
        <p:spPr>
          <a:xfrm>
            <a:off x="838200" y="1825625"/>
            <a:ext cx="7670800" cy="4351338"/>
          </a:xfrm>
        </p:spPr>
        <p:txBody>
          <a:bodyPr>
            <a:normAutofit/>
          </a:bodyPr>
          <a:lstStyle/>
          <a:p>
            <a:pPr marL="0" indent="0">
              <a:lnSpc>
                <a:spcPct val="120000"/>
              </a:lnSpc>
              <a:buNone/>
            </a:pPr>
            <a:r>
              <a:rPr lang="en" b="1" dirty="0">
                <a:latin typeface="Lato" panose="020F0502020204030203" pitchFamily="34" charset="77"/>
                <a:ea typeface="Lato Light"/>
                <a:cs typeface="Lato Light"/>
                <a:sym typeface="Lato Light"/>
              </a:rPr>
              <a:t>Intuition</a:t>
            </a:r>
          </a:p>
          <a:p>
            <a:pPr marL="514350" indent="-514350">
              <a:lnSpc>
                <a:spcPct val="120000"/>
              </a:lnSpc>
              <a:buFont typeface="+mj-lt"/>
              <a:buAutoNum type="arabicParenR"/>
            </a:pPr>
            <a:r>
              <a:rPr lang="en" sz="1800" dirty="0">
                <a:ea typeface="Lato Light"/>
                <a:cs typeface="Lato Light"/>
                <a:sym typeface="Lato Light"/>
              </a:rPr>
              <a:t>Divide input into </a:t>
            </a:r>
            <a:r>
              <a:rPr lang="en" sz="1800" b="1" dirty="0">
                <a:solidFill>
                  <a:srgbClr val="6BAAC3"/>
                </a:solidFill>
                <a:latin typeface="Lato" panose="020F0502020204030203" pitchFamily="34" charset="77"/>
                <a:ea typeface="Lato"/>
                <a:cs typeface="Lato"/>
                <a:sym typeface="Lato"/>
              </a:rPr>
              <a:t>interpretable components </a:t>
            </a:r>
            <a:r>
              <a:rPr lang="en" sz="1800" dirty="0">
                <a:ea typeface="Lato Light"/>
                <a:cs typeface="Lato Light"/>
                <a:sym typeface="Lato Light"/>
              </a:rPr>
              <a:t>that </a:t>
            </a:r>
            <a:br>
              <a:rPr lang="en" sz="1800" dirty="0">
                <a:ea typeface="Lato Light"/>
                <a:cs typeface="Lato Light"/>
                <a:sym typeface="Lato Light"/>
              </a:rPr>
            </a:br>
            <a:r>
              <a:rPr lang="en" sz="1800" dirty="0">
                <a:ea typeface="Lato Light"/>
                <a:cs typeface="Lato Light"/>
                <a:sym typeface="Lato Light"/>
              </a:rPr>
              <a:t>“make sense” to humans (e.g. words or parts of image)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Generate random perturbations </a:t>
            </a:r>
            <a:r>
              <a:rPr lang="en-US" sz="1800" dirty="0"/>
              <a:t>of data set </a:t>
            </a:r>
          </a:p>
          <a:p>
            <a:pPr marL="0" indent="0">
              <a:lnSpc>
                <a:spcPct val="120000"/>
              </a:lnSpc>
              <a:spcBef>
                <a:spcPts val="1333"/>
              </a:spcBef>
              <a:buSzPts val="1200"/>
              <a:buNone/>
            </a:pPr>
            <a:endParaRPr lang="en" dirty="0">
              <a:ea typeface="Lato Light"/>
              <a:cs typeface="Lato Light"/>
              <a:sym typeface="Lato Light"/>
            </a:endParaRPr>
          </a:p>
          <a:p>
            <a:pPr>
              <a:lnSpc>
                <a:spcPct val="120000"/>
              </a:lnSpc>
            </a:pPr>
            <a:endParaRPr lang="en-DE" dirty="0"/>
          </a:p>
        </p:txBody>
      </p:sp>
      <p:pic>
        <p:nvPicPr>
          <p:cNvPr id="6" name="Picture 5">
            <a:extLst>
              <a:ext uri="{FF2B5EF4-FFF2-40B4-BE49-F238E27FC236}">
                <a16:creationId xmlns:a16="http://schemas.microsoft.com/office/drawing/2014/main" id="{5ECCBC18-CC4B-9740-94E7-33CF4C5CB41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32900" y="1617663"/>
            <a:ext cx="1399929" cy="4559300"/>
          </a:xfrm>
          <a:prstGeom prst="rect">
            <a:avLst/>
          </a:prstGeom>
        </p:spPr>
      </p:pic>
      <p:sp>
        <p:nvSpPr>
          <p:cNvPr id="7" name="Slide Number Placeholder 3">
            <a:extLst>
              <a:ext uri="{FF2B5EF4-FFF2-40B4-BE49-F238E27FC236}">
                <a16:creationId xmlns:a16="http://schemas.microsoft.com/office/drawing/2014/main" id="{A114447B-6F32-DA4A-8856-D04F35864708}"/>
              </a:ext>
            </a:extLst>
          </p:cNvPr>
          <p:cNvSpPr>
            <a:spLocks noGrp="1"/>
          </p:cNvSpPr>
          <p:nvPr>
            <p:ph type="sldNum" sz="quarter" idx="12"/>
          </p:nvPr>
        </p:nvSpPr>
        <p:spPr>
          <a:xfrm>
            <a:off x="8509000" y="6356350"/>
            <a:ext cx="3425091" cy="365125"/>
          </a:xfrm>
        </p:spPr>
        <p:txBody>
          <a:bodyPr/>
          <a:lstStyle/>
          <a:p>
            <a:r>
              <a:rPr lang="en-DE" dirty="0"/>
              <a:t>Image &amp; Content: [Ribeiro et al. 2016] |</a:t>
            </a:r>
            <a:fld id="{3DF76B2C-8021-2942-A2B3-B42E91FDE4B0}" type="slidenum">
              <a:rPr lang="en-DE" smtClean="0"/>
              <a:pPr/>
              <a:t>39</a:t>
            </a:fld>
            <a:endParaRPr lang="en-DE" dirty="0"/>
          </a:p>
        </p:txBody>
      </p:sp>
    </p:spTree>
    <p:extLst>
      <p:ext uri="{BB962C8B-B14F-4D97-AF65-F5344CB8AC3E}">
        <p14:creationId xmlns:p14="http://schemas.microsoft.com/office/powerpoint/2010/main" val="59092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4</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
        <p:nvSpPr>
          <p:cNvPr id="3" name="TextBox 2">
            <a:extLst>
              <a:ext uri="{FF2B5EF4-FFF2-40B4-BE49-F238E27FC236}">
                <a16:creationId xmlns:a16="http://schemas.microsoft.com/office/drawing/2014/main" id="{B74D988E-A274-D346-96DA-8605121DDD45}"/>
              </a:ext>
            </a:extLst>
          </p:cNvPr>
          <p:cNvSpPr txBox="1"/>
          <p:nvPr/>
        </p:nvSpPr>
        <p:spPr>
          <a:xfrm>
            <a:off x="8490521" y="4938583"/>
            <a:ext cx="2026902" cy="646331"/>
          </a:xfrm>
          <a:prstGeom prst="rect">
            <a:avLst/>
          </a:prstGeom>
          <a:noFill/>
        </p:spPr>
        <p:txBody>
          <a:bodyPr wrap="square" rtlCol="0">
            <a:spAutoFit/>
          </a:bodyPr>
          <a:lstStyle/>
          <a:p>
            <a:r>
              <a:rPr lang="en-DE" sz="3600" dirty="0">
                <a:highlight>
                  <a:srgbClr val="FFCB00"/>
                </a:highlight>
                <a:latin typeface="Lato Light" panose="020F0302020204030203" pitchFamily="34" charset="77"/>
              </a:rPr>
              <a:t>Online</a:t>
            </a:r>
          </a:p>
        </p:txBody>
      </p:sp>
      <p:sp>
        <p:nvSpPr>
          <p:cNvPr id="26" name="TextBox 25">
            <a:extLst>
              <a:ext uri="{FF2B5EF4-FFF2-40B4-BE49-F238E27FC236}">
                <a16:creationId xmlns:a16="http://schemas.microsoft.com/office/drawing/2014/main" id="{0A60B26F-439A-0747-A27A-140464AB1A5A}"/>
              </a:ext>
            </a:extLst>
          </p:cNvPr>
          <p:cNvSpPr txBox="1"/>
          <p:nvPr/>
        </p:nvSpPr>
        <p:spPr>
          <a:xfrm>
            <a:off x="7706178" y="4092605"/>
            <a:ext cx="939113" cy="2092881"/>
          </a:xfrm>
          <a:prstGeom prst="rect">
            <a:avLst/>
          </a:prstGeom>
          <a:noFill/>
        </p:spPr>
        <p:txBody>
          <a:bodyPr wrap="square" rtlCol="0">
            <a:spAutoFit/>
          </a:bodyPr>
          <a:lstStyle/>
          <a:p>
            <a:r>
              <a:rPr lang="en-DE" sz="13000" dirty="0">
                <a:solidFill>
                  <a:srgbClr val="FFCB00"/>
                </a:solidFill>
                <a:latin typeface="Lato Light" panose="020F0302020204030203" pitchFamily="34" charset="77"/>
              </a:rPr>
              <a:t>}</a:t>
            </a:r>
          </a:p>
        </p:txBody>
      </p:sp>
    </p:spTree>
    <p:extLst>
      <p:ext uri="{BB962C8B-B14F-4D97-AF65-F5344CB8AC3E}">
        <p14:creationId xmlns:p14="http://schemas.microsoft.com/office/powerpoint/2010/main" val="401248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1000" fill="hold"/>
                                        <p:tgtEl>
                                          <p:spTgt spid="7"/>
                                        </p:tgtEl>
                                        <p:attrNameLst>
                                          <p:attrName>fillcolor</p:attrName>
                                        </p:attrNameLst>
                                      </p:cBhvr>
                                      <p:to>
                                        <a:srgbClr val="6BAAC3"/>
                                      </p:to>
                                    </p:animClr>
                                    <p:set>
                                      <p:cBhvr>
                                        <p:cTn id="13" dur="1000" fill="hold"/>
                                        <p:tgtEl>
                                          <p:spTgt spid="7"/>
                                        </p:tgtEl>
                                        <p:attrNameLst>
                                          <p:attrName>fill.type</p:attrName>
                                        </p:attrNameLst>
                                      </p:cBhvr>
                                      <p:to>
                                        <p:strVal val="solid"/>
                                      </p:to>
                                    </p:set>
                                    <p:set>
                                      <p:cBhvr>
                                        <p:cTn id="14" dur="1000" fill="hold"/>
                                        <p:tgtEl>
                                          <p:spTgt spid="7"/>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1000" fill="hold"/>
                                        <p:tgtEl>
                                          <p:spTgt spid="7"/>
                                        </p:tgtEl>
                                        <p:attrNameLst>
                                          <p:attrName>style.color</p:attrName>
                                        </p:attrNameLst>
                                      </p:cBhvr>
                                      <p:to>
                                        <a:schemeClr val="bg1"/>
                                      </p:to>
                                    </p:animClr>
                                  </p:childTnLst>
                                </p:cTn>
                              </p:par>
                              <p:par>
                                <p:cTn id="17" presetID="3" presetClass="emph" presetSubtype="2" fill="hold" nodeType="withEffect">
                                  <p:stCondLst>
                                    <p:cond delay="0"/>
                                  </p:stCondLst>
                                  <p:childTnLst>
                                    <p:animClr clrSpc="rgb" dir="cw">
                                      <p:cBhvr override="childStyle">
                                        <p:cTn id="18" dur="1000" fill="hold"/>
                                        <p:tgtEl>
                                          <p:spTgt spid="16">
                                            <p:txEl>
                                              <p:pRg st="0" end="0"/>
                                            </p:txEl>
                                          </p:spTgt>
                                        </p:tgtEl>
                                        <p:attrNameLst>
                                          <p:attrName>style.color</p:attrName>
                                        </p:attrNameLst>
                                      </p:cBhvr>
                                      <p:to>
                                        <a:srgbClr val="6BAAC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6DDC-2A66-2D47-92E2-757B4FDEE7B0}"/>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7796E003-A279-4548-8802-3C34C02BCF24}"/>
              </a:ext>
            </a:extLst>
          </p:cNvPr>
          <p:cNvSpPr>
            <a:spLocks noGrp="1"/>
          </p:cNvSpPr>
          <p:nvPr>
            <p:ph idx="1"/>
          </p:nvPr>
        </p:nvSpPr>
        <p:spPr>
          <a:xfrm>
            <a:off x="838200" y="1825625"/>
            <a:ext cx="7670800" cy="4351338"/>
          </a:xfrm>
        </p:spPr>
        <p:txBody>
          <a:bodyPr>
            <a:normAutofit/>
          </a:bodyPr>
          <a:lstStyle/>
          <a:p>
            <a:pPr marL="0" indent="0">
              <a:lnSpc>
                <a:spcPct val="120000"/>
              </a:lnSpc>
              <a:buNone/>
            </a:pPr>
            <a:r>
              <a:rPr lang="en" b="1" dirty="0">
                <a:latin typeface="Lato" panose="020F0502020204030203" pitchFamily="34" charset="77"/>
                <a:ea typeface="Lato Light"/>
                <a:cs typeface="Lato Light"/>
                <a:sym typeface="Lato Light"/>
              </a:rPr>
              <a:t>Intuition</a:t>
            </a:r>
          </a:p>
          <a:p>
            <a:pPr marL="514350" indent="-514350">
              <a:lnSpc>
                <a:spcPct val="120000"/>
              </a:lnSpc>
              <a:buFont typeface="+mj-lt"/>
              <a:buAutoNum type="arabicParenR"/>
            </a:pPr>
            <a:r>
              <a:rPr lang="en" sz="1800" dirty="0">
                <a:ea typeface="Lato Light"/>
                <a:cs typeface="Lato Light"/>
                <a:sym typeface="Lato Light"/>
              </a:rPr>
              <a:t>Divide input into </a:t>
            </a:r>
            <a:r>
              <a:rPr lang="en" sz="1800" b="1" dirty="0">
                <a:solidFill>
                  <a:srgbClr val="6BAAC3"/>
                </a:solidFill>
                <a:latin typeface="Lato" panose="020F0502020204030203" pitchFamily="34" charset="77"/>
                <a:ea typeface="Lato"/>
                <a:cs typeface="Lato"/>
                <a:sym typeface="Lato"/>
              </a:rPr>
              <a:t>interpretable components </a:t>
            </a:r>
            <a:r>
              <a:rPr lang="en" sz="1800" dirty="0">
                <a:ea typeface="Lato Light"/>
                <a:cs typeface="Lato Light"/>
                <a:sym typeface="Lato Light"/>
              </a:rPr>
              <a:t>that </a:t>
            </a:r>
            <a:br>
              <a:rPr lang="en" sz="1800" dirty="0">
                <a:ea typeface="Lato Light"/>
                <a:cs typeface="Lato Light"/>
                <a:sym typeface="Lato Light"/>
              </a:rPr>
            </a:br>
            <a:r>
              <a:rPr lang="en" sz="1800" dirty="0">
                <a:ea typeface="Lato Light"/>
                <a:cs typeface="Lato Light"/>
                <a:sym typeface="Lato Light"/>
              </a:rPr>
              <a:t>“make sense” to humans (e.g. words or parts of image)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Generate random perturbations </a:t>
            </a:r>
            <a:r>
              <a:rPr lang="en-US" sz="1800" dirty="0"/>
              <a:t>of data set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Predict classes for </a:t>
            </a:r>
            <a:r>
              <a:rPr lang="en-US" sz="1800" dirty="0"/>
              <a:t>these</a:t>
            </a:r>
            <a:r>
              <a:rPr lang="en-US" sz="1800" b="1" dirty="0">
                <a:solidFill>
                  <a:srgbClr val="6BAAC3"/>
                </a:solidFill>
                <a:latin typeface="Lato" panose="020F0502020204030203" pitchFamily="34" charset="77"/>
              </a:rPr>
              <a:t> perturbations </a:t>
            </a:r>
            <a:r>
              <a:rPr lang="en-US" sz="1800" dirty="0"/>
              <a:t>using your black box model</a:t>
            </a:r>
          </a:p>
          <a:p>
            <a:pPr marL="0" indent="0">
              <a:lnSpc>
                <a:spcPct val="120000"/>
              </a:lnSpc>
              <a:spcBef>
                <a:spcPts val="1333"/>
              </a:spcBef>
              <a:buSzPts val="1200"/>
              <a:buNone/>
            </a:pPr>
            <a:endParaRPr lang="en" dirty="0">
              <a:ea typeface="Lato Light"/>
              <a:cs typeface="Lato Light"/>
              <a:sym typeface="Lato Light"/>
            </a:endParaRPr>
          </a:p>
          <a:p>
            <a:pPr>
              <a:lnSpc>
                <a:spcPct val="120000"/>
              </a:lnSpc>
            </a:pPr>
            <a:endParaRPr lang="en-DE" dirty="0"/>
          </a:p>
        </p:txBody>
      </p:sp>
      <p:pic>
        <p:nvPicPr>
          <p:cNvPr id="6" name="Picture 5">
            <a:extLst>
              <a:ext uri="{FF2B5EF4-FFF2-40B4-BE49-F238E27FC236}">
                <a16:creationId xmlns:a16="http://schemas.microsoft.com/office/drawing/2014/main" id="{10776B52-1BFD-444A-AA60-95699E21400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09000" y="1690688"/>
            <a:ext cx="3091085" cy="4246563"/>
          </a:xfrm>
          <a:prstGeom prst="rect">
            <a:avLst/>
          </a:prstGeom>
        </p:spPr>
      </p:pic>
      <p:sp>
        <p:nvSpPr>
          <p:cNvPr id="7" name="Slide Number Placeholder 3">
            <a:extLst>
              <a:ext uri="{FF2B5EF4-FFF2-40B4-BE49-F238E27FC236}">
                <a16:creationId xmlns:a16="http://schemas.microsoft.com/office/drawing/2014/main" id="{5F2D6E87-EA7D-A14C-9D14-E4727E03D181}"/>
              </a:ext>
            </a:extLst>
          </p:cNvPr>
          <p:cNvSpPr>
            <a:spLocks noGrp="1"/>
          </p:cNvSpPr>
          <p:nvPr>
            <p:ph type="sldNum" sz="quarter" idx="12"/>
          </p:nvPr>
        </p:nvSpPr>
        <p:spPr>
          <a:xfrm>
            <a:off x="8509000" y="6356350"/>
            <a:ext cx="3425091" cy="365125"/>
          </a:xfrm>
        </p:spPr>
        <p:txBody>
          <a:bodyPr/>
          <a:lstStyle/>
          <a:p>
            <a:r>
              <a:rPr lang="en-DE" dirty="0"/>
              <a:t>Image &amp; Content: [Ribeiro et al. 2016] |</a:t>
            </a:r>
            <a:fld id="{3DF76B2C-8021-2942-A2B3-B42E91FDE4B0}" type="slidenum">
              <a:rPr lang="en-DE" smtClean="0"/>
              <a:pPr/>
              <a:t>40</a:t>
            </a:fld>
            <a:endParaRPr lang="en-DE" dirty="0"/>
          </a:p>
        </p:txBody>
      </p:sp>
    </p:spTree>
    <p:extLst>
      <p:ext uri="{BB962C8B-B14F-4D97-AF65-F5344CB8AC3E}">
        <p14:creationId xmlns:p14="http://schemas.microsoft.com/office/powerpoint/2010/main" val="188836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6DDC-2A66-2D47-92E2-757B4FDEE7B0}"/>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7796E003-A279-4548-8802-3C34C02BCF24}"/>
              </a:ext>
            </a:extLst>
          </p:cNvPr>
          <p:cNvSpPr>
            <a:spLocks noGrp="1"/>
          </p:cNvSpPr>
          <p:nvPr>
            <p:ph idx="1"/>
          </p:nvPr>
        </p:nvSpPr>
        <p:spPr>
          <a:xfrm>
            <a:off x="838200" y="1825625"/>
            <a:ext cx="7670800" cy="4351338"/>
          </a:xfrm>
        </p:spPr>
        <p:txBody>
          <a:bodyPr>
            <a:normAutofit/>
          </a:bodyPr>
          <a:lstStyle/>
          <a:p>
            <a:pPr marL="0" indent="0">
              <a:lnSpc>
                <a:spcPct val="120000"/>
              </a:lnSpc>
              <a:buNone/>
            </a:pPr>
            <a:r>
              <a:rPr lang="en" b="1" dirty="0">
                <a:latin typeface="Lato" panose="020F0502020204030203" pitchFamily="34" charset="77"/>
                <a:ea typeface="Lato Light"/>
                <a:cs typeface="Lato Light"/>
                <a:sym typeface="Lato Light"/>
              </a:rPr>
              <a:t>Intuition</a:t>
            </a:r>
          </a:p>
          <a:p>
            <a:pPr marL="514350" indent="-514350">
              <a:lnSpc>
                <a:spcPct val="120000"/>
              </a:lnSpc>
              <a:buFont typeface="+mj-lt"/>
              <a:buAutoNum type="arabicParenR"/>
            </a:pPr>
            <a:r>
              <a:rPr lang="en" sz="1800" dirty="0">
                <a:ea typeface="Lato Light"/>
                <a:cs typeface="Lato Light"/>
                <a:sym typeface="Lato Light"/>
              </a:rPr>
              <a:t>Divide input into </a:t>
            </a:r>
            <a:r>
              <a:rPr lang="en" sz="1800" b="1" dirty="0">
                <a:solidFill>
                  <a:srgbClr val="6BAAC3"/>
                </a:solidFill>
                <a:latin typeface="Lato" panose="020F0502020204030203" pitchFamily="34" charset="77"/>
                <a:ea typeface="Lato"/>
                <a:cs typeface="Lato"/>
                <a:sym typeface="Lato"/>
              </a:rPr>
              <a:t>interpretable components </a:t>
            </a:r>
            <a:r>
              <a:rPr lang="en" sz="1800" dirty="0">
                <a:ea typeface="Lato Light"/>
                <a:cs typeface="Lato Light"/>
                <a:sym typeface="Lato Light"/>
              </a:rPr>
              <a:t>that </a:t>
            </a:r>
            <a:br>
              <a:rPr lang="en" sz="1800" dirty="0">
                <a:ea typeface="Lato Light"/>
                <a:cs typeface="Lato Light"/>
                <a:sym typeface="Lato Light"/>
              </a:rPr>
            </a:br>
            <a:r>
              <a:rPr lang="en" sz="1800" dirty="0">
                <a:ea typeface="Lato Light"/>
                <a:cs typeface="Lato Light"/>
                <a:sym typeface="Lato Light"/>
              </a:rPr>
              <a:t>“make sense” to humans (e.g. words or parts of image)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Generate random perturbations </a:t>
            </a:r>
            <a:r>
              <a:rPr lang="en-US" sz="1800" dirty="0"/>
              <a:t>of data set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Predict classes for </a:t>
            </a:r>
            <a:r>
              <a:rPr lang="en-US" sz="1800" dirty="0"/>
              <a:t>these</a:t>
            </a:r>
            <a:r>
              <a:rPr lang="en-US" sz="1800" b="1" dirty="0">
                <a:solidFill>
                  <a:srgbClr val="6BAAC3"/>
                </a:solidFill>
                <a:latin typeface="Lato" panose="020F0502020204030203" pitchFamily="34" charset="77"/>
              </a:rPr>
              <a:t> perturbations </a:t>
            </a:r>
            <a:r>
              <a:rPr lang="en-US" sz="1800" dirty="0"/>
              <a:t>using your black box model</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Weight</a:t>
            </a:r>
            <a:r>
              <a:rPr lang="en-US" sz="1800" dirty="0"/>
              <a:t> the perturbations (importance) according to their proximity to the original input.</a:t>
            </a:r>
          </a:p>
          <a:p>
            <a:pPr marL="0" indent="0">
              <a:lnSpc>
                <a:spcPct val="120000"/>
              </a:lnSpc>
              <a:buNone/>
            </a:pPr>
            <a:endParaRPr lang="en-DE" dirty="0"/>
          </a:p>
        </p:txBody>
      </p:sp>
      <p:pic>
        <p:nvPicPr>
          <p:cNvPr id="6" name="Picture 5">
            <a:extLst>
              <a:ext uri="{FF2B5EF4-FFF2-40B4-BE49-F238E27FC236}">
                <a16:creationId xmlns:a16="http://schemas.microsoft.com/office/drawing/2014/main" id="{3A9BBED0-AA26-EE40-AD42-8F01431D1F4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09000" y="3216275"/>
            <a:ext cx="1431127" cy="1422401"/>
          </a:xfrm>
          <a:prstGeom prst="rect">
            <a:avLst/>
          </a:prstGeom>
        </p:spPr>
      </p:pic>
      <p:pic>
        <p:nvPicPr>
          <p:cNvPr id="7" name="Picture 6">
            <a:extLst>
              <a:ext uri="{FF2B5EF4-FFF2-40B4-BE49-F238E27FC236}">
                <a16:creationId xmlns:a16="http://schemas.microsoft.com/office/drawing/2014/main" id="{32451FAD-79F1-F948-A700-1DF5A5105D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210800" y="1647825"/>
            <a:ext cx="1399929" cy="4559300"/>
          </a:xfrm>
          <a:prstGeom prst="rect">
            <a:avLst/>
          </a:prstGeom>
        </p:spPr>
      </p:pic>
      <p:cxnSp>
        <p:nvCxnSpPr>
          <p:cNvPr id="9" name="Elbow Connector 8">
            <a:extLst>
              <a:ext uri="{FF2B5EF4-FFF2-40B4-BE49-F238E27FC236}">
                <a16:creationId xmlns:a16="http://schemas.microsoft.com/office/drawing/2014/main" id="{695A4D3F-D766-EE48-87A6-838F4EC30F4D}"/>
              </a:ext>
            </a:extLst>
          </p:cNvPr>
          <p:cNvCxnSpPr>
            <a:stCxn id="6" idx="3"/>
            <a:endCxn id="7" idx="1"/>
          </p:cNvCxnSpPr>
          <p:nvPr/>
        </p:nvCxnSpPr>
        <p:spPr>
          <a:xfrm flipV="1">
            <a:off x="9940127" y="3927475"/>
            <a:ext cx="270673" cy="1"/>
          </a:xfrm>
          <a:prstGeom prst="bentConnector3">
            <a:avLst/>
          </a:prstGeom>
          <a:ln>
            <a:solidFill>
              <a:srgbClr val="6BAAC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ABCF9CCA-329A-2E49-A1B1-5C5415FF75DC}"/>
              </a:ext>
            </a:extLst>
          </p:cNvPr>
          <p:cNvSpPr>
            <a:spLocks noGrp="1"/>
          </p:cNvSpPr>
          <p:nvPr>
            <p:ph type="sldNum" sz="quarter" idx="12"/>
          </p:nvPr>
        </p:nvSpPr>
        <p:spPr>
          <a:xfrm>
            <a:off x="8509000" y="6356350"/>
            <a:ext cx="3425091" cy="365125"/>
          </a:xfrm>
        </p:spPr>
        <p:txBody>
          <a:bodyPr/>
          <a:lstStyle/>
          <a:p>
            <a:r>
              <a:rPr lang="en-DE" dirty="0"/>
              <a:t>Image &amp; Content: [Ribeiro et al. 2016] |</a:t>
            </a:r>
            <a:fld id="{3DF76B2C-8021-2942-A2B3-B42E91FDE4B0}" type="slidenum">
              <a:rPr lang="en-DE" smtClean="0"/>
              <a:pPr/>
              <a:t>41</a:t>
            </a:fld>
            <a:endParaRPr lang="en-DE" dirty="0"/>
          </a:p>
        </p:txBody>
      </p:sp>
    </p:spTree>
    <p:extLst>
      <p:ext uri="{BB962C8B-B14F-4D97-AF65-F5344CB8AC3E}">
        <p14:creationId xmlns:p14="http://schemas.microsoft.com/office/powerpoint/2010/main" val="61072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6DDC-2A66-2D47-92E2-757B4FDEE7B0}"/>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7796E003-A279-4548-8802-3C34C02BCF24}"/>
              </a:ext>
            </a:extLst>
          </p:cNvPr>
          <p:cNvSpPr>
            <a:spLocks noGrp="1"/>
          </p:cNvSpPr>
          <p:nvPr>
            <p:ph idx="1"/>
          </p:nvPr>
        </p:nvSpPr>
        <p:spPr>
          <a:xfrm>
            <a:off x="838200" y="1825625"/>
            <a:ext cx="7670800" cy="4351338"/>
          </a:xfrm>
        </p:spPr>
        <p:txBody>
          <a:bodyPr>
            <a:normAutofit/>
          </a:bodyPr>
          <a:lstStyle/>
          <a:p>
            <a:pPr marL="0" indent="0">
              <a:lnSpc>
                <a:spcPct val="120000"/>
              </a:lnSpc>
              <a:buNone/>
            </a:pPr>
            <a:r>
              <a:rPr lang="en" b="1" dirty="0">
                <a:latin typeface="Lato" panose="020F0502020204030203" pitchFamily="34" charset="77"/>
                <a:ea typeface="Lato Light"/>
                <a:cs typeface="Lato Light"/>
                <a:sym typeface="Lato Light"/>
              </a:rPr>
              <a:t>Intuition</a:t>
            </a:r>
          </a:p>
          <a:p>
            <a:pPr marL="514350" indent="-514350">
              <a:lnSpc>
                <a:spcPct val="120000"/>
              </a:lnSpc>
              <a:buFont typeface="+mj-lt"/>
              <a:buAutoNum type="arabicParenR"/>
            </a:pPr>
            <a:r>
              <a:rPr lang="en" sz="1800" dirty="0">
                <a:ea typeface="Lato Light"/>
                <a:cs typeface="Lato Light"/>
                <a:sym typeface="Lato Light"/>
              </a:rPr>
              <a:t>Divide input into </a:t>
            </a:r>
            <a:r>
              <a:rPr lang="en" sz="1800" b="1" dirty="0">
                <a:solidFill>
                  <a:srgbClr val="6BAAC3"/>
                </a:solidFill>
                <a:latin typeface="Lato" panose="020F0502020204030203" pitchFamily="34" charset="77"/>
                <a:ea typeface="Lato"/>
                <a:cs typeface="Lato"/>
                <a:sym typeface="Lato"/>
              </a:rPr>
              <a:t>interpretable components </a:t>
            </a:r>
            <a:r>
              <a:rPr lang="en" sz="1800" dirty="0">
                <a:ea typeface="Lato Light"/>
                <a:cs typeface="Lato Light"/>
                <a:sym typeface="Lato Light"/>
              </a:rPr>
              <a:t>that </a:t>
            </a:r>
            <a:br>
              <a:rPr lang="en" sz="1800" dirty="0">
                <a:ea typeface="Lato Light"/>
                <a:cs typeface="Lato Light"/>
                <a:sym typeface="Lato Light"/>
              </a:rPr>
            </a:br>
            <a:r>
              <a:rPr lang="en" sz="1800" dirty="0">
                <a:ea typeface="Lato Light"/>
                <a:cs typeface="Lato Light"/>
                <a:sym typeface="Lato Light"/>
              </a:rPr>
              <a:t>“make sense” to humans (e.g. words or parts of image)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Generate random perturbations </a:t>
            </a:r>
            <a:r>
              <a:rPr lang="en-US" sz="1800" dirty="0"/>
              <a:t>of data set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Predict classes for </a:t>
            </a:r>
            <a:r>
              <a:rPr lang="en-US" sz="1800" dirty="0"/>
              <a:t>these</a:t>
            </a:r>
            <a:r>
              <a:rPr lang="en-US" sz="1800" b="1" dirty="0">
                <a:solidFill>
                  <a:srgbClr val="6BAAC3"/>
                </a:solidFill>
                <a:latin typeface="Lato" panose="020F0502020204030203" pitchFamily="34" charset="77"/>
              </a:rPr>
              <a:t> perturbations </a:t>
            </a:r>
            <a:r>
              <a:rPr lang="en-US" sz="1800" dirty="0"/>
              <a:t>using your black box model</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Weight</a:t>
            </a:r>
            <a:r>
              <a:rPr lang="en-US" sz="1800" dirty="0"/>
              <a:t> the perturbations (importance) according to their proximity to the original input.</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Train a weighted, interpretable model </a:t>
            </a:r>
            <a:r>
              <a:rPr lang="en-US" sz="1800" dirty="0"/>
              <a:t>on the dataset with the variations.</a:t>
            </a:r>
          </a:p>
          <a:p>
            <a:pPr marL="0" indent="0">
              <a:lnSpc>
                <a:spcPct val="120000"/>
              </a:lnSpc>
              <a:spcBef>
                <a:spcPts val="1333"/>
              </a:spcBef>
              <a:buSzPts val="1200"/>
              <a:buNone/>
            </a:pPr>
            <a:endParaRPr lang="en" dirty="0">
              <a:ea typeface="Lato Light"/>
              <a:cs typeface="Lato Light"/>
              <a:sym typeface="Lato Light"/>
            </a:endParaRPr>
          </a:p>
          <a:p>
            <a:pPr>
              <a:lnSpc>
                <a:spcPct val="120000"/>
              </a:lnSpc>
            </a:pPr>
            <a:endParaRPr lang="en-DE" dirty="0"/>
          </a:p>
        </p:txBody>
      </p:sp>
      <p:pic>
        <p:nvPicPr>
          <p:cNvPr id="5" name="Picture 4">
            <a:extLst>
              <a:ext uri="{FF2B5EF4-FFF2-40B4-BE49-F238E27FC236}">
                <a16:creationId xmlns:a16="http://schemas.microsoft.com/office/drawing/2014/main" id="{76C15AF8-29DC-314D-A429-8288AE865FD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21176" y="2317115"/>
            <a:ext cx="2602524" cy="2635885"/>
          </a:xfrm>
          <a:prstGeom prst="rect">
            <a:avLst/>
          </a:prstGeom>
        </p:spPr>
      </p:pic>
      <p:sp>
        <p:nvSpPr>
          <p:cNvPr id="6" name="Slide Number Placeholder 3">
            <a:extLst>
              <a:ext uri="{FF2B5EF4-FFF2-40B4-BE49-F238E27FC236}">
                <a16:creationId xmlns:a16="http://schemas.microsoft.com/office/drawing/2014/main" id="{C8114219-252F-E34E-9359-61981099E7D2}"/>
              </a:ext>
            </a:extLst>
          </p:cNvPr>
          <p:cNvSpPr>
            <a:spLocks noGrp="1"/>
          </p:cNvSpPr>
          <p:nvPr>
            <p:ph type="sldNum" sz="quarter" idx="12"/>
          </p:nvPr>
        </p:nvSpPr>
        <p:spPr>
          <a:xfrm>
            <a:off x="8509000" y="6356350"/>
            <a:ext cx="3425091" cy="365125"/>
          </a:xfrm>
        </p:spPr>
        <p:txBody>
          <a:bodyPr/>
          <a:lstStyle/>
          <a:p>
            <a:r>
              <a:rPr lang="en-DE" dirty="0"/>
              <a:t>Image &amp; Content: [Ribeiro et al. 2016] |</a:t>
            </a:r>
            <a:fld id="{3DF76B2C-8021-2942-A2B3-B42E91FDE4B0}" type="slidenum">
              <a:rPr lang="en-DE" smtClean="0"/>
              <a:pPr/>
              <a:t>42</a:t>
            </a:fld>
            <a:endParaRPr lang="en-DE" dirty="0"/>
          </a:p>
        </p:txBody>
      </p:sp>
    </p:spTree>
    <p:extLst>
      <p:ext uri="{BB962C8B-B14F-4D97-AF65-F5344CB8AC3E}">
        <p14:creationId xmlns:p14="http://schemas.microsoft.com/office/powerpoint/2010/main" val="3201104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6DDC-2A66-2D47-92E2-757B4FDEE7B0}"/>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7796E003-A279-4548-8802-3C34C02BCF24}"/>
              </a:ext>
            </a:extLst>
          </p:cNvPr>
          <p:cNvSpPr>
            <a:spLocks noGrp="1"/>
          </p:cNvSpPr>
          <p:nvPr>
            <p:ph idx="1"/>
          </p:nvPr>
        </p:nvSpPr>
        <p:spPr>
          <a:xfrm>
            <a:off x="838200" y="1825625"/>
            <a:ext cx="7670800" cy="4351338"/>
          </a:xfrm>
        </p:spPr>
        <p:txBody>
          <a:bodyPr>
            <a:normAutofit/>
          </a:bodyPr>
          <a:lstStyle/>
          <a:p>
            <a:pPr marL="0" indent="0">
              <a:lnSpc>
                <a:spcPct val="120000"/>
              </a:lnSpc>
              <a:buNone/>
            </a:pPr>
            <a:r>
              <a:rPr lang="en" b="1" dirty="0">
                <a:latin typeface="Lato" panose="020F0502020204030203" pitchFamily="34" charset="77"/>
                <a:ea typeface="Lato Light"/>
                <a:cs typeface="Lato Light"/>
                <a:sym typeface="Lato Light"/>
              </a:rPr>
              <a:t>Intuition</a:t>
            </a:r>
          </a:p>
          <a:p>
            <a:pPr marL="514350" indent="-514350">
              <a:lnSpc>
                <a:spcPct val="120000"/>
              </a:lnSpc>
              <a:buFont typeface="+mj-lt"/>
              <a:buAutoNum type="arabicParenR"/>
            </a:pPr>
            <a:r>
              <a:rPr lang="en" sz="1800" dirty="0">
                <a:ea typeface="Lato Light"/>
                <a:cs typeface="Lato Light"/>
                <a:sym typeface="Lato Light"/>
              </a:rPr>
              <a:t>Divide input into </a:t>
            </a:r>
            <a:r>
              <a:rPr lang="en" sz="1800" b="1" dirty="0">
                <a:solidFill>
                  <a:srgbClr val="6BAAC3"/>
                </a:solidFill>
                <a:latin typeface="Lato" panose="020F0502020204030203" pitchFamily="34" charset="77"/>
                <a:ea typeface="Lato"/>
                <a:cs typeface="Lato"/>
                <a:sym typeface="Lato"/>
              </a:rPr>
              <a:t>interpretable components </a:t>
            </a:r>
            <a:r>
              <a:rPr lang="en" sz="1800" dirty="0">
                <a:ea typeface="Lato Light"/>
                <a:cs typeface="Lato Light"/>
                <a:sym typeface="Lato Light"/>
              </a:rPr>
              <a:t>that </a:t>
            </a:r>
            <a:br>
              <a:rPr lang="en" sz="1800" dirty="0">
                <a:ea typeface="Lato Light"/>
                <a:cs typeface="Lato Light"/>
                <a:sym typeface="Lato Light"/>
              </a:rPr>
            </a:br>
            <a:r>
              <a:rPr lang="en" sz="1800" dirty="0">
                <a:ea typeface="Lato Light"/>
                <a:cs typeface="Lato Light"/>
                <a:sym typeface="Lato Light"/>
              </a:rPr>
              <a:t>“make sense” to humans (e.g. words or parts of image)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Generate random perturbations </a:t>
            </a:r>
            <a:r>
              <a:rPr lang="en-US" sz="1800" dirty="0"/>
              <a:t>of data set </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Predict classes for </a:t>
            </a:r>
            <a:r>
              <a:rPr lang="en-US" sz="1800" dirty="0"/>
              <a:t>these</a:t>
            </a:r>
            <a:r>
              <a:rPr lang="en-US" sz="1800" b="1" dirty="0">
                <a:solidFill>
                  <a:srgbClr val="6BAAC3"/>
                </a:solidFill>
                <a:latin typeface="Lato" panose="020F0502020204030203" pitchFamily="34" charset="77"/>
              </a:rPr>
              <a:t> perturbations </a:t>
            </a:r>
            <a:r>
              <a:rPr lang="en-US" sz="1800" dirty="0"/>
              <a:t>using your black box model</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Weight</a:t>
            </a:r>
            <a:r>
              <a:rPr lang="en-US" sz="1800" dirty="0"/>
              <a:t> the perturbations (importance) according to their proximity to the original input.</a:t>
            </a:r>
          </a:p>
          <a:p>
            <a:pPr marL="514350" indent="-514350">
              <a:lnSpc>
                <a:spcPct val="120000"/>
              </a:lnSpc>
              <a:buFont typeface="+mj-lt"/>
              <a:buAutoNum type="arabicParenR"/>
            </a:pPr>
            <a:r>
              <a:rPr lang="en-US" sz="1800" b="1" dirty="0">
                <a:solidFill>
                  <a:srgbClr val="6BAAC3"/>
                </a:solidFill>
                <a:latin typeface="Lato" panose="020F0502020204030203" pitchFamily="34" charset="77"/>
              </a:rPr>
              <a:t>Train a weighted, interpretable model </a:t>
            </a:r>
            <a:r>
              <a:rPr lang="en-US" sz="1800" dirty="0"/>
              <a:t>on the dataset with the variations.</a:t>
            </a:r>
          </a:p>
          <a:p>
            <a:pPr marL="514350" indent="-514350">
              <a:lnSpc>
                <a:spcPct val="120000"/>
              </a:lnSpc>
              <a:buFont typeface="+mj-lt"/>
              <a:buAutoNum type="arabicParenR"/>
            </a:pPr>
            <a:r>
              <a:rPr lang="en-US" sz="1800" dirty="0"/>
              <a:t>Explain the prediction by </a:t>
            </a:r>
            <a:r>
              <a:rPr lang="en-US" sz="1800" b="1" dirty="0">
                <a:solidFill>
                  <a:srgbClr val="6BAAC3"/>
                </a:solidFill>
                <a:latin typeface="Lato" panose="020F0502020204030203" pitchFamily="34" charset="77"/>
              </a:rPr>
              <a:t>interpreting the local model</a:t>
            </a:r>
            <a:r>
              <a:rPr lang="en-US" sz="1800" dirty="0"/>
              <a:t>.</a:t>
            </a:r>
            <a:endParaRPr lang="en-US" sz="1800" dirty="0">
              <a:latin typeface="Lato Light"/>
              <a:ea typeface="Lato Light"/>
              <a:cs typeface="Lato Light"/>
              <a:sym typeface="Lato Light"/>
            </a:endParaRPr>
          </a:p>
          <a:p>
            <a:pPr marL="0" indent="0">
              <a:lnSpc>
                <a:spcPct val="120000"/>
              </a:lnSpc>
              <a:spcBef>
                <a:spcPts val="1333"/>
              </a:spcBef>
              <a:buSzPts val="1200"/>
              <a:buNone/>
            </a:pPr>
            <a:endParaRPr lang="en" dirty="0">
              <a:ea typeface="Lato Light"/>
              <a:cs typeface="Lato Light"/>
              <a:sym typeface="Lato Light"/>
            </a:endParaRPr>
          </a:p>
          <a:p>
            <a:pPr>
              <a:lnSpc>
                <a:spcPct val="120000"/>
              </a:lnSpc>
            </a:pPr>
            <a:endParaRPr lang="en-DE" dirty="0"/>
          </a:p>
        </p:txBody>
      </p:sp>
      <p:pic>
        <p:nvPicPr>
          <p:cNvPr id="5" name="Picture 4">
            <a:extLst>
              <a:ext uri="{FF2B5EF4-FFF2-40B4-BE49-F238E27FC236}">
                <a16:creationId xmlns:a16="http://schemas.microsoft.com/office/drawing/2014/main" id="{CD6EE3DC-71C9-7A4D-9C1B-5B1FD5976AB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06523" y="3113548"/>
            <a:ext cx="2374900" cy="2319671"/>
          </a:xfrm>
          <a:prstGeom prst="rect">
            <a:avLst/>
          </a:prstGeom>
        </p:spPr>
      </p:pic>
      <p:sp>
        <p:nvSpPr>
          <p:cNvPr id="6" name="Slide Number Placeholder 3">
            <a:extLst>
              <a:ext uri="{FF2B5EF4-FFF2-40B4-BE49-F238E27FC236}">
                <a16:creationId xmlns:a16="http://schemas.microsoft.com/office/drawing/2014/main" id="{69E15D19-67CE-C54F-9D25-CE19E58BCE98}"/>
              </a:ext>
            </a:extLst>
          </p:cNvPr>
          <p:cNvSpPr>
            <a:spLocks noGrp="1"/>
          </p:cNvSpPr>
          <p:nvPr>
            <p:ph type="sldNum" sz="quarter" idx="12"/>
          </p:nvPr>
        </p:nvSpPr>
        <p:spPr>
          <a:xfrm>
            <a:off x="8509000" y="6356350"/>
            <a:ext cx="3425091" cy="365125"/>
          </a:xfrm>
        </p:spPr>
        <p:txBody>
          <a:bodyPr/>
          <a:lstStyle/>
          <a:p>
            <a:r>
              <a:rPr lang="en-DE" dirty="0"/>
              <a:t>Image &amp; Content: [Ribeiro et al. 2016] |</a:t>
            </a:r>
            <a:fld id="{3DF76B2C-8021-2942-A2B3-B42E91FDE4B0}" type="slidenum">
              <a:rPr lang="en-DE" smtClean="0"/>
              <a:pPr/>
              <a:t>43</a:t>
            </a:fld>
            <a:endParaRPr lang="en-DE" dirty="0"/>
          </a:p>
        </p:txBody>
      </p:sp>
    </p:spTree>
    <p:extLst>
      <p:ext uri="{BB962C8B-B14F-4D97-AF65-F5344CB8AC3E}">
        <p14:creationId xmlns:p14="http://schemas.microsoft.com/office/powerpoint/2010/main" val="391587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A128-709D-2B42-BBBA-64B0C63435EB}"/>
              </a:ext>
            </a:extLst>
          </p:cNvPr>
          <p:cNvSpPr>
            <a:spLocks noGrp="1"/>
          </p:cNvSpPr>
          <p:nvPr>
            <p:ph type="title"/>
          </p:nvPr>
        </p:nvSpPr>
        <p:spPr/>
        <p:txBody>
          <a:bodyPr/>
          <a:lstStyle/>
          <a:p>
            <a:r>
              <a:rPr lang="en" dirty="0">
                <a:latin typeface="Lato Light"/>
                <a:ea typeface="Lato Light"/>
                <a:cs typeface="Lato Light"/>
                <a:sym typeface="Lato Light"/>
              </a:rPr>
              <a:t>Local Interpretable Model-Agnostic Explanations (LIME)</a:t>
            </a:r>
            <a:endParaRPr lang="en-DE" dirty="0"/>
          </a:p>
        </p:txBody>
      </p:sp>
      <p:sp>
        <p:nvSpPr>
          <p:cNvPr id="3" name="Content Placeholder 2">
            <a:extLst>
              <a:ext uri="{FF2B5EF4-FFF2-40B4-BE49-F238E27FC236}">
                <a16:creationId xmlns:a16="http://schemas.microsoft.com/office/drawing/2014/main" id="{60852A4C-2577-E94B-B8C0-C785EA8E060C}"/>
              </a:ext>
            </a:extLst>
          </p:cNvPr>
          <p:cNvSpPr>
            <a:spLocks noGrp="1"/>
          </p:cNvSpPr>
          <p:nvPr>
            <p:ph idx="1"/>
          </p:nvPr>
        </p:nvSpPr>
        <p:spPr/>
        <p:txBody>
          <a:bodyPr>
            <a:normAutofit/>
          </a:bodyPr>
          <a:lstStyle/>
          <a:p>
            <a:pPr>
              <a:spcBef>
                <a:spcPts val="1333"/>
              </a:spcBef>
              <a:buClr>
                <a:srgbClr val="980000"/>
              </a:buClr>
              <a:buSzPts val="1200"/>
              <a:buFont typeface="Wingdings" pitchFamily="2" charset="2"/>
              <a:buChar char="§"/>
            </a:pPr>
            <a:endParaRPr lang="en-GB" sz="2400" dirty="0">
              <a:ea typeface="Lato"/>
              <a:cs typeface="Lato"/>
              <a:sym typeface="Lato"/>
            </a:endParaRPr>
          </a:p>
          <a:p>
            <a:pPr marL="0" indent="0">
              <a:spcBef>
                <a:spcPts val="1333"/>
              </a:spcBef>
              <a:buClr>
                <a:srgbClr val="980000"/>
              </a:buClr>
              <a:buSzPts val="1200"/>
              <a:buNone/>
            </a:pPr>
            <a:r>
              <a:rPr lang="en-GB" sz="2400" b="1" dirty="0">
                <a:highlight>
                  <a:srgbClr val="FFCB00"/>
                </a:highlight>
                <a:latin typeface="Lato" panose="020F0502020204030203" pitchFamily="34" charset="77"/>
                <a:ea typeface="Lato"/>
                <a:cs typeface="Lato"/>
                <a:sym typeface="Lato"/>
              </a:rPr>
              <a:t>Practical Example:</a:t>
            </a:r>
          </a:p>
          <a:p>
            <a:pPr marL="0" indent="0">
              <a:spcBef>
                <a:spcPts val="1333"/>
              </a:spcBef>
              <a:buClr>
                <a:srgbClr val="980000"/>
              </a:buClr>
              <a:buSzPts val="1200"/>
              <a:buNone/>
            </a:pPr>
            <a:r>
              <a:rPr lang="en-GB" sz="2400" dirty="0">
                <a:ea typeface="Lato"/>
                <a:cs typeface="Lato"/>
                <a:sym typeface="Lato"/>
              </a:rPr>
              <a:t>https://</a:t>
            </a:r>
            <a:r>
              <a:rPr lang="en-GB" sz="2400" dirty="0" err="1">
                <a:ea typeface="Lato"/>
                <a:cs typeface="Lato"/>
                <a:sym typeface="Lato"/>
              </a:rPr>
              <a:t>colab.research.google.com</a:t>
            </a:r>
            <a:r>
              <a:rPr lang="en-GB" sz="2400" dirty="0">
                <a:ea typeface="Lato"/>
                <a:cs typeface="Lato"/>
                <a:sym typeface="Lato"/>
              </a:rPr>
              <a:t>/</a:t>
            </a:r>
            <a:r>
              <a:rPr lang="en-GB" sz="2400" dirty="0" err="1">
                <a:ea typeface="Lato"/>
                <a:cs typeface="Lato"/>
                <a:sym typeface="Lato"/>
              </a:rPr>
              <a:t>github</a:t>
            </a:r>
            <a:r>
              <a:rPr lang="en-GB" sz="2400" dirty="0">
                <a:ea typeface="Lato"/>
                <a:cs typeface="Lato"/>
                <a:sym typeface="Lato"/>
              </a:rPr>
              <a:t>/</a:t>
            </a:r>
            <a:r>
              <a:rPr lang="en-GB" sz="2400" dirty="0" err="1">
                <a:ea typeface="Lato"/>
                <a:cs typeface="Lato"/>
                <a:sym typeface="Lato"/>
              </a:rPr>
              <a:t>arteagac</a:t>
            </a:r>
            <a:r>
              <a:rPr lang="en-GB" sz="2400" dirty="0">
                <a:ea typeface="Lato"/>
                <a:cs typeface="Lato"/>
                <a:sym typeface="Lato"/>
              </a:rPr>
              <a:t>/</a:t>
            </a:r>
            <a:r>
              <a:rPr lang="en-GB" sz="2400" dirty="0" err="1">
                <a:ea typeface="Lato"/>
                <a:cs typeface="Lato"/>
                <a:sym typeface="Lato"/>
              </a:rPr>
              <a:t>arteagac.github.io</a:t>
            </a:r>
            <a:r>
              <a:rPr lang="en-GB" sz="2400" dirty="0">
                <a:ea typeface="Lato"/>
                <a:cs typeface="Lato"/>
                <a:sym typeface="Lato"/>
              </a:rPr>
              <a:t>/blob/master/blog/</a:t>
            </a:r>
            <a:r>
              <a:rPr lang="en-GB" sz="2400" dirty="0" err="1">
                <a:ea typeface="Lato"/>
                <a:cs typeface="Lato"/>
                <a:sym typeface="Lato"/>
              </a:rPr>
              <a:t>lime_image.ipynb</a:t>
            </a:r>
            <a:endParaRPr lang="en-GB" sz="2400" dirty="0">
              <a:ea typeface="Lato"/>
              <a:cs typeface="Lato"/>
              <a:sym typeface="Lato"/>
            </a:endParaRPr>
          </a:p>
          <a:p>
            <a:pPr>
              <a:buFont typeface="Wingdings" pitchFamily="2" charset="2"/>
              <a:buChar char="§"/>
            </a:pPr>
            <a:endParaRPr lang="en-DE" sz="2400" dirty="0"/>
          </a:p>
        </p:txBody>
      </p:sp>
      <p:sp>
        <p:nvSpPr>
          <p:cNvPr id="4" name="Slide Number Placeholder 3">
            <a:extLst>
              <a:ext uri="{FF2B5EF4-FFF2-40B4-BE49-F238E27FC236}">
                <a16:creationId xmlns:a16="http://schemas.microsoft.com/office/drawing/2014/main" id="{B99E37FD-CCE6-E14F-AC14-7F3645215337}"/>
              </a:ext>
            </a:extLst>
          </p:cNvPr>
          <p:cNvSpPr>
            <a:spLocks noGrp="1"/>
          </p:cNvSpPr>
          <p:nvPr>
            <p:ph type="sldNum" sz="quarter" idx="12"/>
          </p:nvPr>
        </p:nvSpPr>
        <p:spPr/>
        <p:txBody>
          <a:bodyPr/>
          <a:lstStyle/>
          <a:p>
            <a:r>
              <a:rPr lang="en-DE"/>
              <a:t>| </a:t>
            </a:r>
            <a:fld id="{3DF76B2C-8021-2942-A2B3-B42E91FDE4B0}" type="slidenum">
              <a:rPr lang="en-DE" smtClean="0"/>
              <a:pPr/>
              <a:t>44</a:t>
            </a:fld>
            <a:endParaRPr lang="en-DE" dirty="0"/>
          </a:p>
        </p:txBody>
      </p:sp>
    </p:spTree>
    <p:extLst>
      <p:ext uri="{BB962C8B-B14F-4D97-AF65-F5344CB8AC3E}">
        <p14:creationId xmlns:p14="http://schemas.microsoft.com/office/powerpoint/2010/main" val="3705392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A554-64CC-5D4A-8AD5-B360BB7D270A}"/>
              </a:ext>
            </a:extLst>
          </p:cNvPr>
          <p:cNvSpPr>
            <a:spLocks noGrp="1"/>
          </p:cNvSpPr>
          <p:nvPr>
            <p:ph type="title"/>
          </p:nvPr>
        </p:nvSpPr>
        <p:spPr/>
        <p:txBody>
          <a:bodyPr/>
          <a:lstStyle/>
          <a:p>
            <a:r>
              <a:rPr lang="en-DE" dirty="0"/>
              <a:t>Trade-Off Interpretability &amp; Accuracy</a:t>
            </a:r>
          </a:p>
        </p:txBody>
      </p:sp>
      <p:sp>
        <p:nvSpPr>
          <p:cNvPr id="4" name="Slide Number Placeholder 3">
            <a:extLst>
              <a:ext uri="{FF2B5EF4-FFF2-40B4-BE49-F238E27FC236}">
                <a16:creationId xmlns:a16="http://schemas.microsoft.com/office/drawing/2014/main" id="{E8A0C6DD-894A-7C44-960A-19E27C73ECF3}"/>
              </a:ext>
            </a:extLst>
          </p:cNvPr>
          <p:cNvSpPr>
            <a:spLocks noGrp="1"/>
          </p:cNvSpPr>
          <p:nvPr>
            <p:ph type="sldNum" sz="quarter" idx="12"/>
          </p:nvPr>
        </p:nvSpPr>
        <p:spPr>
          <a:xfrm>
            <a:off x="8850924" y="6356350"/>
            <a:ext cx="3083168" cy="365125"/>
          </a:xfrm>
        </p:spPr>
        <p:txBody>
          <a:bodyPr/>
          <a:lstStyle/>
          <a:p>
            <a:r>
              <a:rPr lang="en-DE" dirty="0"/>
              <a:t>Image &amp; Content: [Gunning 2017] | </a:t>
            </a:r>
            <a:fld id="{3DF76B2C-8021-2942-A2B3-B42E91FDE4B0}" type="slidenum">
              <a:rPr lang="en-DE" smtClean="0"/>
              <a:pPr/>
              <a:t>45</a:t>
            </a:fld>
            <a:endParaRPr lang="en-DE" dirty="0"/>
          </a:p>
        </p:txBody>
      </p:sp>
      <p:pic>
        <p:nvPicPr>
          <p:cNvPr id="5" name="Grafik 9">
            <a:extLst>
              <a:ext uri="{FF2B5EF4-FFF2-40B4-BE49-F238E27FC236}">
                <a16:creationId xmlns:a16="http://schemas.microsoft.com/office/drawing/2014/main" id="{514C9B59-976C-E64B-97F1-449D4B86E5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499583"/>
            <a:ext cx="9520569" cy="4380104"/>
          </a:xfrm>
          <a:prstGeom prst="rect">
            <a:avLst/>
          </a:prstGeom>
        </p:spPr>
      </p:pic>
    </p:spTree>
    <p:extLst>
      <p:ext uri="{BB962C8B-B14F-4D97-AF65-F5344CB8AC3E}">
        <p14:creationId xmlns:p14="http://schemas.microsoft.com/office/powerpoint/2010/main" val="1739513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46</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chemeClr val="bg1"/>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Tree>
    <p:extLst>
      <p:ext uri="{BB962C8B-B14F-4D97-AF65-F5344CB8AC3E}">
        <p14:creationId xmlns:p14="http://schemas.microsoft.com/office/powerpoint/2010/main" val="245490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2"/>
                                        </p:tgtEl>
                                        <p:attrNameLst>
                                          <p:attrName>fillcolor</p:attrName>
                                        </p:attrNameLst>
                                      </p:cBhvr>
                                      <p:to>
                                        <a:srgbClr val="6BAAC3"/>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22"/>
                                        </p:tgtEl>
                                        <p:attrNameLst>
                                          <p:attrName>style.color</p:attrName>
                                        </p:attrNameLst>
                                      </p:cBhvr>
                                      <p:to>
                                        <a:srgbClr val="6BAAC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9B4B-1299-D947-981F-40273A88F984}"/>
              </a:ext>
            </a:extLst>
          </p:cNvPr>
          <p:cNvSpPr>
            <a:spLocks noGrp="1"/>
          </p:cNvSpPr>
          <p:nvPr>
            <p:ph type="title"/>
          </p:nvPr>
        </p:nvSpPr>
        <p:spPr/>
        <p:txBody>
          <a:bodyPr/>
          <a:lstStyle/>
          <a:p>
            <a:r>
              <a:rPr lang="en-DE" dirty="0"/>
              <a:t>Discussion</a:t>
            </a:r>
          </a:p>
        </p:txBody>
      </p:sp>
      <p:sp>
        <p:nvSpPr>
          <p:cNvPr id="3" name="Content Placeholder 2">
            <a:extLst>
              <a:ext uri="{FF2B5EF4-FFF2-40B4-BE49-F238E27FC236}">
                <a16:creationId xmlns:a16="http://schemas.microsoft.com/office/drawing/2014/main" id="{4D44C62D-4287-604F-A830-C6A1C9AB3961}"/>
              </a:ext>
            </a:extLst>
          </p:cNvPr>
          <p:cNvSpPr>
            <a:spLocks noGrp="1"/>
          </p:cNvSpPr>
          <p:nvPr>
            <p:ph idx="1"/>
          </p:nvPr>
        </p:nvSpPr>
        <p:spPr/>
        <p:txBody>
          <a:bodyPr/>
          <a:lstStyle/>
          <a:p>
            <a:pPr marL="514350" indent="-514350">
              <a:buFont typeface="+mj-lt"/>
              <a:buAutoNum type="arabicParenR"/>
            </a:pPr>
            <a:r>
              <a:rPr lang="en-DE" dirty="0">
                <a:highlight>
                  <a:srgbClr val="FFCB00"/>
                </a:highlight>
              </a:rPr>
              <a:t>How</a:t>
            </a:r>
            <a:r>
              <a:rPr lang="en-DE" dirty="0"/>
              <a:t> does Netflix </a:t>
            </a:r>
            <a:r>
              <a:rPr lang="en-DE" dirty="0">
                <a:highlight>
                  <a:srgbClr val="FFCB00"/>
                </a:highlight>
              </a:rPr>
              <a:t>explain</a:t>
            </a:r>
            <a:r>
              <a:rPr lang="en-DE" dirty="0"/>
              <a:t> why a movie / TV show is recommended to the user?</a:t>
            </a:r>
          </a:p>
          <a:p>
            <a:pPr marL="514350" indent="-514350">
              <a:buFont typeface="+mj-lt"/>
              <a:buAutoNum type="arabicParenR"/>
            </a:pPr>
            <a:r>
              <a:rPr lang="en-DE" dirty="0"/>
              <a:t>Do you think </a:t>
            </a:r>
            <a:r>
              <a:rPr lang="en-DE" dirty="0">
                <a:highlight>
                  <a:srgbClr val="FFCB00"/>
                </a:highlight>
              </a:rPr>
              <a:t>this explanation helps </a:t>
            </a:r>
            <a:r>
              <a:rPr lang="en-DE" dirty="0"/>
              <a:t>users?</a:t>
            </a:r>
          </a:p>
        </p:txBody>
      </p:sp>
      <p:sp>
        <p:nvSpPr>
          <p:cNvPr id="4" name="Slide Number Placeholder 3">
            <a:extLst>
              <a:ext uri="{FF2B5EF4-FFF2-40B4-BE49-F238E27FC236}">
                <a16:creationId xmlns:a16="http://schemas.microsoft.com/office/drawing/2014/main" id="{92FA93A2-71A0-9C45-A7B2-D63ABE89076E}"/>
              </a:ext>
            </a:extLst>
          </p:cNvPr>
          <p:cNvSpPr>
            <a:spLocks noGrp="1"/>
          </p:cNvSpPr>
          <p:nvPr>
            <p:ph type="sldNum" sz="quarter" idx="12"/>
          </p:nvPr>
        </p:nvSpPr>
        <p:spPr/>
        <p:txBody>
          <a:bodyPr/>
          <a:lstStyle/>
          <a:p>
            <a:r>
              <a:rPr lang="en-DE"/>
              <a:t>| </a:t>
            </a:r>
            <a:fld id="{3DF76B2C-8021-2942-A2B3-B42E91FDE4B0}" type="slidenum">
              <a:rPr lang="en-DE" smtClean="0"/>
              <a:pPr/>
              <a:t>47</a:t>
            </a:fld>
            <a:endParaRPr lang="en-DE" dirty="0"/>
          </a:p>
        </p:txBody>
      </p:sp>
      <p:pic>
        <p:nvPicPr>
          <p:cNvPr id="5" name="Content Placeholder 4">
            <a:extLst>
              <a:ext uri="{FF2B5EF4-FFF2-40B4-BE49-F238E27FC236}">
                <a16:creationId xmlns:a16="http://schemas.microsoft.com/office/drawing/2014/main" id="{37255DEE-9840-3D43-818A-EA279E223789}"/>
              </a:ext>
            </a:extLst>
          </p:cNvPr>
          <p:cNvPicPr>
            <a:picLocks noChangeAspect="1"/>
          </p:cNvPicPr>
          <p:nvPr/>
        </p:nvPicPr>
        <p:blipFill>
          <a:blip r:embed="rId3"/>
          <a:stretch>
            <a:fillRect/>
          </a:stretch>
        </p:blipFill>
        <p:spPr>
          <a:xfrm>
            <a:off x="838200" y="3727211"/>
            <a:ext cx="10515600" cy="1682111"/>
          </a:xfrm>
          <a:prstGeom prst="rect">
            <a:avLst/>
          </a:prstGeom>
        </p:spPr>
      </p:pic>
      <p:pic>
        <p:nvPicPr>
          <p:cNvPr id="6" name="Picture 5">
            <a:extLst>
              <a:ext uri="{FF2B5EF4-FFF2-40B4-BE49-F238E27FC236}">
                <a16:creationId xmlns:a16="http://schemas.microsoft.com/office/drawing/2014/main" id="{D947A001-692C-694D-BE88-DA5398F501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28" y="3429000"/>
            <a:ext cx="2255280" cy="248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B92640D-2D25-AD46-A3FB-3F718A8EAC62}"/>
              </a:ext>
            </a:extLst>
          </p:cNvPr>
          <p:cNvSpPr txBox="1"/>
          <p:nvPr/>
        </p:nvSpPr>
        <p:spPr>
          <a:xfrm>
            <a:off x="742507" y="5436537"/>
            <a:ext cx="2744972" cy="215444"/>
          </a:xfrm>
          <a:prstGeom prst="rect">
            <a:avLst/>
          </a:prstGeom>
          <a:noFill/>
        </p:spPr>
        <p:txBody>
          <a:bodyPr wrap="square" rtlCol="0">
            <a:spAutoFit/>
          </a:bodyPr>
          <a:lstStyle/>
          <a:p>
            <a:r>
              <a:rPr lang="en-DE" sz="800" dirty="0">
                <a:latin typeface="Lato Light" panose="020F0302020204030203" pitchFamily="34" charset="77"/>
              </a:rPr>
              <a:t>Source: www.netflix.com</a:t>
            </a:r>
          </a:p>
        </p:txBody>
      </p:sp>
      <p:cxnSp>
        <p:nvCxnSpPr>
          <p:cNvPr id="10" name="Curved Connector 9">
            <a:extLst>
              <a:ext uri="{FF2B5EF4-FFF2-40B4-BE49-F238E27FC236}">
                <a16:creationId xmlns:a16="http://schemas.microsoft.com/office/drawing/2014/main" id="{4A26C6C5-CBAE-834F-B3FF-53EC43C78F56}"/>
              </a:ext>
            </a:extLst>
          </p:cNvPr>
          <p:cNvCxnSpPr>
            <a:cxnSpLocks/>
          </p:cNvCxnSpPr>
          <p:nvPr/>
        </p:nvCxnSpPr>
        <p:spPr>
          <a:xfrm>
            <a:off x="2600478" y="5649076"/>
            <a:ext cx="1318437" cy="290803"/>
          </a:xfrm>
          <a:prstGeom prst="curvedConnector3">
            <a:avLst>
              <a:gd name="adj1" fmla="val -21774"/>
            </a:avLst>
          </a:prstGeom>
          <a:ln w="28575">
            <a:solidFill>
              <a:srgbClr val="FFCB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B67514-CEE5-C245-8C10-55BE6BD3B29E}"/>
              </a:ext>
            </a:extLst>
          </p:cNvPr>
          <p:cNvSpPr txBox="1"/>
          <p:nvPr/>
        </p:nvSpPr>
        <p:spPr>
          <a:xfrm>
            <a:off x="3988073" y="5457249"/>
            <a:ext cx="3487479" cy="954107"/>
          </a:xfrm>
          <a:prstGeom prst="rect">
            <a:avLst/>
          </a:prstGeom>
          <a:noFill/>
        </p:spPr>
        <p:txBody>
          <a:bodyPr wrap="square" rtlCol="0">
            <a:spAutoFit/>
          </a:bodyPr>
          <a:lstStyle/>
          <a:p>
            <a:r>
              <a:rPr lang="en-DE" sz="2800" dirty="0">
                <a:highlight>
                  <a:srgbClr val="FFCB00"/>
                </a:highlight>
                <a:latin typeface="Lato Light" panose="020F0302020204030203" pitchFamily="34" charset="77"/>
              </a:rPr>
              <a:t>Discuss for 5min in breakout rooms</a:t>
            </a:r>
          </a:p>
        </p:txBody>
      </p:sp>
    </p:spTree>
    <p:extLst>
      <p:ext uri="{BB962C8B-B14F-4D97-AF65-F5344CB8AC3E}">
        <p14:creationId xmlns:p14="http://schemas.microsoft.com/office/powerpoint/2010/main" val="791101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C9277-70F7-B543-A5E8-234E7CA002A4}"/>
              </a:ext>
            </a:extLst>
          </p:cNvPr>
          <p:cNvSpPr>
            <a:spLocks noGrp="1"/>
          </p:cNvSpPr>
          <p:nvPr>
            <p:ph type="title"/>
          </p:nvPr>
        </p:nvSpPr>
        <p:spPr/>
        <p:txBody>
          <a:bodyPr/>
          <a:lstStyle/>
          <a:p>
            <a:r>
              <a:rPr lang="en-DE" dirty="0"/>
              <a:t>Challenges for HCI Research</a:t>
            </a:r>
          </a:p>
        </p:txBody>
      </p:sp>
      <p:sp>
        <p:nvSpPr>
          <p:cNvPr id="3" name="Content Placeholder 2">
            <a:extLst>
              <a:ext uri="{FF2B5EF4-FFF2-40B4-BE49-F238E27FC236}">
                <a16:creationId xmlns:a16="http://schemas.microsoft.com/office/drawing/2014/main" id="{71271182-B107-0B41-81AC-3967ECA77F42}"/>
              </a:ext>
            </a:extLst>
          </p:cNvPr>
          <p:cNvSpPr>
            <a:spLocks noGrp="1"/>
          </p:cNvSpPr>
          <p:nvPr>
            <p:ph idx="1"/>
          </p:nvPr>
        </p:nvSpPr>
        <p:spPr>
          <a:xfrm>
            <a:off x="838200" y="1825625"/>
            <a:ext cx="7942385" cy="4351338"/>
          </a:xfrm>
        </p:spPr>
        <p:txBody>
          <a:bodyPr/>
          <a:lstStyle/>
          <a:p>
            <a:r>
              <a:rPr lang="de-DE" b="1" dirty="0" err="1">
                <a:solidFill>
                  <a:srgbClr val="6BAAC3"/>
                </a:solidFill>
                <a:latin typeface="Lato" panose="020F0502020204030203" pitchFamily="34" charset="77"/>
              </a:rPr>
              <a:t>Understand</a:t>
            </a:r>
            <a:r>
              <a:rPr lang="de-DE" b="1" dirty="0">
                <a:solidFill>
                  <a:srgbClr val="6BAAC3"/>
                </a:solidFill>
                <a:latin typeface="Lato" panose="020F0502020204030203" pitchFamily="34" charset="77"/>
              </a:rPr>
              <a:t>: </a:t>
            </a:r>
            <a:r>
              <a:rPr lang="de-DE" dirty="0" err="1"/>
              <a:t>Enable</a:t>
            </a:r>
            <a:r>
              <a:rPr lang="de-DE" dirty="0"/>
              <a:t> </a:t>
            </a:r>
            <a:r>
              <a:rPr lang="de-DE" dirty="0" err="1"/>
              <a:t>users</a:t>
            </a:r>
            <a:r>
              <a:rPr lang="de-DE" dirty="0"/>
              <a:t> </a:t>
            </a:r>
            <a:r>
              <a:rPr lang="de-DE" dirty="0" err="1"/>
              <a:t>to</a:t>
            </a:r>
            <a:r>
              <a:rPr lang="de-DE" dirty="0"/>
              <a:t> </a:t>
            </a:r>
            <a:r>
              <a:rPr lang="de-DE" dirty="0" err="1"/>
              <a:t>develop</a:t>
            </a:r>
            <a:r>
              <a:rPr lang="de-DE" dirty="0"/>
              <a:t> an </a:t>
            </a:r>
            <a:r>
              <a:rPr lang="de-DE" dirty="0" err="1"/>
              <a:t>appropriate</a:t>
            </a:r>
            <a:r>
              <a:rPr lang="de-DE" dirty="0"/>
              <a:t> mental </a:t>
            </a:r>
            <a:r>
              <a:rPr lang="de-DE" dirty="0" err="1"/>
              <a:t>model</a:t>
            </a:r>
            <a:endParaRPr lang="de-DE" dirty="0"/>
          </a:p>
          <a:p>
            <a:endParaRPr lang="de-DE" dirty="0"/>
          </a:p>
          <a:p>
            <a:r>
              <a:rPr lang="de-DE" b="1" dirty="0">
                <a:solidFill>
                  <a:srgbClr val="6BAAC3"/>
                </a:solidFill>
                <a:latin typeface="Lato" panose="020F0502020204030203" pitchFamily="34" charset="77"/>
              </a:rPr>
              <a:t>Trust: </a:t>
            </a:r>
            <a:r>
              <a:rPr lang="de-DE" dirty="0" err="1"/>
              <a:t>Enable</a:t>
            </a:r>
            <a:r>
              <a:rPr lang="de-DE" dirty="0"/>
              <a:t> </a:t>
            </a:r>
            <a:r>
              <a:rPr lang="de-DE" dirty="0" err="1"/>
              <a:t>users</a:t>
            </a:r>
            <a:r>
              <a:rPr lang="de-DE" dirty="0"/>
              <a:t> </a:t>
            </a:r>
            <a:r>
              <a:rPr lang="de-DE" dirty="0" err="1"/>
              <a:t>to</a:t>
            </a:r>
            <a:r>
              <a:rPr lang="de-DE" dirty="0"/>
              <a:t> </a:t>
            </a:r>
            <a:r>
              <a:rPr lang="de-DE" dirty="0" err="1"/>
              <a:t>calibrate</a:t>
            </a:r>
            <a:r>
              <a:rPr lang="de-DE" dirty="0"/>
              <a:t> </a:t>
            </a:r>
            <a:r>
              <a:rPr lang="de-DE" dirty="0" err="1"/>
              <a:t>their</a:t>
            </a:r>
            <a:r>
              <a:rPr lang="de-DE" dirty="0"/>
              <a:t> </a:t>
            </a:r>
            <a:r>
              <a:rPr lang="de-DE" dirty="0" err="1"/>
              <a:t>trust</a:t>
            </a:r>
            <a:r>
              <a:rPr lang="de-DE" dirty="0"/>
              <a:t> in </a:t>
            </a:r>
            <a:r>
              <a:rPr lang="de-DE" dirty="0" err="1"/>
              <a:t>the</a:t>
            </a:r>
            <a:r>
              <a:rPr lang="de-DE" dirty="0"/>
              <a:t> </a:t>
            </a:r>
            <a:r>
              <a:rPr lang="de-DE" dirty="0" err="1"/>
              <a:t>model</a:t>
            </a:r>
            <a:endParaRPr lang="de-DE" dirty="0"/>
          </a:p>
          <a:p>
            <a:endParaRPr lang="de-DE" dirty="0"/>
          </a:p>
          <a:p>
            <a:r>
              <a:rPr lang="de-DE" b="1" dirty="0" err="1">
                <a:solidFill>
                  <a:srgbClr val="6BAAC3"/>
                </a:solidFill>
                <a:latin typeface="Lato" panose="020F0502020204030203" pitchFamily="34" charset="77"/>
              </a:rPr>
              <a:t>Correct</a:t>
            </a:r>
            <a:r>
              <a:rPr lang="de-DE" b="1" dirty="0">
                <a:solidFill>
                  <a:srgbClr val="6BAAC3"/>
                </a:solidFill>
                <a:latin typeface="Lato" panose="020F0502020204030203" pitchFamily="34" charset="77"/>
              </a:rPr>
              <a:t>: </a:t>
            </a:r>
            <a:r>
              <a:rPr lang="de-DE" dirty="0" err="1"/>
              <a:t>Enable</a:t>
            </a:r>
            <a:r>
              <a:rPr lang="de-DE" dirty="0"/>
              <a:t> </a:t>
            </a:r>
            <a:r>
              <a:rPr lang="de-DE" dirty="0" err="1"/>
              <a:t>users</a:t>
            </a:r>
            <a:r>
              <a:rPr lang="de-DE" dirty="0"/>
              <a:t> </a:t>
            </a:r>
            <a:r>
              <a:rPr lang="de-DE" dirty="0" err="1"/>
              <a:t>to</a:t>
            </a:r>
            <a:r>
              <a:rPr lang="de-DE" dirty="0"/>
              <a:t> </a:t>
            </a:r>
            <a:r>
              <a:rPr lang="de-DE" dirty="0" err="1"/>
              <a:t>correct</a:t>
            </a:r>
            <a:r>
              <a:rPr lang="de-DE" dirty="0"/>
              <a:t> </a:t>
            </a:r>
            <a:r>
              <a:rPr lang="de-DE" dirty="0" err="1"/>
              <a:t>the</a:t>
            </a:r>
            <a:r>
              <a:rPr lang="de-DE" dirty="0"/>
              <a:t> </a:t>
            </a:r>
            <a:r>
              <a:rPr lang="de-DE" dirty="0" err="1"/>
              <a:t>model</a:t>
            </a:r>
            <a:endParaRPr lang="de-DE" dirty="0"/>
          </a:p>
          <a:p>
            <a:endParaRPr lang="en-DE" dirty="0"/>
          </a:p>
        </p:txBody>
      </p:sp>
      <p:sp>
        <p:nvSpPr>
          <p:cNvPr id="4" name="Slide Number Placeholder 3">
            <a:extLst>
              <a:ext uri="{FF2B5EF4-FFF2-40B4-BE49-F238E27FC236}">
                <a16:creationId xmlns:a16="http://schemas.microsoft.com/office/drawing/2014/main" id="{C38E726E-8A80-A949-9C99-778AB35DB797}"/>
              </a:ext>
            </a:extLst>
          </p:cNvPr>
          <p:cNvSpPr>
            <a:spLocks noGrp="1"/>
          </p:cNvSpPr>
          <p:nvPr>
            <p:ph type="sldNum" sz="quarter" idx="12"/>
          </p:nvPr>
        </p:nvSpPr>
        <p:spPr/>
        <p:txBody>
          <a:bodyPr/>
          <a:lstStyle/>
          <a:p>
            <a:r>
              <a:rPr lang="en-DE"/>
              <a:t>| </a:t>
            </a:r>
            <a:fld id="{3DF76B2C-8021-2942-A2B3-B42E91FDE4B0}" type="slidenum">
              <a:rPr lang="en-DE" smtClean="0"/>
              <a:pPr/>
              <a:t>48</a:t>
            </a:fld>
            <a:endParaRPr lang="en-DE" dirty="0"/>
          </a:p>
        </p:txBody>
      </p:sp>
      <p:pic>
        <p:nvPicPr>
          <p:cNvPr id="7" name="Grafik 9">
            <a:extLst>
              <a:ext uri="{FF2B5EF4-FFF2-40B4-BE49-F238E27FC236}">
                <a16:creationId xmlns:a16="http://schemas.microsoft.com/office/drawing/2014/main" id="{6EE417B0-D6A5-004D-994A-1B41361F54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80585" y="1480040"/>
            <a:ext cx="2968368" cy="4696923"/>
          </a:xfrm>
          <a:prstGeom prst="rect">
            <a:avLst/>
          </a:prstGeom>
        </p:spPr>
      </p:pic>
      <p:sp>
        <p:nvSpPr>
          <p:cNvPr id="6" name="Oval 5">
            <a:extLst>
              <a:ext uri="{FF2B5EF4-FFF2-40B4-BE49-F238E27FC236}">
                <a16:creationId xmlns:a16="http://schemas.microsoft.com/office/drawing/2014/main" id="{C6717773-2F9C-6A42-A79B-649BDFC54C19}"/>
              </a:ext>
            </a:extLst>
          </p:cNvPr>
          <p:cNvSpPr/>
          <p:nvPr/>
        </p:nvSpPr>
        <p:spPr>
          <a:xfrm>
            <a:off x="8220356" y="1050018"/>
            <a:ext cx="3713735" cy="2369882"/>
          </a:xfrm>
          <a:prstGeom prst="ellipse">
            <a:avLst/>
          </a:prstGeom>
          <a:noFill/>
          <a:ln w="38100">
            <a:solidFill>
              <a:srgbClr val="FFCB00"/>
            </a:solidFill>
            <a:extLst>
              <a:ext uri="{C807C97D-BFC1-408E-A445-0C87EB9F89A2}">
                <ask:lineSketchStyleProps xmlns:ask="http://schemas.microsoft.com/office/drawing/2018/sketchyshapes" sd="4138900056">
                  <a:custGeom>
                    <a:avLst/>
                    <a:gdLst>
                      <a:gd name="connsiteX0" fmla="*/ 0 w 3713735"/>
                      <a:gd name="connsiteY0" fmla="*/ 1184941 h 2369882"/>
                      <a:gd name="connsiteX1" fmla="*/ 1856868 w 3713735"/>
                      <a:gd name="connsiteY1" fmla="*/ 0 h 2369882"/>
                      <a:gd name="connsiteX2" fmla="*/ 3713736 w 3713735"/>
                      <a:gd name="connsiteY2" fmla="*/ 1184941 h 2369882"/>
                      <a:gd name="connsiteX3" fmla="*/ 1856868 w 3713735"/>
                      <a:gd name="connsiteY3" fmla="*/ 2369882 h 2369882"/>
                      <a:gd name="connsiteX4" fmla="*/ 0 w 3713735"/>
                      <a:gd name="connsiteY4" fmla="*/ 1184941 h 236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3735" h="2369882" extrusionOk="0">
                        <a:moveTo>
                          <a:pt x="0" y="1184941"/>
                        </a:moveTo>
                        <a:cubicBezTo>
                          <a:pt x="-41974" y="435416"/>
                          <a:pt x="852630" y="-1845"/>
                          <a:pt x="1856868" y="0"/>
                        </a:cubicBezTo>
                        <a:cubicBezTo>
                          <a:pt x="2829475" y="118476"/>
                          <a:pt x="3688970" y="569373"/>
                          <a:pt x="3713736" y="1184941"/>
                        </a:cubicBezTo>
                        <a:cubicBezTo>
                          <a:pt x="3648214" y="1793433"/>
                          <a:pt x="2790601" y="2483446"/>
                          <a:pt x="1856868" y="2369882"/>
                        </a:cubicBezTo>
                        <a:cubicBezTo>
                          <a:pt x="817722" y="2337376"/>
                          <a:pt x="-16999" y="1744401"/>
                          <a:pt x="0" y="118494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1500" dirty="0" err="1">
              <a:solidFill>
                <a:schemeClr val="tx1"/>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8560C2B2-7812-6649-9F7B-4A1D3CEDBC79}"/>
              </a:ext>
            </a:extLst>
          </p:cNvPr>
          <p:cNvSpPr txBox="1"/>
          <p:nvPr/>
        </p:nvSpPr>
        <p:spPr>
          <a:xfrm>
            <a:off x="8780585" y="6126159"/>
            <a:ext cx="2160240" cy="230191"/>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[Molnar 2019]</a:t>
            </a:r>
          </a:p>
        </p:txBody>
      </p:sp>
    </p:spTree>
    <p:extLst>
      <p:ext uri="{BB962C8B-B14F-4D97-AF65-F5344CB8AC3E}">
        <p14:creationId xmlns:p14="http://schemas.microsoft.com/office/powerpoint/2010/main" val="1121927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A4D7-2192-4F41-94E4-4D080D91124E}"/>
              </a:ext>
            </a:extLst>
          </p:cNvPr>
          <p:cNvSpPr>
            <a:spLocks noGrp="1"/>
          </p:cNvSpPr>
          <p:nvPr>
            <p:ph type="title"/>
          </p:nvPr>
        </p:nvSpPr>
        <p:spPr/>
        <p:txBody>
          <a:bodyPr/>
          <a:lstStyle/>
          <a:p>
            <a:r>
              <a:rPr lang="en-DE" dirty="0"/>
              <a:t>Local vs Global Explanation</a:t>
            </a:r>
          </a:p>
        </p:txBody>
      </p:sp>
      <p:sp>
        <p:nvSpPr>
          <p:cNvPr id="4" name="Slide Number Placeholder 3">
            <a:extLst>
              <a:ext uri="{FF2B5EF4-FFF2-40B4-BE49-F238E27FC236}">
                <a16:creationId xmlns:a16="http://schemas.microsoft.com/office/drawing/2014/main" id="{B9864EAC-7399-894D-802F-0B5B782DDEA4}"/>
              </a:ext>
            </a:extLst>
          </p:cNvPr>
          <p:cNvSpPr>
            <a:spLocks noGrp="1"/>
          </p:cNvSpPr>
          <p:nvPr>
            <p:ph type="sldNum" sz="quarter" idx="12"/>
          </p:nvPr>
        </p:nvSpPr>
        <p:spPr/>
        <p:txBody>
          <a:bodyPr/>
          <a:lstStyle/>
          <a:p>
            <a:r>
              <a:rPr lang="en-DE"/>
              <a:t>| </a:t>
            </a:r>
            <a:fld id="{3DF76B2C-8021-2942-A2B3-B42E91FDE4B0}" type="slidenum">
              <a:rPr lang="en-DE" smtClean="0"/>
              <a:pPr/>
              <a:t>49</a:t>
            </a:fld>
            <a:endParaRPr lang="en-DE" dirty="0"/>
          </a:p>
        </p:txBody>
      </p:sp>
      <p:pic>
        <p:nvPicPr>
          <p:cNvPr id="5" name="Picture 4">
            <a:extLst>
              <a:ext uri="{FF2B5EF4-FFF2-40B4-BE49-F238E27FC236}">
                <a16:creationId xmlns:a16="http://schemas.microsoft.com/office/drawing/2014/main" id="{ACD80B32-983A-3D4A-9747-64F8CFDE0522}"/>
              </a:ext>
            </a:extLst>
          </p:cNvPr>
          <p:cNvPicPr>
            <a:picLocks noChangeAspect="1"/>
          </p:cNvPicPr>
          <p:nvPr/>
        </p:nvPicPr>
        <p:blipFill>
          <a:blip r:embed="rId3"/>
          <a:stretch>
            <a:fillRect/>
          </a:stretch>
        </p:blipFill>
        <p:spPr>
          <a:xfrm>
            <a:off x="838200" y="2446722"/>
            <a:ext cx="10515600" cy="2836061"/>
          </a:xfrm>
          <a:prstGeom prst="rect">
            <a:avLst/>
          </a:prstGeom>
          <a:ln>
            <a:solidFill>
              <a:schemeClr val="tx1"/>
            </a:solidFill>
          </a:ln>
        </p:spPr>
      </p:pic>
      <p:sp>
        <p:nvSpPr>
          <p:cNvPr id="6" name="TextBox 5">
            <a:extLst>
              <a:ext uri="{FF2B5EF4-FFF2-40B4-BE49-F238E27FC236}">
                <a16:creationId xmlns:a16="http://schemas.microsoft.com/office/drawing/2014/main" id="{80525A51-8C76-EA4E-ADE4-2EC3737AFDF1}"/>
              </a:ext>
            </a:extLst>
          </p:cNvPr>
          <p:cNvSpPr txBox="1"/>
          <p:nvPr/>
        </p:nvSpPr>
        <p:spPr>
          <a:xfrm>
            <a:off x="8617444" y="5324023"/>
            <a:ext cx="2837579" cy="224933"/>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a:t>
            </a:r>
            <a:r>
              <a:rPr lang="de-DE" sz="800" dirty="0" err="1">
                <a:latin typeface="Lato Light" panose="020F0302020204030203" pitchFamily="34" charset="77"/>
                <a:cs typeface="Poppins" pitchFamily="2" charset="77"/>
              </a:rPr>
              <a:t>mail.google.com</a:t>
            </a:r>
            <a:endParaRPr lang="de-DE" sz="800" dirty="0">
              <a:latin typeface="Lato Light" panose="020F0302020204030203" pitchFamily="34" charset="77"/>
              <a:cs typeface="Poppins" pitchFamily="2" charset="77"/>
            </a:endParaRPr>
          </a:p>
        </p:txBody>
      </p:sp>
      <p:sp>
        <p:nvSpPr>
          <p:cNvPr id="7" name="Content Placeholder 2">
            <a:extLst>
              <a:ext uri="{FF2B5EF4-FFF2-40B4-BE49-F238E27FC236}">
                <a16:creationId xmlns:a16="http://schemas.microsoft.com/office/drawing/2014/main" id="{5FC2DF17-8A90-DF44-90D4-CE6C2245A9AC}"/>
              </a:ext>
            </a:extLst>
          </p:cNvPr>
          <p:cNvSpPr>
            <a:spLocks noGrp="1"/>
          </p:cNvSpPr>
          <p:nvPr>
            <p:ph idx="1"/>
          </p:nvPr>
        </p:nvSpPr>
        <p:spPr>
          <a:xfrm>
            <a:off x="838200" y="1825625"/>
            <a:ext cx="10515600" cy="4351338"/>
          </a:xfrm>
        </p:spPr>
        <p:txBody>
          <a:bodyPr/>
          <a:lstStyle/>
          <a:p>
            <a:pPr marL="0" indent="0">
              <a:buNone/>
            </a:pPr>
            <a:r>
              <a:rPr lang="en-DE" b="1" dirty="0">
                <a:solidFill>
                  <a:srgbClr val="6BAAC3"/>
                </a:solidFill>
                <a:latin typeface="Lato" panose="020F0502020204030203" pitchFamily="34" charset="77"/>
              </a:rPr>
              <a:t>Local Explanation</a:t>
            </a:r>
          </a:p>
        </p:txBody>
      </p:sp>
    </p:spTree>
    <p:extLst>
      <p:ext uri="{BB962C8B-B14F-4D97-AF65-F5344CB8AC3E}">
        <p14:creationId xmlns:p14="http://schemas.microsoft.com/office/powerpoint/2010/main" val="1789078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E2A9F-F0DE-E449-8EE7-02FDF86834EB}"/>
              </a:ext>
            </a:extLst>
          </p:cNvPr>
          <p:cNvSpPr/>
          <p:nvPr/>
        </p:nvSpPr>
        <p:spPr>
          <a:xfrm>
            <a:off x="0" y="0"/>
            <a:ext cx="12192000" cy="6858000"/>
          </a:xfrm>
          <a:prstGeom prst="rect">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B27CFB31-0B9E-8B47-9E8B-DE01926A8631}"/>
              </a:ext>
            </a:extLst>
          </p:cNvPr>
          <p:cNvSpPr>
            <a:spLocks noGrp="1"/>
          </p:cNvSpPr>
          <p:nvPr>
            <p:ph type="title"/>
          </p:nvPr>
        </p:nvSpPr>
        <p:spPr/>
        <p:txBody>
          <a:bodyPr/>
          <a:lstStyle/>
          <a:p>
            <a:r>
              <a:rPr lang="en-DE" dirty="0">
                <a:solidFill>
                  <a:schemeClr val="bg1"/>
                </a:solidFill>
              </a:rPr>
              <a:t>Transparency for Intelligent Systems</a:t>
            </a:r>
          </a:p>
        </p:txBody>
      </p:sp>
    </p:spTree>
    <p:extLst>
      <p:ext uri="{BB962C8B-B14F-4D97-AF65-F5344CB8AC3E}">
        <p14:creationId xmlns:p14="http://schemas.microsoft.com/office/powerpoint/2010/main" val="3295601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A4D7-2192-4F41-94E4-4D080D91124E}"/>
              </a:ext>
            </a:extLst>
          </p:cNvPr>
          <p:cNvSpPr>
            <a:spLocks noGrp="1"/>
          </p:cNvSpPr>
          <p:nvPr>
            <p:ph type="title"/>
          </p:nvPr>
        </p:nvSpPr>
        <p:spPr/>
        <p:txBody>
          <a:bodyPr/>
          <a:lstStyle/>
          <a:p>
            <a:r>
              <a:rPr lang="en-DE" dirty="0"/>
              <a:t>Local vs Global Explanation</a:t>
            </a:r>
          </a:p>
        </p:txBody>
      </p:sp>
      <p:sp>
        <p:nvSpPr>
          <p:cNvPr id="4" name="Slide Number Placeholder 3">
            <a:extLst>
              <a:ext uri="{FF2B5EF4-FFF2-40B4-BE49-F238E27FC236}">
                <a16:creationId xmlns:a16="http://schemas.microsoft.com/office/drawing/2014/main" id="{B9864EAC-7399-894D-802F-0B5B782DDEA4}"/>
              </a:ext>
            </a:extLst>
          </p:cNvPr>
          <p:cNvSpPr>
            <a:spLocks noGrp="1"/>
          </p:cNvSpPr>
          <p:nvPr>
            <p:ph type="sldNum" sz="quarter" idx="12"/>
          </p:nvPr>
        </p:nvSpPr>
        <p:spPr/>
        <p:txBody>
          <a:bodyPr/>
          <a:lstStyle/>
          <a:p>
            <a:r>
              <a:rPr lang="en-DE"/>
              <a:t>| </a:t>
            </a:r>
            <a:fld id="{3DF76B2C-8021-2942-A2B3-B42E91FDE4B0}" type="slidenum">
              <a:rPr lang="en-DE" smtClean="0"/>
              <a:pPr/>
              <a:t>50</a:t>
            </a:fld>
            <a:endParaRPr lang="en-DE" dirty="0"/>
          </a:p>
        </p:txBody>
      </p:sp>
      <p:sp>
        <p:nvSpPr>
          <p:cNvPr id="7" name="Content Placeholder 2">
            <a:extLst>
              <a:ext uri="{FF2B5EF4-FFF2-40B4-BE49-F238E27FC236}">
                <a16:creationId xmlns:a16="http://schemas.microsoft.com/office/drawing/2014/main" id="{5FC2DF17-8A90-DF44-90D4-CE6C2245A9AC}"/>
              </a:ext>
            </a:extLst>
          </p:cNvPr>
          <p:cNvSpPr>
            <a:spLocks noGrp="1"/>
          </p:cNvSpPr>
          <p:nvPr>
            <p:ph idx="1"/>
          </p:nvPr>
        </p:nvSpPr>
        <p:spPr>
          <a:xfrm>
            <a:off x="838200" y="1825625"/>
            <a:ext cx="10515600" cy="4351338"/>
          </a:xfrm>
        </p:spPr>
        <p:txBody>
          <a:bodyPr/>
          <a:lstStyle/>
          <a:p>
            <a:pPr marL="0" indent="0">
              <a:buNone/>
            </a:pPr>
            <a:r>
              <a:rPr lang="en-DE" b="1" dirty="0">
                <a:solidFill>
                  <a:srgbClr val="6BAAC3"/>
                </a:solidFill>
                <a:latin typeface="Lato" panose="020F0502020204030203" pitchFamily="34" charset="77"/>
              </a:rPr>
              <a:t>Global Explanation</a:t>
            </a:r>
          </a:p>
        </p:txBody>
      </p:sp>
      <p:pic>
        <p:nvPicPr>
          <p:cNvPr id="8" name="Picture 7">
            <a:extLst>
              <a:ext uri="{FF2B5EF4-FFF2-40B4-BE49-F238E27FC236}">
                <a16:creationId xmlns:a16="http://schemas.microsoft.com/office/drawing/2014/main" id="{064A77B1-BC76-F944-B9FF-288B6C8A29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2404857"/>
            <a:ext cx="5105400" cy="3338146"/>
          </a:xfrm>
          <a:prstGeom prst="rect">
            <a:avLst/>
          </a:prstGeom>
        </p:spPr>
      </p:pic>
      <p:pic>
        <p:nvPicPr>
          <p:cNvPr id="9" name="Picture 8">
            <a:extLst>
              <a:ext uri="{FF2B5EF4-FFF2-40B4-BE49-F238E27FC236}">
                <a16:creationId xmlns:a16="http://schemas.microsoft.com/office/drawing/2014/main" id="{1B2FED24-74E6-C041-B6E0-2FC4F21E5C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48093" y="2426429"/>
            <a:ext cx="4595446" cy="1641214"/>
          </a:xfrm>
          <a:prstGeom prst="rect">
            <a:avLst/>
          </a:prstGeom>
        </p:spPr>
      </p:pic>
      <p:pic>
        <p:nvPicPr>
          <p:cNvPr id="10" name="Picture 9">
            <a:extLst>
              <a:ext uri="{FF2B5EF4-FFF2-40B4-BE49-F238E27FC236}">
                <a16:creationId xmlns:a16="http://schemas.microsoft.com/office/drawing/2014/main" id="{F2449949-0801-DA4E-A54A-916F4F1EB9F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43600" y="4101789"/>
            <a:ext cx="4595446" cy="1641214"/>
          </a:xfrm>
          <a:prstGeom prst="rect">
            <a:avLst/>
          </a:prstGeom>
        </p:spPr>
      </p:pic>
      <p:sp>
        <p:nvSpPr>
          <p:cNvPr id="11" name="TextBox 10">
            <a:extLst>
              <a:ext uri="{FF2B5EF4-FFF2-40B4-BE49-F238E27FC236}">
                <a16:creationId xmlns:a16="http://schemas.microsoft.com/office/drawing/2014/main" id="{4318ED45-F4D3-F347-8BAD-D67133678C3C}"/>
              </a:ext>
            </a:extLst>
          </p:cNvPr>
          <p:cNvSpPr txBox="1"/>
          <p:nvPr/>
        </p:nvSpPr>
        <p:spPr>
          <a:xfrm>
            <a:off x="8410862" y="5733511"/>
            <a:ext cx="2128184" cy="230191"/>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https://</a:t>
            </a:r>
            <a:r>
              <a:rPr lang="de-DE" sz="800" dirty="0" err="1">
                <a:latin typeface="Lato Light" panose="020F0302020204030203" pitchFamily="34" charset="77"/>
                <a:cs typeface="Poppins" pitchFamily="2" charset="77"/>
              </a:rPr>
              <a:t>adssettings.google.com</a:t>
            </a:r>
            <a:endParaRPr lang="de-DE" sz="800" dirty="0">
              <a:latin typeface="Lato Light" panose="020F0302020204030203" pitchFamily="34" charset="77"/>
              <a:cs typeface="Poppins" pitchFamily="2" charset="77"/>
            </a:endParaRPr>
          </a:p>
        </p:txBody>
      </p:sp>
    </p:spTree>
    <p:extLst>
      <p:ext uri="{BB962C8B-B14F-4D97-AF65-F5344CB8AC3E}">
        <p14:creationId xmlns:p14="http://schemas.microsoft.com/office/powerpoint/2010/main" val="3075142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DEB6-B113-4547-897B-D61194B1D4C8}"/>
              </a:ext>
            </a:extLst>
          </p:cNvPr>
          <p:cNvSpPr>
            <a:spLocks noGrp="1"/>
          </p:cNvSpPr>
          <p:nvPr>
            <p:ph type="title"/>
          </p:nvPr>
        </p:nvSpPr>
        <p:spPr/>
        <p:txBody>
          <a:bodyPr/>
          <a:lstStyle/>
          <a:p>
            <a:r>
              <a:rPr lang="en-DE" dirty="0"/>
              <a:t>What to Explain</a:t>
            </a:r>
          </a:p>
        </p:txBody>
      </p:sp>
      <p:sp>
        <p:nvSpPr>
          <p:cNvPr id="4" name="Slide Number Placeholder 3">
            <a:extLst>
              <a:ext uri="{FF2B5EF4-FFF2-40B4-BE49-F238E27FC236}">
                <a16:creationId xmlns:a16="http://schemas.microsoft.com/office/drawing/2014/main" id="{BCE1CB63-80AC-C24B-8462-0AFC0D5680F3}"/>
              </a:ext>
            </a:extLst>
          </p:cNvPr>
          <p:cNvSpPr>
            <a:spLocks noGrp="1"/>
          </p:cNvSpPr>
          <p:nvPr>
            <p:ph type="sldNum" sz="quarter" idx="12"/>
          </p:nvPr>
        </p:nvSpPr>
        <p:spPr/>
        <p:txBody>
          <a:bodyPr/>
          <a:lstStyle/>
          <a:p>
            <a:r>
              <a:rPr lang="en-DE"/>
              <a:t>| </a:t>
            </a:r>
            <a:fld id="{3DF76B2C-8021-2942-A2B3-B42E91FDE4B0}" type="slidenum">
              <a:rPr lang="en-DE" smtClean="0"/>
              <a:pPr/>
              <a:t>51</a:t>
            </a:fld>
            <a:endParaRPr lang="en-DE" dirty="0"/>
          </a:p>
        </p:txBody>
      </p:sp>
      <p:sp>
        <p:nvSpPr>
          <p:cNvPr id="5" name="Text Placeholder 2">
            <a:extLst>
              <a:ext uri="{FF2B5EF4-FFF2-40B4-BE49-F238E27FC236}">
                <a16:creationId xmlns:a16="http://schemas.microsoft.com/office/drawing/2014/main" id="{EE43CC64-8E9E-FD4B-9884-B2D9A500CB53}"/>
              </a:ext>
            </a:extLst>
          </p:cNvPr>
          <p:cNvSpPr txBox="1">
            <a:spLocks/>
          </p:cNvSpPr>
          <p:nvPr/>
        </p:nvSpPr>
        <p:spPr>
          <a:xfrm>
            <a:off x="873236" y="1815318"/>
            <a:ext cx="4895849" cy="443784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3100" b="1" dirty="0">
                <a:solidFill>
                  <a:srgbClr val="FFCB00"/>
                </a:solidFill>
                <a:latin typeface="Arial" panose="020B0604020202020204" pitchFamily="34" charset="0"/>
                <a:cs typeface="Arial" panose="020B0604020202020204" pitchFamily="34" charset="0"/>
              </a:rPr>
              <a:t>	</a:t>
            </a:r>
            <a:r>
              <a:rPr lang="de-DE" sz="3100" b="1" dirty="0">
                <a:solidFill>
                  <a:srgbClr val="FFCB00"/>
                </a:solidFill>
                <a:latin typeface="Lato" panose="020F0502020204030203" pitchFamily="34" charset="77"/>
                <a:cs typeface="Arial" panose="020B0604020202020204" pitchFamily="34" charset="0"/>
              </a:rPr>
              <a:t>Explanation </a:t>
            </a:r>
            <a:r>
              <a:rPr lang="de-DE" sz="3100" b="1" dirty="0" err="1">
                <a:solidFill>
                  <a:srgbClr val="FFCB00"/>
                </a:solidFill>
                <a:latin typeface="Lato" panose="020F0502020204030203" pitchFamily="34" charset="77"/>
                <a:cs typeface="Arial" panose="020B0604020202020204" pitchFamily="34" charset="0"/>
              </a:rPr>
              <a:t>Types</a:t>
            </a:r>
            <a:endParaRPr lang="de-DE" sz="3100" b="1" dirty="0">
              <a:solidFill>
                <a:srgbClr val="FFCB00"/>
              </a:solidFill>
              <a:latin typeface="Lato" panose="020F0502020204030203" pitchFamily="34" charset="77"/>
              <a:cs typeface="Arial" panose="020B0604020202020204" pitchFamily="34" charset="0"/>
            </a:endParaRPr>
          </a:p>
          <a:p>
            <a:pPr>
              <a:lnSpc>
                <a:spcPct val="120000"/>
              </a:lnSpc>
              <a:buFont typeface="Wingdings" pitchFamily="2" charset="2"/>
              <a:buChar char="§"/>
            </a:pPr>
            <a:r>
              <a:rPr lang="de-DE" sz="2667" dirty="0" err="1"/>
              <a:t>What</a:t>
            </a:r>
            <a:r>
              <a:rPr lang="de-DE" sz="2667" dirty="0"/>
              <a:t>?</a:t>
            </a:r>
          </a:p>
          <a:p>
            <a:pPr>
              <a:lnSpc>
                <a:spcPct val="120000"/>
              </a:lnSpc>
              <a:buFont typeface="Wingdings" pitchFamily="2" charset="2"/>
              <a:buChar char="§"/>
            </a:pPr>
            <a:r>
              <a:rPr lang="de-DE" sz="2667" dirty="0" err="1"/>
              <a:t>Why</a:t>
            </a:r>
            <a:r>
              <a:rPr lang="de-DE" sz="2667" dirty="0"/>
              <a:t>?</a:t>
            </a:r>
          </a:p>
          <a:p>
            <a:pPr>
              <a:lnSpc>
                <a:spcPct val="120000"/>
              </a:lnSpc>
              <a:buFont typeface="Wingdings" pitchFamily="2" charset="2"/>
              <a:buChar char="§"/>
            </a:pPr>
            <a:r>
              <a:rPr lang="de-DE" sz="2667" dirty="0" err="1"/>
              <a:t>Why</a:t>
            </a:r>
            <a:r>
              <a:rPr lang="de-DE" sz="2667" dirty="0"/>
              <a:t> not?</a:t>
            </a:r>
          </a:p>
          <a:p>
            <a:pPr>
              <a:lnSpc>
                <a:spcPct val="120000"/>
              </a:lnSpc>
              <a:buFont typeface="Wingdings" pitchFamily="2" charset="2"/>
              <a:buChar char="§"/>
            </a:pPr>
            <a:r>
              <a:rPr lang="de-DE" sz="2667" dirty="0" err="1"/>
              <a:t>How</a:t>
            </a:r>
            <a:r>
              <a:rPr lang="de-DE" sz="2667" dirty="0"/>
              <a:t> </a:t>
            </a:r>
            <a:r>
              <a:rPr lang="de-DE" sz="2667" dirty="0" err="1"/>
              <a:t>to</a:t>
            </a:r>
            <a:r>
              <a:rPr lang="de-DE" sz="2667" dirty="0"/>
              <a:t>?</a:t>
            </a:r>
          </a:p>
          <a:p>
            <a:pPr>
              <a:lnSpc>
                <a:spcPct val="120000"/>
              </a:lnSpc>
              <a:buFont typeface="Wingdings" pitchFamily="2" charset="2"/>
              <a:buChar char="§"/>
            </a:pPr>
            <a:r>
              <a:rPr lang="de-DE" sz="2667" dirty="0"/>
              <a:t>Inputs?</a:t>
            </a:r>
          </a:p>
          <a:p>
            <a:pPr>
              <a:lnSpc>
                <a:spcPct val="120000"/>
              </a:lnSpc>
              <a:buFont typeface="Wingdings" pitchFamily="2" charset="2"/>
              <a:buChar char="§"/>
            </a:pPr>
            <a:r>
              <a:rPr lang="de-DE" sz="2667" dirty="0"/>
              <a:t>Outputs?</a:t>
            </a:r>
          </a:p>
          <a:p>
            <a:pPr>
              <a:lnSpc>
                <a:spcPct val="120000"/>
              </a:lnSpc>
              <a:buFont typeface="Wingdings" pitchFamily="2" charset="2"/>
              <a:buChar char="§"/>
            </a:pPr>
            <a:r>
              <a:rPr lang="de-DE" sz="2667" dirty="0" err="1"/>
              <a:t>What</a:t>
            </a:r>
            <a:r>
              <a:rPr lang="de-DE" sz="2667" dirty="0"/>
              <a:t> </a:t>
            </a:r>
            <a:r>
              <a:rPr lang="de-DE" sz="2667" dirty="0" err="1"/>
              <a:t>if</a:t>
            </a:r>
            <a:r>
              <a:rPr lang="de-DE" sz="2667" dirty="0"/>
              <a:t>?</a:t>
            </a:r>
          </a:p>
          <a:p>
            <a:pPr>
              <a:lnSpc>
                <a:spcPct val="120000"/>
              </a:lnSpc>
              <a:buFont typeface="Wingdings" pitchFamily="2" charset="2"/>
              <a:buChar char="§"/>
            </a:pPr>
            <a:r>
              <a:rPr lang="de-DE" sz="2667" dirty="0" err="1"/>
              <a:t>Certainty</a:t>
            </a:r>
            <a:r>
              <a:rPr lang="de-DE" sz="2667" dirty="0"/>
              <a:t>?</a:t>
            </a:r>
          </a:p>
          <a:p>
            <a:pPr marL="0" indent="0" algn="r">
              <a:buFont typeface="Arial" panose="020B0604020202020204" pitchFamily="34" charset="0"/>
              <a:buNone/>
            </a:pPr>
            <a:r>
              <a:rPr lang="de-DE" dirty="0"/>
              <a:t>			</a:t>
            </a:r>
            <a:r>
              <a:rPr lang="de-DE" sz="1467" dirty="0"/>
              <a:t>[Lim &amp; Dey 2009, 2010, 2011]</a:t>
            </a:r>
          </a:p>
        </p:txBody>
      </p:sp>
      <p:sp>
        <p:nvSpPr>
          <p:cNvPr id="6" name="Text Placeholder 2">
            <a:extLst>
              <a:ext uri="{FF2B5EF4-FFF2-40B4-BE49-F238E27FC236}">
                <a16:creationId xmlns:a16="http://schemas.microsoft.com/office/drawing/2014/main" id="{40C45065-FE98-E149-98B8-AE7DE4041903}"/>
              </a:ext>
            </a:extLst>
          </p:cNvPr>
          <p:cNvSpPr txBox="1">
            <a:spLocks/>
          </p:cNvSpPr>
          <p:nvPr/>
        </p:nvSpPr>
        <p:spPr bwMode="gray">
          <a:xfrm>
            <a:off x="6503647" y="1815317"/>
            <a:ext cx="4895849" cy="4416404"/>
          </a:xfrm>
          <a:prstGeom prst="rect">
            <a:avLst/>
          </a:prstGeom>
        </p:spPr>
        <p:txBody>
          <a:bodyPr vert="horz" lIns="0" tIns="0" rIns="0" bIns="0" rtlCol="0" anchor="t" anchorCtr="0">
            <a:normAutofit/>
          </a:bodyPr>
          <a:lstStyle>
            <a:lvl1pPr marL="285750" marR="0" indent="-285750" algn="l" defTabSz="685800" rtl="0" eaLnBrk="1" fontAlgn="auto" latinLnBrk="0" hangingPunct="1">
              <a:lnSpc>
                <a:spcPct val="130000"/>
              </a:lnSpc>
              <a:spcBef>
                <a:spcPts val="750"/>
              </a:spcBef>
              <a:spcAft>
                <a:spcPts val="0"/>
              </a:spcAft>
              <a:buClr>
                <a:schemeClr val="accent3"/>
              </a:buClr>
              <a:buSzPct val="130000"/>
              <a:buFont typeface="Arial" panose="020B0604020202020204" pitchFamily="34" charset="0"/>
              <a:buChar char="•"/>
              <a:tabLst>
                <a:tab pos="219075" algn="l"/>
              </a:tabLst>
              <a:defRPr sz="1400" b="0" i="0" kern="1200" baseline="0">
                <a:solidFill>
                  <a:schemeClr val="tx1"/>
                </a:solidFill>
                <a:latin typeface="+mn-lt"/>
                <a:ea typeface="+mn-ea"/>
                <a:cs typeface="Poppins" pitchFamily="2" charset="77"/>
              </a:defRPr>
            </a:lvl1pPr>
            <a:lvl2pPr marL="357188" indent="-157163" algn="l" defTabSz="685800" rtl="0" eaLnBrk="1" latinLnBrk="0" hangingPunct="1">
              <a:lnSpc>
                <a:spcPct val="130000"/>
              </a:lnSpc>
              <a:spcBef>
                <a:spcPts val="0"/>
              </a:spcBef>
              <a:buClr>
                <a:schemeClr val="accent3"/>
              </a:buClr>
              <a:buSzPct val="130000"/>
              <a:buFont typeface="Arial" panose="020B0604020202020204" pitchFamily="34" charset="0"/>
              <a:buChar char="•"/>
              <a:tabLst/>
              <a:defRPr sz="1400" b="0" i="0" kern="0" baseline="0">
                <a:solidFill>
                  <a:schemeClr val="tx1"/>
                </a:solidFill>
                <a:latin typeface="+mn-lt"/>
                <a:ea typeface="+mn-ea"/>
                <a:cs typeface="Poppins" pitchFamily="2" charset="77"/>
              </a:defRPr>
            </a:lvl2pPr>
            <a:lvl3pPr marL="536575" indent="-131763" algn="l" defTabSz="685800" rtl="0" eaLnBrk="1" latinLnBrk="0" hangingPunct="1">
              <a:lnSpc>
                <a:spcPct val="130000"/>
              </a:lnSpc>
              <a:spcBef>
                <a:spcPts val="0"/>
              </a:spcBef>
              <a:buClr>
                <a:schemeClr val="accent3"/>
              </a:buClr>
              <a:buSzPct val="130000"/>
              <a:buFont typeface="Arial" panose="020B0604020202020204" pitchFamily="34" charset="0"/>
              <a:buChar char="•"/>
              <a:tabLst/>
              <a:defRPr sz="1400" b="0" i="0" kern="1200" baseline="0">
                <a:solidFill>
                  <a:schemeClr val="tx1"/>
                </a:solidFill>
                <a:latin typeface="+mn-lt"/>
                <a:ea typeface="+mn-ea"/>
                <a:cs typeface="Poppins" pitchFamily="2" charset="77"/>
              </a:defRPr>
            </a:lvl3pPr>
            <a:lvl4pPr marL="714375" indent="-109538" algn="l" defTabSz="685800" rtl="0" eaLnBrk="1" latinLnBrk="0" hangingPunct="1">
              <a:lnSpc>
                <a:spcPct val="130000"/>
              </a:lnSpc>
              <a:spcBef>
                <a:spcPts val="0"/>
              </a:spcBef>
              <a:buClr>
                <a:schemeClr val="accent3"/>
              </a:buClr>
              <a:buSzPct val="130000"/>
              <a:buFont typeface="Arial" panose="020B0604020202020204" pitchFamily="34" charset="0"/>
              <a:buChar char="•"/>
              <a:tabLst/>
              <a:defRPr sz="1400" b="0" i="0" kern="1200" baseline="0">
                <a:solidFill>
                  <a:schemeClr val="tx1"/>
                </a:solidFill>
                <a:latin typeface="+mn-lt"/>
                <a:ea typeface="+mn-ea"/>
                <a:cs typeface="Poppins" pitchFamily="2" charset="77"/>
              </a:defRPr>
            </a:lvl4pPr>
            <a:lvl5pPr marL="893763" indent="-88900" algn="l" defTabSz="685800" rtl="0" eaLnBrk="1" latinLnBrk="0" hangingPunct="1">
              <a:lnSpc>
                <a:spcPct val="130000"/>
              </a:lnSpc>
              <a:spcBef>
                <a:spcPts val="0"/>
              </a:spcBef>
              <a:buClr>
                <a:schemeClr val="accent3"/>
              </a:buClr>
              <a:buSzPct val="130000"/>
              <a:buFont typeface="Arial" panose="020B0604020202020204" pitchFamily="34" charset="0"/>
              <a:buChar char="•"/>
              <a:tabLst/>
              <a:defRPr sz="1400" b="0" i="0" kern="1200" baseline="0">
                <a:solidFill>
                  <a:schemeClr val="tx1"/>
                </a:solidFill>
                <a:latin typeface="+mn-lt"/>
                <a:ea typeface="+mn-ea"/>
                <a:cs typeface="Poppins" pitchFamily="2" charset="77"/>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de-DE" sz="2400" b="1" dirty="0">
                <a:solidFill>
                  <a:srgbClr val="6BAAC3"/>
                </a:solidFill>
                <a:latin typeface="Lato" panose="020F0502020204030203" pitchFamily="34" charset="77"/>
                <a:cs typeface="Arial" panose="020B0604020202020204" pitchFamily="34" charset="0"/>
              </a:rPr>
              <a:t>		Goals </a:t>
            </a:r>
            <a:r>
              <a:rPr lang="de-DE" sz="2400" b="1" dirty="0" err="1">
                <a:solidFill>
                  <a:srgbClr val="6BAAC3"/>
                </a:solidFill>
                <a:latin typeface="Lato" panose="020F0502020204030203" pitchFamily="34" charset="77"/>
                <a:cs typeface="Arial" panose="020B0604020202020204" pitchFamily="34" charset="0"/>
              </a:rPr>
              <a:t>of</a:t>
            </a:r>
            <a:r>
              <a:rPr lang="de-DE" sz="2400" b="1" dirty="0">
                <a:solidFill>
                  <a:srgbClr val="6BAAC3"/>
                </a:solidFill>
                <a:latin typeface="Lato" panose="020F0502020204030203" pitchFamily="34" charset="77"/>
                <a:cs typeface="Arial" panose="020B0604020202020204" pitchFamily="34" charset="0"/>
              </a:rPr>
              <a:t> </a:t>
            </a:r>
            <a:r>
              <a:rPr lang="de-DE" sz="2400" b="1" dirty="0" err="1">
                <a:solidFill>
                  <a:srgbClr val="6BAAC3"/>
                </a:solidFill>
                <a:latin typeface="Lato" panose="020F0502020204030203" pitchFamily="34" charset="77"/>
                <a:cs typeface="Arial" panose="020B0604020202020204" pitchFamily="34" charset="0"/>
              </a:rPr>
              <a:t>Explanations</a:t>
            </a:r>
            <a:endParaRPr lang="de-DE" sz="2400" b="1" dirty="0">
              <a:solidFill>
                <a:srgbClr val="6BAAC3"/>
              </a:solidFill>
              <a:latin typeface="Lato" panose="020F0502020204030203" pitchFamily="34" charset="77"/>
              <a:cs typeface="Arial" panose="020B0604020202020204" pitchFamily="34" charset="0"/>
            </a:endParaRPr>
          </a:p>
          <a:p>
            <a:pPr>
              <a:lnSpc>
                <a:spcPct val="120000"/>
              </a:lnSpc>
              <a:buClr>
                <a:schemeClr val="tx1"/>
              </a:buClr>
              <a:buSzPct val="100000"/>
              <a:buFont typeface="Wingdings" pitchFamily="2" charset="2"/>
              <a:buChar char="§"/>
            </a:pPr>
            <a:r>
              <a:rPr lang="de-DE" sz="2100" dirty="0" err="1">
                <a:latin typeface="Lato Light" panose="020F0302020204030203" pitchFamily="34" charset="77"/>
              </a:rPr>
              <a:t>Transparency</a:t>
            </a:r>
            <a:endParaRPr lang="de-DE" sz="2100" dirty="0">
              <a:latin typeface="Lato Light" panose="020F0302020204030203" pitchFamily="34" charset="77"/>
            </a:endParaRPr>
          </a:p>
          <a:p>
            <a:pPr>
              <a:lnSpc>
                <a:spcPct val="120000"/>
              </a:lnSpc>
              <a:buClr>
                <a:schemeClr val="tx1"/>
              </a:buClr>
              <a:buSzPct val="100000"/>
              <a:buFont typeface="Wingdings" pitchFamily="2" charset="2"/>
              <a:buChar char="§"/>
            </a:pPr>
            <a:r>
              <a:rPr lang="de-DE" sz="2100" dirty="0" err="1">
                <a:latin typeface="Lato Light" panose="020F0302020204030203" pitchFamily="34" charset="77"/>
              </a:rPr>
              <a:t>Scrutability</a:t>
            </a:r>
            <a:endParaRPr lang="de-DE" sz="2100" dirty="0">
              <a:latin typeface="Lato Light" panose="020F0302020204030203" pitchFamily="34" charset="77"/>
            </a:endParaRPr>
          </a:p>
          <a:p>
            <a:pPr>
              <a:lnSpc>
                <a:spcPct val="120000"/>
              </a:lnSpc>
              <a:buClr>
                <a:schemeClr val="tx1"/>
              </a:buClr>
              <a:buSzPct val="100000"/>
              <a:buFont typeface="Wingdings" pitchFamily="2" charset="2"/>
              <a:buChar char="§"/>
            </a:pPr>
            <a:r>
              <a:rPr lang="de-DE" sz="2100" dirty="0">
                <a:latin typeface="Lato Light" panose="020F0302020204030203" pitchFamily="34" charset="77"/>
              </a:rPr>
              <a:t>Trust</a:t>
            </a:r>
          </a:p>
          <a:p>
            <a:pPr>
              <a:lnSpc>
                <a:spcPct val="120000"/>
              </a:lnSpc>
              <a:buClr>
                <a:schemeClr val="tx1"/>
              </a:buClr>
              <a:buSzPct val="100000"/>
              <a:buFont typeface="Wingdings" pitchFamily="2" charset="2"/>
              <a:buChar char="§"/>
            </a:pPr>
            <a:r>
              <a:rPr lang="de-DE" sz="2100" dirty="0" err="1">
                <a:latin typeface="Lato Light" panose="020F0302020204030203" pitchFamily="34" charset="77"/>
              </a:rPr>
              <a:t>Effectiveness</a:t>
            </a:r>
            <a:endParaRPr lang="de-DE" sz="2100" dirty="0">
              <a:latin typeface="Lato Light" panose="020F0302020204030203" pitchFamily="34" charset="77"/>
            </a:endParaRPr>
          </a:p>
          <a:p>
            <a:pPr>
              <a:lnSpc>
                <a:spcPct val="120000"/>
              </a:lnSpc>
              <a:buClr>
                <a:schemeClr val="tx1"/>
              </a:buClr>
              <a:buSzPct val="100000"/>
              <a:buFont typeface="Wingdings" pitchFamily="2" charset="2"/>
              <a:buChar char="§"/>
            </a:pPr>
            <a:r>
              <a:rPr lang="de-DE" sz="2100" dirty="0" err="1">
                <a:latin typeface="Lato Light" panose="020F0302020204030203" pitchFamily="34" charset="77"/>
              </a:rPr>
              <a:t>Persuasiveness</a:t>
            </a:r>
            <a:endParaRPr lang="de-DE" sz="2100" dirty="0">
              <a:latin typeface="Lato Light" panose="020F0302020204030203" pitchFamily="34" charset="77"/>
            </a:endParaRPr>
          </a:p>
          <a:p>
            <a:pPr>
              <a:lnSpc>
                <a:spcPct val="120000"/>
              </a:lnSpc>
              <a:buClr>
                <a:schemeClr val="tx1"/>
              </a:buClr>
              <a:buSzPct val="100000"/>
              <a:buFont typeface="Wingdings" pitchFamily="2" charset="2"/>
              <a:buChar char="§"/>
            </a:pPr>
            <a:r>
              <a:rPr lang="de-DE" sz="2100" dirty="0">
                <a:latin typeface="Lato Light" panose="020F0302020204030203" pitchFamily="34" charset="77"/>
              </a:rPr>
              <a:t>Efficiency</a:t>
            </a:r>
          </a:p>
          <a:p>
            <a:pPr>
              <a:lnSpc>
                <a:spcPct val="120000"/>
              </a:lnSpc>
              <a:buClr>
                <a:schemeClr val="tx1"/>
              </a:buClr>
              <a:buSzPct val="100000"/>
              <a:buFont typeface="Wingdings" pitchFamily="2" charset="2"/>
              <a:buChar char="§"/>
            </a:pPr>
            <a:r>
              <a:rPr lang="de-DE" sz="2100" dirty="0" err="1">
                <a:latin typeface="Lato Light" panose="020F0302020204030203" pitchFamily="34" charset="77"/>
              </a:rPr>
              <a:t>Satisfaction</a:t>
            </a:r>
            <a:endParaRPr lang="de-DE" sz="2100" dirty="0"/>
          </a:p>
          <a:p>
            <a:pPr marL="0" indent="0" algn="r">
              <a:lnSpc>
                <a:spcPct val="120000"/>
              </a:lnSpc>
              <a:buNone/>
            </a:pPr>
            <a:r>
              <a:rPr lang="de-DE" sz="1067" dirty="0">
                <a:latin typeface="Lato Light" panose="020F0302020204030203" pitchFamily="34" charset="77"/>
              </a:rPr>
              <a:t>[</a:t>
            </a:r>
            <a:r>
              <a:rPr lang="de-DE" sz="1067" dirty="0" err="1">
                <a:solidFill>
                  <a:schemeClr val="dk1"/>
                </a:solidFill>
                <a:latin typeface="Lato Light" panose="020F0302020204030203" pitchFamily="34" charset="77"/>
                <a:ea typeface="Lato Light"/>
                <a:cs typeface="Lato Light"/>
                <a:sym typeface="Lato Light"/>
              </a:rPr>
              <a:t>Tintarev</a:t>
            </a:r>
            <a:r>
              <a:rPr lang="de-DE" sz="1067" dirty="0">
                <a:solidFill>
                  <a:schemeClr val="dk1"/>
                </a:solidFill>
                <a:latin typeface="Lato Light" panose="020F0302020204030203" pitchFamily="34" charset="77"/>
                <a:ea typeface="Lato Light"/>
                <a:cs typeface="Lato Light"/>
                <a:sym typeface="Lato Light"/>
              </a:rPr>
              <a:t> &amp; </a:t>
            </a:r>
            <a:r>
              <a:rPr lang="de-DE" sz="1067" dirty="0" err="1">
                <a:solidFill>
                  <a:schemeClr val="dk1"/>
                </a:solidFill>
                <a:latin typeface="Lato Light" panose="020F0302020204030203" pitchFamily="34" charset="77"/>
                <a:ea typeface="Lato Light"/>
                <a:cs typeface="Lato Light"/>
                <a:sym typeface="Lato Light"/>
              </a:rPr>
              <a:t>Masthoff</a:t>
            </a:r>
            <a:r>
              <a:rPr lang="de-DE" sz="1067" dirty="0">
                <a:solidFill>
                  <a:schemeClr val="dk1"/>
                </a:solidFill>
                <a:latin typeface="Lato Light" panose="020F0302020204030203" pitchFamily="34" charset="77"/>
                <a:ea typeface="Lato Light"/>
                <a:cs typeface="Lato Light"/>
                <a:sym typeface="Lato Light"/>
              </a:rPr>
              <a:t> 2012</a:t>
            </a:r>
            <a:r>
              <a:rPr lang="de-DE" sz="1067" dirty="0">
                <a:latin typeface="Lato Light" panose="020F0302020204030203" pitchFamily="34" charset="77"/>
              </a:rPr>
              <a:t>]</a:t>
            </a:r>
          </a:p>
        </p:txBody>
      </p:sp>
      <p:pic>
        <p:nvPicPr>
          <p:cNvPr id="7" name="Graphic 6" descr="Teacher">
            <a:extLst>
              <a:ext uri="{FF2B5EF4-FFF2-40B4-BE49-F238E27FC236}">
                <a16:creationId xmlns:a16="http://schemas.microsoft.com/office/drawing/2014/main" id="{AFB0B6DA-2DD6-AE4B-89B6-3A9CBC686E8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1597729"/>
            <a:ext cx="854629" cy="854629"/>
          </a:xfrm>
          <a:prstGeom prst="rect">
            <a:avLst/>
          </a:prstGeom>
        </p:spPr>
      </p:pic>
      <p:pic>
        <p:nvPicPr>
          <p:cNvPr id="8" name="Graphic 7" descr="Target">
            <a:extLst>
              <a:ext uri="{FF2B5EF4-FFF2-40B4-BE49-F238E27FC236}">
                <a16:creationId xmlns:a16="http://schemas.microsoft.com/office/drawing/2014/main" id="{C74BB907-AA71-1B41-BB46-792C21BDC3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22917" y="1687523"/>
            <a:ext cx="768000" cy="768000"/>
          </a:xfrm>
          <a:prstGeom prst="rect">
            <a:avLst/>
          </a:prstGeom>
        </p:spPr>
      </p:pic>
    </p:spTree>
    <p:extLst>
      <p:ext uri="{BB962C8B-B14F-4D97-AF65-F5344CB8AC3E}">
        <p14:creationId xmlns:p14="http://schemas.microsoft.com/office/powerpoint/2010/main" val="2936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902D-2EBE-E843-9B38-454BC95A0B67}"/>
              </a:ext>
            </a:extLst>
          </p:cNvPr>
          <p:cNvSpPr>
            <a:spLocks noGrp="1"/>
          </p:cNvSpPr>
          <p:nvPr>
            <p:ph type="title"/>
          </p:nvPr>
        </p:nvSpPr>
        <p:spPr/>
        <p:txBody>
          <a:bodyPr>
            <a:normAutofit/>
          </a:bodyPr>
          <a:lstStyle/>
          <a:p>
            <a:r>
              <a:rPr lang="en-DE" dirty="0"/>
              <a:t>Explanations in Today’s Systems</a:t>
            </a:r>
          </a:p>
        </p:txBody>
      </p:sp>
      <p:pic>
        <p:nvPicPr>
          <p:cNvPr id="4" name="Google Shape;756;p83">
            <a:extLst>
              <a:ext uri="{FF2B5EF4-FFF2-40B4-BE49-F238E27FC236}">
                <a16:creationId xmlns:a16="http://schemas.microsoft.com/office/drawing/2014/main" id="{F9239FCE-100E-3E45-BC4C-0F6A909DC5B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35627" y="1782265"/>
            <a:ext cx="6720747" cy="1602071"/>
          </a:xfrm>
          <a:prstGeom prst="rect">
            <a:avLst/>
          </a:prstGeom>
          <a:noFill/>
          <a:ln>
            <a:noFill/>
          </a:ln>
        </p:spPr>
      </p:pic>
      <p:sp>
        <p:nvSpPr>
          <p:cNvPr id="5" name="TextBox 4">
            <a:extLst>
              <a:ext uri="{FF2B5EF4-FFF2-40B4-BE49-F238E27FC236}">
                <a16:creationId xmlns:a16="http://schemas.microsoft.com/office/drawing/2014/main" id="{6CBA1009-2403-1D48-9B79-2688D3408BEA}"/>
              </a:ext>
            </a:extLst>
          </p:cNvPr>
          <p:cNvSpPr txBox="1"/>
          <p:nvPr/>
        </p:nvSpPr>
        <p:spPr>
          <a:xfrm>
            <a:off x="864462" y="2902991"/>
            <a:ext cx="1535476" cy="758926"/>
          </a:xfrm>
          <a:prstGeom prst="rect">
            <a:avLst/>
          </a:prstGeom>
          <a:noFill/>
        </p:spPr>
        <p:txBody>
          <a:bodyPr wrap="square" rtlCol="0">
            <a:spAutoFit/>
          </a:bodyPr>
          <a:lstStyle/>
          <a:p>
            <a:pPr algn="l">
              <a:lnSpc>
                <a:spcPct val="120000"/>
              </a:lnSpc>
              <a:buClr>
                <a:schemeClr val="accent3"/>
              </a:buClr>
            </a:pPr>
            <a:r>
              <a:rPr lang="en-GB" sz="1867" b="1" dirty="0">
                <a:solidFill>
                  <a:srgbClr val="FFCB00"/>
                </a:solidFill>
                <a:latin typeface="Lato" panose="020F0502020204030203" pitchFamily="34" charset="77"/>
                <a:cs typeface="Poppins" pitchFamily="2" charset="77"/>
              </a:rPr>
              <a:t>“Why”</a:t>
            </a:r>
          </a:p>
          <a:p>
            <a:pPr algn="l">
              <a:lnSpc>
                <a:spcPct val="120000"/>
              </a:lnSpc>
              <a:buClr>
                <a:schemeClr val="accent3"/>
              </a:buClr>
            </a:pPr>
            <a:r>
              <a:rPr lang="en-GB" sz="1867" dirty="0">
                <a:solidFill>
                  <a:srgbClr val="FFCB00"/>
                </a:solidFill>
                <a:latin typeface="Lato Light" panose="020F0302020204030203" pitchFamily="34" charset="77"/>
                <a:cs typeface="Poppins" pitchFamily="2" charset="77"/>
              </a:rPr>
              <a:t>Explanation</a:t>
            </a:r>
          </a:p>
        </p:txBody>
      </p:sp>
      <p:sp>
        <p:nvSpPr>
          <p:cNvPr id="6" name="Oval 5">
            <a:extLst>
              <a:ext uri="{FF2B5EF4-FFF2-40B4-BE49-F238E27FC236}">
                <a16:creationId xmlns:a16="http://schemas.microsoft.com/office/drawing/2014/main" id="{1CBADF0A-C72E-9441-A4BE-23715FAD71A6}"/>
              </a:ext>
            </a:extLst>
          </p:cNvPr>
          <p:cNvSpPr/>
          <p:nvPr/>
        </p:nvSpPr>
        <p:spPr>
          <a:xfrm>
            <a:off x="2927648" y="2040185"/>
            <a:ext cx="2400267" cy="432048"/>
          </a:xfrm>
          <a:prstGeom prst="ellipse">
            <a:avLst/>
          </a:prstGeom>
          <a:noFill/>
          <a:ln w="38100">
            <a:solidFill>
              <a:srgbClr val="FFCB00"/>
            </a:solidFill>
            <a:extLst>
              <a:ext uri="{C807C97D-BFC1-408E-A445-0C87EB9F89A2}">
                <ask:lineSketchStyleProps xmlns:ask="http://schemas.microsoft.com/office/drawing/2018/sketchyshapes" sd="4138900056">
                  <a:custGeom>
                    <a:avLst/>
                    <a:gdLst>
                      <a:gd name="connsiteX0" fmla="*/ 0 w 2400267"/>
                      <a:gd name="connsiteY0" fmla="*/ 216024 h 432048"/>
                      <a:gd name="connsiteX1" fmla="*/ 1200134 w 2400267"/>
                      <a:gd name="connsiteY1" fmla="*/ 0 h 432048"/>
                      <a:gd name="connsiteX2" fmla="*/ 2400268 w 2400267"/>
                      <a:gd name="connsiteY2" fmla="*/ 216024 h 432048"/>
                      <a:gd name="connsiteX3" fmla="*/ 1200134 w 2400267"/>
                      <a:gd name="connsiteY3" fmla="*/ 432048 h 432048"/>
                      <a:gd name="connsiteX4" fmla="*/ 0 w 2400267"/>
                      <a:gd name="connsiteY4" fmla="*/ 216024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267" h="432048" extrusionOk="0">
                        <a:moveTo>
                          <a:pt x="0" y="216024"/>
                        </a:moveTo>
                        <a:cubicBezTo>
                          <a:pt x="-35436" y="16431"/>
                          <a:pt x="644269" y="-9271"/>
                          <a:pt x="1200134" y="0"/>
                        </a:cubicBezTo>
                        <a:cubicBezTo>
                          <a:pt x="1853983" y="20078"/>
                          <a:pt x="2397528" y="101017"/>
                          <a:pt x="2400268" y="216024"/>
                        </a:cubicBezTo>
                        <a:cubicBezTo>
                          <a:pt x="2326657" y="283727"/>
                          <a:pt x="1809352" y="498362"/>
                          <a:pt x="1200134" y="432048"/>
                        </a:cubicBezTo>
                        <a:cubicBezTo>
                          <a:pt x="530103" y="414837"/>
                          <a:pt x="-3037" y="318365"/>
                          <a:pt x="0" y="2160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2000" dirty="0" err="1">
              <a:solidFill>
                <a:schemeClr val="tx1"/>
              </a:solidFill>
              <a:latin typeface="Poppins" pitchFamily="2" charset="77"/>
              <a:cs typeface="Poppins" pitchFamily="2" charset="77"/>
            </a:endParaRPr>
          </a:p>
        </p:txBody>
      </p:sp>
      <p:cxnSp>
        <p:nvCxnSpPr>
          <p:cNvPr id="8" name="Straight Connector 7">
            <a:extLst>
              <a:ext uri="{FF2B5EF4-FFF2-40B4-BE49-F238E27FC236}">
                <a16:creationId xmlns:a16="http://schemas.microsoft.com/office/drawing/2014/main" id="{2C981DEA-206E-8140-B4CA-326473A7884A}"/>
              </a:ext>
            </a:extLst>
          </p:cNvPr>
          <p:cNvCxnSpPr>
            <a:cxnSpLocks/>
            <a:endCxn id="6" idx="2"/>
          </p:cNvCxnSpPr>
          <p:nvPr/>
        </p:nvCxnSpPr>
        <p:spPr>
          <a:xfrm flipV="1">
            <a:off x="1967045" y="2256210"/>
            <a:ext cx="960604" cy="845732"/>
          </a:xfrm>
          <a:prstGeom prst="line">
            <a:avLst/>
          </a:prstGeom>
          <a:ln w="38100">
            <a:solidFill>
              <a:srgbClr val="FFCB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0943388-1BB4-1A47-9FC9-EF25DA261F3D}"/>
              </a:ext>
            </a:extLst>
          </p:cNvPr>
          <p:cNvSpPr/>
          <p:nvPr/>
        </p:nvSpPr>
        <p:spPr>
          <a:xfrm>
            <a:off x="6096000" y="2880024"/>
            <a:ext cx="960107" cy="327509"/>
          </a:xfrm>
          <a:prstGeom prst="ellipse">
            <a:avLst/>
          </a:prstGeom>
          <a:noFill/>
          <a:ln w="38100">
            <a:solidFill>
              <a:srgbClr val="FFCB00"/>
            </a:solidFill>
            <a:extLst>
              <a:ext uri="{C807C97D-BFC1-408E-A445-0C87EB9F89A2}">
                <ask:lineSketchStyleProps xmlns:ask="http://schemas.microsoft.com/office/drawing/2018/sketchyshapes" sd="4138900056">
                  <a:custGeom>
                    <a:avLst/>
                    <a:gdLst>
                      <a:gd name="connsiteX0" fmla="*/ 0 w 960107"/>
                      <a:gd name="connsiteY0" fmla="*/ 163755 h 327509"/>
                      <a:gd name="connsiteX1" fmla="*/ 480054 w 960107"/>
                      <a:gd name="connsiteY1" fmla="*/ 0 h 327509"/>
                      <a:gd name="connsiteX2" fmla="*/ 960108 w 960107"/>
                      <a:gd name="connsiteY2" fmla="*/ 163755 h 327509"/>
                      <a:gd name="connsiteX3" fmla="*/ 480054 w 960107"/>
                      <a:gd name="connsiteY3" fmla="*/ 327510 h 327509"/>
                      <a:gd name="connsiteX4" fmla="*/ 0 w 960107"/>
                      <a:gd name="connsiteY4" fmla="*/ 163755 h 32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07" h="327509" extrusionOk="0">
                        <a:moveTo>
                          <a:pt x="0" y="163755"/>
                        </a:moveTo>
                        <a:cubicBezTo>
                          <a:pt x="-15478" y="38247"/>
                          <a:pt x="240860" y="-2248"/>
                          <a:pt x="480054" y="0"/>
                        </a:cubicBezTo>
                        <a:cubicBezTo>
                          <a:pt x="740082" y="11417"/>
                          <a:pt x="956500" y="78976"/>
                          <a:pt x="960108" y="163755"/>
                        </a:cubicBezTo>
                        <a:cubicBezTo>
                          <a:pt x="931597" y="234207"/>
                          <a:pt x="725434" y="351941"/>
                          <a:pt x="480054" y="327510"/>
                        </a:cubicBezTo>
                        <a:cubicBezTo>
                          <a:pt x="209475" y="314505"/>
                          <a:pt x="-408" y="251915"/>
                          <a:pt x="0" y="163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2000" dirty="0" err="1">
              <a:solidFill>
                <a:schemeClr val="tx1"/>
              </a:solidFill>
              <a:latin typeface="Poppins" pitchFamily="2" charset="77"/>
              <a:cs typeface="Poppins" pitchFamily="2" charset="77"/>
            </a:endParaRPr>
          </a:p>
        </p:txBody>
      </p:sp>
      <p:sp>
        <p:nvSpPr>
          <p:cNvPr id="12" name="TextBox 11">
            <a:extLst>
              <a:ext uri="{FF2B5EF4-FFF2-40B4-BE49-F238E27FC236}">
                <a16:creationId xmlns:a16="http://schemas.microsoft.com/office/drawing/2014/main" id="{473E5CD7-4100-BE45-A00D-4BFB26B8E9C9}"/>
              </a:ext>
            </a:extLst>
          </p:cNvPr>
          <p:cNvSpPr txBox="1"/>
          <p:nvPr/>
        </p:nvSpPr>
        <p:spPr>
          <a:xfrm>
            <a:off x="833203" y="4770635"/>
            <a:ext cx="1663729" cy="758926"/>
          </a:xfrm>
          <a:prstGeom prst="rect">
            <a:avLst/>
          </a:prstGeom>
          <a:noFill/>
        </p:spPr>
        <p:txBody>
          <a:bodyPr wrap="square" rtlCol="0">
            <a:spAutoFit/>
          </a:bodyPr>
          <a:lstStyle/>
          <a:p>
            <a:pPr algn="l">
              <a:lnSpc>
                <a:spcPct val="120000"/>
              </a:lnSpc>
              <a:buClr>
                <a:schemeClr val="accent3"/>
              </a:buClr>
            </a:pPr>
            <a:r>
              <a:rPr lang="en-GB" sz="1867" b="1" dirty="0">
                <a:solidFill>
                  <a:srgbClr val="FFCB00"/>
                </a:solidFill>
                <a:latin typeface="Lato" panose="020F0502020204030203" pitchFamily="34" charset="77"/>
                <a:cs typeface="Poppins" pitchFamily="2" charset="77"/>
              </a:rPr>
              <a:t>“Certainty” </a:t>
            </a:r>
            <a:r>
              <a:rPr lang="en-GB" sz="1867" dirty="0">
                <a:solidFill>
                  <a:srgbClr val="FFCB00"/>
                </a:solidFill>
                <a:latin typeface="Lato Light" panose="020F0302020204030203" pitchFamily="34" charset="77"/>
                <a:cs typeface="Poppins" pitchFamily="2" charset="77"/>
              </a:rPr>
              <a:t>Explanation</a:t>
            </a:r>
          </a:p>
        </p:txBody>
      </p:sp>
      <p:sp>
        <p:nvSpPr>
          <p:cNvPr id="13" name="TextBox 12">
            <a:extLst>
              <a:ext uri="{FF2B5EF4-FFF2-40B4-BE49-F238E27FC236}">
                <a16:creationId xmlns:a16="http://schemas.microsoft.com/office/drawing/2014/main" id="{51FE4786-4C3A-684F-8648-1753AEE720AA}"/>
              </a:ext>
            </a:extLst>
          </p:cNvPr>
          <p:cNvSpPr txBox="1"/>
          <p:nvPr/>
        </p:nvSpPr>
        <p:spPr>
          <a:xfrm>
            <a:off x="7536160" y="3354336"/>
            <a:ext cx="2016224" cy="224933"/>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a:t>
            </a:r>
            <a:r>
              <a:rPr lang="de-DE" sz="800" dirty="0" err="1">
                <a:latin typeface="Lato Light" panose="020F0302020204030203" pitchFamily="34" charset="77"/>
                <a:cs typeface="Poppins" pitchFamily="2" charset="77"/>
              </a:rPr>
              <a:t>www.netflix.com</a:t>
            </a:r>
            <a:endParaRPr lang="de-DE" sz="800" dirty="0">
              <a:latin typeface="Lato Light" panose="020F0302020204030203" pitchFamily="34" charset="77"/>
              <a:cs typeface="Poppins" pitchFamily="2" charset="77"/>
            </a:endParaRPr>
          </a:p>
        </p:txBody>
      </p:sp>
      <p:pic>
        <p:nvPicPr>
          <p:cNvPr id="14" name="Picture 13">
            <a:extLst>
              <a:ext uri="{FF2B5EF4-FFF2-40B4-BE49-F238E27FC236}">
                <a16:creationId xmlns:a16="http://schemas.microsoft.com/office/drawing/2014/main" id="{42E3DEBA-7E08-F142-8D6B-4EACB9126C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
          <a:stretch/>
        </p:blipFill>
        <p:spPr>
          <a:xfrm>
            <a:off x="2639615" y="3768377"/>
            <a:ext cx="6816759" cy="2394952"/>
          </a:xfrm>
          <a:prstGeom prst="rect">
            <a:avLst/>
          </a:prstGeom>
        </p:spPr>
      </p:pic>
      <p:sp>
        <p:nvSpPr>
          <p:cNvPr id="15" name="TextBox 14">
            <a:extLst>
              <a:ext uri="{FF2B5EF4-FFF2-40B4-BE49-F238E27FC236}">
                <a16:creationId xmlns:a16="http://schemas.microsoft.com/office/drawing/2014/main" id="{3EF33A93-F563-7C4D-AF77-63CAF66882D5}"/>
              </a:ext>
            </a:extLst>
          </p:cNvPr>
          <p:cNvSpPr txBox="1"/>
          <p:nvPr/>
        </p:nvSpPr>
        <p:spPr>
          <a:xfrm>
            <a:off x="7536160" y="6012349"/>
            <a:ext cx="2016224" cy="224933"/>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a:t>
            </a:r>
            <a:r>
              <a:rPr lang="de-DE" sz="800" dirty="0" err="1">
                <a:latin typeface="Lato Light" panose="020F0302020204030203" pitchFamily="34" charset="77"/>
                <a:cs typeface="Poppins" pitchFamily="2" charset="77"/>
              </a:rPr>
              <a:t>www.amazon.de</a:t>
            </a:r>
            <a:endParaRPr lang="de-DE" sz="800" dirty="0">
              <a:latin typeface="Lato Light" panose="020F0302020204030203" pitchFamily="34" charset="77"/>
              <a:cs typeface="Poppins" pitchFamily="2" charset="77"/>
            </a:endParaRPr>
          </a:p>
        </p:txBody>
      </p:sp>
      <p:sp>
        <p:nvSpPr>
          <p:cNvPr id="16" name="Oval 15">
            <a:extLst>
              <a:ext uri="{FF2B5EF4-FFF2-40B4-BE49-F238E27FC236}">
                <a16:creationId xmlns:a16="http://schemas.microsoft.com/office/drawing/2014/main" id="{E513F4E9-E2A9-0544-9BEE-BDB30852F8B9}"/>
              </a:ext>
            </a:extLst>
          </p:cNvPr>
          <p:cNvSpPr/>
          <p:nvPr/>
        </p:nvSpPr>
        <p:spPr>
          <a:xfrm>
            <a:off x="2543625" y="3656305"/>
            <a:ext cx="4032428" cy="432048"/>
          </a:xfrm>
          <a:prstGeom prst="ellipse">
            <a:avLst/>
          </a:prstGeom>
          <a:noFill/>
          <a:ln w="38100">
            <a:solidFill>
              <a:srgbClr val="FFCB00"/>
            </a:solidFill>
            <a:extLst>
              <a:ext uri="{C807C97D-BFC1-408E-A445-0C87EB9F89A2}">
                <ask:lineSketchStyleProps xmlns:ask="http://schemas.microsoft.com/office/drawing/2018/sketchyshapes" sd="4138900056">
                  <a:custGeom>
                    <a:avLst/>
                    <a:gdLst>
                      <a:gd name="connsiteX0" fmla="*/ 0 w 4032428"/>
                      <a:gd name="connsiteY0" fmla="*/ 216024 h 432048"/>
                      <a:gd name="connsiteX1" fmla="*/ 2016214 w 4032428"/>
                      <a:gd name="connsiteY1" fmla="*/ 0 h 432048"/>
                      <a:gd name="connsiteX2" fmla="*/ 4032428 w 4032428"/>
                      <a:gd name="connsiteY2" fmla="*/ 216024 h 432048"/>
                      <a:gd name="connsiteX3" fmla="*/ 2016214 w 4032428"/>
                      <a:gd name="connsiteY3" fmla="*/ 432048 h 432048"/>
                      <a:gd name="connsiteX4" fmla="*/ 0 w 4032428"/>
                      <a:gd name="connsiteY4" fmla="*/ 216024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428" h="432048" extrusionOk="0">
                        <a:moveTo>
                          <a:pt x="0" y="216024"/>
                        </a:moveTo>
                        <a:cubicBezTo>
                          <a:pt x="-35070" y="17259"/>
                          <a:pt x="948241" y="-3949"/>
                          <a:pt x="2016214" y="0"/>
                        </a:cubicBezTo>
                        <a:cubicBezTo>
                          <a:pt x="3120771" y="20078"/>
                          <a:pt x="4029688" y="101017"/>
                          <a:pt x="4032428" y="216024"/>
                        </a:cubicBezTo>
                        <a:cubicBezTo>
                          <a:pt x="3898512" y="241451"/>
                          <a:pt x="3030628" y="554672"/>
                          <a:pt x="2016214" y="432048"/>
                        </a:cubicBezTo>
                        <a:cubicBezTo>
                          <a:pt x="895475" y="414837"/>
                          <a:pt x="-3037" y="318365"/>
                          <a:pt x="0" y="2160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2000" dirty="0" err="1">
              <a:solidFill>
                <a:schemeClr val="tx1"/>
              </a:solidFill>
              <a:latin typeface="Poppins" pitchFamily="2" charset="77"/>
              <a:cs typeface="Poppins" pitchFamily="2" charset="77"/>
            </a:endParaRPr>
          </a:p>
        </p:txBody>
      </p:sp>
      <p:cxnSp>
        <p:nvCxnSpPr>
          <p:cNvPr id="17" name="Straight Connector 16">
            <a:extLst>
              <a:ext uri="{FF2B5EF4-FFF2-40B4-BE49-F238E27FC236}">
                <a16:creationId xmlns:a16="http://schemas.microsoft.com/office/drawing/2014/main" id="{EC1CB3C4-27D1-EC44-8B4E-065CFBF6141A}"/>
              </a:ext>
            </a:extLst>
          </p:cNvPr>
          <p:cNvCxnSpPr>
            <a:cxnSpLocks/>
            <a:endCxn id="16" idx="2"/>
          </p:cNvCxnSpPr>
          <p:nvPr/>
        </p:nvCxnSpPr>
        <p:spPr>
          <a:xfrm>
            <a:off x="2095101" y="3661518"/>
            <a:ext cx="448524" cy="210812"/>
          </a:xfrm>
          <a:prstGeom prst="line">
            <a:avLst/>
          </a:prstGeom>
          <a:ln w="38100">
            <a:solidFill>
              <a:srgbClr val="FFCB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892E7-0DC9-7C42-BC48-F09DAEC2071E}"/>
              </a:ext>
            </a:extLst>
          </p:cNvPr>
          <p:cNvCxnSpPr>
            <a:cxnSpLocks/>
            <a:stCxn id="9" idx="3"/>
          </p:cNvCxnSpPr>
          <p:nvPr/>
        </p:nvCxnSpPr>
        <p:spPr>
          <a:xfrm flipH="1">
            <a:off x="1967046" y="3159570"/>
            <a:ext cx="4269558" cy="1688279"/>
          </a:xfrm>
          <a:prstGeom prst="line">
            <a:avLst/>
          </a:prstGeom>
          <a:ln w="38100">
            <a:solidFill>
              <a:srgbClr val="FFCB00"/>
            </a:solidFill>
          </a:ln>
        </p:spPr>
        <p:style>
          <a:lnRef idx="1">
            <a:schemeClr val="accent1"/>
          </a:lnRef>
          <a:fillRef idx="0">
            <a:schemeClr val="accent1"/>
          </a:fillRef>
          <a:effectRef idx="0">
            <a:schemeClr val="accent1"/>
          </a:effectRef>
          <a:fontRef idx="minor">
            <a:schemeClr val="tx1"/>
          </a:fontRef>
        </p:style>
      </p:cxnSp>
      <p:sp>
        <p:nvSpPr>
          <p:cNvPr id="11" name="Right Arrow 10">
            <a:extLst>
              <a:ext uri="{FF2B5EF4-FFF2-40B4-BE49-F238E27FC236}">
                <a16:creationId xmlns:a16="http://schemas.microsoft.com/office/drawing/2014/main" id="{61D571C8-3615-5F40-AC87-2366ABB1B0D3}"/>
              </a:ext>
            </a:extLst>
          </p:cNvPr>
          <p:cNvSpPr/>
          <p:nvPr/>
        </p:nvSpPr>
        <p:spPr>
          <a:xfrm>
            <a:off x="9072331" y="2351965"/>
            <a:ext cx="576064" cy="528059"/>
          </a:xfrm>
          <a:prstGeom prst="rightArrow">
            <a:avLst/>
          </a:prstGeom>
          <a:solidFill>
            <a:srgbClr val="6BAA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8" name="TextBox 17">
            <a:extLst>
              <a:ext uri="{FF2B5EF4-FFF2-40B4-BE49-F238E27FC236}">
                <a16:creationId xmlns:a16="http://schemas.microsoft.com/office/drawing/2014/main" id="{CA232009-6F95-2042-AABE-4184B57092C7}"/>
              </a:ext>
            </a:extLst>
          </p:cNvPr>
          <p:cNvSpPr txBox="1"/>
          <p:nvPr/>
        </p:nvSpPr>
        <p:spPr>
          <a:xfrm>
            <a:off x="9469316" y="2351965"/>
            <a:ext cx="2579345" cy="1725024"/>
          </a:xfrm>
          <a:prstGeom prst="rect">
            <a:avLst/>
          </a:prstGeom>
          <a:noFill/>
        </p:spPr>
        <p:txBody>
          <a:bodyPr wrap="square" rtlCol="0">
            <a:spAutoFit/>
          </a:bodyPr>
          <a:lstStyle/>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Transparency</a:t>
            </a:r>
          </a:p>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Trust</a:t>
            </a:r>
          </a:p>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Effectiveness</a:t>
            </a:r>
          </a:p>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Persuasiveness</a:t>
            </a:r>
          </a:p>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Satisfaction</a:t>
            </a:r>
          </a:p>
        </p:txBody>
      </p:sp>
      <p:sp>
        <p:nvSpPr>
          <p:cNvPr id="19" name="Slide Number Placeholder 3">
            <a:extLst>
              <a:ext uri="{FF2B5EF4-FFF2-40B4-BE49-F238E27FC236}">
                <a16:creationId xmlns:a16="http://schemas.microsoft.com/office/drawing/2014/main" id="{9F586D92-EA52-DB42-8C2C-09C459626B9E}"/>
              </a:ext>
            </a:extLst>
          </p:cNvPr>
          <p:cNvSpPr>
            <a:spLocks noGrp="1"/>
          </p:cNvSpPr>
          <p:nvPr>
            <p:ph type="sldNum" sz="quarter" idx="12"/>
          </p:nvPr>
        </p:nvSpPr>
        <p:spPr>
          <a:xfrm>
            <a:off x="9061938" y="6356350"/>
            <a:ext cx="2872153" cy="365125"/>
          </a:xfrm>
        </p:spPr>
        <p:txBody>
          <a:bodyPr/>
          <a:lstStyle/>
          <a:p>
            <a:r>
              <a:rPr lang="en-DE" dirty="0"/>
              <a:t>| </a:t>
            </a:r>
            <a:fld id="{3DF76B2C-8021-2942-A2B3-B42E91FDE4B0}" type="slidenum">
              <a:rPr lang="en-DE" smtClean="0"/>
              <a:pPr/>
              <a:t>52</a:t>
            </a:fld>
            <a:endParaRPr lang="en-DE" dirty="0"/>
          </a:p>
        </p:txBody>
      </p:sp>
    </p:spTree>
    <p:extLst>
      <p:ext uri="{BB962C8B-B14F-4D97-AF65-F5344CB8AC3E}">
        <p14:creationId xmlns:p14="http://schemas.microsoft.com/office/powerpoint/2010/main" val="188394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2" grpId="0"/>
      <p:bldP spid="16" grpId="0" animBg="1"/>
      <p:bldP spid="11" grpId="0" animBg="1"/>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3F5E-C285-2147-8A60-CF3198F7242F}"/>
              </a:ext>
            </a:extLst>
          </p:cNvPr>
          <p:cNvSpPr>
            <a:spLocks noGrp="1"/>
          </p:cNvSpPr>
          <p:nvPr>
            <p:ph type="title"/>
          </p:nvPr>
        </p:nvSpPr>
        <p:spPr/>
        <p:txBody>
          <a:bodyPr/>
          <a:lstStyle/>
          <a:p>
            <a:r>
              <a:rPr lang="en-DE" dirty="0"/>
              <a:t>Explanations in Today’s Systems</a:t>
            </a:r>
          </a:p>
        </p:txBody>
      </p:sp>
      <p:sp>
        <p:nvSpPr>
          <p:cNvPr id="4" name="Slide Number Placeholder 3">
            <a:extLst>
              <a:ext uri="{FF2B5EF4-FFF2-40B4-BE49-F238E27FC236}">
                <a16:creationId xmlns:a16="http://schemas.microsoft.com/office/drawing/2014/main" id="{95520F0C-F266-7F4A-A2C4-B148A6433ADF}"/>
              </a:ext>
            </a:extLst>
          </p:cNvPr>
          <p:cNvSpPr>
            <a:spLocks noGrp="1"/>
          </p:cNvSpPr>
          <p:nvPr>
            <p:ph type="sldNum" sz="quarter" idx="12"/>
          </p:nvPr>
        </p:nvSpPr>
        <p:spPr/>
        <p:txBody>
          <a:bodyPr/>
          <a:lstStyle/>
          <a:p>
            <a:r>
              <a:rPr lang="en-DE"/>
              <a:t>| </a:t>
            </a:r>
            <a:fld id="{3DF76B2C-8021-2942-A2B3-B42E91FDE4B0}" type="slidenum">
              <a:rPr lang="en-DE" smtClean="0"/>
              <a:pPr/>
              <a:t>53</a:t>
            </a:fld>
            <a:endParaRPr lang="en-DE" dirty="0"/>
          </a:p>
        </p:txBody>
      </p:sp>
      <p:pic>
        <p:nvPicPr>
          <p:cNvPr id="5" name="Picture 4">
            <a:extLst>
              <a:ext uri="{FF2B5EF4-FFF2-40B4-BE49-F238E27FC236}">
                <a16:creationId xmlns:a16="http://schemas.microsoft.com/office/drawing/2014/main" id="{E43CCE9A-C6D7-6D4C-A89A-24E7246224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1531" y="1690688"/>
            <a:ext cx="3753968" cy="3974143"/>
          </a:xfrm>
          <a:prstGeom prst="rect">
            <a:avLst/>
          </a:prstGeom>
        </p:spPr>
      </p:pic>
      <p:pic>
        <p:nvPicPr>
          <p:cNvPr id="6" name="Picture 5">
            <a:extLst>
              <a:ext uri="{FF2B5EF4-FFF2-40B4-BE49-F238E27FC236}">
                <a16:creationId xmlns:a16="http://schemas.microsoft.com/office/drawing/2014/main" id="{574D1918-A074-094F-AD04-AE6BB47B62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59392" y="1690687"/>
            <a:ext cx="4534256" cy="3974141"/>
          </a:xfrm>
          <a:prstGeom prst="rect">
            <a:avLst/>
          </a:prstGeom>
        </p:spPr>
      </p:pic>
      <p:sp>
        <p:nvSpPr>
          <p:cNvPr id="7" name="TextBox 6">
            <a:extLst>
              <a:ext uri="{FF2B5EF4-FFF2-40B4-BE49-F238E27FC236}">
                <a16:creationId xmlns:a16="http://schemas.microsoft.com/office/drawing/2014/main" id="{C836A4D9-67FC-C949-B3A5-A4F2DE9AF822}"/>
              </a:ext>
            </a:extLst>
          </p:cNvPr>
          <p:cNvSpPr txBox="1"/>
          <p:nvPr/>
        </p:nvSpPr>
        <p:spPr>
          <a:xfrm>
            <a:off x="719422" y="2896945"/>
            <a:ext cx="1535476" cy="758926"/>
          </a:xfrm>
          <a:prstGeom prst="rect">
            <a:avLst/>
          </a:prstGeom>
          <a:noFill/>
        </p:spPr>
        <p:txBody>
          <a:bodyPr wrap="square" rtlCol="0">
            <a:spAutoFit/>
          </a:bodyPr>
          <a:lstStyle/>
          <a:p>
            <a:pPr algn="l">
              <a:lnSpc>
                <a:spcPct val="120000"/>
              </a:lnSpc>
              <a:buClr>
                <a:schemeClr val="accent3"/>
              </a:buClr>
            </a:pPr>
            <a:r>
              <a:rPr lang="en-GB" sz="1867" b="1" dirty="0">
                <a:solidFill>
                  <a:srgbClr val="FFCB00"/>
                </a:solidFill>
                <a:latin typeface="Lato" panose="020F0502020204030203" pitchFamily="34" charset="77"/>
                <a:cs typeface="Poppins" pitchFamily="2" charset="77"/>
              </a:rPr>
              <a:t>“Why” </a:t>
            </a:r>
            <a:r>
              <a:rPr lang="en-GB" sz="1867" dirty="0">
                <a:solidFill>
                  <a:srgbClr val="FFCB00"/>
                </a:solidFill>
                <a:latin typeface="Lato Light" panose="020F0302020204030203" pitchFamily="34" charset="77"/>
                <a:cs typeface="Poppins" pitchFamily="2" charset="77"/>
              </a:rPr>
              <a:t>Explanation</a:t>
            </a:r>
          </a:p>
        </p:txBody>
      </p:sp>
      <p:cxnSp>
        <p:nvCxnSpPr>
          <p:cNvPr id="8" name="Curved Connector 7">
            <a:extLst>
              <a:ext uri="{FF2B5EF4-FFF2-40B4-BE49-F238E27FC236}">
                <a16:creationId xmlns:a16="http://schemas.microsoft.com/office/drawing/2014/main" id="{28367EC4-F8FC-0E42-AF2A-0FCCB39A6D4F}"/>
              </a:ext>
            </a:extLst>
          </p:cNvPr>
          <p:cNvCxnSpPr/>
          <p:nvPr/>
        </p:nvCxnSpPr>
        <p:spPr>
          <a:xfrm flipV="1">
            <a:off x="5040281" y="2009012"/>
            <a:ext cx="1622632" cy="960107"/>
          </a:xfrm>
          <a:prstGeom prst="curvedConnector3">
            <a:avLst/>
          </a:prstGeom>
          <a:ln w="38100">
            <a:solidFill>
              <a:srgbClr val="FFCB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5976EB9-E30B-6D47-93E6-687E43BB6449}"/>
              </a:ext>
            </a:extLst>
          </p:cNvPr>
          <p:cNvSpPr/>
          <p:nvPr/>
        </p:nvSpPr>
        <p:spPr>
          <a:xfrm>
            <a:off x="3599723" y="2777098"/>
            <a:ext cx="1440559" cy="384043"/>
          </a:xfrm>
          <a:prstGeom prst="ellipse">
            <a:avLst/>
          </a:prstGeom>
          <a:noFill/>
          <a:ln w="38100">
            <a:solidFill>
              <a:srgbClr val="FFCB00"/>
            </a:solidFill>
            <a:extLst>
              <a:ext uri="{C807C97D-BFC1-408E-A445-0C87EB9F89A2}">
                <ask:lineSketchStyleProps xmlns:ask="http://schemas.microsoft.com/office/drawing/2018/sketchyshapes" sd="608385902">
                  <a:custGeom>
                    <a:avLst/>
                    <a:gdLst>
                      <a:gd name="connsiteX0" fmla="*/ 0 w 1440559"/>
                      <a:gd name="connsiteY0" fmla="*/ 192022 h 384043"/>
                      <a:gd name="connsiteX1" fmla="*/ 720280 w 1440559"/>
                      <a:gd name="connsiteY1" fmla="*/ 0 h 384043"/>
                      <a:gd name="connsiteX2" fmla="*/ 1440560 w 1440559"/>
                      <a:gd name="connsiteY2" fmla="*/ 192022 h 384043"/>
                      <a:gd name="connsiteX3" fmla="*/ 720280 w 1440559"/>
                      <a:gd name="connsiteY3" fmla="*/ 384044 h 384043"/>
                      <a:gd name="connsiteX4" fmla="*/ 0 w 1440559"/>
                      <a:gd name="connsiteY4" fmla="*/ 192022 h 38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559" h="384043" extrusionOk="0">
                        <a:moveTo>
                          <a:pt x="0" y="192022"/>
                        </a:moveTo>
                        <a:cubicBezTo>
                          <a:pt x="9579" y="74920"/>
                          <a:pt x="320035" y="-47303"/>
                          <a:pt x="720280" y="0"/>
                        </a:cubicBezTo>
                        <a:cubicBezTo>
                          <a:pt x="1119472" y="14602"/>
                          <a:pt x="1431467" y="103946"/>
                          <a:pt x="1440560" y="192022"/>
                        </a:cubicBezTo>
                        <a:cubicBezTo>
                          <a:pt x="1436432" y="301866"/>
                          <a:pt x="1120673" y="421771"/>
                          <a:pt x="720280" y="384044"/>
                        </a:cubicBezTo>
                        <a:cubicBezTo>
                          <a:pt x="308611" y="378819"/>
                          <a:pt x="-10494" y="301000"/>
                          <a:pt x="0" y="192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2000" dirty="0" err="1">
              <a:solidFill>
                <a:schemeClr val="tx1"/>
              </a:solidFill>
              <a:latin typeface="Poppins" pitchFamily="2" charset="77"/>
              <a:cs typeface="Poppins" pitchFamily="2" charset="77"/>
            </a:endParaRPr>
          </a:p>
        </p:txBody>
      </p:sp>
      <p:sp>
        <p:nvSpPr>
          <p:cNvPr id="10" name="Rectangle 9">
            <a:extLst>
              <a:ext uri="{FF2B5EF4-FFF2-40B4-BE49-F238E27FC236}">
                <a16:creationId xmlns:a16="http://schemas.microsoft.com/office/drawing/2014/main" id="{DE62A49D-66C5-924B-B41D-5617D3F1D716}"/>
              </a:ext>
            </a:extLst>
          </p:cNvPr>
          <p:cNvSpPr/>
          <p:nvPr/>
        </p:nvSpPr>
        <p:spPr>
          <a:xfrm>
            <a:off x="6566504" y="2681087"/>
            <a:ext cx="3561944" cy="1248139"/>
          </a:xfrm>
          <a:prstGeom prst="rect">
            <a:avLst/>
          </a:prstGeom>
          <a:noFill/>
          <a:ln w="38100">
            <a:solidFill>
              <a:srgbClr val="FFCB00"/>
            </a:solidFill>
            <a:extLst>
              <a:ext uri="{C807C97D-BFC1-408E-A445-0C87EB9F89A2}">
                <ask:lineSketchStyleProps xmlns:ask="http://schemas.microsoft.com/office/drawing/2018/sketchyshapes" sd="4138900056">
                  <a:custGeom>
                    <a:avLst/>
                    <a:gdLst>
                      <a:gd name="connsiteX0" fmla="*/ 0 w 3561944"/>
                      <a:gd name="connsiteY0" fmla="*/ 0 h 1248139"/>
                      <a:gd name="connsiteX1" fmla="*/ 3561944 w 3561944"/>
                      <a:gd name="connsiteY1" fmla="*/ 0 h 1248139"/>
                      <a:gd name="connsiteX2" fmla="*/ 3561944 w 3561944"/>
                      <a:gd name="connsiteY2" fmla="*/ 1248139 h 1248139"/>
                      <a:gd name="connsiteX3" fmla="*/ 0 w 3561944"/>
                      <a:gd name="connsiteY3" fmla="*/ 1248139 h 1248139"/>
                      <a:gd name="connsiteX4" fmla="*/ 0 w 3561944"/>
                      <a:gd name="connsiteY4" fmla="*/ 0 h 1248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944" h="1248139" extrusionOk="0">
                        <a:moveTo>
                          <a:pt x="0" y="0"/>
                        </a:moveTo>
                        <a:cubicBezTo>
                          <a:pt x="1392260" y="85907"/>
                          <a:pt x="2042790" y="-138608"/>
                          <a:pt x="3561944" y="0"/>
                        </a:cubicBezTo>
                        <a:cubicBezTo>
                          <a:pt x="3585304" y="285235"/>
                          <a:pt x="3583944" y="707070"/>
                          <a:pt x="3561944" y="1248139"/>
                        </a:cubicBezTo>
                        <a:cubicBezTo>
                          <a:pt x="1833499" y="1135404"/>
                          <a:pt x="1427195" y="1087699"/>
                          <a:pt x="0" y="1248139"/>
                        </a:cubicBezTo>
                        <a:cubicBezTo>
                          <a:pt x="66206" y="912829"/>
                          <a:pt x="102943" y="50762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2000" dirty="0" err="1">
              <a:solidFill>
                <a:schemeClr val="tx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D18957FC-F4BB-3B4F-89D7-78933B91091E}"/>
              </a:ext>
            </a:extLst>
          </p:cNvPr>
          <p:cNvSpPr txBox="1"/>
          <p:nvPr/>
        </p:nvSpPr>
        <p:spPr>
          <a:xfrm>
            <a:off x="10333021" y="2681087"/>
            <a:ext cx="1715640" cy="758926"/>
          </a:xfrm>
          <a:prstGeom prst="rect">
            <a:avLst/>
          </a:prstGeom>
          <a:noFill/>
        </p:spPr>
        <p:txBody>
          <a:bodyPr wrap="square" rtlCol="0">
            <a:spAutoFit/>
          </a:bodyPr>
          <a:lstStyle/>
          <a:p>
            <a:pPr algn="l">
              <a:lnSpc>
                <a:spcPct val="120000"/>
              </a:lnSpc>
              <a:buClr>
                <a:schemeClr val="accent3"/>
              </a:buClr>
            </a:pPr>
            <a:r>
              <a:rPr lang="en-GB" sz="1867" b="1" dirty="0">
                <a:solidFill>
                  <a:srgbClr val="FFCB00"/>
                </a:solidFill>
                <a:latin typeface="Lato" panose="020F0502020204030203" pitchFamily="34" charset="77"/>
                <a:cs typeface="Poppins" pitchFamily="2" charset="77"/>
              </a:rPr>
              <a:t>“Inputs” </a:t>
            </a:r>
          </a:p>
          <a:p>
            <a:pPr algn="l">
              <a:lnSpc>
                <a:spcPct val="120000"/>
              </a:lnSpc>
              <a:buClr>
                <a:schemeClr val="accent3"/>
              </a:buClr>
            </a:pPr>
            <a:r>
              <a:rPr lang="en-GB" sz="1867" dirty="0">
                <a:solidFill>
                  <a:srgbClr val="FFCB00"/>
                </a:solidFill>
                <a:latin typeface="Lato Light" panose="020F0302020204030203" pitchFamily="34" charset="77"/>
                <a:cs typeface="Poppins" pitchFamily="2" charset="77"/>
              </a:rPr>
              <a:t>Explanation</a:t>
            </a:r>
          </a:p>
        </p:txBody>
      </p:sp>
      <p:cxnSp>
        <p:nvCxnSpPr>
          <p:cNvPr id="12" name="Straight Connector 11">
            <a:extLst>
              <a:ext uri="{FF2B5EF4-FFF2-40B4-BE49-F238E27FC236}">
                <a16:creationId xmlns:a16="http://schemas.microsoft.com/office/drawing/2014/main" id="{9B47CA6B-608B-0645-920C-03A88958DE79}"/>
              </a:ext>
            </a:extLst>
          </p:cNvPr>
          <p:cNvCxnSpPr>
            <a:cxnSpLocks/>
          </p:cNvCxnSpPr>
          <p:nvPr/>
        </p:nvCxnSpPr>
        <p:spPr>
          <a:xfrm>
            <a:off x="10128448" y="2896945"/>
            <a:ext cx="204573" cy="17454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4373BA-BF15-3949-8578-5C1E65B4C191}"/>
              </a:ext>
            </a:extLst>
          </p:cNvPr>
          <p:cNvCxnSpPr>
            <a:cxnSpLocks/>
            <a:endCxn id="9" idx="2"/>
          </p:cNvCxnSpPr>
          <p:nvPr/>
        </p:nvCxnSpPr>
        <p:spPr>
          <a:xfrm flipV="1">
            <a:off x="1858979" y="2969120"/>
            <a:ext cx="1740744" cy="326958"/>
          </a:xfrm>
          <a:prstGeom prst="line">
            <a:avLst/>
          </a:prstGeom>
          <a:ln w="38100">
            <a:solidFill>
              <a:srgbClr val="FFCB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C702005-DD0A-654E-A2B7-51242C120627}"/>
              </a:ext>
            </a:extLst>
          </p:cNvPr>
          <p:cNvSpPr txBox="1"/>
          <p:nvPr/>
        </p:nvSpPr>
        <p:spPr>
          <a:xfrm>
            <a:off x="8420551" y="5592144"/>
            <a:ext cx="2304256" cy="224933"/>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a:t>
            </a:r>
            <a:r>
              <a:rPr lang="de-DE" sz="800" dirty="0" err="1">
                <a:latin typeface="Lato Light" panose="020F0302020204030203" pitchFamily="34" charset="77"/>
                <a:cs typeface="Poppins" pitchFamily="2" charset="77"/>
              </a:rPr>
              <a:t>www.facebook.com</a:t>
            </a:r>
            <a:endParaRPr lang="de-DE" sz="800" dirty="0">
              <a:latin typeface="Lato Light" panose="020F0302020204030203" pitchFamily="34" charset="77"/>
              <a:cs typeface="Poppins" pitchFamily="2" charset="77"/>
            </a:endParaRPr>
          </a:p>
        </p:txBody>
      </p:sp>
      <p:sp>
        <p:nvSpPr>
          <p:cNvPr id="15" name="Right Arrow 14">
            <a:extLst>
              <a:ext uri="{FF2B5EF4-FFF2-40B4-BE49-F238E27FC236}">
                <a16:creationId xmlns:a16="http://schemas.microsoft.com/office/drawing/2014/main" id="{4F6F57EE-D426-6743-B187-F54A7C784AD5}"/>
              </a:ext>
            </a:extLst>
          </p:cNvPr>
          <p:cNvSpPr/>
          <p:nvPr/>
        </p:nvSpPr>
        <p:spPr>
          <a:xfrm>
            <a:off x="3172451" y="5749860"/>
            <a:ext cx="576064" cy="494572"/>
          </a:xfrm>
          <a:prstGeom prst="rightArrow">
            <a:avLst/>
          </a:prstGeom>
          <a:solidFill>
            <a:srgbClr val="6BAA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TextBox 15">
            <a:extLst>
              <a:ext uri="{FF2B5EF4-FFF2-40B4-BE49-F238E27FC236}">
                <a16:creationId xmlns:a16="http://schemas.microsoft.com/office/drawing/2014/main" id="{B88F0C99-7F58-B845-9981-13D0A409F3F8}"/>
              </a:ext>
            </a:extLst>
          </p:cNvPr>
          <p:cNvSpPr txBox="1"/>
          <p:nvPr/>
        </p:nvSpPr>
        <p:spPr>
          <a:xfrm>
            <a:off x="3842783" y="5666345"/>
            <a:ext cx="5412877" cy="1418936"/>
          </a:xfrm>
          <a:prstGeom prst="rect">
            <a:avLst/>
          </a:prstGeom>
          <a:noFill/>
        </p:spPr>
        <p:txBody>
          <a:bodyPr wrap="square" numCol="2" rtlCol="0">
            <a:spAutoFit/>
          </a:bodyPr>
          <a:lstStyle/>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Transparency</a:t>
            </a:r>
          </a:p>
          <a:p>
            <a:pPr marL="112884">
              <a:lnSpc>
                <a:spcPct val="115000"/>
              </a:lnSpc>
              <a:buClr>
                <a:schemeClr val="dk2"/>
              </a:buClr>
              <a:buSzPts val="1800"/>
            </a:pPr>
            <a:r>
              <a:rPr lang="en-GB" sz="1867" b="1" dirty="0" err="1">
                <a:solidFill>
                  <a:srgbClr val="6BAAC3"/>
                </a:solidFill>
                <a:latin typeface="Lato" panose="020F0502020204030203" pitchFamily="34" charset="77"/>
                <a:ea typeface="Lato Light"/>
                <a:cs typeface="Lato Light"/>
                <a:sym typeface="Lato Light"/>
              </a:rPr>
              <a:t>Scrutability</a:t>
            </a:r>
            <a:endParaRPr lang="en-GB" sz="1867" b="1" dirty="0">
              <a:solidFill>
                <a:srgbClr val="6BAAC3"/>
              </a:solidFill>
              <a:latin typeface="Lato" panose="020F0502020204030203" pitchFamily="34" charset="77"/>
              <a:ea typeface="Lato Light"/>
              <a:cs typeface="Lato Light"/>
              <a:sym typeface="Lato Light"/>
            </a:endParaRPr>
          </a:p>
          <a:p>
            <a:pPr marL="112884">
              <a:lnSpc>
                <a:spcPct val="115000"/>
              </a:lnSpc>
              <a:buClr>
                <a:schemeClr val="dk2"/>
              </a:buClr>
              <a:buSzPts val="1800"/>
            </a:pPr>
            <a:endParaRPr lang="en-GB" sz="1867" b="1" dirty="0">
              <a:solidFill>
                <a:srgbClr val="6BAAC3"/>
              </a:solidFill>
              <a:latin typeface="Lato" panose="020F0502020204030203" pitchFamily="34" charset="77"/>
              <a:ea typeface="Lato Light"/>
              <a:cs typeface="Lato Light"/>
              <a:sym typeface="Lato Light"/>
            </a:endParaRPr>
          </a:p>
          <a:p>
            <a:pPr marL="112884">
              <a:lnSpc>
                <a:spcPct val="115000"/>
              </a:lnSpc>
              <a:buClr>
                <a:schemeClr val="dk2"/>
              </a:buClr>
              <a:buSzPts val="1800"/>
            </a:pPr>
            <a:endParaRPr lang="en-GB" sz="1867" b="1" dirty="0">
              <a:solidFill>
                <a:srgbClr val="6BAAC3"/>
              </a:solidFill>
              <a:latin typeface="Lato" panose="020F0502020204030203" pitchFamily="34" charset="77"/>
              <a:ea typeface="Lato Light"/>
              <a:cs typeface="Lato Light"/>
              <a:sym typeface="Lato Light"/>
            </a:endParaRPr>
          </a:p>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Persuasiveness</a:t>
            </a:r>
          </a:p>
          <a:p>
            <a:pPr marL="112884">
              <a:lnSpc>
                <a:spcPct val="115000"/>
              </a:lnSpc>
              <a:buClr>
                <a:schemeClr val="dk2"/>
              </a:buClr>
              <a:buSzPts val="1800"/>
            </a:pPr>
            <a:r>
              <a:rPr lang="en-GB" sz="1867" b="1" dirty="0">
                <a:solidFill>
                  <a:srgbClr val="6BAAC3"/>
                </a:solidFill>
                <a:latin typeface="Lato" panose="020F0502020204030203" pitchFamily="34" charset="77"/>
                <a:ea typeface="Lato Light"/>
                <a:cs typeface="Lato Light"/>
                <a:sym typeface="Lato Light"/>
              </a:rPr>
              <a:t>Satisfaction</a:t>
            </a:r>
          </a:p>
        </p:txBody>
      </p:sp>
    </p:spTree>
    <p:extLst>
      <p:ext uri="{BB962C8B-B14F-4D97-AF65-F5344CB8AC3E}">
        <p14:creationId xmlns:p14="http://schemas.microsoft.com/office/powerpoint/2010/main" val="35183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p:bldP spid="15"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2B4E-894A-5A44-A450-BB6E5DB31AFC}"/>
              </a:ext>
            </a:extLst>
          </p:cNvPr>
          <p:cNvSpPr>
            <a:spLocks noGrp="1"/>
          </p:cNvSpPr>
          <p:nvPr>
            <p:ph type="title"/>
          </p:nvPr>
        </p:nvSpPr>
        <p:spPr/>
        <p:txBody>
          <a:bodyPr/>
          <a:lstStyle/>
          <a:p>
            <a:r>
              <a:rPr lang="en-DE" dirty="0"/>
              <a:t>Which Questions Do Users Have?</a:t>
            </a:r>
          </a:p>
        </p:txBody>
      </p:sp>
      <p:sp>
        <p:nvSpPr>
          <p:cNvPr id="4" name="Slide Number Placeholder 3">
            <a:extLst>
              <a:ext uri="{FF2B5EF4-FFF2-40B4-BE49-F238E27FC236}">
                <a16:creationId xmlns:a16="http://schemas.microsoft.com/office/drawing/2014/main" id="{2ABB647C-6F54-B047-BF57-888D68373976}"/>
              </a:ext>
            </a:extLst>
          </p:cNvPr>
          <p:cNvSpPr>
            <a:spLocks noGrp="1"/>
          </p:cNvSpPr>
          <p:nvPr>
            <p:ph type="sldNum" sz="quarter" idx="12"/>
          </p:nvPr>
        </p:nvSpPr>
        <p:spPr>
          <a:xfrm>
            <a:off x="9061938" y="6356350"/>
            <a:ext cx="2872153" cy="365125"/>
          </a:xfrm>
        </p:spPr>
        <p:txBody>
          <a:bodyPr/>
          <a:lstStyle/>
          <a:p>
            <a:r>
              <a:rPr lang="en-DE" dirty="0"/>
              <a:t>Image &amp; Content: [Liao et al. 2020] | </a:t>
            </a:r>
            <a:fld id="{3DF76B2C-8021-2942-A2B3-B42E91FDE4B0}" type="slidenum">
              <a:rPr lang="en-DE" smtClean="0"/>
              <a:pPr/>
              <a:t>54</a:t>
            </a:fld>
            <a:endParaRPr lang="en-DE" dirty="0"/>
          </a:p>
        </p:txBody>
      </p:sp>
      <p:pic>
        <p:nvPicPr>
          <p:cNvPr id="5" name="Picture 1" descr="page6image240238208">
            <a:extLst>
              <a:ext uri="{FF2B5EF4-FFF2-40B4-BE49-F238E27FC236}">
                <a16:creationId xmlns:a16="http://schemas.microsoft.com/office/drawing/2014/main" id="{8897ACB0-07DA-9840-A559-6D9FC256B5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775592"/>
            <a:ext cx="8640960" cy="445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180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4115-E373-434B-BF2E-FE3872454E82}"/>
              </a:ext>
            </a:extLst>
          </p:cNvPr>
          <p:cNvSpPr>
            <a:spLocks noGrp="1"/>
          </p:cNvSpPr>
          <p:nvPr>
            <p:ph type="title"/>
          </p:nvPr>
        </p:nvSpPr>
        <p:spPr/>
        <p:txBody>
          <a:bodyPr>
            <a:normAutofit/>
          </a:bodyPr>
          <a:lstStyle/>
          <a:p>
            <a:r>
              <a:rPr lang="en-DE" dirty="0"/>
              <a:t>Insights from Social Sciences</a:t>
            </a:r>
          </a:p>
        </p:txBody>
      </p:sp>
      <p:sp>
        <p:nvSpPr>
          <p:cNvPr id="3" name="Text Placeholder 2">
            <a:extLst>
              <a:ext uri="{FF2B5EF4-FFF2-40B4-BE49-F238E27FC236}">
                <a16:creationId xmlns:a16="http://schemas.microsoft.com/office/drawing/2014/main" id="{938DBEFC-6065-4843-A3DB-92FC7ABB97D8}"/>
              </a:ext>
            </a:extLst>
          </p:cNvPr>
          <p:cNvSpPr>
            <a:spLocks noGrp="1"/>
          </p:cNvSpPr>
          <p:nvPr>
            <p:ph idx="1"/>
          </p:nvPr>
        </p:nvSpPr>
        <p:spPr/>
        <p:txBody>
          <a:bodyPr>
            <a:normAutofit/>
          </a:bodyPr>
          <a:lstStyle/>
          <a:p>
            <a:pPr>
              <a:lnSpc>
                <a:spcPct val="100000"/>
              </a:lnSpc>
            </a:pPr>
            <a:r>
              <a:rPr lang="de-DE" b="1" dirty="0" err="1">
                <a:latin typeface="Lato" panose="020F0502020204030203" pitchFamily="34" charset="77"/>
              </a:rPr>
              <a:t>Explanations</a:t>
            </a:r>
            <a:r>
              <a:rPr lang="de-DE" b="1" dirty="0">
                <a:latin typeface="Lato" panose="020F0502020204030203" pitchFamily="34" charset="77"/>
              </a:rPr>
              <a:t> </a:t>
            </a:r>
            <a:r>
              <a:rPr lang="de-DE" b="1" dirty="0" err="1">
                <a:latin typeface="Lato" panose="020F0502020204030203" pitchFamily="34" charset="77"/>
              </a:rPr>
              <a:t>are</a:t>
            </a:r>
            <a:r>
              <a:rPr lang="de-DE" b="1" dirty="0">
                <a:latin typeface="Lato" panose="020F0502020204030203" pitchFamily="34" charset="77"/>
              </a:rPr>
              <a:t> </a:t>
            </a:r>
            <a:r>
              <a:rPr lang="de-DE" b="1" dirty="0" err="1">
                <a:solidFill>
                  <a:srgbClr val="6BAAC3"/>
                </a:solidFill>
                <a:latin typeface="Lato" panose="020F0502020204030203" pitchFamily="34" charset="77"/>
              </a:rPr>
              <a:t>contrastive</a:t>
            </a:r>
            <a:r>
              <a:rPr lang="de-DE" b="1" dirty="0">
                <a:latin typeface="Lato" panose="020F0502020204030203" pitchFamily="34" charset="77"/>
              </a:rPr>
              <a:t>: </a:t>
            </a:r>
            <a:r>
              <a:rPr lang="de-DE" dirty="0" err="1"/>
              <a:t>Why</a:t>
            </a:r>
            <a:r>
              <a:rPr lang="de-DE" dirty="0"/>
              <a:t> X </a:t>
            </a:r>
            <a:r>
              <a:rPr lang="de-DE" dirty="0" err="1"/>
              <a:t>instead</a:t>
            </a:r>
            <a:r>
              <a:rPr lang="de-DE" dirty="0"/>
              <a:t> </a:t>
            </a:r>
            <a:r>
              <a:rPr lang="de-DE" dirty="0" err="1"/>
              <a:t>of</a:t>
            </a:r>
            <a:r>
              <a:rPr lang="de-DE" dirty="0"/>
              <a:t> Y?</a:t>
            </a:r>
          </a:p>
        </p:txBody>
      </p:sp>
      <p:sp>
        <p:nvSpPr>
          <p:cNvPr id="5" name="Rectangle 4">
            <a:extLst>
              <a:ext uri="{FF2B5EF4-FFF2-40B4-BE49-F238E27FC236}">
                <a16:creationId xmlns:a16="http://schemas.microsoft.com/office/drawing/2014/main" id="{1F4185CF-B61E-394D-B4C8-D293854AB2A3}"/>
              </a:ext>
            </a:extLst>
          </p:cNvPr>
          <p:cNvSpPr/>
          <p:nvPr/>
        </p:nvSpPr>
        <p:spPr>
          <a:xfrm>
            <a:off x="5999295" y="3605255"/>
            <a:ext cx="4992555" cy="666977"/>
          </a:xfrm>
          <a:prstGeom prst="rect">
            <a:avLst/>
          </a:prstGeom>
          <a:solidFill>
            <a:srgbClr val="6BAAC3"/>
          </a:solidFill>
          <a:ln w="28575">
            <a:noFill/>
          </a:ln>
        </p:spPr>
        <p:txBody>
          <a:bodyPr wrap="square">
            <a:spAutoFit/>
          </a:bodyPr>
          <a:lstStyle/>
          <a:p>
            <a:r>
              <a:rPr lang="en-GB" sz="1867" dirty="0">
                <a:solidFill>
                  <a:schemeClr val="bg1"/>
                </a:solidFill>
                <a:latin typeface="Lato Light" panose="020F0302020204030203" pitchFamily="34" charset="77"/>
              </a:rPr>
              <a:t>Your Mortgage was rejected since your monthly income is smaller than your neighbour’s. </a:t>
            </a:r>
          </a:p>
        </p:txBody>
      </p:sp>
      <p:pic>
        <p:nvPicPr>
          <p:cNvPr id="8" name="Picture 7">
            <a:extLst>
              <a:ext uri="{FF2B5EF4-FFF2-40B4-BE49-F238E27FC236}">
                <a16:creationId xmlns:a16="http://schemas.microsoft.com/office/drawing/2014/main" id="{715744A0-33B4-F04E-8462-A9A17B1C14B8}"/>
              </a:ext>
            </a:extLst>
          </p:cNvPr>
          <p:cNvPicPr>
            <a:picLocks noChangeAspect="1"/>
          </p:cNvPicPr>
          <p:nvPr/>
        </p:nvPicPr>
        <p:blipFill>
          <a:blip r:embed="rId3"/>
          <a:stretch>
            <a:fillRect/>
          </a:stretch>
        </p:blipFill>
        <p:spPr>
          <a:xfrm>
            <a:off x="1200149" y="2927466"/>
            <a:ext cx="4223777" cy="2289657"/>
          </a:xfrm>
          <a:prstGeom prst="rect">
            <a:avLst/>
          </a:prstGeom>
        </p:spPr>
      </p:pic>
      <p:sp>
        <p:nvSpPr>
          <p:cNvPr id="9" name="Rectangle 8">
            <a:extLst>
              <a:ext uri="{FF2B5EF4-FFF2-40B4-BE49-F238E27FC236}">
                <a16:creationId xmlns:a16="http://schemas.microsoft.com/office/drawing/2014/main" id="{E56D7DCD-E87A-DC43-956B-8CDF74CA2FC9}"/>
              </a:ext>
            </a:extLst>
          </p:cNvPr>
          <p:cNvSpPr/>
          <p:nvPr/>
        </p:nvSpPr>
        <p:spPr>
          <a:xfrm>
            <a:off x="217007" y="5199095"/>
            <a:ext cx="2351584" cy="215444"/>
          </a:xfrm>
          <a:prstGeom prst="rect">
            <a:avLst/>
          </a:prstGeom>
        </p:spPr>
        <p:txBody>
          <a:bodyPr wrap="square">
            <a:spAutoFit/>
          </a:bodyPr>
          <a:lstStyle/>
          <a:p>
            <a:pPr marL="203190" algn="r"/>
            <a:r>
              <a:rPr lang="de-DE" sz="800" dirty="0">
                <a:latin typeface="Lato Light" panose="020F0302020204030203" pitchFamily="34" charset="77"/>
              </a:rPr>
              <a:t>Source: [</a:t>
            </a:r>
            <a:r>
              <a:rPr lang="de-DE" sz="800" dirty="0" err="1">
                <a:latin typeface="Lato Light" panose="020F0302020204030203" pitchFamily="34" charset="77"/>
              </a:rPr>
              <a:t>Shneiderman</a:t>
            </a:r>
            <a:r>
              <a:rPr lang="de-DE" sz="800" dirty="0">
                <a:latin typeface="Lato Light" panose="020F0302020204030203" pitchFamily="34" charset="77"/>
              </a:rPr>
              <a:t> 2020]</a:t>
            </a:r>
          </a:p>
        </p:txBody>
      </p:sp>
      <p:sp>
        <p:nvSpPr>
          <p:cNvPr id="10" name="Slide Number Placeholder 3">
            <a:extLst>
              <a:ext uri="{FF2B5EF4-FFF2-40B4-BE49-F238E27FC236}">
                <a16:creationId xmlns:a16="http://schemas.microsoft.com/office/drawing/2014/main" id="{3047E104-570A-3142-B6B0-0060F16762BE}"/>
              </a:ext>
            </a:extLst>
          </p:cNvPr>
          <p:cNvSpPr>
            <a:spLocks noGrp="1"/>
          </p:cNvSpPr>
          <p:nvPr>
            <p:ph type="sldNum" sz="quarter" idx="12"/>
          </p:nvPr>
        </p:nvSpPr>
        <p:spPr>
          <a:xfrm>
            <a:off x="9015046" y="6356350"/>
            <a:ext cx="2919045" cy="365125"/>
          </a:xfrm>
        </p:spPr>
        <p:txBody>
          <a:bodyPr/>
          <a:lstStyle/>
          <a:p>
            <a:r>
              <a:rPr lang="en-DE" dirty="0"/>
              <a:t>[</a:t>
            </a:r>
            <a:r>
              <a:rPr lang="de-DE" dirty="0"/>
              <a:t>Du 2020, Miller 2017; Molnar 2019</a:t>
            </a:r>
            <a:r>
              <a:rPr lang="en-DE" dirty="0"/>
              <a:t>] | </a:t>
            </a:r>
            <a:fld id="{3DF76B2C-8021-2942-A2B3-B42E91FDE4B0}" type="slidenum">
              <a:rPr lang="en-DE" smtClean="0"/>
              <a:pPr/>
              <a:t>55</a:t>
            </a:fld>
            <a:endParaRPr lang="en-DE" dirty="0"/>
          </a:p>
        </p:txBody>
      </p:sp>
    </p:spTree>
    <p:extLst>
      <p:ext uri="{BB962C8B-B14F-4D97-AF65-F5344CB8AC3E}">
        <p14:creationId xmlns:p14="http://schemas.microsoft.com/office/powerpoint/2010/main" val="13323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4115-E373-434B-BF2E-FE3872454E82}"/>
              </a:ext>
            </a:extLst>
          </p:cNvPr>
          <p:cNvSpPr>
            <a:spLocks noGrp="1"/>
          </p:cNvSpPr>
          <p:nvPr>
            <p:ph type="title"/>
          </p:nvPr>
        </p:nvSpPr>
        <p:spPr/>
        <p:txBody>
          <a:bodyPr>
            <a:normAutofit/>
          </a:bodyPr>
          <a:lstStyle/>
          <a:p>
            <a:r>
              <a:rPr lang="en-DE" dirty="0"/>
              <a:t>Contrastive example-based Explanations</a:t>
            </a:r>
          </a:p>
        </p:txBody>
      </p:sp>
      <p:pic>
        <p:nvPicPr>
          <p:cNvPr id="4" name="Google Shape;768;p84">
            <a:extLst>
              <a:ext uri="{FF2B5EF4-FFF2-40B4-BE49-F238E27FC236}">
                <a16:creationId xmlns:a16="http://schemas.microsoft.com/office/drawing/2014/main" id="{14BF91A5-EA7D-4A49-8B33-2B4074A08992}"/>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351585" y="1782809"/>
            <a:ext cx="3167660" cy="3924364"/>
          </a:xfrm>
          <a:prstGeom prst="rect">
            <a:avLst/>
          </a:prstGeom>
          <a:noFill/>
          <a:ln>
            <a:noFill/>
          </a:ln>
        </p:spPr>
      </p:pic>
      <p:pic>
        <p:nvPicPr>
          <p:cNvPr id="5" name="Google Shape;769;p84">
            <a:extLst>
              <a:ext uri="{FF2B5EF4-FFF2-40B4-BE49-F238E27FC236}">
                <a16:creationId xmlns:a16="http://schemas.microsoft.com/office/drawing/2014/main" id="{82DEE92C-3F19-B746-8288-949AC86964C5}"/>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672064" y="1784171"/>
            <a:ext cx="3167661" cy="3924364"/>
          </a:xfrm>
          <a:prstGeom prst="rect">
            <a:avLst/>
          </a:prstGeom>
          <a:noFill/>
          <a:ln>
            <a:noFill/>
          </a:ln>
        </p:spPr>
      </p:pic>
      <p:sp>
        <p:nvSpPr>
          <p:cNvPr id="6" name="TextBox 5">
            <a:extLst>
              <a:ext uri="{FF2B5EF4-FFF2-40B4-BE49-F238E27FC236}">
                <a16:creationId xmlns:a16="http://schemas.microsoft.com/office/drawing/2014/main" id="{4FED2E56-0CA1-FE42-B023-BB3B1D765CE5}"/>
              </a:ext>
            </a:extLst>
          </p:cNvPr>
          <p:cNvSpPr txBox="1"/>
          <p:nvPr/>
        </p:nvSpPr>
        <p:spPr>
          <a:xfrm>
            <a:off x="2351585" y="5707172"/>
            <a:ext cx="3264362" cy="401905"/>
          </a:xfrm>
          <a:prstGeom prst="rect">
            <a:avLst/>
          </a:prstGeom>
          <a:noFill/>
        </p:spPr>
        <p:txBody>
          <a:bodyPr wrap="square" rtlCol="0">
            <a:spAutoFit/>
          </a:bodyPr>
          <a:lstStyle/>
          <a:p>
            <a:pPr algn="l">
              <a:lnSpc>
                <a:spcPct val="120000"/>
              </a:lnSpc>
              <a:buClr>
                <a:schemeClr val="accent3"/>
              </a:buClr>
            </a:pPr>
            <a:r>
              <a:rPr lang="de-DE" sz="1867" b="1" dirty="0">
                <a:latin typeface="Lato" panose="020F0502020204030203" pitchFamily="34" charset="77"/>
                <a:cs typeface="Poppins" pitchFamily="2" charset="77"/>
              </a:rPr>
              <a:t>Normative </a:t>
            </a:r>
            <a:r>
              <a:rPr lang="de-DE" sz="1867" b="1" dirty="0" err="1">
                <a:latin typeface="Lato" panose="020F0502020204030203" pitchFamily="34" charset="77"/>
                <a:cs typeface="Poppins" pitchFamily="2" charset="77"/>
              </a:rPr>
              <a:t>Explanations</a:t>
            </a:r>
            <a:endParaRPr lang="de-DE" sz="1867" b="1" dirty="0">
              <a:latin typeface="Lato" panose="020F0502020204030203" pitchFamily="34" charset="77"/>
              <a:cs typeface="Poppins" pitchFamily="2" charset="77"/>
            </a:endParaRPr>
          </a:p>
        </p:txBody>
      </p:sp>
      <p:sp>
        <p:nvSpPr>
          <p:cNvPr id="7" name="TextBox 6">
            <a:extLst>
              <a:ext uri="{FF2B5EF4-FFF2-40B4-BE49-F238E27FC236}">
                <a16:creationId xmlns:a16="http://schemas.microsoft.com/office/drawing/2014/main" id="{C837E282-90AD-D046-BD81-2442722A2A4E}"/>
              </a:ext>
            </a:extLst>
          </p:cNvPr>
          <p:cNvSpPr txBox="1"/>
          <p:nvPr/>
        </p:nvSpPr>
        <p:spPr>
          <a:xfrm>
            <a:off x="6672063" y="5707172"/>
            <a:ext cx="3167661" cy="401905"/>
          </a:xfrm>
          <a:prstGeom prst="rect">
            <a:avLst/>
          </a:prstGeom>
          <a:noFill/>
        </p:spPr>
        <p:txBody>
          <a:bodyPr wrap="square" rtlCol="0">
            <a:spAutoFit/>
          </a:bodyPr>
          <a:lstStyle/>
          <a:p>
            <a:pPr algn="l">
              <a:lnSpc>
                <a:spcPct val="120000"/>
              </a:lnSpc>
              <a:buClr>
                <a:schemeClr val="accent3"/>
              </a:buClr>
            </a:pPr>
            <a:r>
              <a:rPr lang="de-DE" sz="1867" b="1" dirty="0" err="1">
                <a:latin typeface="Lato" panose="020F0502020204030203" pitchFamily="34" charset="77"/>
                <a:cs typeface="Poppins" pitchFamily="2" charset="77"/>
              </a:rPr>
              <a:t>Comparative</a:t>
            </a:r>
            <a:r>
              <a:rPr lang="de-DE" sz="1867" b="1" dirty="0">
                <a:latin typeface="Lato" panose="020F0502020204030203" pitchFamily="34" charset="77"/>
                <a:cs typeface="Poppins" pitchFamily="2" charset="77"/>
              </a:rPr>
              <a:t> </a:t>
            </a:r>
            <a:r>
              <a:rPr lang="de-DE" sz="1867" b="1" dirty="0" err="1">
                <a:latin typeface="Lato" panose="020F0502020204030203" pitchFamily="34" charset="77"/>
                <a:cs typeface="Poppins" pitchFamily="2" charset="77"/>
              </a:rPr>
              <a:t>Explanations</a:t>
            </a:r>
            <a:endParaRPr lang="de-DE" sz="1867" b="1" dirty="0">
              <a:latin typeface="Lato" panose="020F0502020204030203" pitchFamily="34" charset="77"/>
              <a:cs typeface="Poppins" pitchFamily="2" charset="77"/>
            </a:endParaRPr>
          </a:p>
        </p:txBody>
      </p:sp>
      <p:grpSp>
        <p:nvGrpSpPr>
          <p:cNvPr id="16" name="Group 15">
            <a:extLst>
              <a:ext uri="{FF2B5EF4-FFF2-40B4-BE49-F238E27FC236}">
                <a16:creationId xmlns:a16="http://schemas.microsoft.com/office/drawing/2014/main" id="{C7C22194-D35D-C244-A85F-EA257A99454E}"/>
              </a:ext>
            </a:extLst>
          </p:cNvPr>
          <p:cNvGrpSpPr/>
          <p:nvPr/>
        </p:nvGrpSpPr>
        <p:grpSpPr>
          <a:xfrm>
            <a:off x="631198" y="3628727"/>
            <a:ext cx="10929605" cy="1826876"/>
            <a:chOff x="473398" y="2721544"/>
            <a:chExt cx="8197204" cy="1370157"/>
          </a:xfrm>
        </p:grpSpPr>
        <p:sp>
          <p:nvSpPr>
            <p:cNvPr id="12" name="Arc 11">
              <a:extLst>
                <a:ext uri="{FF2B5EF4-FFF2-40B4-BE49-F238E27FC236}">
                  <a16:creationId xmlns:a16="http://schemas.microsoft.com/office/drawing/2014/main" id="{BCE6F550-5DC5-394E-AB46-87F8794F4289}"/>
                </a:ext>
              </a:extLst>
            </p:cNvPr>
            <p:cNvSpPr/>
            <p:nvPr/>
          </p:nvSpPr>
          <p:spPr>
            <a:xfrm rot="17665237">
              <a:off x="1007604" y="2723549"/>
              <a:ext cx="1368152" cy="1368152"/>
            </a:xfrm>
            <a:prstGeom prst="arc">
              <a:avLst>
                <a:gd name="adj1" fmla="val 16721347"/>
                <a:gd name="adj2" fmla="val 0"/>
              </a:avLst>
            </a:prstGeom>
            <a:ln w="38100">
              <a:solidFill>
                <a:schemeClr val="tx1"/>
              </a:solidFill>
              <a:headEnd type="arrow" w="med" len="med"/>
              <a:tailEnd type="none" w="med" len="med"/>
              <a:extLst>
                <a:ext uri="{C807C97D-BFC1-408E-A445-0C87EB9F89A2}">
                  <ask:lineSketchStyleProps xmlns:ask="http://schemas.microsoft.com/office/drawing/2018/sketchyshapes" sd="608385902">
                    <a:custGeom>
                      <a:avLst/>
                      <a:gdLst>
                        <a:gd name="connsiteX0" fmla="*/ 1049895 w 1824202"/>
                        <a:gd name="connsiteY0" fmla="*/ 10469 h 1824203"/>
                        <a:gd name="connsiteX1" fmla="*/ 1824202 w 1824202"/>
                        <a:gd name="connsiteY1" fmla="*/ 912102 h 1824203"/>
                        <a:gd name="connsiteX2" fmla="*/ 912101 w 1824202"/>
                        <a:gd name="connsiteY2" fmla="*/ 912102 h 1824203"/>
                        <a:gd name="connsiteX3" fmla="*/ 1049895 w 1824202"/>
                        <a:gd name="connsiteY3" fmla="*/ 10469 h 1824203"/>
                        <a:gd name="connsiteX0" fmla="*/ 1049895 w 1824202"/>
                        <a:gd name="connsiteY0" fmla="*/ 10469 h 1824203"/>
                        <a:gd name="connsiteX1" fmla="*/ 1824202 w 1824202"/>
                        <a:gd name="connsiteY1" fmla="*/ 912102 h 1824203"/>
                      </a:gdLst>
                      <a:ahLst/>
                      <a:cxnLst>
                        <a:cxn ang="0">
                          <a:pos x="connsiteX0" y="connsiteY0"/>
                        </a:cxn>
                        <a:cxn ang="0">
                          <a:pos x="connsiteX1" y="connsiteY1"/>
                        </a:cxn>
                      </a:cxnLst>
                      <a:rect l="l" t="t" r="r" b="b"/>
                      <a:pathLst>
                        <a:path w="1824202" h="1824203" stroke="0" extrusionOk="0">
                          <a:moveTo>
                            <a:pt x="1049895" y="10469"/>
                          </a:moveTo>
                          <a:cubicBezTo>
                            <a:pt x="1546976" y="18863"/>
                            <a:pt x="1821961" y="418208"/>
                            <a:pt x="1824202" y="912102"/>
                          </a:cubicBezTo>
                          <a:cubicBezTo>
                            <a:pt x="1449375" y="948406"/>
                            <a:pt x="1104197" y="963364"/>
                            <a:pt x="912101" y="912102"/>
                          </a:cubicBezTo>
                          <a:cubicBezTo>
                            <a:pt x="1011678" y="495015"/>
                            <a:pt x="1046094" y="356671"/>
                            <a:pt x="1049895" y="10469"/>
                          </a:cubicBezTo>
                          <a:close/>
                        </a:path>
                        <a:path w="1824202" h="1824203" fill="none" extrusionOk="0">
                          <a:moveTo>
                            <a:pt x="1049895" y="10469"/>
                          </a:moveTo>
                          <a:cubicBezTo>
                            <a:pt x="1488370" y="75938"/>
                            <a:pt x="1760190" y="479427"/>
                            <a:pt x="1824202" y="912102"/>
                          </a:cubicBezTo>
                        </a:path>
                      </a:pathLst>
                    </a:cu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sp>
          <p:nvSpPr>
            <p:cNvPr id="13" name="Arc 12">
              <a:extLst>
                <a:ext uri="{FF2B5EF4-FFF2-40B4-BE49-F238E27FC236}">
                  <a16:creationId xmlns:a16="http://schemas.microsoft.com/office/drawing/2014/main" id="{259FC0FF-0520-9844-8401-A92880BD21C5}"/>
                </a:ext>
              </a:extLst>
            </p:cNvPr>
            <p:cNvSpPr/>
            <p:nvPr/>
          </p:nvSpPr>
          <p:spPr>
            <a:xfrm rot="3934763" flipH="1">
              <a:off x="6768245" y="2721544"/>
              <a:ext cx="1368152" cy="1368152"/>
            </a:xfrm>
            <a:prstGeom prst="arc">
              <a:avLst>
                <a:gd name="adj1" fmla="val 16721347"/>
                <a:gd name="adj2" fmla="val 0"/>
              </a:avLst>
            </a:prstGeom>
            <a:ln w="38100">
              <a:solidFill>
                <a:schemeClr val="tx1"/>
              </a:solidFill>
              <a:headEnd type="arrow" w="med" len="med"/>
              <a:tailEnd type="none" w="med" len="med"/>
              <a:extLst>
                <a:ext uri="{C807C97D-BFC1-408E-A445-0C87EB9F89A2}">
                  <ask:lineSketchStyleProps xmlns:ask="http://schemas.microsoft.com/office/drawing/2018/sketchyshapes" sd="1474421122">
                    <a:custGeom>
                      <a:avLst/>
                      <a:gdLst>
                        <a:gd name="connsiteX0" fmla="*/ 1049895 w 1824202"/>
                        <a:gd name="connsiteY0" fmla="*/ 10469 h 1824203"/>
                        <a:gd name="connsiteX1" fmla="*/ 1824202 w 1824202"/>
                        <a:gd name="connsiteY1" fmla="*/ 912102 h 1824203"/>
                        <a:gd name="connsiteX2" fmla="*/ 912101 w 1824202"/>
                        <a:gd name="connsiteY2" fmla="*/ 912102 h 1824203"/>
                        <a:gd name="connsiteX3" fmla="*/ 1049895 w 1824202"/>
                        <a:gd name="connsiteY3" fmla="*/ 10469 h 1824203"/>
                        <a:gd name="connsiteX0" fmla="*/ 1049895 w 1824202"/>
                        <a:gd name="connsiteY0" fmla="*/ 10469 h 1824203"/>
                        <a:gd name="connsiteX1" fmla="*/ 1824202 w 1824202"/>
                        <a:gd name="connsiteY1" fmla="*/ 912102 h 1824203"/>
                      </a:gdLst>
                      <a:ahLst/>
                      <a:cxnLst>
                        <a:cxn ang="0">
                          <a:pos x="connsiteX0" y="connsiteY0"/>
                        </a:cxn>
                        <a:cxn ang="0">
                          <a:pos x="connsiteX1" y="connsiteY1"/>
                        </a:cxn>
                      </a:cxnLst>
                      <a:rect l="l" t="t" r="r" b="b"/>
                      <a:pathLst>
                        <a:path w="1824202" h="1824203" stroke="0" extrusionOk="0">
                          <a:moveTo>
                            <a:pt x="1049895" y="10469"/>
                          </a:moveTo>
                          <a:cubicBezTo>
                            <a:pt x="1543793" y="150828"/>
                            <a:pt x="1762247" y="445111"/>
                            <a:pt x="1824202" y="912102"/>
                          </a:cubicBezTo>
                          <a:cubicBezTo>
                            <a:pt x="1610428" y="875588"/>
                            <a:pt x="1296729" y="967424"/>
                            <a:pt x="912101" y="912102"/>
                          </a:cubicBezTo>
                          <a:cubicBezTo>
                            <a:pt x="969777" y="648131"/>
                            <a:pt x="955417" y="268168"/>
                            <a:pt x="1049895" y="10469"/>
                          </a:cubicBezTo>
                          <a:close/>
                        </a:path>
                        <a:path w="1824202" h="1824203" fill="none" extrusionOk="0">
                          <a:moveTo>
                            <a:pt x="1049895" y="10469"/>
                          </a:moveTo>
                          <a:cubicBezTo>
                            <a:pt x="1494519" y="26122"/>
                            <a:pt x="1815361" y="475177"/>
                            <a:pt x="1824202" y="912102"/>
                          </a:cubicBezTo>
                        </a:path>
                      </a:pathLst>
                    </a:cu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sp>
          <p:nvSpPr>
            <p:cNvPr id="14" name="TextBox 13">
              <a:extLst>
                <a:ext uri="{FF2B5EF4-FFF2-40B4-BE49-F238E27FC236}">
                  <a16:creationId xmlns:a16="http://schemas.microsoft.com/office/drawing/2014/main" id="{0F0D407D-8541-5443-B94F-16AF4BCF117E}"/>
                </a:ext>
              </a:extLst>
            </p:cNvPr>
            <p:cNvSpPr txBox="1"/>
            <p:nvPr/>
          </p:nvSpPr>
          <p:spPr>
            <a:xfrm>
              <a:off x="473398" y="2974753"/>
              <a:ext cx="1146274" cy="569147"/>
            </a:xfrm>
            <a:prstGeom prst="rect">
              <a:avLst/>
            </a:prstGeom>
            <a:noFill/>
          </p:spPr>
          <p:txBody>
            <a:bodyPr wrap="square" rtlCol="0">
              <a:spAutoFit/>
            </a:bodyPr>
            <a:lstStyle/>
            <a:p>
              <a:pPr algn="l">
                <a:lnSpc>
                  <a:spcPct val="120000"/>
                </a:lnSpc>
                <a:buClr>
                  <a:schemeClr val="accent3"/>
                </a:buClr>
              </a:pPr>
              <a:r>
                <a:rPr lang="de-DE" sz="1867" b="1" dirty="0" err="1">
                  <a:solidFill>
                    <a:srgbClr val="FFCB00"/>
                  </a:solidFill>
                  <a:latin typeface="Lato" panose="020F0502020204030203" pitchFamily="34" charset="77"/>
                  <a:cs typeface="Poppins" pitchFamily="2" charset="77"/>
                </a:rPr>
                <a:t>Improves</a:t>
              </a:r>
              <a:r>
                <a:rPr lang="de-DE" sz="1867" b="1" dirty="0">
                  <a:solidFill>
                    <a:srgbClr val="FFCB00"/>
                  </a:solidFill>
                  <a:latin typeface="Lato" panose="020F0502020204030203" pitchFamily="34" charset="77"/>
                  <a:cs typeface="Poppins" pitchFamily="2" charset="77"/>
                </a:rPr>
                <a:t> </a:t>
              </a:r>
              <a:r>
                <a:rPr lang="de-DE" sz="1867" b="1" dirty="0" err="1">
                  <a:solidFill>
                    <a:srgbClr val="FFCB00"/>
                  </a:solidFill>
                  <a:latin typeface="Lato" panose="020F0502020204030203" pitchFamily="34" charset="77"/>
                  <a:cs typeface="Poppins" pitchFamily="2" charset="77"/>
                </a:rPr>
                <a:t>Undertrust</a:t>
              </a:r>
              <a:endParaRPr lang="de-DE" sz="1867" b="1" dirty="0">
                <a:solidFill>
                  <a:srgbClr val="FFCB00"/>
                </a:solidFill>
                <a:latin typeface="Lato" panose="020F0502020204030203" pitchFamily="34" charset="77"/>
                <a:cs typeface="Poppins" pitchFamily="2" charset="77"/>
              </a:endParaRPr>
            </a:p>
          </p:txBody>
        </p:sp>
        <p:sp>
          <p:nvSpPr>
            <p:cNvPr id="15" name="TextBox 14">
              <a:extLst>
                <a:ext uri="{FF2B5EF4-FFF2-40B4-BE49-F238E27FC236}">
                  <a16:creationId xmlns:a16="http://schemas.microsoft.com/office/drawing/2014/main" id="{C48B020A-900E-0E4C-A77B-2C0882DFB712}"/>
                </a:ext>
              </a:extLst>
            </p:cNvPr>
            <p:cNvSpPr txBox="1"/>
            <p:nvPr/>
          </p:nvSpPr>
          <p:spPr>
            <a:xfrm>
              <a:off x="7524328" y="3040066"/>
              <a:ext cx="1146274" cy="569147"/>
            </a:xfrm>
            <a:prstGeom prst="rect">
              <a:avLst/>
            </a:prstGeom>
            <a:noFill/>
          </p:spPr>
          <p:txBody>
            <a:bodyPr wrap="square" rtlCol="0">
              <a:spAutoFit/>
            </a:bodyPr>
            <a:lstStyle/>
            <a:p>
              <a:pPr algn="l">
                <a:lnSpc>
                  <a:spcPct val="120000"/>
                </a:lnSpc>
                <a:buClr>
                  <a:schemeClr val="accent3"/>
                </a:buClr>
              </a:pPr>
              <a:r>
                <a:rPr lang="de-DE" sz="1867" b="1" dirty="0" err="1">
                  <a:solidFill>
                    <a:srgbClr val="FFCB00"/>
                  </a:solidFill>
                  <a:latin typeface="Lato" panose="020F0502020204030203" pitchFamily="34" charset="77"/>
                  <a:cs typeface="Poppins" pitchFamily="2" charset="77"/>
                </a:rPr>
                <a:t>Avoids</a:t>
              </a:r>
              <a:r>
                <a:rPr lang="de-DE" sz="1867" b="1" dirty="0">
                  <a:solidFill>
                    <a:srgbClr val="FFCB00"/>
                  </a:solidFill>
                  <a:latin typeface="Lato" panose="020F0502020204030203" pitchFamily="34" charset="77"/>
                  <a:cs typeface="Poppins" pitchFamily="2" charset="77"/>
                </a:rPr>
                <a:t> </a:t>
              </a:r>
              <a:r>
                <a:rPr lang="de-DE" sz="1867" b="1" dirty="0" err="1">
                  <a:solidFill>
                    <a:srgbClr val="FFCB00"/>
                  </a:solidFill>
                  <a:latin typeface="Lato" panose="020F0502020204030203" pitchFamily="34" charset="77"/>
                  <a:cs typeface="Poppins" pitchFamily="2" charset="77"/>
                </a:rPr>
                <a:t>Overtrust</a:t>
              </a:r>
              <a:endParaRPr lang="de-DE" sz="1867" b="1" dirty="0">
                <a:solidFill>
                  <a:srgbClr val="FFCB00"/>
                </a:solidFill>
                <a:latin typeface="Lato" panose="020F0502020204030203" pitchFamily="34" charset="77"/>
                <a:cs typeface="Poppins" pitchFamily="2" charset="77"/>
              </a:endParaRPr>
            </a:p>
          </p:txBody>
        </p:sp>
      </p:grpSp>
      <p:sp>
        <p:nvSpPr>
          <p:cNvPr id="18" name="Slide Number Placeholder 3">
            <a:extLst>
              <a:ext uri="{FF2B5EF4-FFF2-40B4-BE49-F238E27FC236}">
                <a16:creationId xmlns:a16="http://schemas.microsoft.com/office/drawing/2014/main" id="{59CDCA28-EFEE-EC40-B78F-B4525F5920C8}"/>
              </a:ext>
            </a:extLst>
          </p:cNvPr>
          <p:cNvSpPr>
            <a:spLocks noGrp="1"/>
          </p:cNvSpPr>
          <p:nvPr>
            <p:ph type="sldNum" sz="quarter" idx="12"/>
          </p:nvPr>
        </p:nvSpPr>
        <p:spPr>
          <a:xfrm>
            <a:off x="7724274" y="6356350"/>
            <a:ext cx="4209817" cy="365125"/>
          </a:xfrm>
        </p:spPr>
        <p:txBody>
          <a:bodyPr/>
          <a:lstStyle/>
          <a:p>
            <a:r>
              <a:rPr lang="de-DE" dirty="0">
                <a:cs typeface="Poppins" pitchFamily="2" charset="77"/>
              </a:rPr>
              <a:t>Image &amp; Content:[Cai et al. 2019] </a:t>
            </a:r>
            <a:r>
              <a:rPr lang="en-DE" dirty="0"/>
              <a:t>| </a:t>
            </a:r>
            <a:fld id="{3DF76B2C-8021-2942-A2B3-B42E91FDE4B0}" type="slidenum">
              <a:rPr lang="en-DE" smtClean="0"/>
              <a:pPr/>
              <a:t>56</a:t>
            </a:fld>
            <a:endParaRPr lang="en-DE" dirty="0"/>
          </a:p>
        </p:txBody>
      </p:sp>
    </p:spTree>
    <p:extLst>
      <p:ext uri="{BB962C8B-B14F-4D97-AF65-F5344CB8AC3E}">
        <p14:creationId xmlns:p14="http://schemas.microsoft.com/office/powerpoint/2010/main" val="10654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4115-E373-434B-BF2E-FE3872454E82}"/>
              </a:ext>
            </a:extLst>
          </p:cNvPr>
          <p:cNvSpPr>
            <a:spLocks noGrp="1"/>
          </p:cNvSpPr>
          <p:nvPr>
            <p:ph type="title"/>
          </p:nvPr>
        </p:nvSpPr>
        <p:spPr/>
        <p:txBody>
          <a:bodyPr>
            <a:normAutofit/>
          </a:bodyPr>
          <a:lstStyle/>
          <a:p>
            <a:r>
              <a:rPr lang="en-DE" dirty="0"/>
              <a:t>Insights from Social Sciences</a:t>
            </a:r>
          </a:p>
        </p:txBody>
      </p:sp>
      <p:sp>
        <p:nvSpPr>
          <p:cNvPr id="3" name="Text Placeholder 2">
            <a:extLst>
              <a:ext uri="{FF2B5EF4-FFF2-40B4-BE49-F238E27FC236}">
                <a16:creationId xmlns:a16="http://schemas.microsoft.com/office/drawing/2014/main" id="{938DBEFC-6065-4843-A3DB-92FC7ABB97D8}"/>
              </a:ext>
            </a:extLst>
          </p:cNvPr>
          <p:cNvSpPr>
            <a:spLocks noGrp="1"/>
          </p:cNvSpPr>
          <p:nvPr>
            <p:ph idx="1"/>
          </p:nvPr>
        </p:nvSpPr>
        <p:spPr/>
        <p:txBody>
          <a:bodyPr>
            <a:normAutofit/>
          </a:bodyPr>
          <a:lstStyle/>
          <a:p>
            <a:pPr>
              <a:lnSpc>
                <a:spcPct val="100000"/>
              </a:lnSpc>
            </a:pPr>
            <a:r>
              <a:rPr lang="de-DE" b="1" dirty="0" err="1">
                <a:latin typeface="Lato" panose="020F0502020204030203" pitchFamily="34" charset="77"/>
              </a:rPr>
              <a:t>Explanations</a:t>
            </a:r>
            <a:r>
              <a:rPr lang="de-DE" b="1" dirty="0">
                <a:latin typeface="Lato" panose="020F0502020204030203" pitchFamily="34" charset="77"/>
              </a:rPr>
              <a:t> </a:t>
            </a:r>
            <a:r>
              <a:rPr lang="de-DE" b="1" dirty="0" err="1">
                <a:latin typeface="Lato" panose="020F0502020204030203" pitchFamily="34" charset="77"/>
              </a:rPr>
              <a:t>are</a:t>
            </a:r>
            <a:r>
              <a:rPr lang="de-DE" b="1" dirty="0">
                <a:latin typeface="Lato" panose="020F0502020204030203" pitchFamily="34" charset="77"/>
              </a:rPr>
              <a:t> </a:t>
            </a:r>
            <a:r>
              <a:rPr lang="de-DE" b="1" dirty="0" err="1">
                <a:solidFill>
                  <a:srgbClr val="6BAAC3"/>
                </a:solidFill>
                <a:latin typeface="Lato" panose="020F0502020204030203" pitchFamily="34" charset="77"/>
              </a:rPr>
              <a:t>contrastive</a:t>
            </a:r>
            <a:r>
              <a:rPr lang="de-DE" b="1" dirty="0">
                <a:latin typeface="Lato" panose="020F0502020204030203" pitchFamily="34" charset="77"/>
              </a:rPr>
              <a:t>: </a:t>
            </a:r>
            <a:r>
              <a:rPr lang="de-DE" dirty="0" err="1"/>
              <a:t>Why</a:t>
            </a:r>
            <a:r>
              <a:rPr lang="de-DE" dirty="0"/>
              <a:t> C </a:t>
            </a:r>
            <a:r>
              <a:rPr lang="de-DE" dirty="0" err="1"/>
              <a:t>instead</a:t>
            </a:r>
            <a:r>
              <a:rPr lang="de-DE" dirty="0"/>
              <a:t> </a:t>
            </a:r>
            <a:r>
              <a:rPr lang="de-DE" dirty="0" err="1"/>
              <a:t>of</a:t>
            </a:r>
            <a:r>
              <a:rPr lang="de-DE" dirty="0"/>
              <a:t> Y?</a:t>
            </a:r>
          </a:p>
          <a:p>
            <a:pPr>
              <a:lnSpc>
                <a:spcPct val="100000"/>
              </a:lnSpc>
            </a:pPr>
            <a:r>
              <a:rPr lang="de-DE" b="1" dirty="0" err="1">
                <a:latin typeface="Lato" panose="020F0502020204030203" pitchFamily="34" charset="77"/>
              </a:rPr>
              <a:t>Explanations</a:t>
            </a:r>
            <a:r>
              <a:rPr lang="de-DE" b="1" dirty="0">
                <a:latin typeface="Lato" panose="020F0502020204030203" pitchFamily="34" charset="77"/>
              </a:rPr>
              <a:t> </a:t>
            </a:r>
            <a:r>
              <a:rPr lang="de-DE" b="1" dirty="0" err="1">
                <a:latin typeface="Lato" panose="020F0502020204030203" pitchFamily="34" charset="77"/>
              </a:rPr>
              <a:t>are</a:t>
            </a:r>
            <a:r>
              <a:rPr lang="de-DE" b="1" dirty="0">
                <a:latin typeface="Lato" panose="020F0502020204030203" pitchFamily="34" charset="77"/>
              </a:rPr>
              <a:t> </a:t>
            </a:r>
            <a:r>
              <a:rPr lang="de-DE" b="1" dirty="0" err="1">
                <a:solidFill>
                  <a:srgbClr val="6BAAC3"/>
                </a:solidFill>
                <a:latin typeface="Lato" panose="020F0502020204030203" pitchFamily="34" charset="77"/>
              </a:rPr>
              <a:t>selective</a:t>
            </a:r>
            <a:r>
              <a:rPr lang="de-DE" b="1" dirty="0">
                <a:latin typeface="Lato" panose="020F0502020204030203" pitchFamily="34" charset="77"/>
              </a:rPr>
              <a:t>: </a:t>
            </a:r>
            <a:r>
              <a:rPr lang="de-DE" dirty="0"/>
              <a:t>Show </a:t>
            </a:r>
            <a:r>
              <a:rPr lang="de-DE" dirty="0" err="1"/>
              <a:t>the</a:t>
            </a:r>
            <a:r>
              <a:rPr lang="de-DE" dirty="0"/>
              <a:t> </a:t>
            </a:r>
            <a:r>
              <a:rPr lang="de-DE" dirty="0" err="1"/>
              <a:t>most</a:t>
            </a:r>
            <a:r>
              <a:rPr lang="de-DE" dirty="0"/>
              <a:t> </a:t>
            </a:r>
            <a:r>
              <a:rPr lang="de-DE" dirty="0" err="1"/>
              <a:t>important</a:t>
            </a:r>
            <a:r>
              <a:rPr lang="de-DE" dirty="0"/>
              <a:t> </a:t>
            </a:r>
            <a:r>
              <a:rPr lang="de-DE" dirty="0" err="1"/>
              <a:t>information</a:t>
            </a:r>
            <a:r>
              <a:rPr lang="de-DE" dirty="0"/>
              <a:t> </a:t>
            </a:r>
            <a:r>
              <a:rPr lang="de-DE" dirty="0" err="1"/>
              <a:t>that</a:t>
            </a:r>
            <a:r>
              <a:rPr lang="de-DE" dirty="0"/>
              <a:t> </a:t>
            </a:r>
            <a:r>
              <a:rPr lang="de-DE" dirty="0" err="1"/>
              <a:t>contributed</a:t>
            </a:r>
            <a:r>
              <a:rPr lang="de-DE" dirty="0"/>
              <a:t> </a:t>
            </a:r>
            <a:r>
              <a:rPr lang="de-DE" dirty="0" err="1"/>
              <a:t>to</a:t>
            </a:r>
            <a:r>
              <a:rPr lang="de-DE" dirty="0"/>
              <a:t> a </a:t>
            </a:r>
            <a:r>
              <a:rPr lang="de-DE" dirty="0" err="1"/>
              <a:t>decision</a:t>
            </a:r>
            <a:r>
              <a:rPr lang="de-DE" dirty="0"/>
              <a:t> (at </a:t>
            </a:r>
            <a:r>
              <a:rPr lang="de-DE" dirty="0" err="1"/>
              <a:t>the</a:t>
            </a:r>
            <a:r>
              <a:rPr lang="de-DE" dirty="0"/>
              <a:t> </a:t>
            </a:r>
            <a:r>
              <a:rPr lang="de-DE" dirty="0" err="1"/>
              <a:t>cost</a:t>
            </a:r>
            <a:r>
              <a:rPr lang="de-DE" dirty="0"/>
              <a:t> </a:t>
            </a:r>
            <a:r>
              <a:rPr lang="de-DE" dirty="0" err="1"/>
              <a:t>of</a:t>
            </a:r>
            <a:r>
              <a:rPr lang="de-DE" dirty="0"/>
              <a:t> </a:t>
            </a:r>
            <a:r>
              <a:rPr lang="de-DE" dirty="0" err="1"/>
              <a:t>completeness</a:t>
            </a:r>
            <a:r>
              <a:rPr lang="de-DE" dirty="0"/>
              <a:t>)</a:t>
            </a:r>
          </a:p>
        </p:txBody>
      </p:sp>
      <p:sp>
        <p:nvSpPr>
          <p:cNvPr id="6" name="Slide Number Placeholder 3">
            <a:extLst>
              <a:ext uri="{FF2B5EF4-FFF2-40B4-BE49-F238E27FC236}">
                <a16:creationId xmlns:a16="http://schemas.microsoft.com/office/drawing/2014/main" id="{5A349885-5596-4447-86E6-D5B776823027}"/>
              </a:ext>
            </a:extLst>
          </p:cNvPr>
          <p:cNvSpPr>
            <a:spLocks noGrp="1"/>
          </p:cNvSpPr>
          <p:nvPr>
            <p:ph type="sldNum" sz="quarter" idx="12"/>
          </p:nvPr>
        </p:nvSpPr>
        <p:spPr>
          <a:xfrm>
            <a:off x="9015046" y="6356350"/>
            <a:ext cx="2919045" cy="365125"/>
          </a:xfrm>
        </p:spPr>
        <p:txBody>
          <a:bodyPr/>
          <a:lstStyle/>
          <a:p>
            <a:r>
              <a:rPr lang="en-DE" dirty="0"/>
              <a:t>[</a:t>
            </a:r>
            <a:r>
              <a:rPr lang="de-DE" dirty="0"/>
              <a:t>Du 2020, Miller 2017; Molnar 2019</a:t>
            </a:r>
            <a:r>
              <a:rPr lang="en-DE" dirty="0"/>
              <a:t>] | </a:t>
            </a:r>
            <a:fld id="{3DF76B2C-8021-2942-A2B3-B42E91FDE4B0}" type="slidenum">
              <a:rPr lang="en-DE" smtClean="0"/>
              <a:pPr/>
              <a:t>57</a:t>
            </a:fld>
            <a:endParaRPr lang="en-DE" dirty="0"/>
          </a:p>
        </p:txBody>
      </p:sp>
    </p:spTree>
    <p:extLst>
      <p:ext uri="{BB962C8B-B14F-4D97-AF65-F5344CB8AC3E}">
        <p14:creationId xmlns:p14="http://schemas.microsoft.com/office/powerpoint/2010/main" val="227106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902D-2EBE-E843-9B38-454BC95A0B67}"/>
              </a:ext>
            </a:extLst>
          </p:cNvPr>
          <p:cNvSpPr>
            <a:spLocks noGrp="1"/>
          </p:cNvSpPr>
          <p:nvPr>
            <p:ph type="title"/>
          </p:nvPr>
        </p:nvSpPr>
        <p:spPr/>
        <p:txBody>
          <a:bodyPr>
            <a:normAutofit/>
          </a:bodyPr>
          <a:lstStyle/>
          <a:p>
            <a:r>
              <a:rPr lang="en-DE" dirty="0"/>
              <a:t>Explanations Are Selective</a:t>
            </a:r>
          </a:p>
        </p:txBody>
      </p:sp>
      <p:pic>
        <p:nvPicPr>
          <p:cNvPr id="7" name="Picture 6">
            <a:extLst>
              <a:ext uri="{FF2B5EF4-FFF2-40B4-BE49-F238E27FC236}">
                <a16:creationId xmlns:a16="http://schemas.microsoft.com/office/drawing/2014/main" id="{6180FD71-EED9-4A41-AE07-94EED4978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2249" y="1786785"/>
            <a:ext cx="3753968" cy="3974143"/>
          </a:xfrm>
          <a:prstGeom prst="rect">
            <a:avLst/>
          </a:prstGeom>
        </p:spPr>
      </p:pic>
      <p:pic>
        <p:nvPicPr>
          <p:cNvPr id="20" name="Picture 19">
            <a:extLst>
              <a:ext uri="{FF2B5EF4-FFF2-40B4-BE49-F238E27FC236}">
                <a16:creationId xmlns:a16="http://schemas.microsoft.com/office/drawing/2014/main" id="{C48A7D89-524A-B34F-B46D-A06DD3C770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0110" y="1786784"/>
            <a:ext cx="4534256" cy="3974141"/>
          </a:xfrm>
          <a:prstGeom prst="rect">
            <a:avLst/>
          </a:prstGeom>
        </p:spPr>
      </p:pic>
      <p:sp>
        <p:nvSpPr>
          <p:cNvPr id="41" name="TextBox 40">
            <a:extLst>
              <a:ext uri="{FF2B5EF4-FFF2-40B4-BE49-F238E27FC236}">
                <a16:creationId xmlns:a16="http://schemas.microsoft.com/office/drawing/2014/main" id="{C084B7E3-05E6-9B41-BC31-E4D4DE4ED709}"/>
              </a:ext>
            </a:extLst>
          </p:cNvPr>
          <p:cNvSpPr txBox="1"/>
          <p:nvPr/>
        </p:nvSpPr>
        <p:spPr>
          <a:xfrm>
            <a:off x="7270110" y="5760925"/>
            <a:ext cx="2304256" cy="230191"/>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a:t>
            </a:r>
            <a:r>
              <a:rPr lang="de-DE" sz="800" dirty="0" err="1">
                <a:latin typeface="Lato Light" panose="020F0302020204030203" pitchFamily="34" charset="77"/>
                <a:cs typeface="Poppins" pitchFamily="2" charset="77"/>
              </a:rPr>
              <a:t>www.facebook.com</a:t>
            </a:r>
            <a:endParaRPr lang="de-DE" sz="800" dirty="0">
              <a:latin typeface="Lato Light" panose="020F0302020204030203" pitchFamily="34" charset="77"/>
              <a:cs typeface="Poppins" pitchFamily="2" charset="77"/>
            </a:endParaRPr>
          </a:p>
        </p:txBody>
      </p:sp>
      <p:sp>
        <p:nvSpPr>
          <p:cNvPr id="3" name="Rectangle 2">
            <a:extLst>
              <a:ext uri="{FF2B5EF4-FFF2-40B4-BE49-F238E27FC236}">
                <a16:creationId xmlns:a16="http://schemas.microsoft.com/office/drawing/2014/main" id="{87564191-7384-6A44-927F-FC96DDDB95B3}"/>
              </a:ext>
            </a:extLst>
          </p:cNvPr>
          <p:cNvSpPr/>
          <p:nvPr/>
        </p:nvSpPr>
        <p:spPr>
          <a:xfrm>
            <a:off x="5526266" y="2297131"/>
            <a:ext cx="3561944" cy="1728192"/>
          </a:xfrm>
          <a:prstGeom prst="rect">
            <a:avLst/>
          </a:prstGeom>
          <a:noFill/>
          <a:ln w="38100">
            <a:solidFill>
              <a:srgbClr val="6BAAC3"/>
            </a:solidFill>
            <a:extLst>
              <a:ext uri="{C807C97D-BFC1-408E-A445-0C87EB9F89A2}">
                <ask:lineSketchStyleProps xmlns:ask="http://schemas.microsoft.com/office/drawing/2018/sketchyshapes" sd="4138900056">
                  <a:custGeom>
                    <a:avLst/>
                    <a:gdLst>
                      <a:gd name="connsiteX0" fmla="*/ 0 w 3561944"/>
                      <a:gd name="connsiteY0" fmla="*/ 0 h 1728192"/>
                      <a:gd name="connsiteX1" fmla="*/ 3561944 w 3561944"/>
                      <a:gd name="connsiteY1" fmla="*/ 0 h 1728192"/>
                      <a:gd name="connsiteX2" fmla="*/ 3561944 w 3561944"/>
                      <a:gd name="connsiteY2" fmla="*/ 1728192 h 1728192"/>
                      <a:gd name="connsiteX3" fmla="*/ 0 w 3561944"/>
                      <a:gd name="connsiteY3" fmla="*/ 1728192 h 1728192"/>
                      <a:gd name="connsiteX4" fmla="*/ 0 w 3561944"/>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944" h="1728192" extrusionOk="0">
                        <a:moveTo>
                          <a:pt x="0" y="0"/>
                        </a:moveTo>
                        <a:cubicBezTo>
                          <a:pt x="1392260" y="85907"/>
                          <a:pt x="2042790" y="-138608"/>
                          <a:pt x="3561944" y="0"/>
                        </a:cubicBezTo>
                        <a:cubicBezTo>
                          <a:pt x="3593521" y="334232"/>
                          <a:pt x="3695413" y="1447500"/>
                          <a:pt x="3561944" y="1728192"/>
                        </a:cubicBezTo>
                        <a:cubicBezTo>
                          <a:pt x="1833499" y="1615457"/>
                          <a:pt x="1427195" y="1567752"/>
                          <a:pt x="0" y="1728192"/>
                        </a:cubicBezTo>
                        <a:cubicBezTo>
                          <a:pt x="-80367" y="881785"/>
                          <a:pt x="59895" y="245128"/>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8" name="Slide Number Placeholder 3">
            <a:extLst>
              <a:ext uri="{FF2B5EF4-FFF2-40B4-BE49-F238E27FC236}">
                <a16:creationId xmlns:a16="http://schemas.microsoft.com/office/drawing/2014/main" id="{0C97F57C-E21C-A84A-B365-27D70E07C9EF}"/>
              </a:ext>
            </a:extLst>
          </p:cNvPr>
          <p:cNvSpPr>
            <a:spLocks noGrp="1"/>
          </p:cNvSpPr>
          <p:nvPr>
            <p:ph type="sldNum" sz="quarter" idx="12"/>
          </p:nvPr>
        </p:nvSpPr>
        <p:spPr>
          <a:xfrm>
            <a:off x="9015046" y="6356350"/>
            <a:ext cx="2919045" cy="365125"/>
          </a:xfrm>
        </p:spPr>
        <p:txBody>
          <a:bodyPr/>
          <a:lstStyle/>
          <a:p>
            <a:r>
              <a:rPr lang="en-DE" dirty="0"/>
              <a:t>| </a:t>
            </a:r>
            <a:fld id="{3DF76B2C-8021-2942-A2B3-B42E91FDE4B0}" type="slidenum">
              <a:rPr lang="en-DE" smtClean="0"/>
              <a:pPr/>
              <a:t>58</a:t>
            </a:fld>
            <a:endParaRPr lang="en-DE" dirty="0"/>
          </a:p>
        </p:txBody>
      </p:sp>
    </p:spTree>
    <p:extLst>
      <p:ext uri="{BB962C8B-B14F-4D97-AF65-F5344CB8AC3E}">
        <p14:creationId xmlns:p14="http://schemas.microsoft.com/office/powerpoint/2010/main" val="3159357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4115-E373-434B-BF2E-FE3872454E82}"/>
              </a:ext>
            </a:extLst>
          </p:cNvPr>
          <p:cNvSpPr>
            <a:spLocks noGrp="1"/>
          </p:cNvSpPr>
          <p:nvPr>
            <p:ph type="title"/>
          </p:nvPr>
        </p:nvSpPr>
        <p:spPr/>
        <p:txBody>
          <a:bodyPr>
            <a:normAutofit/>
          </a:bodyPr>
          <a:lstStyle/>
          <a:p>
            <a:r>
              <a:rPr lang="en-DE" dirty="0"/>
              <a:t>Insights from Social Sciences</a:t>
            </a:r>
          </a:p>
        </p:txBody>
      </p:sp>
      <p:sp>
        <p:nvSpPr>
          <p:cNvPr id="3" name="Text Placeholder 2">
            <a:extLst>
              <a:ext uri="{FF2B5EF4-FFF2-40B4-BE49-F238E27FC236}">
                <a16:creationId xmlns:a16="http://schemas.microsoft.com/office/drawing/2014/main" id="{938DBEFC-6065-4843-A3DB-92FC7ABB97D8}"/>
              </a:ext>
            </a:extLst>
          </p:cNvPr>
          <p:cNvSpPr>
            <a:spLocks noGrp="1"/>
          </p:cNvSpPr>
          <p:nvPr>
            <p:ph idx="1"/>
          </p:nvPr>
        </p:nvSpPr>
        <p:spPr/>
        <p:txBody>
          <a:bodyPr>
            <a:normAutofit/>
          </a:bodyPr>
          <a:lstStyle/>
          <a:p>
            <a:r>
              <a:rPr lang="de-DE" b="1" dirty="0" err="1">
                <a:latin typeface="Lato" panose="020F0502020204030203" pitchFamily="34" charset="77"/>
              </a:rPr>
              <a:t>Explanations</a:t>
            </a:r>
            <a:r>
              <a:rPr lang="de-DE" b="1" dirty="0">
                <a:latin typeface="Lato" panose="020F0502020204030203" pitchFamily="34" charset="77"/>
              </a:rPr>
              <a:t> </a:t>
            </a:r>
            <a:r>
              <a:rPr lang="de-DE" b="1" dirty="0" err="1">
                <a:latin typeface="Lato" panose="020F0502020204030203" pitchFamily="34" charset="77"/>
              </a:rPr>
              <a:t>are</a:t>
            </a:r>
            <a:r>
              <a:rPr lang="de-DE" b="1" dirty="0">
                <a:latin typeface="Lato" panose="020F0502020204030203" pitchFamily="34" charset="77"/>
              </a:rPr>
              <a:t> </a:t>
            </a:r>
            <a:r>
              <a:rPr lang="de-DE" b="1" dirty="0" err="1">
                <a:solidFill>
                  <a:srgbClr val="6BAAC3"/>
                </a:solidFill>
                <a:latin typeface="Lato" panose="020F0502020204030203" pitchFamily="34" charset="77"/>
              </a:rPr>
              <a:t>contrastive</a:t>
            </a:r>
            <a:r>
              <a:rPr lang="de-DE" b="1" dirty="0">
                <a:latin typeface="Lato" panose="020F0502020204030203" pitchFamily="34" charset="77"/>
              </a:rPr>
              <a:t>: </a:t>
            </a:r>
            <a:r>
              <a:rPr lang="de-DE" dirty="0" err="1"/>
              <a:t>Why</a:t>
            </a:r>
            <a:r>
              <a:rPr lang="de-DE" dirty="0"/>
              <a:t> C </a:t>
            </a:r>
            <a:r>
              <a:rPr lang="de-DE" dirty="0" err="1"/>
              <a:t>instead</a:t>
            </a:r>
            <a:r>
              <a:rPr lang="de-DE" dirty="0"/>
              <a:t> </a:t>
            </a:r>
            <a:r>
              <a:rPr lang="de-DE" dirty="0" err="1"/>
              <a:t>of</a:t>
            </a:r>
            <a:r>
              <a:rPr lang="de-DE" dirty="0"/>
              <a:t> Y?</a:t>
            </a:r>
          </a:p>
          <a:p>
            <a:r>
              <a:rPr lang="de-DE" b="1" dirty="0" err="1">
                <a:latin typeface="Lato" panose="020F0502020204030203" pitchFamily="34" charset="77"/>
              </a:rPr>
              <a:t>Explanations</a:t>
            </a:r>
            <a:r>
              <a:rPr lang="de-DE" b="1" dirty="0">
                <a:latin typeface="Lato" panose="020F0502020204030203" pitchFamily="34" charset="77"/>
              </a:rPr>
              <a:t> </a:t>
            </a:r>
            <a:r>
              <a:rPr lang="de-DE" b="1" dirty="0" err="1">
                <a:latin typeface="Lato" panose="020F0502020204030203" pitchFamily="34" charset="77"/>
              </a:rPr>
              <a:t>are</a:t>
            </a:r>
            <a:r>
              <a:rPr lang="de-DE" b="1" dirty="0">
                <a:latin typeface="Lato" panose="020F0502020204030203" pitchFamily="34" charset="77"/>
              </a:rPr>
              <a:t> </a:t>
            </a:r>
            <a:r>
              <a:rPr lang="de-DE" b="1" dirty="0" err="1">
                <a:solidFill>
                  <a:srgbClr val="6BAAC3"/>
                </a:solidFill>
                <a:latin typeface="Lato" panose="020F0502020204030203" pitchFamily="34" charset="77"/>
              </a:rPr>
              <a:t>selective</a:t>
            </a:r>
            <a:r>
              <a:rPr lang="de-DE" b="1" dirty="0">
                <a:latin typeface="Lato" panose="020F0502020204030203" pitchFamily="34" charset="77"/>
              </a:rPr>
              <a:t>: </a:t>
            </a:r>
            <a:r>
              <a:rPr lang="de-DE" dirty="0"/>
              <a:t>Show </a:t>
            </a:r>
            <a:r>
              <a:rPr lang="de-DE" dirty="0" err="1"/>
              <a:t>the</a:t>
            </a:r>
            <a:r>
              <a:rPr lang="de-DE" dirty="0"/>
              <a:t> </a:t>
            </a:r>
            <a:r>
              <a:rPr lang="de-DE" dirty="0" err="1"/>
              <a:t>most</a:t>
            </a:r>
            <a:r>
              <a:rPr lang="de-DE" dirty="0"/>
              <a:t> </a:t>
            </a:r>
            <a:r>
              <a:rPr lang="de-DE" dirty="0" err="1"/>
              <a:t>important</a:t>
            </a:r>
            <a:r>
              <a:rPr lang="de-DE" dirty="0"/>
              <a:t> </a:t>
            </a:r>
            <a:r>
              <a:rPr lang="de-DE" dirty="0" err="1"/>
              <a:t>information</a:t>
            </a:r>
            <a:r>
              <a:rPr lang="de-DE" dirty="0"/>
              <a:t> </a:t>
            </a:r>
            <a:r>
              <a:rPr lang="de-DE" dirty="0" err="1"/>
              <a:t>that</a:t>
            </a:r>
            <a:r>
              <a:rPr lang="de-DE" dirty="0"/>
              <a:t> </a:t>
            </a:r>
            <a:r>
              <a:rPr lang="de-DE" dirty="0" err="1"/>
              <a:t>contributed</a:t>
            </a:r>
            <a:r>
              <a:rPr lang="de-DE" dirty="0"/>
              <a:t> </a:t>
            </a:r>
            <a:r>
              <a:rPr lang="de-DE" dirty="0" err="1"/>
              <a:t>to</a:t>
            </a:r>
            <a:r>
              <a:rPr lang="de-DE" dirty="0"/>
              <a:t> a </a:t>
            </a:r>
            <a:r>
              <a:rPr lang="de-DE" dirty="0" err="1"/>
              <a:t>decision</a:t>
            </a:r>
            <a:r>
              <a:rPr lang="de-DE" dirty="0"/>
              <a:t> (at </a:t>
            </a:r>
            <a:r>
              <a:rPr lang="de-DE" dirty="0" err="1"/>
              <a:t>the</a:t>
            </a:r>
            <a:r>
              <a:rPr lang="de-DE" dirty="0"/>
              <a:t> </a:t>
            </a:r>
            <a:r>
              <a:rPr lang="de-DE" dirty="0" err="1"/>
              <a:t>cost</a:t>
            </a:r>
            <a:r>
              <a:rPr lang="de-DE" dirty="0"/>
              <a:t> </a:t>
            </a:r>
            <a:r>
              <a:rPr lang="de-DE" dirty="0" err="1"/>
              <a:t>of</a:t>
            </a:r>
            <a:r>
              <a:rPr lang="de-DE" dirty="0"/>
              <a:t> </a:t>
            </a:r>
            <a:r>
              <a:rPr lang="de-DE" dirty="0" err="1"/>
              <a:t>completeness</a:t>
            </a:r>
            <a:r>
              <a:rPr lang="de-DE" dirty="0"/>
              <a:t>)</a:t>
            </a:r>
          </a:p>
          <a:p>
            <a:r>
              <a:rPr lang="de-DE" b="1" dirty="0" err="1">
                <a:latin typeface="Lato" panose="020F0502020204030203" pitchFamily="34" charset="77"/>
              </a:rPr>
              <a:t>Explanations</a:t>
            </a:r>
            <a:r>
              <a:rPr lang="de-DE" b="1" dirty="0">
                <a:latin typeface="Lato" panose="020F0502020204030203" pitchFamily="34" charset="77"/>
              </a:rPr>
              <a:t> </a:t>
            </a:r>
            <a:r>
              <a:rPr lang="de-DE" b="1" dirty="0" err="1">
                <a:latin typeface="Lato" panose="020F0502020204030203" pitchFamily="34" charset="77"/>
              </a:rPr>
              <a:t>are</a:t>
            </a:r>
            <a:r>
              <a:rPr lang="de-DE" b="1" dirty="0">
                <a:latin typeface="Lato" panose="020F0502020204030203" pitchFamily="34" charset="77"/>
              </a:rPr>
              <a:t> </a:t>
            </a:r>
            <a:r>
              <a:rPr lang="de-DE" b="1" dirty="0" err="1">
                <a:solidFill>
                  <a:srgbClr val="6BAAC3"/>
                </a:solidFill>
                <a:latin typeface="Lato" panose="020F0502020204030203" pitchFamily="34" charset="77"/>
              </a:rPr>
              <a:t>credible</a:t>
            </a:r>
            <a:r>
              <a:rPr lang="de-DE" b="1" dirty="0">
                <a:latin typeface="Lato" panose="020F0502020204030203" pitchFamily="34" charset="77"/>
              </a:rPr>
              <a:t>: </a:t>
            </a:r>
            <a:r>
              <a:rPr lang="de-DE" dirty="0" err="1"/>
              <a:t>Be</a:t>
            </a:r>
            <a:r>
              <a:rPr lang="de-DE" dirty="0"/>
              <a:t> </a:t>
            </a:r>
            <a:r>
              <a:rPr lang="de-DE" dirty="0" err="1"/>
              <a:t>consistent</a:t>
            </a:r>
            <a:r>
              <a:rPr lang="de-DE" dirty="0"/>
              <a:t> </a:t>
            </a:r>
            <a:r>
              <a:rPr lang="de-DE" dirty="0" err="1"/>
              <a:t>with</a:t>
            </a:r>
            <a:r>
              <a:rPr lang="de-DE" dirty="0"/>
              <a:t> </a:t>
            </a:r>
            <a:r>
              <a:rPr lang="de-DE" dirty="0" err="1"/>
              <a:t>users</a:t>
            </a:r>
            <a:r>
              <a:rPr lang="de-DE" dirty="0"/>
              <a:t>‘ </a:t>
            </a:r>
            <a:r>
              <a:rPr lang="de-DE" dirty="0" err="1"/>
              <a:t>prior</a:t>
            </a:r>
            <a:r>
              <a:rPr lang="de-DE" dirty="0"/>
              <a:t> </a:t>
            </a:r>
            <a:r>
              <a:rPr lang="de-DE" dirty="0" err="1"/>
              <a:t>knowledge</a:t>
            </a:r>
            <a:endParaRPr lang="de-DE" dirty="0"/>
          </a:p>
        </p:txBody>
      </p:sp>
      <p:sp>
        <p:nvSpPr>
          <p:cNvPr id="9" name="Rectangle 8">
            <a:extLst>
              <a:ext uri="{FF2B5EF4-FFF2-40B4-BE49-F238E27FC236}">
                <a16:creationId xmlns:a16="http://schemas.microsoft.com/office/drawing/2014/main" id="{9136634F-DB2C-B04A-BFBC-29904C21566D}"/>
              </a:ext>
            </a:extLst>
          </p:cNvPr>
          <p:cNvSpPr/>
          <p:nvPr/>
        </p:nvSpPr>
        <p:spPr>
          <a:xfrm>
            <a:off x="5327915" y="4852803"/>
            <a:ext cx="4992555" cy="666977"/>
          </a:xfrm>
          <a:prstGeom prst="rect">
            <a:avLst/>
          </a:prstGeom>
          <a:solidFill>
            <a:srgbClr val="6BAAC3"/>
          </a:solidFill>
          <a:ln w="28575">
            <a:noFill/>
          </a:ln>
        </p:spPr>
        <p:txBody>
          <a:bodyPr wrap="square">
            <a:spAutoFit/>
          </a:bodyPr>
          <a:lstStyle/>
          <a:p>
            <a:r>
              <a:rPr lang="en-GB" sz="1867" dirty="0">
                <a:solidFill>
                  <a:schemeClr val="bg1"/>
                </a:solidFill>
                <a:latin typeface="Lato Light" panose="020F0302020204030203" pitchFamily="34" charset="77"/>
              </a:rPr>
              <a:t>Your mortgage was rejected because you have an A-level degree.</a:t>
            </a:r>
          </a:p>
        </p:txBody>
      </p:sp>
      <p:pic>
        <p:nvPicPr>
          <p:cNvPr id="10" name="Picture 9">
            <a:extLst>
              <a:ext uri="{FF2B5EF4-FFF2-40B4-BE49-F238E27FC236}">
                <a16:creationId xmlns:a16="http://schemas.microsoft.com/office/drawing/2014/main" id="{CE81B1FE-1E8A-BC4C-9DDC-FF53DFD58DB1}"/>
              </a:ext>
            </a:extLst>
          </p:cNvPr>
          <p:cNvPicPr>
            <a:picLocks noChangeAspect="1"/>
          </p:cNvPicPr>
          <p:nvPr/>
        </p:nvPicPr>
        <p:blipFill>
          <a:blip r:embed="rId3"/>
          <a:stretch>
            <a:fillRect/>
          </a:stretch>
        </p:blipFill>
        <p:spPr>
          <a:xfrm>
            <a:off x="2039972" y="4396329"/>
            <a:ext cx="3085481" cy="1672601"/>
          </a:xfrm>
          <a:prstGeom prst="rect">
            <a:avLst/>
          </a:prstGeom>
        </p:spPr>
      </p:pic>
      <p:sp>
        <p:nvSpPr>
          <p:cNvPr id="7" name="Slide Number Placeholder 3">
            <a:extLst>
              <a:ext uri="{FF2B5EF4-FFF2-40B4-BE49-F238E27FC236}">
                <a16:creationId xmlns:a16="http://schemas.microsoft.com/office/drawing/2014/main" id="{4C5C8C95-003B-574F-9FAB-A9ED0A3EE3E9}"/>
              </a:ext>
            </a:extLst>
          </p:cNvPr>
          <p:cNvSpPr>
            <a:spLocks noGrp="1"/>
          </p:cNvSpPr>
          <p:nvPr>
            <p:ph type="sldNum" sz="quarter" idx="12"/>
          </p:nvPr>
        </p:nvSpPr>
        <p:spPr>
          <a:xfrm>
            <a:off x="9015046" y="6356350"/>
            <a:ext cx="2919045" cy="365125"/>
          </a:xfrm>
        </p:spPr>
        <p:txBody>
          <a:bodyPr/>
          <a:lstStyle/>
          <a:p>
            <a:r>
              <a:rPr lang="en-DE" dirty="0"/>
              <a:t>[</a:t>
            </a:r>
            <a:r>
              <a:rPr lang="de-DE" dirty="0"/>
              <a:t>Du 2020, Miller 2017; Molnar 2019</a:t>
            </a:r>
            <a:r>
              <a:rPr lang="en-DE" dirty="0"/>
              <a:t>] | </a:t>
            </a:r>
            <a:fld id="{3DF76B2C-8021-2942-A2B3-B42E91FDE4B0}" type="slidenum">
              <a:rPr lang="en-DE" smtClean="0"/>
              <a:pPr/>
              <a:t>59</a:t>
            </a:fld>
            <a:endParaRPr lang="en-DE" dirty="0"/>
          </a:p>
        </p:txBody>
      </p:sp>
      <p:sp>
        <p:nvSpPr>
          <p:cNvPr id="8" name="Rectangle 7">
            <a:extLst>
              <a:ext uri="{FF2B5EF4-FFF2-40B4-BE49-F238E27FC236}">
                <a16:creationId xmlns:a16="http://schemas.microsoft.com/office/drawing/2014/main" id="{A3D0549B-2970-2F40-9A59-E195FC9AE0CC}"/>
              </a:ext>
            </a:extLst>
          </p:cNvPr>
          <p:cNvSpPr/>
          <p:nvPr/>
        </p:nvSpPr>
        <p:spPr>
          <a:xfrm>
            <a:off x="1032553" y="6051213"/>
            <a:ext cx="2351584" cy="215444"/>
          </a:xfrm>
          <a:prstGeom prst="rect">
            <a:avLst/>
          </a:prstGeom>
        </p:spPr>
        <p:txBody>
          <a:bodyPr wrap="square">
            <a:spAutoFit/>
          </a:bodyPr>
          <a:lstStyle/>
          <a:p>
            <a:pPr marL="203190" algn="r"/>
            <a:r>
              <a:rPr lang="de-DE" sz="800" dirty="0">
                <a:latin typeface="Lato Light" panose="020F0302020204030203" pitchFamily="34" charset="77"/>
              </a:rPr>
              <a:t>Source: [</a:t>
            </a:r>
            <a:r>
              <a:rPr lang="de-DE" sz="800" dirty="0" err="1">
                <a:latin typeface="Lato Light" panose="020F0302020204030203" pitchFamily="34" charset="77"/>
              </a:rPr>
              <a:t>Shneiderman</a:t>
            </a:r>
            <a:r>
              <a:rPr lang="de-DE" sz="800" dirty="0">
                <a:latin typeface="Lato Light" panose="020F0302020204030203" pitchFamily="34" charset="77"/>
              </a:rPr>
              <a:t> 2020]</a:t>
            </a:r>
          </a:p>
        </p:txBody>
      </p:sp>
    </p:spTree>
    <p:extLst>
      <p:ext uri="{BB962C8B-B14F-4D97-AF65-F5344CB8AC3E}">
        <p14:creationId xmlns:p14="http://schemas.microsoft.com/office/powerpoint/2010/main" val="20011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6</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chemeClr val="bg1"/>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Tree>
    <p:extLst>
      <p:ext uri="{BB962C8B-B14F-4D97-AF65-F5344CB8AC3E}">
        <p14:creationId xmlns:p14="http://schemas.microsoft.com/office/powerpoint/2010/main" val="321502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9"/>
                                        </p:tgtEl>
                                        <p:attrNameLst>
                                          <p:attrName>fillcolor</p:attrName>
                                        </p:attrNameLst>
                                      </p:cBhvr>
                                      <p:to>
                                        <a:srgbClr val="6BAAC3"/>
                                      </p:to>
                                    </p:animClr>
                                    <p:set>
                                      <p:cBhvr>
                                        <p:cTn id="7" dur="1000" fill="hold"/>
                                        <p:tgtEl>
                                          <p:spTgt spid="9"/>
                                        </p:tgtEl>
                                        <p:attrNameLst>
                                          <p:attrName>fill.type</p:attrName>
                                        </p:attrNameLst>
                                      </p:cBhvr>
                                      <p:to>
                                        <p:strVal val="solid"/>
                                      </p:to>
                                    </p:set>
                                    <p:set>
                                      <p:cBhvr>
                                        <p:cTn id="8" dur="1000" fill="hold"/>
                                        <p:tgtEl>
                                          <p:spTgt spid="9"/>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17"/>
                                        </p:tgtEl>
                                        <p:attrNameLst>
                                          <p:attrName>style.color</p:attrName>
                                        </p:attrNameLst>
                                      </p:cBhvr>
                                      <p:to>
                                        <a:srgbClr val="6BAAC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4115-E373-434B-BF2E-FE3872454E82}"/>
              </a:ext>
            </a:extLst>
          </p:cNvPr>
          <p:cNvSpPr>
            <a:spLocks noGrp="1"/>
          </p:cNvSpPr>
          <p:nvPr>
            <p:ph type="title"/>
          </p:nvPr>
        </p:nvSpPr>
        <p:spPr/>
        <p:txBody>
          <a:bodyPr>
            <a:normAutofit/>
          </a:bodyPr>
          <a:lstStyle/>
          <a:p>
            <a:r>
              <a:rPr lang="en-DE" dirty="0"/>
              <a:t>Insights from Social Sciences</a:t>
            </a:r>
          </a:p>
        </p:txBody>
      </p:sp>
      <p:sp>
        <p:nvSpPr>
          <p:cNvPr id="3" name="Text Placeholder 2">
            <a:extLst>
              <a:ext uri="{FF2B5EF4-FFF2-40B4-BE49-F238E27FC236}">
                <a16:creationId xmlns:a16="http://schemas.microsoft.com/office/drawing/2014/main" id="{938DBEFC-6065-4843-A3DB-92FC7ABB97D8}"/>
              </a:ext>
            </a:extLst>
          </p:cNvPr>
          <p:cNvSpPr>
            <a:spLocks noGrp="1"/>
          </p:cNvSpPr>
          <p:nvPr>
            <p:ph idx="1"/>
          </p:nvPr>
        </p:nvSpPr>
        <p:spPr/>
        <p:txBody>
          <a:bodyPr>
            <a:normAutofit/>
          </a:bodyPr>
          <a:lstStyle/>
          <a:p>
            <a:r>
              <a:rPr lang="en-GB" b="1" dirty="0">
                <a:latin typeface="Lato" panose="020F0502020204030203" pitchFamily="34" charset="77"/>
              </a:rPr>
              <a:t>Explanations are </a:t>
            </a:r>
            <a:r>
              <a:rPr lang="en-GB" b="1" dirty="0">
                <a:solidFill>
                  <a:srgbClr val="6BAAC3"/>
                </a:solidFill>
                <a:latin typeface="Lato" panose="020F0502020204030203" pitchFamily="34" charset="77"/>
              </a:rPr>
              <a:t>contrastive</a:t>
            </a:r>
            <a:r>
              <a:rPr lang="en-GB" b="1" dirty="0">
                <a:latin typeface="Lato" panose="020F0502020204030203" pitchFamily="34" charset="77"/>
              </a:rPr>
              <a:t>: </a:t>
            </a:r>
            <a:r>
              <a:rPr lang="en-GB" dirty="0"/>
              <a:t>Why C instead of Y?</a:t>
            </a:r>
          </a:p>
          <a:p>
            <a:r>
              <a:rPr lang="en-GB" b="1" dirty="0">
                <a:latin typeface="Lato" panose="020F0502020204030203" pitchFamily="34" charset="77"/>
              </a:rPr>
              <a:t>Explanations are </a:t>
            </a:r>
            <a:r>
              <a:rPr lang="en-GB" b="1" dirty="0">
                <a:solidFill>
                  <a:srgbClr val="6BAAC3"/>
                </a:solidFill>
                <a:latin typeface="Lato" panose="020F0502020204030203" pitchFamily="34" charset="77"/>
              </a:rPr>
              <a:t>selective</a:t>
            </a:r>
            <a:r>
              <a:rPr lang="en-GB" b="1" dirty="0">
                <a:latin typeface="Lato" panose="020F0502020204030203" pitchFamily="34" charset="77"/>
              </a:rPr>
              <a:t>: </a:t>
            </a:r>
            <a:r>
              <a:rPr lang="en-GB" dirty="0"/>
              <a:t>Show the most important information that contributed to a decision (at the cost of completeness)</a:t>
            </a:r>
          </a:p>
          <a:p>
            <a:r>
              <a:rPr lang="en-GB" b="1" dirty="0">
                <a:latin typeface="Lato" panose="020F0502020204030203" pitchFamily="34" charset="77"/>
              </a:rPr>
              <a:t>Explanations are </a:t>
            </a:r>
            <a:r>
              <a:rPr lang="en-GB" b="1" dirty="0">
                <a:solidFill>
                  <a:srgbClr val="6BAAC3"/>
                </a:solidFill>
                <a:latin typeface="Lato" panose="020F0502020204030203" pitchFamily="34" charset="77"/>
              </a:rPr>
              <a:t>credible</a:t>
            </a:r>
            <a:r>
              <a:rPr lang="en-GB" b="1" dirty="0">
                <a:latin typeface="Lato" panose="020F0502020204030203" pitchFamily="34" charset="77"/>
              </a:rPr>
              <a:t>: </a:t>
            </a:r>
            <a:r>
              <a:rPr lang="en-GB" dirty="0"/>
              <a:t>Be consistent with users‘ prior knowledge</a:t>
            </a:r>
          </a:p>
          <a:p>
            <a:r>
              <a:rPr lang="en-GB" b="1" dirty="0">
                <a:latin typeface="Lato" panose="020F0502020204030203" pitchFamily="34" charset="77"/>
              </a:rPr>
              <a:t>Explanations are </a:t>
            </a:r>
            <a:r>
              <a:rPr lang="en-GB" b="1" dirty="0">
                <a:solidFill>
                  <a:srgbClr val="6BAAC3"/>
                </a:solidFill>
                <a:latin typeface="Lato" panose="020F0502020204030203" pitchFamily="34" charset="77"/>
              </a:rPr>
              <a:t>conversational</a:t>
            </a:r>
            <a:r>
              <a:rPr lang="en-GB" b="1" dirty="0">
                <a:latin typeface="Lato" panose="020F0502020204030203" pitchFamily="34" charset="77"/>
              </a:rPr>
              <a:t>: </a:t>
            </a:r>
            <a:r>
              <a:rPr lang="en-GB" dirty="0"/>
              <a:t>Who reads an explanation? Allow users to raise queries</a:t>
            </a:r>
          </a:p>
        </p:txBody>
      </p:sp>
      <p:sp>
        <p:nvSpPr>
          <p:cNvPr id="6" name="Slide Number Placeholder 3">
            <a:extLst>
              <a:ext uri="{FF2B5EF4-FFF2-40B4-BE49-F238E27FC236}">
                <a16:creationId xmlns:a16="http://schemas.microsoft.com/office/drawing/2014/main" id="{BF8E7CD8-F836-0B46-B2F6-D03E26B96568}"/>
              </a:ext>
            </a:extLst>
          </p:cNvPr>
          <p:cNvSpPr>
            <a:spLocks noGrp="1"/>
          </p:cNvSpPr>
          <p:nvPr>
            <p:ph type="sldNum" sz="quarter" idx="12"/>
          </p:nvPr>
        </p:nvSpPr>
        <p:spPr>
          <a:xfrm>
            <a:off x="9015046" y="6356350"/>
            <a:ext cx="2919045" cy="365125"/>
          </a:xfrm>
        </p:spPr>
        <p:txBody>
          <a:bodyPr/>
          <a:lstStyle/>
          <a:p>
            <a:r>
              <a:rPr lang="en-DE" dirty="0"/>
              <a:t>[</a:t>
            </a:r>
            <a:r>
              <a:rPr lang="de-DE" dirty="0"/>
              <a:t>Du 2020, Miller 2017; Molnar 2019</a:t>
            </a:r>
            <a:r>
              <a:rPr lang="en-DE" dirty="0"/>
              <a:t>] | </a:t>
            </a:r>
            <a:fld id="{3DF76B2C-8021-2942-A2B3-B42E91FDE4B0}" type="slidenum">
              <a:rPr lang="en-DE" smtClean="0"/>
              <a:pPr/>
              <a:t>60</a:t>
            </a:fld>
            <a:endParaRPr lang="en-DE" dirty="0"/>
          </a:p>
        </p:txBody>
      </p:sp>
    </p:spTree>
    <p:extLst>
      <p:ext uri="{BB962C8B-B14F-4D97-AF65-F5344CB8AC3E}">
        <p14:creationId xmlns:p14="http://schemas.microsoft.com/office/powerpoint/2010/main" val="289389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5A30-3D92-6C4D-AD96-EF09CB1B8649}"/>
              </a:ext>
            </a:extLst>
          </p:cNvPr>
          <p:cNvSpPr>
            <a:spLocks noGrp="1"/>
          </p:cNvSpPr>
          <p:nvPr>
            <p:ph type="title"/>
          </p:nvPr>
        </p:nvSpPr>
        <p:spPr/>
        <p:txBody>
          <a:bodyPr>
            <a:normAutofit/>
          </a:bodyPr>
          <a:lstStyle/>
          <a:p>
            <a:r>
              <a:rPr lang="en-DE" dirty="0"/>
              <a:t>Explanations Are Conversational</a:t>
            </a:r>
          </a:p>
        </p:txBody>
      </p:sp>
      <p:pic>
        <p:nvPicPr>
          <p:cNvPr id="4" name="Picture 3">
            <a:extLst>
              <a:ext uri="{FF2B5EF4-FFF2-40B4-BE49-F238E27FC236}">
                <a16:creationId xmlns:a16="http://schemas.microsoft.com/office/drawing/2014/main" id="{524CC0C1-25CA-CB4C-90F3-145248F2F9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1996869" y="2180861"/>
            <a:ext cx="8198263" cy="2880320"/>
          </a:xfrm>
          <a:prstGeom prst="rect">
            <a:avLst/>
          </a:prstGeom>
        </p:spPr>
      </p:pic>
      <p:sp>
        <p:nvSpPr>
          <p:cNvPr id="5" name="TextBox 4">
            <a:extLst>
              <a:ext uri="{FF2B5EF4-FFF2-40B4-BE49-F238E27FC236}">
                <a16:creationId xmlns:a16="http://schemas.microsoft.com/office/drawing/2014/main" id="{738AB699-4425-CA49-AD91-343FF4342EB4}"/>
              </a:ext>
            </a:extLst>
          </p:cNvPr>
          <p:cNvSpPr txBox="1"/>
          <p:nvPr/>
        </p:nvSpPr>
        <p:spPr>
          <a:xfrm>
            <a:off x="8242707" y="5061181"/>
            <a:ext cx="2016224" cy="224933"/>
          </a:xfrm>
          <a:prstGeom prst="rect">
            <a:avLst/>
          </a:prstGeom>
          <a:noFill/>
        </p:spPr>
        <p:txBody>
          <a:bodyPr wrap="square" rtlCol="0">
            <a:spAutoFit/>
          </a:bodyPr>
          <a:lstStyle/>
          <a:p>
            <a:pPr algn="r">
              <a:lnSpc>
                <a:spcPct val="120000"/>
              </a:lnSpc>
              <a:buClr>
                <a:schemeClr val="accent3"/>
              </a:buClr>
            </a:pPr>
            <a:r>
              <a:rPr lang="de-DE" sz="800" dirty="0">
                <a:latin typeface="Lato Light" panose="020F0302020204030203" pitchFamily="34" charset="77"/>
                <a:cs typeface="Poppins" pitchFamily="2" charset="77"/>
              </a:rPr>
              <a:t>Source: </a:t>
            </a:r>
            <a:r>
              <a:rPr lang="de-DE" sz="800" dirty="0" err="1">
                <a:latin typeface="Lato Light" panose="020F0302020204030203" pitchFamily="34" charset="77"/>
                <a:cs typeface="Poppins" pitchFamily="2" charset="77"/>
              </a:rPr>
              <a:t>www.amazon.de</a:t>
            </a:r>
            <a:endParaRPr lang="de-DE" sz="800" dirty="0">
              <a:latin typeface="Lato Light" panose="020F0302020204030203" pitchFamily="34" charset="77"/>
              <a:cs typeface="Poppins" pitchFamily="2" charset="77"/>
            </a:endParaRPr>
          </a:p>
        </p:txBody>
      </p:sp>
      <p:sp>
        <p:nvSpPr>
          <p:cNvPr id="6" name="Oval 5">
            <a:extLst>
              <a:ext uri="{FF2B5EF4-FFF2-40B4-BE49-F238E27FC236}">
                <a16:creationId xmlns:a16="http://schemas.microsoft.com/office/drawing/2014/main" id="{71A10E9C-DE45-0248-A201-4B16A7F2DC33}"/>
              </a:ext>
            </a:extLst>
          </p:cNvPr>
          <p:cNvSpPr/>
          <p:nvPr/>
        </p:nvSpPr>
        <p:spPr>
          <a:xfrm>
            <a:off x="1679509" y="2123376"/>
            <a:ext cx="4992555" cy="432048"/>
          </a:xfrm>
          <a:prstGeom prst="ellipse">
            <a:avLst/>
          </a:prstGeom>
          <a:noFill/>
          <a:ln w="38100">
            <a:solidFill>
              <a:srgbClr val="FFCB00"/>
            </a:solidFill>
            <a:extLst>
              <a:ext uri="{C807C97D-BFC1-408E-A445-0C87EB9F89A2}">
                <ask:lineSketchStyleProps xmlns:ask="http://schemas.microsoft.com/office/drawing/2018/sketchyshapes" sd="4138900056">
                  <a:custGeom>
                    <a:avLst/>
                    <a:gdLst>
                      <a:gd name="connsiteX0" fmla="*/ 0 w 4992555"/>
                      <a:gd name="connsiteY0" fmla="*/ 216024 h 432048"/>
                      <a:gd name="connsiteX1" fmla="*/ 2496278 w 4992555"/>
                      <a:gd name="connsiteY1" fmla="*/ 0 h 432048"/>
                      <a:gd name="connsiteX2" fmla="*/ 4992556 w 4992555"/>
                      <a:gd name="connsiteY2" fmla="*/ 216024 h 432048"/>
                      <a:gd name="connsiteX3" fmla="*/ 2496278 w 4992555"/>
                      <a:gd name="connsiteY3" fmla="*/ 432048 h 432048"/>
                      <a:gd name="connsiteX4" fmla="*/ 0 w 4992555"/>
                      <a:gd name="connsiteY4" fmla="*/ 216024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2555" h="432048" extrusionOk="0">
                        <a:moveTo>
                          <a:pt x="0" y="216024"/>
                        </a:moveTo>
                        <a:cubicBezTo>
                          <a:pt x="-13610" y="65882"/>
                          <a:pt x="1228910" y="-9647"/>
                          <a:pt x="2496278" y="0"/>
                        </a:cubicBezTo>
                        <a:cubicBezTo>
                          <a:pt x="3865967" y="20078"/>
                          <a:pt x="4989816" y="101017"/>
                          <a:pt x="4992556" y="216024"/>
                        </a:cubicBezTo>
                        <a:cubicBezTo>
                          <a:pt x="4839014" y="227693"/>
                          <a:pt x="3760586" y="573525"/>
                          <a:pt x="2496278" y="432048"/>
                        </a:cubicBezTo>
                        <a:cubicBezTo>
                          <a:pt x="1110407" y="414837"/>
                          <a:pt x="-3037" y="318365"/>
                          <a:pt x="0" y="2160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e-DE" sz="2000" dirty="0" err="1">
              <a:solidFill>
                <a:schemeClr val="tx1"/>
              </a:solidFill>
              <a:latin typeface="Poppins" pitchFamily="2" charset="77"/>
              <a:cs typeface="Poppins" pitchFamily="2" charset="77"/>
            </a:endParaRPr>
          </a:p>
        </p:txBody>
      </p:sp>
      <p:sp>
        <p:nvSpPr>
          <p:cNvPr id="9" name="Rounded Rectangular Callout 8">
            <a:extLst>
              <a:ext uri="{FF2B5EF4-FFF2-40B4-BE49-F238E27FC236}">
                <a16:creationId xmlns:a16="http://schemas.microsoft.com/office/drawing/2014/main" id="{F9BA7952-D025-E246-B5A0-FDBC53689363}"/>
              </a:ext>
            </a:extLst>
          </p:cNvPr>
          <p:cNvSpPr/>
          <p:nvPr/>
        </p:nvSpPr>
        <p:spPr>
          <a:xfrm>
            <a:off x="2366362" y="4199956"/>
            <a:ext cx="2016224" cy="905136"/>
          </a:xfrm>
          <a:prstGeom prst="wedgeRoundRectCallout">
            <a:avLst>
              <a:gd name="adj1" fmla="val -37176"/>
              <a:gd name="adj2" fmla="val 80702"/>
              <a:gd name="adj3" fmla="val 16667"/>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000" dirty="0">
                <a:solidFill>
                  <a:schemeClr val="tx1"/>
                </a:solidFill>
                <a:latin typeface="Lato Light" panose="020F0302020204030203" pitchFamily="34" charset="77"/>
                <a:cs typeface="Poppins" pitchFamily="2" charset="77"/>
              </a:rPr>
              <a:t>Why not also book X?</a:t>
            </a:r>
          </a:p>
        </p:txBody>
      </p:sp>
      <p:sp>
        <p:nvSpPr>
          <p:cNvPr id="10" name="Rounded Rectangular Callout 9">
            <a:extLst>
              <a:ext uri="{FF2B5EF4-FFF2-40B4-BE49-F238E27FC236}">
                <a16:creationId xmlns:a16="http://schemas.microsoft.com/office/drawing/2014/main" id="{F27D7145-A215-9545-AD77-8DAF44BEA67F}"/>
              </a:ext>
            </a:extLst>
          </p:cNvPr>
          <p:cNvSpPr/>
          <p:nvPr/>
        </p:nvSpPr>
        <p:spPr>
          <a:xfrm>
            <a:off x="3924849" y="5238470"/>
            <a:ext cx="2208245" cy="905136"/>
          </a:xfrm>
          <a:prstGeom prst="wedgeRoundRectCallout">
            <a:avLst>
              <a:gd name="adj1" fmla="val -99173"/>
              <a:gd name="adj2" fmla="val 613"/>
              <a:gd name="adj3" fmla="val 16667"/>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000" dirty="0">
                <a:solidFill>
                  <a:schemeClr val="tx1"/>
                </a:solidFill>
                <a:latin typeface="Lato Light" panose="020F0302020204030203" pitchFamily="34" charset="77"/>
                <a:cs typeface="Poppins" pitchFamily="2" charset="77"/>
              </a:rPr>
              <a:t>Why this book first?</a:t>
            </a:r>
          </a:p>
        </p:txBody>
      </p:sp>
      <p:sp>
        <p:nvSpPr>
          <p:cNvPr id="11" name="Rounded Rectangular Callout 10">
            <a:extLst>
              <a:ext uri="{FF2B5EF4-FFF2-40B4-BE49-F238E27FC236}">
                <a16:creationId xmlns:a16="http://schemas.microsoft.com/office/drawing/2014/main" id="{58488117-BC2B-9846-9F3B-78308B5E1EB5}"/>
              </a:ext>
            </a:extLst>
          </p:cNvPr>
          <p:cNvSpPr/>
          <p:nvPr/>
        </p:nvSpPr>
        <p:spPr>
          <a:xfrm>
            <a:off x="762722" y="3128151"/>
            <a:ext cx="1909149" cy="905136"/>
          </a:xfrm>
          <a:prstGeom prst="wedgeRoundRectCallout">
            <a:avLst>
              <a:gd name="adj1" fmla="val -14792"/>
              <a:gd name="adj2" fmla="val 89804"/>
              <a:gd name="adj3" fmla="val 16667"/>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000" dirty="0">
                <a:solidFill>
                  <a:schemeClr val="tx1"/>
                </a:solidFill>
                <a:latin typeface="Lato Light" panose="020F0302020204030203" pitchFamily="34" charset="77"/>
                <a:cs typeface="Poppins" pitchFamily="2" charset="77"/>
              </a:rPr>
              <a:t>What happens if…</a:t>
            </a:r>
          </a:p>
        </p:txBody>
      </p:sp>
      <p:sp>
        <p:nvSpPr>
          <p:cNvPr id="13" name="Slide Number Placeholder 3">
            <a:extLst>
              <a:ext uri="{FF2B5EF4-FFF2-40B4-BE49-F238E27FC236}">
                <a16:creationId xmlns:a16="http://schemas.microsoft.com/office/drawing/2014/main" id="{4BD8FED1-B6AB-1345-99E8-02A7BD2F5349}"/>
              </a:ext>
            </a:extLst>
          </p:cNvPr>
          <p:cNvSpPr>
            <a:spLocks noGrp="1"/>
          </p:cNvSpPr>
          <p:nvPr>
            <p:ph type="sldNum" sz="quarter" idx="12"/>
          </p:nvPr>
        </p:nvSpPr>
        <p:spPr>
          <a:xfrm>
            <a:off x="9015046" y="6356350"/>
            <a:ext cx="2919045" cy="365125"/>
          </a:xfrm>
        </p:spPr>
        <p:txBody>
          <a:bodyPr/>
          <a:lstStyle/>
          <a:p>
            <a:r>
              <a:rPr lang="en-DE" dirty="0"/>
              <a:t>| </a:t>
            </a:r>
            <a:fld id="{3DF76B2C-8021-2942-A2B3-B42E91FDE4B0}" type="slidenum">
              <a:rPr lang="en-DE" smtClean="0"/>
              <a:pPr/>
              <a:t>61</a:t>
            </a:fld>
            <a:endParaRPr lang="en-DE" dirty="0"/>
          </a:p>
        </p:txBody>
      </p:sp>
      <p:pic>
        <p:nvPicPr>
          <p:cNvPr id="15" name="Graphic 14" descr="User">
            <a:extLst>
              <a:ext uri="{FF2B5EF4-FFF2-40B4-BE49-F238E27FC236}">
                <a16:creationId xmlns:a16="http://schemas.microsoft.com/office/drawing/2014/main" id="{21570B7F-02AD-9246-B316-499AE33DCE0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855" y="4247822"/>
            <a:ext cx="2179307" cy="2179307"/>
          </a:xfrm>
          <a:prstGeom prst="rect">
            <a:avLst/>
          </a:prstGeom>
        </p:spPr>
      </p:pic>
    </p:spTree>
    <p:extLst>
      <p:ext uri="{BB962C8B-B14F-4D97-AF65-F5344CB8AC3E}">
        <p14:creationId xmlns:p14="http://schemas.microsoft.com/office/powerpoint/2010/main" val="39738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19F6-9F77-8E4F-93D2-B2021448AC9A}"/>
              </a:ext>
            </a:extLst>
          </p:cNvPr>
          <p:cNvSpPr>
            <a:spLocks noGrp="1"/>
          </p:cNvSpPr>
          <p:nvPr>
            <p:ph type="title"/>
          </p:nvPr>
        </p:nvSpPr>
        <p:spPr/>
        <p:txBody>
          <a:bodyPr>
            <a:normAutofit/>
          </a:bodyPr>
          <a:lstStyle/>
          <a:p>
            <a:r>
              <a:rPr lang="en-DE" dirty="0"/>
              <a:t>Post-hoc vs Interactive Explanations</a:t>
            </a:r>
          </a:p>
        </p:txBody>
      </p:sp>
      <p:grpSp>
        <p:nvGrpSpPr>
          <p:cNvPr id="5" name="Group 4">
            <a:extLst>
              <a:ext uri="{FF2B5EF4-FFF2-40B4-BE49-F238E27FC236}">
                <a16:creationId xmlns:a16="http://schemas.microsoft.com/office/drawing/2014/main" id="{C8F71890-4AA0-2244-8AC4-D82FBF78EE0B}"/>
              </a:ext>
            </a:extLst>
          </p:cNvPr>
          <p:cNvGrpSpPr/>
          <p:nvPr/>
        </p:nvGrpSpPr>
        <p:grpSpPr>
          <a:xfrm>
            <a:off x="1848935" y="1777498"/>
            <a:ext cx="2688299" cy="4293245"/>
            <a:chOff x="1835696" y="1347614"/>
            <a:chExt cx="2088232" cy="3450248"/>
          </a:xfrm>
        </p:grpSpPr>
        <p:pic>
          <p:nvPicPr>
            <p:cNvPr id="3" name="Picture 2">
              <a:extLst>
                <a:ext uri="{FF2B5EF4-FFF2-40B4-BE49-F238E27FC236}">
                  <a16:creationId xmlns:a16="http://schemas.microsoft.com/office/drawing/2014/main" id="{743BFB6C-0C69-EF48-882C-848A10A87F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35696" y="1347614"/>
              <a:ext cx="2088232" cy="3420830"/>
            </a:xfrm>
            <a:prstGeom prst="rect">
              <a:avLst/>
            </a:prstGeom>
          </p:spPr>
        </p:pic>
        <p:sp>
          <p:nvSpPr>
            <p:cNvPr id="4" name="Rectangle 3">
              <a:extLst>
                <a:ext uri="{FF2B5EF4-FFF2-40B4-BE49-F238E27FC236}">
                  <a16:creationId xmlns:a16="http://schemas.microsoft.com/office/drawing/2014/main" id="{163BE3FF-0EE4-EC49-B7C4-A6926678583B}"/>
                </a:ext>
              </a:extLst>
            </p:cNvPr>
            <p:cNvSpPr/>
            <p:nvPr/>
          </p:nvSpPr>
          <p:spPr>
            <a:xfrm>
              <a:off x="2627784" y="2484000"/>
              <a:ext cx="504056" cy="162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Rectangle 10">
              <a:extLst>
                <a:ext uri="{FF2B5EF4-FFF2-40B4-BE49-F238E27FC236}">
                  <a16:creationId xmlns:a16="http://schemas.microsoft.com/office/drawing/2014/main" id="{BBB6D9F2-3BDA-CE4C-8DE6-9C528534B16B}"/>
                </a:ext>
              </a:extLst>
            </p:cNvPr>
            <p:cNvSpPr/>
            <p:nvPr/>
          </p:nvSpPr>
          <p:spPr>
            <a:xfrm>
              <a:off x="2483768" y="4635862"/>
              <a:ext cx="504056" cy="162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grpSp>
      <p:grpSp>
        <p:nvGrpSpPr>
          <p:cNvPr id="12" name="Group 11">
            <a:extLst>
              <a:ext uri="{FF2B5EF4-FFF2-40B4-BE49-F238E27FC236}">
                <a16:creationId xmlns:a16="http://schemas.microsoft.com/office/drawing/2014/main" id="{94594092-9585-094B-BF9B-68DAFC8FF90B}"/>
              </a:ext>
            </a:extLst>
          </p:cNvPr>
          <p:cNvGrpSpPr/>
          <p:nvPr/>
        </p:nvGrpSpPr>
        <p:grpSpPr>
          <a:xfrm>
            <a:off x="5816119" y="2080913"/>
            <a:ext cx="4235648" cy="3263609"/>
            <a:chOff x="4139952" y="1419623"/>
            <a:chExt cx="3176736" cy="2447707"/>
          </a:xfrm>
        </p:grpSpPr>
        <p:pic>
          <p:nvPicPr>
            <p:cNvPr id="10" name="Picture 9">
              <a:extLst>
                <a:ext uri="{FF2B5EF4-FFF2-40B4-BE49-F238E27FC236}">
                  <a16:creationId xmlns:a16="http://schemas.microsoft.com/office/drawing/2014/main" id="{72A38A27-9BC9-D24B-8979-B884BBACAB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39952" y="1419623"/>
              <a:ext cx="3176736" cy="2376264"/>
            </a:xfrm>
            <a:prstGeom prst="rect">
              <a:avLst/>
            </a:prstGeom>
          </p:spPr>
        </p:pic>
        <p:sp>
          <p:nvSpPr>
            <p:cNvPr id="6" name="Rectangle 5">
              <a:extLst>
                <a:ext uri="{FF2B5EF4-FFF2-40B4-BE49-F238E27FC236}">
                  <a16:creationId xmlns:a16="http://schemas.microsoft.com/office/drawing/2014/main" id="{461F75C7-0BD1-914C-9E13-98C1AB936999}"/>
                </a:ext>
              </a:extLst>
            </p:cNvPr>
            <p:cNvSpPr/>
            <p:nvPr/>
          </p:nvSpPr>
          <p:spPr>
            <a:xfrm>
              <a:off x="5441200" y="3749602"/>
              <a:ext cx="576064" cy="11772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grpSp>
      <p:sp>
        <p:nvSpPr>
          <p:cNvPr id="13" name="Slide Number Placeholder 3">
            <a:extLst>
              <a:ext uri="{FF2B5EF4-FFF2-40B4-BE49-F238E27FC236}">
                <a16:creationId xmlns:a16="http://schemas.microsoft.com/office/drawing/2014/main" id="{61DA7A21-5160-494E-9F07-A0B1811EED8F}"/>
              </a:ext>
            </a:extLst>
          </p:cNvPr>
          <p:cNvSpPr>
            <a:spLocks noGrp="1"/>
          </p:cNvSpPr>
          <p:nvPr>
            <p:ph type="sldNum" sz="quarter" idx="12"/>
          </p:nvPr>
        </p:nvSpPr>
        <p:spPr>
          <a:xfrm>
            <a:off x="8482264" y="6356350"/>
            <a:ext cx="3451828" cy="365125"/>
          </a:xfrm>
        </p:spPr>
        <p:txBody>
          <a:bodyPr/>
          <a:lstStyle/>
          <a:p>
            <a:r>
              <a:rPr lang="en-DE" dirty="0"/>
              <a:t>Image &amp; Content: [Shneiderman 2020] | </a:t>
            </a:r>
            <a:fld id="{3DF76B2C-8021-2942-A2B3-B42E91FDE4B0}" type="slidenum">
              <a:rPr lang="en-DE" smtClean="0"/>
              <a:pPr/>
              <a:t>62</a:t>
            </a:fld>
            <a:endParaRPr lang="en-DE" dirty="0"/>
          </a:p>
        </p:txBody>
      </p:sp>
    </p:spTree>
    <p:extLst>
      <p:ext uri="{BB962C8B-B14F-4D97-AF65-F5344CB8AC3E}">
        <p14:creationId xmlns:p14="http://schemas.microsoft.com/office/powerpoint/2010/main" val="37269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19F6-9F77-8E4F-93D2-B2021448AC9A}"/>
              </a:ext>
            </a:extLst>
          </p:cNvPr>
          <p:cNvSpPr>
            <a:spLocks noGrp="1"/>
          </p:cNvSpPr>
          <p:nvPr>
            <p:ph type="title"/>
          </p:nvPr>
        </p:nvSpPr>
        <p:spPr/>
        <p:txBody>
          <a:bodyPr>
            <a:normAutofit/>
          </a:bodyPr>
          <a:lstStyle/>
          <a:p>
            <a:r>
              <a:rPr lang="en-DE" dirty="0"/>
              <a:t>Interactive Explanations</a:t>
            </a:r>
          </a:p>
        </p:txBody>
      </p:sp>
      <p:pic>
        <p:nvPicPr>
          <p:cNvPr id="3073" name="Picture 1" descr="page5image2852180784">
            <a:extLst>
              <a:ext uri="{FF2B5EF4-FFF2-40B4-BE49-F238E27FC236}">
                <a16:creationId xmlns:a16="http://schemas.microsoft.com/office/drawing/2014/main" id="{4C15A490-D6E1-FB44-B976-34858E37E27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0383" y="1979309"/>
            <a:ext cx="5299605" cy="38395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5image2852180784">
            <a:extLst>
              <a:ext uri="{FF2B5EF4-FFF2-40B4-BE49-F238E27FC236}">
                <a16:creationId xmlns:a16="http://schemas.microsoft.com/office/drawing/2014/main" id="{448E8AB2-F952-4743-A036-1AB159961D1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192014" y="2333987"/>
            <a:ext cx="5558955" cy="313024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3A7C3E64-AECC-3345-8405-8586D2BD7188}"/>
              </a:ext>
            </a:extLst>
          </p:cNvPr>
          <p:cNvSpPr>
            <a:spLocks noGrp="1"/>
          </p:cNvSpPr>
          <p:nvPr>
            <p:ph type="sldNum" sz="quarter" idx="12"/>
          </p:nvPr>
        </p:nvSpPr>
        <p:spPr>
          <a:xfrm>
            <a:off x="8861750" y="6356350"/>
            <a:ext cx="3072341" cy="365125"/>
          </a:xfrm>
        </p:spPr>
        <p:txBody>
          <a:bodyPr/>
          <a:lstStyle/>
          <a:p>
            <a:r>
              <a:rPr lang="de-DE" dirty="0"/>
              <a:t>Image &amp; Content: [Cheng et al. 2019] </a:t>
            </a:r>
            <a:r>
              <a:rPr lang="en-DE" dirty="0"/>
              <a:t>| </a:t>
            </a:r>
            <a:fld id="{3DF76B2C-8021-2942-A2B3-B42E91FDE4B0}" type="slidenum">
              <a:rPr lang="en-DE" smtClean="0"/>
              <a:pPr/>
              <a:t>63</a:t>
            </a:fld>
            <a:endParaRPr lang="en-DE" dirty="0"/>
          </a:p>
        </p:txBody>
      </p:sp>
    </p:spTree>
    <p:extLst>
      <p:ext uri="{BB962C8B-B14F-4D97-AF65-F5344CB8AC3E}">
        <p14:creationId xmlns:p14="http://schemas.microsoft.com/office/powerpoint/2010/main" val="337826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A29A-6B12-1346-A1DB-28184D196FAC}"/>
              </a:ext>
            </a:extLst>
          </p:cNvPr>
          <p:cNvSpPr>
            <a:spLocks noGrp="1"/>
          </p:cNvSpPr>
          <p:nvPr>
            <p:ph type="title"/>
          </p:nvPr>
        </p:nvSpPr>
        <p:spPr/>
        <p:txBody>
          <a:bodyPr>
            <a:normAutofit/>
          </a:bodyPr>
          <a:lstStyle/>
          <a:p>
            <a:r>
              <a:rPr lang="de-DE" dirty="0"/>
              <a:t>Placebo </a:t>
            </a:r>
            <a:r>
              <a:rPr lang="de-DE" dirty="0" err="1"/>
              <a:t>Explanations</a:t>
            </a:r>
            <a:endParaRPr lang="de-DE" dirty="0"/>
          </a:p>
        </p:txBody>
      </p:sp>
      <p:grpSp>
        <p:nvGrpSpPr>
          <p:cNvPr id="14" name="Group 13">
            <a:extLst>
              <a:ext uri="{FF2B5EF4-FFF2-40B4-BE49-F238E27FC236}">
                <a16:creationId xmlns:a16="http://schemas.microsoft.com/office/drawing/2014/main" id="{D6FA8B40-999C-6045-86E7-B99F81AE11BC}"/>
              </a:ext>
            </a:extLst>
          </p:cNvPr>
          <p:cNvGrpSpPr/>
          <p:nvPr/>
        </p:nvGrpSpPr>
        <p:grpSpPr>
          <a:xfrm>
            <a:off x="4027336" y="2276873"/>
            <a:ext cx="1968219" cy="3817961"/>
            <a:chOff x="2843808" y="1508479"/>
            <a:chExt cx="1476164" cy="2863471"/>
          </a:xfrm>
        </p:grpSpPr>
        <p:sp>
          <p:nvSpPr>
            <p:cNvPr id="4" name="Rechteck: abgerundete Ecken 13">
              <a:extLst>
                <a:ext uri="{FF2B5EF4-FFF2-40B4-BE49-F238E27FC236}">
                  <a16:creationId xmlns:a16="http://schemas.microsoft.com/office/drawing/2014/main" id="{327726D8-72EE-ED4E-8CEE-27FE3E8860F9}"/>
                </a:ext>
              </a:extLst>
            </p:cNvPr>
            <p:cNvSpPr/>
            <p:nvPr/>
          </p:nvSpPr>
          <p:spPr>
            <a:xfrm>
              <a:off x="2843808" y="1508479"/>
              <a:ext cx="1476164" cy="2863471"/>
            </a:xfrm>
            <a:prstGeom prst="roundRect">
              <a:avLst/>
            </a:pr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5" name="Grafik 17">
              <a:extLst>
                <a:ext uri="{FF2B5EF4-FFF2-40B4-BE49-F238E27FC236}">
                  <a16:creationId xmlns:a16="http://schemas.microsoft.com/office/drawing/2014/main" id="{B5D476EE-2CF5-E24E-8613-8658329D8B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2480" y="1708447"/>
              <a:ext cx="1374676" cy="2444679"/>
            </a:xfrm>
            <a:prstGeom prst="rect">
              <a:avLst/>
            </a:prstGeom>
            <a:effectLst>
              <a:innerShdw blurRad="114300">
                <a:prstClr val="black"/>
              </a:innerShdw>
            </a:effectLst>
          </p:spPr>
        </p:pic>
      </p:grpSp>
      <p:grpSp>
        <p:nvGrpSpPr>
          <p:cNvPr id="15" name="Group 14">
            <a:extLst>
              <a:ext uri="{FF2B5EF4-FFF2-40B4-BE49-F238E27FC236}">
                <a16:creationId xmlns:a16="http://schemas.microsoft.com/office/drawing/2014/main" id="{4488036F-DF8A-D24B-8017-5F31CE2D31BC}"/>
              </a:ext>
            </a:extLst>
          </p:cNvPr>
          <p:cNvGrpSpPr/>
          <p:nvPr/>
        </p:nvGrpSpPr>
        <p:grpSpPr>
          <a:xfrm>
            <a:off x="6667632" y="2276873"/>
            <a:ext cx="1968219" cy="3817961"/>
            <a:chOff x="4824030" y="1508479"/>
            <a:chExt cx="1476164" cy="2863471"/>
          </a:xfrm>
        </p:grpSpPr>
        <p:sp>
          <p:nvSpPr>
            <p:cNvPr id="7" name="Rechteck: abgerundete Ecken 13">
              <a:extLst>
                <a:ext uri="{FF2B5EF4-FFF2-40B4-BE49-F238E27FC236}">
                  <a16:creationId xmlns:a16="http://schemas.microsoft.com/office/drawing/2014/main" id="{A0FD5121-FE87-9E4F-9550-EA6280F9BC98}"/>
                </a:ext>
              </a:extLst>
            </p:cNvPr>
            <p:cNvSpPr/>
            <p:nvPr/>
          </p:nvSpPr>
          <p:spPr>
            <a:xfrm>
              <a:off x="4824030" y="1508479"/>
              <a:ext cx="1476164" cy="2863471"/>
            </a:xfrm>
            <a:prstGeom prst="round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10" name="Grafik 16">
              <a:extLst>
                <a:ext uri="{FF2B5EF4-FFF2-40B4-BE49-F238E27FC236}">
                  <a16:creationId xmlns:a16="http://schemas.microsoft.com/office/drawing/2014/main" id="{AF361D1B-2C57-EE46-AECC-1C9FEBCA35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09303" y="1769656"/>
              <a:ext cx="1305617" cy="2322258"/>
            </a:xfrm>
            <a:prstGeom prst="rect">
              <a:avLst/>
            </a:prstGeom>
            <a:effectLst>
              <a:innerShdw blurRad="114300">
                <a:prstClr val="black"/>
              </a:innerShdw>
            </a:effectLst>
          </p:spPr>
        </p:pic>
      </p:grpSp>
      <p:grpSp>
        <p:nvGrpSpPr>
          <p:cNvPr id="16" name="Group 15">
            <a:extLst>
              <a:ext uri="{FF2B5EF4-FFF2-40B4-BE49-F238E27FC236}">
                <a16:creationId xmlns:a16="http://schemas.microsoft.com/office/drawing/2014/main" id="{F6B546EB-35F7-F648-967F-BC7F11F7386B}"/>
              </a:ext>
            </a:extLst>
          </p:cNvPr>
          <p:cNvGrpSpPr/>
          <p:nvPr/>
        </p:nvGrpSpPr>
        <p:grpSpPr>
          <a:xfrm>
            <a:off x="8731859" y="2264301"/>
            <a:ext cx="1968219" cy="3817961"/>
            <a:chOff x="6372200" y="1499050"/>
            <a:chExt cx="1476164" cy="2863471"/>
          </a:xfrm>
        </p:grpSpPr>
        <p:sp>
          <p:nvSpPr>
            <p:cNvPr id="8" name="Rechteck: abgerundete Ecken 13">
              <a:extLst>
                <a:ext uri="{FF2B5EF4-FFF2-40B4-BE49-F238E27FC236}">
                  <a16:creationId xmlns:a16="http://schemas.microsoft.com/office/drawing/2014/main" id="{00EE709B-9B88-F641-8036-8F84EB74D476}"/>
                </a:ext>
              </a:extLst>
            </p:cNvPr>
            <p:cNvSpPr/>
            <p:nvPr/>
          </p:nvSpPr>
          <p:spPr>
            <a:xfrm>
              <a:off x="6372200" y="1499050"/>
              <a:ext cx="1476164" cy="2863471"/>
            </a:xfrm>
            <a:prstGeom prst="round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11" name="Grafik 18">
              <a:extLst>
                <a:ext uri="{FF2B5EF4-FFF2-40B4-BE49-F238E27FC236}">
                  <a16:creationId xmlns:a16="http://schemas.microsoft.com/office/drawing/2014/main" id="{A8FD8D6F-F627-214F-8C20-E74B27815E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7473" y="1779084"/>
              <a:ext cx="1305617" cy="2322258"/>
            </a:xfrm>
            <a:prstGeom prst="rect">
              <a:avLst/>
            </a:prstGeom>
            <a:effectLst>
              <a:innerShdw blurRad="114300">
                <a:prstClr val="black"/>
              </a:innerShdw>
            </a:effectLst>
          </p:spPr>
        </p:pic>
      </p:grpSp>
      <p:grpSp>
        <p:nvGrpSpPr>
          <p:cNvPr id="13" name="Group 12">
            <a:extLst>
              <a:ext uri="{FF2B5EF4-FFF2-40B4-BE49-F238E27FC236}">
                <a16:creationId xmlns:a16="http://schemas.microsoft.com/office/drawing/2014/main" id="{8C05F071-FE94-3043-9FDF-6C97A3998738}"/>
              </a:ext>
            </a:extLst>
          </p:cNvPr>
          <p:cNvGrpSpPr/>
          <p:nvPr/>
        </p:nvGrpSpPr>
        <p:grpSpPr>
          <a:xfrm>
            <a:off x="1379931" y="2276872"/>
            <a:ext cx="1968219" cy="3817961"/>
            <a:chOff x="858254" y="1508478"/>
            <a:chExt cx="1476164" cy="2863471"/>
          </a:xfrm>
        </p:grpSpPr>
        <p:sp>
          <p:nvSpPr>
            <p:cNvPr id="9" name="Rechteck: abgerundete Ecken 13">
              <a:extLst>
                <a:ext uri="{FF2B5EF4-FFF2-40B4-BE49-F238E27FC236}">
                  <a16:creationId xmlns:a16="http://schemas.microsoft.com/office/drawing/2014/main" id="{20583965-197C-6C46-8FFD-D639A7FA689A}"/>
                </a:ext>
              </a:extLst>
            </p:cNvPr>
            <p:cNvSpPr/>
            <p:nvPr/>
          </p:nvSpPr>
          <p:spPr>
            <a:xfrm>
              <a:off x="858254" y="1508478"/>
              <a:ext cx="1476164" cy="2863471"/>
            </a:xfrm>
            <a:prstGeom prst="roundRect">
              <a:avLst/>
            </a:prstGeom>
            <a:solidFill>
              <a:schemeClr val="accent6">
                <a:lumMod val="50000"/>
                <a:lumOff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12" name="Grafik 19">
              <a:extLst>
                <a:ext uri="{FF2B5EF4-FFF2-40B4-BE49-F238E27FC236}">
                  <a16:creationId xmlns:a16="http://schemas.microsoft.com/office/drawing/2014/main" id="{7F63DE6B-6FC6-2840-87A1-76D1DB5140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1987" y="1769656"/>
              <a:ext cx="1305617" cy="2319802"/>
            </a:xfrm>
            <a:prstGeom prst="rect">
              <a:avLst/>
            </a:prstGeom>
            <a:effectLst>
              <a:innerShdw blurRad="114300">
                <a:prstClr val="black"/>
              </a:innerShdw>
            </a:effectLst>
          </p:spPr>
        </p:pic>
      </p:grpSp>
      <p:sp>
        <p:nvSpPr>
          <p:cNvPr id="17" name="TextBox 16">
            <a:extLst>
              <a:ext uri="{FF2B5EF4-FFF2-40B4-BE49-F238E27FC236}">
                <a16:creationId xmlns:a16="http://schemas.microsoft.com/office/drawing/2014/main" id="{0BE9D9C0-6436-8E43-BCF6-B36CD62F3899}"/>
              </a:ext>
            </a:extLst>
          </p:cNvPr>
          <p:cNvSpPr txBox="1"/>
          <p:nvPr/>
        </p:nvSpPr>
        <p:spPr>
          <a:xfrm>
            <a:off x="1379931" y="1768624"/>
            <a:ext cx="1968219" cy="414152"/>
          </a:xfrm>
          <a:prstGeom prst="rect">
            <a:avLst/>
          </a:prstGeom>
          <a:noFill/>
        </p:spPr>
        <p:txBody>
          <a:bodyPr wrap="square" rtlCol="0">
            <a:spAutoFit/>
          </a:bodyPr>
          <a:lstStyle/>
          <a:p>
            <a:pPr algn="ctr">
              <a:lnSpc>
                <a:spcPct val="120000"/>
              </a:lnSpc>
              <a:buClr>
                <a:schemeClr val="accent3"/>
              </a:buClr>
            </a:pPr>
            <a:r>
              <a:rPr lang="de-DE" sz="1867" b="1" dirty="0" err="1">
                <a:latin typeface="Lato" panose="020F0502020204030203" pitchFamily="34" charset="77"/>
                <a:cs typeface="Poppins" pitchFamily="2" charset="77"/>
              </a:rPr>
              <a:t>No</a:t>
            </a:r>
            <a:r>
              <a:rPr lang="de-DE" sz="1867" b="1" dirty="0">
                <a:latin typeface="Lato" panose="020F0502020204030203" pitchFamily="34" charset="77"/>
                <a:cs typeface="Poppins" pitchFamily="2" charset="77"/>
              </a:rPr>
              <a:t> Explanation</a:t>
            </a:r>
          </a:p>
        </p:txBody>
      </p:sp>
      <p:sp>
        <p:nvSpPr>
          <p:cNvPr id="18" name="TextBox 17">
            <a:extLst>
              <a:ext uri="{FF2B5EF4-FFF2-40B4-BE49-F238E27FC236}">
                <a16:creationId xmlns:a16="http://schemas.microsoft.com/office/drawing/2014/main" id="{7414E003-9032-3549-B7B3-BF8E24914C2C}"/>
              </a:ext>
            </a:extLst>
          </p:cNvPr>
          <p:cNvSpPr txBox="1"/>
          <p:nvPr/>
        </p:nvSpPr>
        <p:spPr>
          <a:xfrm>
            <a:off x="3887755" y="1769611"/>
            <a:ext cx="2383292" cy="414152"/>
          </a:xfrm>
          <a:prstGeom prst="rect">
            <a:avLst/>
          </a:prstGeom>
          <a:noFill/>
        </p:spPr>
        <p:txBody>
          <a:bodyPr wrap="square" rtlCol="0">
            <a:spAutoFit/>
          </a:bodyPr>
          <a:lstStyle/>
          <a:p>
            <a:pPr algn="ctr">
              <a:lnSpc>
                <a:spcPct val="120000"/>
              </a:lnSpc>
              <a:buClr>
                <a:schemeClr val="accent3"/>
              </a:buClr>
            </a:pPr>
            <a:r>
              <a:rPr lang="de-DE" sz="1867" b="1" dirty="0">
                <a:latin typeface="Lato" panose="020F0502020204030203" pitchFamily="34" charset="77"/>
                <a:cs typeface="Poppins" pitchFamily="2" charset="77"/>
              </a:rPr>
              <a:t>Placebo Explanation</a:t>
            </a:r>
          </a:p>
        </p:txBody>
      </p:sp>
      <p:sp>
        <p:nvSpPr>
          <p:cNvPr id="19" name="TextBox 18">
            <a:extLst>
              <a:ext uri="{FF2B5EF4-FFF2-40B4-BE49-F238E27FC236}">
                <a16:creationId xmlns:a16="http://schemas.microsoft.com/office/drawing/2014/main" id="{4951991E-2D03-9045-9210-736416173663}"/>
              </a:ext>
            </a:extLst>
          </p:cNvPr>
          <p:cNvSpPr txBox="1"/>
          <p:nvPr/>
        </p:nvSpPr>
        <p:spPr>
          <a:xfrm>
            <a:off x="6667633" y="1782807"/>
            <a:ext cx="4032444" cy="414152"/>
          </a:xfrm>
          <a:prstGeom prst="rect">
            <a:avLst/>
          </a:prstGeom>
          <a:noFill/>
        </p:spPr>
        <p:txBody>
          <a:bodyPr wrap="square" rtlCol="0">
            <a:spAutoFit/>
          </a:bodyPr>
          <a:lstStyle/>
          <a:p>
            <a:pPr algn="ctr">
              <a:lnSpc>
                <a:spcPct val="120000"/>
              </a:lnSpc>
              <a:buClr>
                <a:schemeClr val="accent3"/>
              </a:buClr>
            </a:pPr>
            <a:r>
              <a:rPr lang="de-DE" sz="1867" b="1" dirty="0" err="1">
                <a:latin typeface="Lato" panose="020F0502020204030203" pitchFamily="34" charset="77"/>
                <a:cs typeface="Poppins" pitchFamily="2" charset="77"/>
              </a:rPr>
              <a:t>Actual</a:t>
            </a:r>
            <a:r>
              <a:rPr lang="de-DE" sz="1867" b="1" dirty="0">
                <a:latin typeface="Lato" panose="020F0502020204030203" pitchFamily="34" charset="77"/>
                <a:cs typeface="Poppins" pitchFamily="2" charset="77"/>
              </a:rPr>
              <a:t> Explanation</a:t>
            </a:r>
          </a:p>
        </p:txBody>
      </p:sp>
      <p:sp>
        <p:nvSpPr>
          <p:cNvPr id="20" name="Slide Number Placeholder 3">
            <a:extLst>
              <a:ext uri="{FF2B5EF4-FFF2-40B4-BE49-F238E27FC236}">
                <a16:creationId xmlns:a16="http://schemas.microsoft.com/office/drawing/2014/main" id="{4D257436-EC43-4048-8E1E-A60F21243159}"/>
              </a:ext>
            </a:extLst>
          </p:cNvPr>
          <p:cNvSpPr>
            <a:spLocks noGrp="1"/>
          </p:cNvSpPr>
          <p:nvPr>
            <p:ph type="sldNum" sz="quarter" idx="12"/>
          </p:nvPr>
        </p:nvSpPr>
        <p:spPr>
          <a:xfrm>
            <a:off x="8522152" y="6356350"/>
            <a:ext cx="3411939" cy="365125"/>
          </a:xfrm>
        </p:spPr>
        <p:txBody>
          <a:bodyPr/>
          <a:lstStyle/>
          <a:p>
            <a:r>
              <a:rPr lang="de-DE" dirty="0"/>
              <a:t>Image &amp; Content: [</a:t>
            </a:r>
            <a:r>
              <a:rPr lang="de-DE" dirty="0" err="1"/>
              <a:t>Eiband</a:t>
            </a:r>
            <a:r>
              <a:rPr lang="de-DE" dirty="0"/>
              <a:t> et al. 2019b] </a:t>
            </a:r>
            <a:r>
              <a:rPr lang="en-DE" dirty="0"/>
              <a:t>| </a:t>
            </a:r>
            <a:fld id="{3DF76B2C-8021-2942-A2B3-B42E91FDE4B0}" type="slidenum">
              <a:rPr lang="en-DE" smtClean="0"/>
              <a:pPr/>
              <a:t>64</a:t>
            </a:fld>
            <a:endParaRPr lang="en-DE" dirty="0"/>
          </a:p>
        </p:txBody>
      </p:sp>
    </p:spTree>
    <p:extLst>
      <p:ext uri="{BB962C8B-B14F-4D97-AF65-F5344CB8AC3E}">
        <p14:creationId xmlns:p14="http://schemas.microsoft.com/office/powerpoint/2010/main" val="3598632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9B4B-1299-D947-981F-40273A88F984}"/>
              </a:ext>
            </a:extLst>
          </p:cNvPr>
          <p:cNvSpPr>
            <a:spLocks noGrp="1"/>
          </p:cNvSpPr>
          <p:nvPr>
            <p:ph type="title"/>
          </p:nvPr>
        </p:nvSpPr>
        <p:spPr/>
        <p:txBody>
          <a:bodyPr/>
          <a:lstStyle/>
          <a:p>
            <a:r>
              <a:rPr lang="en-DE" dirty="0"/>
              <a:t>Discussion</a:t>
            </a:r>
          </a:p>
        </p:txBody>
      </p:sp>
      <p:sp>
        <p:nvSpPr>
          <p:cNvPr id="3" name="Content Placeholder 2">
            <a:extLst>
              <a:ext uri="{FF2B5EF4-FFF2-40B4-BE49-F238E27FC236}">
                <a16:creationId xmlns:a16="http://schemas.microsoft.com/office/drawing/2014/main" id="{4D44C62D-4287-604F-A830-C6A1C9AB3961}"/>
              </a:ext>
            </a:extLst>
          </p:cNvPr>
          <p:cNvSpPr>
            <a:spLocks noGrp="1"/>
          </p:cNvSpPr>
          <p:nvPr>
            <p:ph idx="1"/>
          </p:nvPr>
        </p:nvSpPr>
        <p:spPr/>
        <p:txBody>
          <a:bodyPr/>
          <a:lstStyle/>
          <a:p>
            <a:pPr marL="0" indent="0">
              <a:buNone/>
            </a:pPr>
            <a:r>
              <a:rPr lang="en-DE" dirty="0"/>
              <a:t>How would you </a:t>
            </a:r>
            <a:r>
              <a:rPr lang="en-DE" dirty="0">
                <a:highlight>
                  <a:srgbClr val="FFCB00"/>
                </a:highlight>
              </a:rPr>
              <a:t>improve Netflix’ explanation</a:t>
            </a:r>
            <a:r>
              <a:rPr lang="en-DE" dirty="0"/>
              <a:t> of why a particular movie was recommended?</a:t>
            </a:r>
          </a:p>
        </p:txBody>
      </p:sp>
      <p:sp>
        <p:nvSpPr>
          <p:cNvPr id="4" name="Slide Number Placeholder 3">
            <a:extLst>
              <a:ext uri="{FF2B5EF4-FFF2-40B4-BE49-F238E27FC236}">
                <a16:creationId xmlns:a16="http://schemas.microsoft.com/office/drawing/2014/main" id="{92FA93A2-71A0-9C45-A7B2-D63ABE89076E}"/>
              </a:ext>
            </a:extLst>
          </p:cNvPr>
          <p:cNvSpPr>
            <a:spLocks noGrp="1"/>
          </p:cNvSpPr>
          <p:nvPr>
            <p:ph type="sldNum" sz="quarter" idx="12"/>
          </p:nvPr>
        </p:nvSpPr>
        <p:spPr/>
        <p:txBody>
          <a:bodyPr/>
          <a:lstStyle/>
          <a:p>
            <a:r>
              <a:rPr lang="en-DE"/>
              <a:t>| </a:t>
            </a:r>
            <a:fld id="{3DF76B2C-8021-2942-A2B3-B42E91FDE4B0}" type="slidenum">
              <a:rPr lang="en-DE" smtClean="0"/>
              <a:pPr/>
              <a:t>65</a:t>
            </a:fld>
            <a:endParaRPr lang="en-DE" dirty="0"/>
          </a:p>
        </p:txBody>
      </p:sp>
      <p:pic>
        <p:nvPicPr>
          <p:cNvPr id="5" name="Content Placeholder 4">
            <a:extLst>
              <a:ext uri="{FF2B5EF4-FFF2-40B4-BE49-F238E27FC236}">
                <a16:creationId xmlns:a16="http://schemas.microsoft.com/office/drawing/2014/main" id="{37255DEE-9840-3D43-818A-EA279E223789}"/>
              </a:ext>
            </a:extLst>
          </p:cNvPr>
          <p:cNvPicPr>
            <a:picLocks noChangeAspect="1"/>
          </p:cNvPicPr>
          <p:nvPr/>
        </p:nvPicPr>
        <p:blipFill>
          <a:blip r:embed="rId3"/>
          <a:stretch>
            <a:fillRect/>
          </a:stretch>
        </p:blipFill>
        <p:spPr>
          <a:xfrm>
            <a:off x="838200" y="3093368"/>
            <a:ext cx="10515600" cy="1682111"/>
          </a:xfrm>
          <a:prstGeom prst="rect">
            <a:avLst/>
          </a:prstGeom>
        </p:spPr>
      </p:pic>
      <p:pic>
        <p:nvPicPr>
          <p:cNvPr id="6" name="Picture 5">
            <a:extLst>
              <a:ext uri="{FF2B5EF4-FFF2-40B4-BE49-F238E27FC236}">
                <a16:creationId xmlns:a16="http://schemas.microsoft.com/office/drawing/2014/main" id="{D947A001-692C-694D-BE88-DA5398F501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28" y="2795157"/>
            <a:ext cx="2255280" cy="248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B92640D-2D25-AD46-A3FB-3F718A8EAC62}"/>
              </a:ext>
            </a:extLst>
          </p:cNvPr>
          <p:cNvSpPr txBox="1"/>
          <p:nvPr/>
        </p:nvSpPr>
        <p:spPr>
          <a:xfrm>
            <a:off x="742507" y="4802694"/>
            <a:ext cx="2744972" cy="215444"/>
          </a:xfrm>
          <a:prstGeom prst="rect">
            <a:avLst/>
          </a:prstGeom>
          <a:noFill/>
        </p:spPr>
        <p:txBody>
          <a:bodyPr wrap="square" rtlCol="0">
            <a:spAutoFit/>
          </a:bodyPr>
          <a:lstStyle/>
          <a:p>
            <a:r>
              <a:rPr lang="en-DE" sz="800" dirty="0">
                <a:latin typeface="Lato Light" panose="020F0302020204030203" pitchFamily="34" charset="77"/>
              </a:rPr>
              <a:t>Source: www.netflix.com</a:t>
            </a:r>
          </a:p>
        </p:txBody>
      </p:sp>
      <p:cxnSp>
        <p:nvCxnSpPr>
          <p:cNvPr id="10" name="Curved Connector 9">
            <a:extLst>
              <a:ext uri="{FF2B5EF4-FFF2-40B4-BE49-F238E27FC236}">
                <a16:creationId xmlns:a16="http://schemas.microsoft.com/office/drawing/2014/main" id="{4A26C6C5-CBAE-834F-B3FF-53EC43C78F56}"/>
              </a:ext>
            </a:extLst>
          </p:cNvPr>
          <p:cNvCxnSpPr>
            <a:cxnSpLocks/>
          </p:cNvCxnSpPr>
          <p:nvPr/>
        </p:nvCxnSpPr>
        <p:spPr>
          <a:xfrm>
            <a:off x="2600478" y="5015233"/>
            <a:ext cx="1318437" cy="290803"/>
          </a:xfrm>
          <a:prstGeom prst="curvedConnector3">
            <a:avLst>
              <a:gd name="adj1" fmla="val -21774"/>
            </a:avLst>
          </a:prstGeom>
          <a:ln w="28575">
            <a:solidFill>
              <a:srgbClr val="FFCB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B67514-CEE5-C245-8C10-55BE6BD3B29E}"/>
              </a:ext>
            </a:extLst>
          </p:cNvPr>
          <p:cNvSpPr txBox="1"/>
          <p:nvPr/>
        </p:nvSpPr>
        <p:spPr>
          <a:xfrm>
            <a:off x="3988073" y="4823406"/>
            <a:ext cx="3487479" cy="954107"/>
          </a:xfrm>
          <a:prstGeom prst="rect">
            <a:avLst/>
          </a:prstGeom>
          <a:noFill/>
        </p:spPr>
        <p:txBody>
          <a:bodyPr wrap="square" rtlCol="0">
            <a:spAutoFit/>
          </a:bodyPr>
          <a:lstStyle/>
          <a:p>
            <a:r>
              <a:rPr lang="en-DE" sz="2800" dirty="0">
                <a:highlight>
                  <a:srgbClr val="FFCB00"/>
                </a:highlight>
                <a:latin typeface="Lato Light" panose="020F0302020204030203" pitchFamily="34" charset="77"/>
              </a:rPr>
              <a:t>Discuss for 5min in breakout rooms</a:t>
            </a:r>
          </a:p>
        </p:txBody>
      </p:sp>
    </p:spTree>
    <p:extLst>
      <p:ext uri="{BB962C8B-B14F-4D97-AF65-F5344CB8AC3E}">
        <p14:creationId xmlns:p14="http://schemas.microsoft.com/office/powerpoint/2010/main" val="879433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66</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chemeClr val="bg1"/>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Tree>
    <p:extLst>
      <p:ext uri="{BB962C8B-B14F-4D97-AF65-F5344CB8AC3E}">
        <p14:creationId xmlns:p14="http://schemas.microsoft.com/office/powerpoint/2010/main" val="20463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6"/>
                                        </p:tgtEl>
                                        <p:attrNameLst>
                                          <p:attrName>fillcolor</p:attrName>
                                        </p:attrNameLst>
                                      </p:cBhvr>
                                      <p:to>
                                        <a:srgbClr val="6BAAC3"/>
                                      </p:to>
                                    </p:animClr>
                                    <p:set>
                                      <p:cBhvr>
                                        <p:cTn id="7" dur="1000" fill="hold"/>
                                        <p:tgtEl>
                                          <p:spTgt spid="6"/>
                                        </p:tgtEl>
                                        <p:attrNameLst>
                                          <p:attrName>fill.type</p:attrName>
                                        </p:attrNameLst>
                                      </p:cBhvr>
                                      <p:to>
                                        <p:strVal val="solid"/>
                                      </p:to>
                                    </p:set>
                                    <p:set>
                                      <p:cBhvr>
                                        <p:cTn id="8" dur="1000" fill="hold"/>
                                        <p:tgtEl>
                                          <p:spTgt spid="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21"/>
                                        </p:tgtEl>
                                        <p:attrNameLst>
                                          <p:attrName>style.color</p:attrName>
                                        </p:attrNameLst>
                                      </p:cBhvr>
                                      <p:to>
                                        <a:srgbClr val="6BAAC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69E2-D8AB-8746-9920-520EE8DEAA83}"/>
              </a:ext>
            </a:extLst>
          </p:cNvPr>
          <p:cNvSpPr>
            <a:spLocks noGrp="1"/>
          </p:cNvSpPr>
          <p:nvPr>
            <p:ph type="title"/>
          </p:nvPr>
        </p:nvSpPr>
        <p:spPr/>
        <p:txBody>
          <a:bodyPr>
            <a:normAutofit/>
          </a:bodyPr>
          <a:lstStyle/>
          <a:p>
            <a:r>
              <a:rPr lang="de-DE" dirty="0" err="1"/>
              <a:t>Which</a:t>
            </a:r>
            <a:r>
              <a:rPr lang="de-DE" dirty="0"/>
              <a:t> Problems Do Users Face?</a:t>
            </a:r>
            <a:endParaRPr lang="en-DE" dirty="0"/>
          </a:p>
        </p:txBody>
      </p:sp>
      <p:pic>
        <p:nvPicPr>
          <p:cNvPr id="4" name="Google Shape;818;p87">
            <a:extLst>
              <a:ext uri="{FF2B5EF4-FFF2-40B4-BE49-F238E27FC236}">
                <a16:creationId xmlns:a16="http://schemas.microsoft.com/office/drawing/2014/main" id="{EE516CF6-6AE6-A540-B549-0129F03333B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008978" y="2390504"/>
            <a:ext cx="1586769" cy="3786459"/>
          </a:xfrm>
          <a:prstGeom prst="rect">
            <a:avLst/>
          </a:prstGeom>
          <a:noFill/>
          <a:ln>
            <a:noFill/>
          </a:ln>
        </p:spPr>
      </p:pic>
      <p:sp>
        <p:nvSpPr>
          <p:cNvPr id="5" name="Google Shape;819;p87">
            <a:extLst>
              <a:ext uri="{FF2B5EF4-FFF2-40B4-BE49-F238E27FC236}">
                <a16:creationId xmlns:a16="http://schemas.microsoft.com/office/drawing/2014/main" id="{E180F184-3190-3249-82E0-14CC669F2F07}"/>
              </a:ext>
            </a:extLst>
          </p:cNvPr>
          <p:cNvSpPr/>
          <p:nvPr/>
        </p:nvSpPr>
        <p:spPr>
          <a:xfrm>
            <a:off x="9040573" y="2248246"/>
            <a:ext cx="2092104" cy="894739"/>
          </a:xfrm>
          <a:prstGeom prst="wedgeRectCallout">
            <a:avLst>
              <a:gd name="adj1" fmla="val -54122"/>
              <a:gd name="adj2" fmla="val 73093"/>
            </a:avLst>
          </a:prstGeom>
          <a:solidFill>
            <a:srgbClr val="F2F2F2"/>
          </a:solidFill>
          <a:ln>
            <a:noFill/>
          </a:ln>
        </p:spPr>
        <p:txBody>
          <a:bodyPr spcFirstLastPara="1" wrap="square" lIns="162533" tIns="81244" rIns="162533" bIns="81244" anchor="ctr" anchorCtr="0">
            <a:noAutofit/>
          </a:bodyPr>
          <a:lstStyle/>
          <a:p>
            <a:pPr algn="ctr"/>
            <a:r>
              <a:rPr lang="en" sz="1867" dirty="0">
                <a:solidFill>
                  <a:schemeClr val="dk1"/>
                </a:solidFill>
                <a:latin typeface="Lato Light" panose="020F0302020204030203" pitchFamily="34" charset="77"/>
                <a:ea typeface="Lato Light"/>
                <a:cs typeface="Lato Light"/>
                <a:sym typeface="Lato Light"/>
              </a:rPr>
              <a:t>What is an algorithm?</a:t>
            </a:r>
            <a:endParaRPr sz="1867" dirty="0">
              <a:latin typeface="Lato Light" panose="020F0302020204030203" pitchFamily="34" charset="77"/>
            </a:endParaRPr>
          </a:p>
        </p:txBody>
      </p:sp>
      <p:sp>
        <p:nvSpPr>
          <p:cNvPr id="6" name="Google Shape;820;p87">
            <a:extLst>
              <a:ext uri="{FF2B5EF4-FFF2-40B4-BE49-F238E27FC236}">
                <a16:creationId xmlns:a16="http://schemas.microsoft.com/office/drawing/2014/main" id="{68D02387-9777-A142-BD5F-9CFA1FA42867}"/>
              </a:ext>
            </a:extLst>
          </p:cNvPr>
          <p:cNvSpPr/>
          <p:nvPr/>
        </p:nvSpPr>
        <p:spPr>
          <a:xfrm>
            <a:off x="1140249" y="2228873"/>
            <a:ext cx="1739395" cy="894739"/>
          </a:xfrm>
          <a:prstGeom prst="wedgeRectCallout">
            <a:avLst>
              <a:gd name="adj1" fmla="val 44953"/>
              <a:gd name="adj2" fmla="val 74417"/>
            </a:avLst>
          </a:prstGeom>
          <a:solidFill>
            <a:srgbClr val="F2F2F2"/>
          </a:solidFill>
          <a:ln>
            <a:noFill/>
          </a:ln>
        </p:spPr>
        <p:txBody>
          <a:bodyPr spcFirstLastPara="1" wrap="square" lIns="162533" tIns="81244" rIns="162533" bIns="81244" anchor="ctr" anchorCtr="0">
            <a:noAutofit/>
          </a:bodyPr>
          <a:lstStyle/>
          <a:p>
            <a:pPr algn="ctr"/>
            <a:r>
              <a:rPr lang="en" sz="1867" dirty="0">
                <a:solidFill>
                  <a:schemeClr val="dk1"/>
                </a:solidFill>
                <a:latin typeface="Lato Light" panose="020F0302020204030203" pitchFamily="34" charset="77"/>
                <a:sym typeface="Lato Light"/>
              </a:rPr>
              <a:t>The app crashes too often</a:t>
            </a:r>
            <a:endParaRPr sz="1867" dirty="0">
              <a:latin typeface="Lato Light" panose="020F0302020204030203" pitchFamily="34" charset="77"/>
            </a:endParaRPr>
          </a:p>
        </p:txBody>
      </p:sp>
      <p:pic>
        <p:nvPicPr>
          <p:cNvPr id="7" name="Google Shape;821;p87">
            <a:extLst>
              <a:ext uri="{FF2B5EF4-FFF2-40B4-BE49-F238E27FC236}">
                <a16:creationId xmlns:a16="http://schemas.microsoft.com/office/drawing/2014/main" id="{AB5C9E17-A08C-D146-824C-205485F39A5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48399" y="2429678"/>
            <a:ext cx="1315752" cy="3747280"/>
          </a:xfrm>
          <a:prstGeom prst="rect">
            <a:avLst/>
          </a:prstGeom>
          <a:noFill/>
          <a:ln>
            <a:noFill/>
          </a:ln>
        </p:spPr>
      </p:pic>
      <p:pic>
        <p:nvPicPr>
          <p:cNvPr id="8" name="Google Shape;822;p87">
            <a:extLst>
              <a:ext uri="{FF2B5EF4-FFF2-40B4-BE49-F238E27FC236}">
                <a16:creationId xmlns:a16="http://schemas.microsoft.com/office/drawing/2014/main" id="{D1F5E73C-BC3D-E740-B752-3C3A0FD2304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244768" y="2390504"/>
            <a:ext cx="1515899" cy="3786455"/>
          </a:xfrm>
          <a:prstGeom prst="rect">
            <a:avLst/>
          </a:prstGeom>
          <a:noFill/>
          <a:ln>
            <a:noFill/>
          </a:ln>
        </p:spPr>
      </p:pic>
      <p:sp>
        <p:nvSpPr>
          <p:cNvPr id="12" name="Slide Number Placeholder 3">
            <a:extLst>
              <a:ext uri="{FF2B5EF4-FFF2-40B4-BE49-F238E27FC236}">
                <a16:creationId xmlns:a16="http://schemas.microsoft.com/office/drawing/2014/main" id="{80888DCA-81F7-6746-88F6-D06EC8603222}"/>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67</a:t>
            </a:fld>
            <a:endParaRPr lang="en-DE" dirty="0"/>
          </a:p>
        </p:txBody>
      </p:sp>
    </p:spTree>
    <p:extLst>
      <p:ext uri="{BB962C8B-B14F-4D97-AF65-F5344CB8AC3E}">
        <p14:creationId xmlns:p14="http://schemas.microsoft.com/office/powerpoint/2010/main" val="3877702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3B27-DE28-6041-AB0F-D36B5DB99487}"/>
              </a:ext>
            </a:extLst>
          </p:cNvPr>
          <p:cNvSpPr>
            <a:spLocks noGrp="1"/>
          </p:cNvSpPr>
          <p:nvPr>
            <p:ph type="title"/>
          </p:nvPr>
        </p:nvSpPr>
        <p:spPr/>
        <p:txBody>
          <a:bodyPr>
            <a:normAutofit/>
          </a:bodyPr>
          <a:lstStyle/>
          <a:p>
            <a:r>
              <a:rPr lang="de-DE" dirty="0"/>
              <a:t>Research Design</a:t>
            </a:r>
          </a:p>
        </p:txBody>
      </p:sp>
      <p:sp>
        <p:nvSpPr>
          <p:cNvPr id="4" name="Oval 3">
            <a:extLst>
              <a:ext uri="{FF2B5EF4-FFF2-40B4-BE49-F238E27FC236}">
                <a16:creationId xmlns:a16="http://schemas.microsoft.com/office/drawing/2014/main" id="{0622C30A-96CF-054D-8756-BBB9CD02B1F6}"/>
              </a:ext>
            </a:extLst>
          </p:cNvPr>
          <p:cNvSpPr/>
          <p:nvPr/>
        </p:nvSpPr>
        <p:spPr bwMode="auto">
          <a:xfrm>
            <a:off x="838201" y="1819026"/>
            <a:ext cx="772863" cy="772863"/>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1</a:t>
            </a:r>
          </a:p>
        </p:txBody>
      </p:sp>
      <p:sp>
        <p:nvSpPr>
          <p:cNvPr id="5" name="TextBox 4">
            <a:extLst>
              <a:ext uri="{FF2B5EF4-FFF2-40B4-BE49-F238E27FC236}">
                <a16:creationId xmlns:a16="http://schemas.microsoft.com/office/drawing/2014/main" id="{CCE51FEF-A665-E14F-B4BD-B95596E41C76}"/>
              </a:ext>
            </a:extLst>
          </p:cNvPr>
          <p:cNvSpPr txBox="1"/>
          <p:nvPr/>
        </p:nvSpPr>
        <p:spPr>
          <a:xfrm>
            <a:off x="1770909" y="1943848"/>
            <a:ext cx="2351339"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Reviews</a:t>
            </a:r>
          </a:p>
        </p:txBody>
      </p:sp>
      <p:sp>
        <p:nvSpPr>
          <p:cNvPr id="6" name="Oval 5">
            <a:extLst>
              <a:ext uri="{FF2B5EF4-FFF2-40B4-BE49-F238E27FC236}">
                <a16:creationId xmlns:a16="http://schemas.microsoft.com/office/drawing/2014/main" id="{C3C507F9-B71B-9343-B1A4-42AA9BBB9D00}"/>
              </a:ext>
            </a:extLst>
          </p:cNvPr>
          <p:cNvSpPr/>
          <p:nvPr/>
        </p:nvSpPr>
        <p:spPr bwMode="auto">
          <a:xfrm>
            <a:off x="4323346" y="1819026"/>
            <a:ext cx="772863" cy="772863"/>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2</a:t>
            </a:r>
          </a:p>
        </p:txBody>
      </p:sp>
      <p:sp>
        <p:nvSpPr>
          <p:cNvPr id="7" name="TextBox 6">
            <a:extLst>
              <a:ext uri="{FF2B5EF4-FFF2-40B4-BE49-F238E27FC236}">
                <a16:creationId xmlns:a16="http://schemas.microsoft.com/office/drawing/2014/main" id="{4A67F2DA-79EA-494B-A6AA-AAE2E7B5E330}"/>
              </a:ext>
            </a:extLst>
          </p:cNvPr>
          <p:cNvSpPr txBox="1"/>
          <p:nvPr/>
        </p:nvSpPr>
        <p:spPr>
          <a:xfrm>
            <a:off x="5288711" y="1943847"/>
            <a:ext cx="2748381"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Topic Modeling</a:t>
            </a:r>
          </a:p>
        </p:txBody>
      </p:sp>
      <p:sp>
        <p:nvSpPr>
          <p:cNvPr id="8" name="Oval 7">
            <a:extLst>
              <a:ext uri="{FF2B5EF4-FFF2-40B4-BE49-F238E27FC236}">
                <a16:creationId xmlns:a16="http://schemas.microsoft.com/office/drawing/2014/main" id="{B803DF55-DC6B-4A45-A9C1-F5D8B39310AE}"/>
              </a:ext>
            </a:extLst>
          </p:cNvPr>
          <p:cNvSpPr/>
          <p:nvPr/>
        </p:nvSpPr>
        <p:spPr bwMode="auto">
          <a:xfrm>
            <a:off x="8201241" y="1819026"/>
            <a:ext cx="772863" cy="772863"/>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3</a:t>
            </a:r>
          </a:p>
        </p:txBody>
      </p:sp>
      <p:sp>
        <p:nvSpPr>
          <p:cNvPr id="9" name="TextBox 8">
            <a:extLst>
              <a:ext uri="{FF2B5EF4-FFF2-40B4-BE49-F238E27FC236}">
                <a16:creationId xmlns:a16="http://schemas.microsoft.com/office/drawing/2014/main" id="{DAE60310-643F-D74C-972E-F4112203C189}"/>
              </a:ext>
            </a:extLst>
          </p:cNvPr>
          <p:cNvSpPr txBox="1"/>
          <p:nvPr/>
        </p:nvSpPr>
        <p:spPr>
          <a:xfrm>
            <a:off x="9199265" y="1943848"/>
            <a:ext cx="2351339"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Problems</a:t>
            </a:r>
          </a:p>
        </p:txBody>
      </p:sp>
      <p:pic>
        <p:nvPicPr>
          <p:cNvPr id="10" name="Picture 9">
            <a:extLst>
              <a:ext uri="{FF2B5EF4-FFF2-40B4-BE49-F238E27FC236}">
                <a16:creationId xmlns:a16="http://schemas.microsoft.com/office/drawing/2014/main" id="{5D67AC4F-0CED-AC44-8630-6CE2C333CB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117" y="2974686"/>
            <a:ext cx="2819400" cy="29374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1" name="Group 10">
            <a:extLst>
              <a:ext uri="{FF2B5EF4-FFF2-40B4-BE49-F238E27FC236}">
                <a16:creationId xmlns:a16="http://schemas.microsoft.com/office/drawing/2014/main" id="{C6EB9A3F-3D21-164B-95AA-36BA0C9FC547}"/>
              </a:ext>
            </a:extLst>
          </p:cNvPr>
          <p:cNvGrpSpPr/>
          <p:nvPr/>
        </p:nvGrpSpPr>
        <p:grpSpPr>
          <a:xfrm>
            <a:off x="4548050" y="2904734"/>
            <a:ext cx="2358303" cy="3144132"/>
            <a:chOff x="4792978" y="2904733"/>
            <a:chExt cx="2358303" cy="3144132"/>
          </a:xfrm>
        </p:grpSpPr>
        <p:sp>
          <p:nvSpPr>
            <p:cNvPr id="12" name="Oval 11">
              <a:extLst>
                <a:ext uri="{FF2B5EF4-FFF2-40B4-BE49-F238E27FC236}">
                  <a16:creationId xmlns:a16="http://schemas.microsoft.com/office/drawing/2014/main" id="{12A16ECE-2FB0-744E-96F2-12DEECF28AF7}"/>
                </a:ext>
              </a:extLst>
            </p:cNvPr>
            <p:cNvSpPr/>
            <p:nvPr/>
          </p:nvSpPr>
          <p:spPr>
            <a:xfrm>
              <a:off x="4938379" y="4651770"/>
              <a:ext cx="1389396" cy="1397095"/>
            </a:xfrm>
            <a:prstGeom prst="ellipse">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oup 12">
              <a:extLst>
                <a:ext uri="{FF2B5EF4-FFF2-40B4-BE49-F238E27FC236}">
                  <a16:creationId xmlns:a16="http://schemas.microsoft.com/office/drawing/2014/main" id="{F6FD086D-4EDB-AB4C-956D-E526C09EE9F3}"/>
                </a:ext>
              </a:extLst>
            </p:cNvPr>
            <p:cNvGrpSpPr/>
            <p:nvPr/>
          </p:nvGrpSpPr>
          <p:grpSpPr>
            <a:xfrm>
              <a:off x="4792978" y="2904733"/>
              <a:ext cx="2358303" cy="2871035"/>
              <a:chOff x="4792978" y="2970049"/>
              <a:chExt cx="2358303" cy="2871035"/>
            </a:xfrm>
          </p:grpSpPr>
          <p:sp>
            <p:nvSpPr>
              <p:cNvPr id="14" name="Oval 13">
                <a:extLst>
                  <a:ext uri="{FF2B5EF4-FFF2-40B4-BE49-F238E27FC236}">
                    <a16:creationId xmlns:a16="http://schemas.microsoft.com/office/drawing/2014/main" id="{DB4AB902-7653-2B49-A364-7652D8630FB4}"/>
                  </a:ext>
                </a:extLst>
              </p:cNvPr>
              <p:cNvSpPr/>
              <p:nvPr/>
            </p:nvSpPr>
            <p:spPr>
              <a:xfrm>
                <a:off x="4792978" y="2970049"/>
                <a:ext cx="1172243" cy="1178739"/>
              </a:xfrm>
              <a:prstGeom prst="ellipse">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F8C1B7B4-EA0D-0248-91EA-90A2C6158EE1}"/>
                  </a:ext>
                </a:extLst>
              </p:cNvPr>
              <p:cNvSpPr/>
              <p:nvPr/>
            </p:nvSpPr>
            <p:spPr>
              <a:xfrm>
                <a:off x="6129721" y="3757775"/>
                <a:ext cx="1021560" cy="1027221"/>
              </a:xfrm>
              <a:prstGeom prst="ellipse">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a:extLst>
                  <a:ext uri="{FF2B5EF4-FFF2-40B4-BE49-F238E27FC236}">
                    <a16:creationId xmlns:a16="http://schemas.microsoft.com/office/drawing/2014/main" id="{61F69E25-C015-AC4C-81FA-CE3089D41689}"/>
                  </a:ext>
                </a:extLst>
              </p:cNvPr>
              <p:cNvGrpSpPr/>
              <p:nvPr/>
            </p:nvGrpSpPr>
            <p:grpSpPr>
              <a:xfrm>
                <a:off x="4938379" y="3256713"/>
                <a:ext cx="578936" cy="250438"/>
                <a:chOff x="655048" y="408213"/>
                <a:chExt cx="1075781" cy="465365"/>
              </a:xfrm>
            </p:grpSpPr>
            <p:sp>
              <p:nvSpPr>
                <p:cNvPr id="98" name="Rectangle 97">
                  <a:extLst>
                    <a:ext uri="{FF2B5EF4-FFF2-40B4-BE49-F238E27FC236}">
                      <a16:creationId xmlns:a16="http://schemas.microsoft.com/office/drawing/2014/main" id="{3C40F44A-3D32-C249-9CFE-AE40CD06A503}"/>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5-Point Star 59">
                  <a:extLst>
                    <a:ext uri="{FF2B5EF4-FFF2-40B4-BE49-F238E27FC236}">
                      <a16:creationId xmlns:a16="http://schemas.microsoft.com/office/drawing/2014/main" id="{5FEFD8D4-D709-3744-8CDE-E83928AA5066}"/>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5-Point Star 60">
                  <a:extLst>
                    <a:ext uri="{FF2B5EF4-FFF2-40B4-BE49-F238E27FC236}">
                      <a16:creationId xmlns:a16="http://schemas.microsoft.com/office/drawing/2014/main" id="{4BCAEEA0-1324-2449-923C-C489FA4F84C9}"/>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5-Point Star 61">
                  <a:extLst>
                    <a:ext uri="{FF2B5EF4-FFF2-40B4-BE49-F238E27FC236}">
                      <a16:creationId xmlns:a16="http://schemas.microsoft.com/office/drawing/2014/main" id="{3D1A6E5B-73EF-694E-808E-32854F9A6F5C}"/>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5-Point Star 62">
                  <a:extLst>
                    <a:ext uri="{FF2B5EF4-FFF2-40B4-BE49-F238E27FC236}">
                      <a16:creationId xmlns:a16="http://schemas.microsoft.com/office/drawing/2014/main" id="{1E5765AB-6604-B547-958B-AB37C88016F5}"/>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5-Point Star 63">
                  <a:extLst>
                    <a:ext uri="{FF2B5EF4-FFF2-40B4-BE49-F238E27FC236}">
                      <a16:creationId xmlns:a16="http://schemas.microsoft.com/office/drawing/2014/main" id="{18C236CC-EC1E-ED42-A604-B34B300C5FDC}"/>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4" name="Straight Connector 103">
                  <a:extLst>
                    <a:ext uri="{FF2B5EF4-FFF2-40B4-BE49-F238E27FC236}">
                      <a16:creationId xmlns:a16="http://schemas.microsoft.com/office/drawing/2014/main" id="{A0FA754D-CC07-334D-944E-E4D21B56BE3D}"/>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EAA8932-86F0-BC40-8B2D-DC18FCE6BB9F}"/>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D3128C2-9905-4944-B7F8-C10006CBCD21}"/>
                  </a:ext>
                </a:extLst>
              </p:cNvPr>
              <p:cNvGrpSpPr/>
              <p:nvPr/>
            </p:nvGrpSpPr>
            <p:grpSpPr>
              <a:xfrm>
                <a:off x="5299057" y="3508204"/>
                <a:ext cx="578936" cy="250438"/>
                <a:chOff x="655048" y="408213"/>
                <a:chExt cx="1075781" cy="465365"/>
              </a:xfrm>
            </p:grpSpPr>
            <p:sp>
              <p:nvSpPr>
                <p:cNvPr id="90" name="Rectangle 89">
                  <a:extLst>
                    <a:ext uri="{FF2B5EF4-FFF2-40B4-BE49-F238E27FC236}">
                      <a16:creationId xmlns:a16="http://schemas.microsoft.com/office/drawing/2014/main" id="{F857C4D7-8167-C647-B7F8-FB6F957D6BDD}"/>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5-Point Star 68">
                  <a:extLst>
                    <a:ext uri="{FF2B5EF4-FFF2-40B4-BE49-F238E27FC236}">
                      <a16:creationId xmlns:a16="http://schemas.microsoft.com/office/drawing/2014/main" id="{5837E075-6980-5543-95C5-B01F23B03740}"/>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5-Point Star 69">
                  <a:extLst>
                    <a:ext uri="{FF2B5EF4-FFF2-40B4-BE49-F238E27FC236}">
                      <a16:creationId xmlns:a16="http://schemas.microsoft.com/office/drawing/2014/main" id="{D6514EEE-922E-EF46-87AE-603116C18897}"/>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5-Point Star 70">
                  <a:extLst>
                    <a:ext uri="{FF2B5EF4-FFF2-40B4-BE49-F238E27FC236}">
                      <a16:creationId xmlns:a16="http://schemas.microsoft.com/office/drawing/2014/main" id="{E5D298B1-C0E7-294F-A47F-B99EC62CE6A5}"/>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5-Point Star 71">
                  <a:extLst>
                    <a:ext uri="{FF2B5EF4-FFF2-40B4-BE49-F238E27FC236}">
                      <a16:creationId xmlns:a16="http://schemas.microsoft.com/office/drawing/2014/main" id="{0F5323C9-CE0E-7647-A9B5-F495BC51BBA9}"/>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5-Point Star 72">
                  <a:extLst>
                    <a:ext uri="{FF2B5EF4-FFF2-40B4-BE49-F238E27FC236}">
                      <a16:creationId xmlns:a16="http://schemas.microsoft.com/office/drawing/2014/main" id="{1804FD8E-2425-2E4B-BB6B-F9FC563D98D0}"/>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6" name="Straight Connector 95">
                  <a:extLst>
                    <a:ext uri="{FF2B5EF4-FFF2-40B4-BE49-F238E27FC236}">
                      <a16:creationId xmlns:a16="http://schemas.microsoft.com/office/drawing/2014/main" id="{37C8C8E0-5498-2C40-9F72-0BAB288ADECF}"/>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86C32EE-065C-FC47-B37C-A979E2E2F0C3}"/>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A0377C6-8957-FC41-B22A-CD3DB958931B}"/>
                  </a:ext>
                </a:extLst>
              </p:cNvPr>
              <p:cNvGrpSpPr/>
              <p:nvPr/>
            </p:nvGrpSpPr>
            <p:grpSpPr>
              <a:xfrm>
                <a:off x="5005116" y="3667430"/>
                <a:ext cx="578936" cy="250438"/>
                <a:chOff x="655048" y="408213"/>
                <a:chExt cx="1075781" cy="465365"/>
              </a:xfrm>
            </p:grpSpPr>
            <p:sp>
              <p:nvSpPr>
                <p:cNvPr id="82" name="Rectangle 81">
                  <a:extLst>
                    <a:ext uri="{FF2B5EF4-FFF2-40B4-BE49-F238E27FC236}">
                      <a16:creationId xmlns:a16="http://schemas.microsoft.com/office/drawing/2014/main" id="{9AC7E323-6440-424C-9D59-DB74C00806C3}"/>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5-Point Star 77">
                  <a:extLst>
                    <a:ext uri="{FF2B5EF4-FFF2-40B4-BE49-F238E27FC236}">
                      <a16:creationId xmlns:a16="http://schemas.microsoft.com/office/drawing/2014/main" id="{897FFDF8-9F2E-384C-A5D9-E46E8940DB98}"/>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5-Point Star 78">
                  <a:extLst>
                    <a:ext uri="{FF2B5EF4-FFF2-40B4-BE49-F238E27FC236}">
                      <a16:creationId xmlns:a16="http://schemas.microsoft.com/office/drawing/2014/main" id="{79A796D3-800B-7847-A7D2-755B971A23D7}"/>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5-Point Star 79">
                  <a:extLst>
                    <a:ext uri="{FF2B5EF4-FFF2-40B4-BE49-F238E27FC236}">
                      <a16:creationId xmlns:a16="http://schemas.microsoft.com/office/drawing/2014/main" id="{DFD94CD2-34F1-8A48-8044-30B7C107FB45}"/>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5-Point Star 80">
                  <a:extLst>
                    <a:ext uri="{FF2B5EF4-FFF2-40B4-BE49-F238E27FC236}">
                      <a16:creationId xmlns:a16="http://schemas.microsoft.com/office/drawing/2014/main" id="{DF8562A2-E6B3-644C-8F80-12E98261C715}"/>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5-Point Star 81">
                  <a:extLst>
                    <a:ext uri="{FF2B5EF4-FFF2-40B4-BE49-F238E27FC236}">
                      <a16:creationId xmlns:a16="http://schemas.microsoft.com/office/drawing/2014/main" id="{61CE0DAF-1AAD-1E47-A54A-018995F391AD}"/>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8" name="Straight Connector 87">
                  <a:extLst>
                    <a:ext uri="{FF2B5EF4-FFF2-40B4-BE49-F238E27FC236}">
                      <a16:creationId xmlns:a16="http://schemas.microsoft.com/office/drawing/2014/main" id="{720555AC-2F1F-C24D-BBC6-3F02F4B6DA75}"/>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8417020-2709-A248-943D-54295627E9D2}"/>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9B35D82-EE38-FD43-8D19-79590C2FFD61}"/>
                  </a:ext>
                </a:extLst>
              </p:cNvPr>
              <p:cNvGrpSpPr/>
              <p:nvPr/>
            </p:nvGrpSpPr>
            <p:grpSpPr>
              <a:xfrm>
                <a:off x="6327775" y="3990324"/>
                <a:ext cx="578936" cy="250438"/>
                <a:chOff x="655048" y="408213"/>
                <a:chExt cx="1075781" cy="465365"/>
              </a:xfrm>
            </p:grpSpPr>
            <p:sp>
              <p:nvSpPr>
                <p:cNvPr id="74" name="Rectangle 73">
                  <a:extLst>
                    <a:ext uri="{FF2B5EF4-FFF2-40B4-BE49-F238E27FC236}">
                      <a16:creationId xmlns:a16="http://schemas.microsoft.com/office/drawing/2014/main" id="{BBB2E921-C23C-364A-9AB3-E823A8CBC311}"/>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5-Point Star 86">
                  <a:extLst>
                    <a:ext uri="{FF2B5EF4-FFF2-40B4-BE49-F238E27FC236}">
                      <a16:creationId xmlns:a16="http://schemas.microsoft.com/office/drawing/2014/main" id="{51771F29-938B-3442-89BB-C9D506B972FB}"/>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5-Point Star 87">
                  <a:extLst>
                    <a:ext uri="{FF2B5EF4-FFF2-40B4-BE49-F238E27FC236}">
                      <a16:creationId xmlns:a16="http://schemas.microsoft.com/office/drawing/2014/main" id="{12B82586-8DD6-8544-B23A-0CA0289C67C8}"/>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5-Point Star 88">
                  <a:extLst>
                    <a:ext uri="{FF2B5EF4-FFF2-40B4-BE49-F238E27FC236}">
                      <a16:creationId xmlns:a16="http://schemas.microsoft.com/office/drawing/2014/main" id="{15B6FFD0-D036-F647-86A3-7619A17C3AC3}"/>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5-Point Star 89">
                  <a:extLst>
                    <a:ext uri="{FF2B5EF4-FFF2-40B4-BE49-F238E27FC236}">
                      <a16:creationId xmlns:a16="http://schemas.microsoft.com/office/drawing/2014/main" id="{6E1595EC-0D9D-FB49-BE52-1E3F56EBBABB}"/>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5-Point Star 90">
                  <a:extLst>
                    <a:ext uri="{FF2B5EF4-FFF2-40B4-BE49-F238E27FC236}">
                      <a16:creationId xmlns:a16="http://schemas.microsoft.com/office/drawing/2014/main" id="{9715A257-A327-8A4C-90F3-4416A88126AE}"/>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0" name="Straight Connector 79">
                  <a:extLst>
                    <a:ext uri="{FF2B5EF4-FFF2-40B4-BE49-F238E27FC236}">
                      <a16:creationId xmlns:a16="http://schemas.microsoft.com/office/drawing/2014/main" id="{8D27604B-853D-554E-ACC8-6E781C89AC7C}"/>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E63E0D2-BA1C-DE46-BF0D-3AE3DFDCD0DE}"/>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2E4C418-D1C2-3D43-AA29-B7DD03D60BAA}"/>
                  </a:ext>
                </a:extLst>
              </p:cNvPr>
              <p:cNvGrpSpPr/>
              <p:nvPr/>
            </p:nvGrpSpPr>
            <p:grpSpPr>
              <a:xfrm>
                <a:off x="6403516" y="4348092"/>
                <a:ext cx="578936" cy="250438"/>
                <a:chOff x="655048" y="408213"/>
                <a:chExt cx="1075781" cy="465365"/>
              </a:xfrm>
            </p:grpSpPr>
            <p:sp>
              <p:nvSpPr>
                <p:cNvPr id="66" name="Rectangle 65">
                  <a:extLst>
                    <a:ext uri="{FF2B5EF4-FFF2-40B4-BE49-F238E27FC236}">
                      <a16:creationId xmlns:a16="http://schemas.microsoft.com/office/drawing/2014/main" id="{EBE2A9EF-639E-8640-83C2-FC96C9CF8F4D}"/>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5-Point Star 104">
                  <a:extLst>
                    <a:ext uri="{FF2B5EF4-FFF2-40B4-BE49-F238E27FC236}">
                      <a16:creationId xmlns:a16="http://schemas.microsoft.com/office/drawing/2014/main" id="{E0909321-1F89-FA45-8F0A-A3FAD517ED7B}"/>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5-Point Star 105">
                  <a:extLst>
                    <a:ext uri="{FF2B5EF4-FFF2-40B4-BE49-F238E27FC236}">
                      <a16:creationId xmlns:a16="http://schemas.microsoft.com/office/drawing/2014/main" id="{1E4FD346-4DDA-4C43-B049-2F5DE855360F}"/>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5-Point Star 106">
                  <a:extLst>
                    <a:ext uri="{FF2B5EF4-FFF2-40B4-BE49-F238E27FC236}">
                      <a16:creationId xmlns:a16="http://schemas.microsoft.com/office/drawing/2014/main" id="{8D33D4DF-7835-0746-B272-8D965DFB5299}"/>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5-Point Star 107">
                  <a:extLst>
                    <a:ext uri="{FF2B5EF4-FFF2-40B4-BE49-F238E27FC236}">
                      <a16:creationId xmlns:a16="http://schemas.microsoft.com/office/drawing/2014/main" id="{66F2DF89-D039-1B46-838F-73C694D18434}"/>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5-Point Star 108">
                  <a:extLst>
                    <a:ext uri="{FF2B5EF4-FFF2-40B4-BE49-F238E27FC236}">
                      <a16:creationId xmlns:a16="http://schemas.microsoft.com/office/drawing/2014/main" id="{E8EBB94E-AA74-FA4D-9CCE-D51F8ECD0667}"/>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2" name="Straight Connector 71">
                  <a:extLst>
                    <a:ext uri="{FF2B5EF4-FFF2-40B4-BE49-F238E27FC236}">
                      <a16:creationId xmlns:a16="http://schemas.microsoft.com/office/drawing/2014/main" id="{AB6CF5C3-2748-8F46-8D3F-8EE92F5E36C9}"/>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67ECFD-82AF-774E-8B61-19783E93047E}"/>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D2B696C-89E5-C24F-A3A4-9BC5F477D4F4}"/>
                  </a:ext>
                </a:extLst>
              </p:cNvPr>
              <p:cNvGrpSpPr/>
              <p:nvPr/>
            </p:nvGrpSpPr>
            <p:grpSpPr>
              <a:xfrm>
                <a:off x="5089631" y="4991174"/>
                <a:ext cx="578936" cy="250438"/>
                <a:chOff x="655048" y="408213"/>
                <a:chExt cx="1075781" cy="465365"/>
              </a:xfrm>
            </p:grpSpPr>
            <p:sp>
              <p:nvSpPr>
                <p:cNvPr id="58" name="Rectangle 57">
                  <a:extLst>
                    <a:ext uri="{FF2B5EF4-FFF2-40B4-BE49-F238E27FC236}">
                      <a16:creationId xmlns:a16="http://schemas.microsoft.com/office/drawing/2014/main" id="{781FF223-7531-874A-94D5-B09A942FDF0F}"/>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5-Point Star 113">
                  <a:extLst>
                    <a:ext uri="{FF2B5EF4-FFF2-40B4-BE49-F238E27FC236}">
                      <a16:creationId xmlns:a16="http://schemas.microsoft.com/office/drawing/2014/main" id="{306D875D-9A03-7C4B-95B1-4B3FA41A5C59}"/>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5-Point Star 114">
                  <a:extLst>
                    <a:ext uri="{FF2B5EF4-FFF2-40B4-BE49-F238E27FC236}">
                      <a16:creationId xmlns:a16="http://schemas.microsoft.com/office/drawing/2014/main" id="{73B7954D-C3E8-1E41-B3F1-2C47FBDDF722}"/>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5-Point Star 115">
                  <a:extLst>
                    <a:ext uri="{FF2B5EF4-FFF2-40B4-BE49-F238E27FC236}">
                      <a16:creationId xmlns:a16="http://schemas.microsoft.com/office/drawing/2014/main" id="{963A091B-20FF-364F-826A-406914F96473}"/>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5-Point Star 116">
                  <a:extLst>
                    <a:ext uri="{FF2B5EF4-FFF2-40B4-BE49-F238E27FC236}">
                      <a16:creationId xmlns:a16="http://schemas.microsoft.com/office/drawing/2014/main" id="{3A34800E-F3D6-8346-8AD7-0E29650CA56D}"/>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5-Point Star 117">
                  <a:extLst>
                    <a:ext uri="{FF2B5EF4-FFF2-40B4-BE49-F238E27FC236}">
                      <a16:creationId xmlns:a16="http://schemas.microsoft.com/office/drawing/2014/main" id="{671D0ECD-6940-7949-BA0E-F42E656D7308}"/>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Straight Connector 63">
                  <a:extLst>
                    <a:ext uri="{FF2B5EF4-FFF2-40B4-BE49-F238E27FC236}">
                      <a16:creationId xmlns:a16="http://schemas.microsoft.com/office/drawing/2014/main" id="{2E03EE0C-6441-E945-8EEB-F8FE4D6FB2D2}"/>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6B05655-5A6B-AA42-8C31-E547AAF9CB44}"/>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67E369F6-EF0D-094D-8FCD-025FEA19BB2E}"/>
                  </a:ext>
                </a:extLst>
              </p:cNvPr>
              <p:cNvGrpSpPr/>
              <p:nvPr/>
            </p:nvGrpSpPr>
            <p:grpSpPr>
              <a:xfrm>
                <a:off x="5517824" y="5223907"/>
                <a:ext cx="578936" cy="250438"/>
                <a:chOff x="655048" y="408213"/>
                <a:chExt cx="1075781" cy="465365"/>
              </a:xfrm>
            </p:grpSpPr>
            <p:sp>
              <p:nvSpPr>
                <p:cNvPr id="50" name="Rectangle 49">
                  <a:extLst>
                    <a:ext uri="{FF2B5EF4-FFF2-40B4-BE49-F238E27FC236}">
                      <a16:creationId xmlns:a16="http://schemas.microsoft.com/office/drawing/2014/main" id="{87845206-00E4-6D41-94B2-7952B25F8DF2}"/>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5-Point Star 122">
                  <a:extLst>
                    <a:ext uri="{FF2B5EF4-FFF2-40B4-BE49-F238E27FC236}">
                      <a16:creationId xmlns:a16="http://schemas.microsoft.com/office/drawing/2014/main" id="{6E01B207-CCAA-CF44-B9E0-CA46B622D3BC}"/>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5-Point Star 123">
                  <a:extLst>
                    <a:ext uri="{FF2B5EF4-FFF2-40B4-BE49-F238E27FC236}">
                      <a16:creationId xmlns:a16="http://schemas.microsoft.com/office/drawing/2014/main" id="{DDA8BA7D-EB56-0B43-B20E-86A3FFA0C26C}"/>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5-Point Star 124">
                  <a:extLst>
                    <a:ext uri="{FF2B5EF4-FFF2-40B4-BE49-F238E27FC236}">
                      <a16:creationId xmlns:a16="http://schemas.microsoft.com/office/drawing/2014/main" id="{09C1FC73-6712-BE49-A71A-CE3963F7F966}"/>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5-Point Star 125">
                  <a:extLst>
                    <a:ext uri="{FF2B5EF4-FFF2-40B4-BE49-F238E27FC236}">
                      <a16:creationId xmlns:a16="http://schemas.microsoft.com/office/drawing/2014/main" id="{39F24D3E-B5B1-0E41-9547-4D4796E7D022}"/>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5-Point Star 126">
                  <a:extLst>
                    <a:ext uri="{FF2B5EF4-FFF2-40B4-BE49-F238E27FC236}">
                      <a16:creationId xmlns:a16="http://schemas.microsoft.com/office/drawing/2014/main" id="{6AB471DD-99F8-7F4E-B678-4B3041C60AD3}"/>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6" name="Straight Connector 55">
                  <a:extLst>
                    <a:ext uri="{FF2B5EF4-FFF2-40B4-BE49-F238E27FC236}">
                      <a16:creationId xmlns:a16="http://schemas.microsoft.com/office/drawing/2014/main" id="{028103DF-B0D2-264D-BFEA-71508E2A98E5}"/>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66D4B79-B5F9-EF46-9B26-9D29F339505E}"/>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A65C90F-69FE-DA44-AB8C-A082F70EFE46}"/>
                  </a:ext>
                </a:extLst>
              </p:cNvPr>
              <p:cNvGrpSpPr/>
              <p:nvPr/>
            </p:nvGrpSpPr>
            <p:grpSpPr>
              <a:xfrm>
                <a:off x="5132313" y="5349126"/>
                <a:ext cx="578936" cy="250438"/>
                <a:chOff x="655048" y="408213"/>
                <a:chExt cx="1075781" cy="465365"/>
              </a:xfrm>
            </p:grpSpPr>
            <p:sp>
              <p:nvSpPr>
                <p:cNvPr id="42" name="Rectangle 41">
                  <a:extLst>
                    <a:ext uri="{FF2B5EF4-FFF2-40B4-BE49-F238E27FC236}">
                      <a16:creationId xmlns:a16="http://schemas.microsoft.com/office/drawing/2014/main" id="{BFEE2C79-1B83-C041-BFF9-643C7E64E34E}"/>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5-Point Star 131">
                  <a:extLst>
                    <a:ext uri="{FF2B5EF4-FFF2-40B4-BE49-F238E27FC236}">
                      <a16:creationId xmlns:a16="http://schemas.microsoft.com/office/drawing/2014/main" id="{CCAD9390-6980-1741-B2E6-39ADDB9F7ECA}"/>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5-Point Star 132">
                  <a:extLst>
                    <a:ext uri="{FF2B5EF4-FFF2-40B4-BE49-F238E27FC236}">
                      <a16:creationId xmlns:a16="http://schemas.microsoft.com/office/drawing/2014/main" id="{2CF183CD-F292-364C-AFEF-21BC1CFBED0E}"/>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5-Point Star 133">
                  <a:extLst>
                    <a:ext uri="{FF2B5EF4-FFF2-40B4-BE49-F238E27FC236}">
                      <a16:creationId xmlns:a16="http://schemas.microsoft.com/office/drawing/2014/main" id="{8C170EE1-E20A-1B4C-98E4-E8ABE707FA99}"/>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5-Point Star 134">
                  <a:extLst>
                    <a:ext uri="{FF2B5EF4-FFF2-40B4-BE49-F238E27FC236}">
                      <a16:creationId xmlns:a16="http://schemas.microsoft.com/office/drawing/2014/main" id="{1C2F49F1-F38A-CE4D-B440-7570060DF0AA}"/>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5-Point Star 135">
                  <a:extLst>
                    <a:ext uri="{FF2B5EF4-FFF2-40B4-BE49-F238E27FC236}">
                      <a16:creationId xmlns:a16="http://schemas.microsoft.com/office/drawing/2014/main" id="{5A20E6AB-796B-6141-8001-680B3F6F8040}"/>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Straight Connector 47">
                  <a:extLst>
                    <a:ext uri="{FF2B5EF4-FFF2-40B4-BE49-F238E27FC236}">
                      <a16:creationId xmlns:a16="http://schemas.microsoft.com/office/drawing/2014/main" id="{175DED9F-6A62-544C-AD93-FE6EF486D87F}"/>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D927FE2-AF65-3B42-A194-16AA667BE898}"/>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21A3850-D442-4C4F-A13F-3BDC13ACCDD4}"/>
                  </a:ext>
                </a:extLst>
              </p:cNvPr>
              <p:cNvGrpSpPr/>
              <p:nvPr/>
            </p:nvGrpSpPr>
            <p:grpSpPr>
              <a:xfrm>
                <a:off x="5420472" y="5590646"/>
                <a:ext cx="578936" cy="250438"/>
                <a:chOff x="655048" y="408213"/>
                <a:chExt cx="1075781" cy="465365"/>
              </a:xfrm>
            </p:grpSpPr>
            <p:sp>
              <p:nvSpPr>
                <p:cNvPr id="34" name="Rectangle 33">
                  <a:extLst>
                    <a:ext uri="{FF2B5EF4-FFF2-40B4-BE49-F238E27FC236}">
                      <a16:creationId xmlns:a16="http://schemas.microsoft.com/office/drawing/2014/main" id="{19F11214-5E80-AE4B-871F-D5DB9679026C}"/>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5-Point Star 140">
                  <a:extLst>
                    <a:ext uri="{FF2B5EF4-FFF2-40B4-BE49-F238E27FC236}">
                      <a16:creationId xmlns:a16="http://schemas.microsoft.com/office/drawing/2014/main" id="{5058F992-8B0D-2E48-8861-0E6E2CB8CB56}"/>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5-Point Star 141">
                  <a:extLst>
                    <a:ext uri="{FF2B5EF4-FFF2-40B4-BE49-F238E27FC236}">
                      <a16:creationId xmlns:a16="http://schemas.microsoft.com/office/drawing/2014/main" id="{F4678FFD-08E5-5943-AF09-C44715DDA659}"/>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5-Point Star 142">
                  <a:extLst>
                    <a:ext uri="{FF2B5EF4-FFF2-40B4-BE49-F238E27FC236}">
                      <a16:creationId xmlns:a16="http://schemas.microsoft.com/office/drawing/2014/main" id="{C69F2409-797E-B44F-B232-A5177ED5F637}"/>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5-Point Star 143">
                  <a:extLst>
                    <a:ext uri="{FF2B5EF4-FFF2-40B4-BE49-F238E27FC236}">
                      <a16:creationId xmlns:a16="http://schemas.microsoft.com/office/drawing/2014/main" id="{CFF1B931-8541-9741-A346-47CB5E8630AF}"/>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5-Point Star 144">
                  <a:extLst>
                    <a:ext uri="{FF2B5EF4-FFF2-40B4-BE49-F238E27FC236}">
                      <a16:creationId xmlns:a16="http://schemas.microsoft.com/office/drawing/2014/main" id="{FC2581E0-81D7-8D4E-B4DD-1866090E13C1}"/>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Straight Connector 39">
                  <a:extLst>
                    <a:ext uri="{FF2B5EF4-FFF2-40B4-BE49-F238E27FC236}">
                      <a16:creationId xmlns:a16="http://schemas.microsoft.com/office/drawing/2014/main" id="{A8330471-8E04-3D42-80F4-A10B9063CB7A}"/>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EB6E407-75E6-814D-891F-5D63BB5E92DB}"/>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B39B144-BB5C-7641-AE7C-7E68DE344E9B}"/>
                  </a:ext>
                </a:extLst>
              </p:cNvPr>
              <p:cNvGrpSpPr/>
              <p:nvPr/>
            </p:nvGrpSpPr>
            <p:grpSpPr>
              <a:xfrm>
                <a:off x="5420472" y="4864792"/>
                <a:ext cx="578936" cy="250438"/>
                <a:chOff x="655048" y="408213"/>
                <a:chExt cx="1075781" cy="465365"/>
              </a:xfrm>
            </p:grpSpPr>
            <p:sp>
              <p:nvSpPr>
                <p:cNvPr id="26" name="Rectangle 25">
                  <a:extLst>
                    <a:ext uri="{FF2B5EF4-FFF2-40B4-BE49-F238E27FC236}">
                      <a16:creationId xmlns:a16="http://schemas.microsoft.com/office/drawing/2014/main" id="{CDDC5641-94B1-CD43-A2CD-60828F1E22B7}"/>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5-Point Star 149">
                  <a:extLst>
                    <a:ext uri="{FF2B5EF4-FFF2-40B4-BE49-F238E27FC236}">
                      <a16:creationId xmlns:a16="http://schemas.microsoft.com/office/drawing/2014/main" id="{7260E5E7-5C18-214E-87A0-EFFC849904C1}"/>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5-Point Star 150">
                  <a:extLst>
                    <a:ext uri="{FF2B5EF4-FFF2-40B4-BE49-F238E27FC236}">
                      <a16:creationId xmlns:a16="http://schemas.microsoft.com/office/drawing/2014/main" id="{9DEC2A29-F368-6E4C-B1F6-22F80DE15DF7}"/>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5-Point Star 151">
                  <a:extLst>
                    <a:ext uri="{FF2B5EF4-FFF2-40B4-BE49-F238E27FC236}">
                      <a16:creationId xmlns:a16="http://schemas.microsoft.com/office/drawing/2014/main" id="{C2E3ABE4-6347-AC4C-A07B-DDC02F2865E9}"/>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5-Point Star 152">
                  <a:extLst>
                    <a:ext uri="{FF2B5EF4-FFF2-40B4-BE49-F238E27FC236}">
                      <a16:creationId xmlns:a16="http://schemas.microsoft.com/office/drawing/2014/main" id="{8A0984D5-0E06-D543-9E8A-B07E25EFD200}"/>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5-Point Star 153">
                  <a:extLst>
                    <a:ext uri="{FF2B5EF4-FFF2-40B4-BE49-F238E27FC236}">
                      <a16:creationId xmlns:a16="http://schemas.microsoft.com/office/drawing/2014/main" id="{7BAB310A-754C-2F4F-AEE4-D250657D5D65}"/>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2" name="Straight Connector 31">
                  <a:extLst>
                    <a:ext uri="{FF2B5EF4-FFF2-40B4-BE49-F238E27FC236}">
                      <a16:creationId xmlns:a16="http://schemas.microsoft.com/office/drawing/2014/main" id="{3A487915-3594-864D-B573-A0846A1F9983}"/>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6FEBA5-83C8-214D-A19A-6526F5D72812}"/>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06" name="Group 105">
            <a:extLst>
              <a:ext uri="{FF2B5EF4-FFF2-40B4-BE49-F238E27FC236}">
                <a16:creationId xmlns:a16="http://schemas.microsoft.com/office/drawing/2014/main" id="{5D971536-BD1D-FC4C-B765-383C9222A77E}"/>
              </a:ext>
            </a:extLst>
          </p:cNvPr>
          <p:cNvGrpSpPr/>
          <p:nvPr/>
        </p:nvGrpSpPr>
        <p:grpSpPr>
          <a:xfrm>
            <a:off x="8215038" y="2904734"/>
            <a:ext cx="3139623" cy="3144132"/>
            <a:chOff x="8541613" y="2904733"/>
            <a:chExt cx="3139622" cy="3144132"/>
          </a:xfrm>
        </p:grpSpPr>
        <p:sp>
          <p:nvSpPr>
            <p:cNvPr id="107" name="Rectangle 106">
              <a:extLst>
                <a:ext uri="{FF2B5EF4-FFF2-40B4-BE49-F238E27FC236}">
                  <a16:creationId xmlns:a16="http://schemas.microsoft.com/office/drawing/2014/main" id="{AD41DBC7-B5F1-0D45-823F-17CBD890B6A0}"/>
                </a:ext>
              </a:extLst>
            </p:cNvPr>
            <p:cNvSpPr/>
            <p:nvPr/>
          </p:nvSpPr>
          <p:spPr>
            <a:xfrm>
              <a:off x="8541613" y="2904733"/>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1</a:t>
              </a:r>
            </a:p>
          </p:txBody>
        </p:sp>
        <p:sp>
          <p:nvSpPr>
            <p:cNvPr id="108" name="Rectangle 107">
              <a:extLst>
                <a:ext uri="{FF2B5EF4-FFF2-40B4-BE49-F238E27FC236}">
                  <a16:creationId xmlns:a16="http://schemas.microsoft.com/office/drawing/2014/main" id="{3336C9E8-7350-934A-84C0-FA7CFF76B2D0}"/>
                </a:ext>
              </a:extLst>
            </p:cNvPr>
            <p:cNvSpPr/>
            <p:nvPr/>
          </p:nvSpPr>
          <p:spPr>
            <a:xfrm>
              <a:off x="8541613" y="3564475"/>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2</a:t>
              </a:r>
            </a:p>
          </p:txBody>
        </p:sp>
        <p:sp>
          <p:nvSpPr>
            <p:cNvPr id="109" name="Rectangle 108">
              <a:extLst>
                <a:ext uri="{FF2B5EF4-FFF2-40B4-BE49-F238E27FC236}">
                  <a16:creationId xmlns:a16="http://schemas.microsoft.com/office/drawing/2014/main" id="{F7D610E3-C610-204E-8743-9EE9DA534B74}"/>
                </a:ext>
              </a:extLst>
            </p:cNvPr>
            <p:cNvSpPr/>
            <p:nvPr/>
          </p:nvSpPr>
          <p:spPr>
            <a:xfrm>
              <a:off x="8541613" y="4223794"/>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3</a:t>
              </a:r>
            </a:p>
          </p:txBody>
        </p:sp>
        <p:sp>
          <p:nvSpPr>
            <p:cNvPr id="110" name="Rectangle 109">
              <a:extLst>
                <a:ext uri="{FF2B5EF4-FFF2-40B4-BE49-F238E27FC236}">
                  <a16:creationId xmlns:a16="http://schemas.microsoft.com/office/drawing/2014/main" id="{1BBFC260-782D-7F41-91F9-C6DB13513309}"/>
                </a:ext>
              </a:extLst>
            </p:cNvPr>
            <p:cNvSpPr/>
            <p:nvPr/>
          </p:nvSpPr>
          <p:spPr>
            <a:xfrm>
              <a:off x="8541613" y="5565950"/>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a:t>
              </a:r>
              <a:r>
                <a:rPr lang="de-DE" dirty="0" err="1">
                  <a:solidFill>
                    <a:schemeClr val="tx1"/>
                  </a:solidFill>
                  <a:latin typeface="Lato Light" panose="020F0302020204030203" pitchFamily="34" charset="77"/>
                </a:rPr>
                <a:t>n</a:t>
              </a:r>
              <a:endParaRPr lang="de-DE" dirty="0">
                <a:solidFill>
                  <a:schemeClr val="tx1"/>
                </a:solidFill>
                <a:latin typeface="Lato Light" panose="020F0302020204030203" pitchFamily="34" charset="77"/>
              </a:endParaRPr>
            </a:p>
          </p:txBody>
        </p:sp>
        <p:sp>
          <p:nvSpPr>
            <p:cNvPr id="111" name="TextBox 110">
              <a:extLst>
                <a:ext uri="{FF2B5EF4-FFF2-40B4-BE49-F238E27FC236}">
                  <a16:creationId xmlns:a16="http://schemas.microsoft.com/office/drawing/2014/main" id="{EC375958-67A4-7644-B58A-AE2F6AAE5D60}"/>
                </a:ext>
              </a:extLst>
            </p:cNvPr>
            <p:cNvSpPr txBox="1"/>
            <p:nvPr/>
          </p:nvSpPr>
          <p:spPr>
            <a:xfrm>
              <a:off x="8541613" y="4794440"/>
              <a:ext cx="3139622" cy="523220"/>
            </a:xfrm>
            <a:prstGeom prst="rect">
              <a:avLst/>
            </a:prstGeom>
            <a:noFill/>
          </p:spPr>
          <p:txBody>
            <a:bodyPr wrap="square" rtlCol="0" anchor="ctr">
              <a:spAutoFit/>
            </a:bodyPr>
            <a:lstStyle/>
            <a:p>
              <a:pPr algn="ctr"/>
              <a:r>
                <a:rPr lang="de-DE" sz="2800" b="1" dirty="0">
                  <a:solidFill>
                    <a:schemeClr val="accent3"/>
                  </a:solidFill>
                </a:rPr>
                <a:t>…</a:t>
              </a:r>
            </a:p>
          </p:txBody>
        </p:sp>
      </p:grpSp>
      <p:sp>
        <p:nvSpPr>
          <p:cNvPr id="116" name="Slide Number Placeholder 3">
            <a:extLst>
              <a:ext uri="{FF2B5EF4-FFF2-40B4-BE49-F238E27FC236}">
                <a16:creationId xmlns:a16="http://schemas.microsoft.com/office/drawing/2014/main" id="{42E0B39D-6F58-F94C-9145-B63A3889DF64}"/>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68</a:t>
            </a:fld>
            <a:endParaRPr lang="en-DE" dirty="0"/>
          </a:p>
        </p:txBody>
      </p:sp>
      <p:sp>
        <p:nvSpPr>
          <p:cNvPr id="113" name="TextBox 112">
            <a:extLst>
              <a:ext uri="{FF2B5EF4-FFF2-40B4-BE49-F238E27FC236}">
                <a16:creationId xmlns:a16="http://schemas.microsoft.com/office/drawing/2014/main" id="{CDD4411D-7AA0-D84F-8C96-19FCF1D77C27}"/>
              </a:ext>
            </a:extLst>
          </p:cNvPr>
          <p:cNvSpPr txBox="1"/>
          <p:nvPr/>
        </p:nvSpPr>
        <p:spPr>
          <a:xfrm>
            <a:off x="838200" y="6051873"/>
            <a:ext cx="3167012" cy="224933"/>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play.google.com</a:t>
            </a:r>
          </a:p>
        </p:txBody>
      </p:sp>
    </p:spTree>
    <p:extLst>
      <p:ext uri="{BB962C8B-B14F-4D97-AF65-F5344CB8AC3E}">
        <p14:creationId xmlns:p14="http://schemas.microsoft.com/office/powerpoint/2010/main" val="198567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xtBox 242">
            <a:extLst>
              <a:ext uri="{FF2B5EF4-FFF2-40B4-BE49-F238E27FC236}">
                <a16:creationId xmlns:a16="http://schemas.microsoft.com/office/drawing/2014/main" id="{96D89BDB-BC99-134F-A297-EDFF915F4CF7}"/>
              </a:ext>
            </a:extLst>
          </p:cNvPr>
          <p:cNvSpPr txBox="1"/>
          <p:nvPr/>
        </p:nvSpPr>
        <p:spPr>
          <a:xfrm>
            <a:off x="9211418" y="1951670"/>
            <a:ext cx="2718205"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System Support</a:t>
            </a:r>
          </a:p>
        </p:txBody>
      </p:sp>
      <p:grpSp>
        <p:nvGrpSpPr>
          <p:cNvPr id="232" name="Group 231">
            <a:extLst>
              <a:ext uri="{FF2B5EF4-FFF2-40B4-BE49-F238E27FC236}">
                <a16:creationId xmlns:a16="http://schemas.microsoft.com/office/drawing/2014/main" id="{D4CAF275-9A76-AC43-B8F7-E6EB344E9EA5}"/>
              </a:ext>
            </a:extLst>
          </p:cNvPr>
          <p:cNvGrpSpPr/>
          <p:nvPr/>
        </p:nvGrpSpPr>
        <p:grpSpPr>
          <a:xfrm>
            <a:off x="4273005" y="1839469"/>
            <a:ext cx="3917033" cy="3628380"/>
            <a:chOff x="4273003" y="1839470"/>
            <a:chExt cx="3917033" cy="3628378"/>
          </a:xfrm>
        </p:grpSpPr>
        <p:sp>
          <p:nvSpPr>
            <p:cNvPr id="234" name="TextBox 233">
              <a:extLst>
                <a:ext uri="{FF2B5EF4-FFF2-40B4-BE49-F238E27FC236}">
                  <a16:creationId xmlns:a16="http://schemas.microsoft.com/office/drawing/2014/main" id="{0CDB7E93-707D-2140-ABEB-9CA28D5630FD}"/>
                </a:ext>
              </a:extLst>
            </p:cNvPr>
            <p:cNvSpPr txBox="1"/>
            <p:nvPr/>
          </p:nvSpPr>
          <p:spPr>
            <a:xfrm>
              <a:off x="5271027" y="1964291"/>
              <a:ext cx="2718206"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Online Survey</a:t>
              </a:r>
            </a:p>
          </p:txBody>
        </p:sp>
        <p:sp>
          <p:nvSpPr>
            <p:cNvPr id="233" name="Oval 232">
              <a:extLst>
                <a:ext uri="{FF2B5EF4-FFF2-40B4-BE49-F238E27FC236}">
                  <a16:creationId xmlns:a16="http://schemas.microsoft.com/office/drawing/2014/main" id="{06A0A872-44FD-F84F-A722-A1F90C15D0E6}"/>
                </a:ext>
              </a:extLst>
            </p:cNvPr>
            <p:cNvSpPr/>
            <p:nvPr/>
          </p:nvSpPr>
          <p:spPr bwMode="auto">
            <a:xfrm>
              <a:off x="4273003" y="1839470"/>
              <a:ext cx="772862" cy="772862"/>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5</a:t>
              </a:r>
            </a:p>
          </p:txBody>
        </p:sp>
        <p:grpSp>
          <p:nvGrpSpPr>
            <p:cNvPr id="235" name="Group 234">
              <a:extLst>
                <a:ext uri="{FF2B5EF4-FFF2-40B4-BE49-F238E27FC236}">
                  <a16:creationId xmlns:a16="http://schemas.microsoft.com/office/drawing/2014/main" id="{D8AAE037-2C8A-6743-8022-D73EDAAF03DD}"/>
                </a:ext>
              </a:extLst>
            </p:cNvPr>
            <p:cNvGrpSpPr/>
            <p:nvPr/>
          </p:nvGrpSpPr>
          <p:grpSpPr>
            <a:xfrm>
              <a:off x="4355576" y="2953294"/>
              <a:ext cx="3834460" cy="2514554"/>
              <a:chOff x="3199963" y="4697303"/>
              <a:chExt cx="3834460" cy="2514554"/>
            </a:xfrm>
          </p:grpSpPr>
          <p:sp>
            <p:nvSpPr>
              <p:cNvPr id="236" name="Oval 235">
                <a:extLst>
                  <a:ext uri="{FF2B5EF4-FFF2-40B4-BE49-F238E27FC236}">
                    <a16:creationId xmlns:a16="http://schemas.microsoft.com/office/drawing/2014/main" id="{C7830ACA-55F8-A949-B41C-CF25F22BBD49}"/>
                  </a:ext>
                </a:extLst>
              </p:cNvPr>
              <p:cNvSpPr/>
              <p:nvPr/>
            </p:nvSpPr>
            <p:spPr>
              <a:xfrm>
                <a:off x="3199963" y="4767263"/>
                <a:ext cx="585479" cy="585479"/>
              </a:xfrm>
              <a:prstGeom prst="ellipse">
                <a:avLst/>
              </a:prstGeom>
              <a:no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latin typeface="Harmonia Sans Pro Light" panose="020B0302030402020204" pitchFamily="34" charset="77"/>
                  </a:rPr>
                  <a:t>1</a:t>
                </a:r>
              </a:p>
            </p:txBody>
          </p:sp>
          <p:sp>
            <p:nvSpPr>
              <p:cNvPr id="237" name="Oval 236">
                <a:extLst>
                  <a:ext uri="{FF2B5EF4-FFF2-40B4-BE49-F238E27FC236}">
                    <a16:creationId xmlns:a16="http://schemas.microsoft.com/office/drawing/2014/main" id="{1532AC74-DAD3-A84F-BEAB-28B8CD119AD0}"/>
                  </a:ext>
                </a:extLst>
              </p:cNvPr>
              <p:cNvSpPr/>
              <p:nvPr/>
            </p:nvSpPr>
            <p:spPr bwMode="auto">
              <a:xfrm>
                <a:off x="3199964" y="5739658"/>
                <a:ext cx="585479" cy="585479"/>
              </a:xfrm>
              <a:prstGeom prst="ellipse">
                <a:avLst/>
              </a:prstGeom>
              <a:no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latin typeface="Harmonia Sans Pro Light" panose="020B0302030402020204" pitchFamily="34" charset="77"/>
                  </a:rPr>
                  <a:t>2</a:t>
                </a:r>
              </a:p>
            </p:txBody>
          </p:sp>
          <p:sp>
            <p:nvSpPr>
              <p:cNvPr id="238" name="Oval 237">
                <a:extLst>
                  <a:ext uri="{FF2B5EF4-FFF2-40B4-BE49-F238E27FC236}">
                    <a16:creationId xmlns:a16="http://schemas.microsoft.com/office/drawing/2014/main" id="{2A81C000-7BE7-C341-8C91-68325D612DB3}"/>
                  </a:ext>
                </a:extLst>
              </p:cNvPr>
              <p:cNvSpPr/>
              <p:nvPr/>
            </p:nvSpPr>
            <p:spPr bwMode="auto">
              <a:xfrm>
                <a:off x="3218114" y="6603754"/>
                <a:ext cx="585479" cy="585479"/>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armonia Sans Pro Light" panose="020B0302030402020204" pitchFamily="34" charset="77"/>
                  </a:rPr>
                  <a:t>3</a:t>
                </a:r>
              </a:p>
            </p:txBody>
          </p:sp>
          <p:sp>
            <p:nvSpPr>
              <p:cNvPr id="239" name="Rectangle 238">
                <a:extLst>
                  <a:ext uri="{FF2B5EF4-FFF2-40B4-BE49-F238E27FC236}">
                    <a16:creationId xmlns:a16="http://schemas.microsoft.com/office/drawing/2014/main" id="{0A7967A5-2AC3-9544-8BEE-AAB1027B7192}"/>
                  </a:ext>
                </a:extLst>
              </p:cNvPr>
              <p:cNvSpPr/>
              <p:nvPr/>
            </p:nvSpPr>
            <p:spPr>
              <a:xfrm>
                <a:off x="3906354" y="4697303"/>
                <a:ext cx="3128069" cy="646331"/>
              </a:xfrm>
              <a:prstGeom prst="rect">
                <a:avLst/>
              </a:prstGeom>
            </p:spPr>
            <p:txBody>
              <a:bodyPr wrap="square">
                <a:spAutoFit/>
              </a:bodyPr>
              <a:lstStyle/>
              <a:p>
                <a:r>
                  <a:rPr lang="en-US" dirty="0">
                    <a:latin typeface="Lato Light" panose="020F0302020204030203" pitchFamily="34" charset="77"/>
                  </a:rPr>
                  <a:t>How often did you encounter a similar situation?</a:t>
                </a:r>
              </a:p>
            </p:txBody>
          </p:sp>
          <p:sp>
            <p:nvSpPr>
              <p:cNvPr id="240" name="Rectangle 239">
                <a:extLst>
                  <a:ext uri="{FF2B5EF4-FFF2-40B4-BE49-F238E27FC236}">
                    <a16:creationId xmlns:a16="http://schemas.microsoft.com/office/drawing/2014/main" id="{CF0750AE-45B9-A14A-A4D6-80B0617EE097}"/>
                  </a:ext>
                </a:extLst>
              </p:cNvPr>
              <p:cNvSpPr/>
              <p:nvPr/>
            </p:nvSpPr>
            <p:spPr>
              <a:xfrm>
                <a:off x="3915928" y="5694268"/>
                <a:ext cx="2917691" cy="646331"/>
              </a:xfrm>
              <a:prstGeom prst="rect">
                <a:avLst/>
              </a:prstGeom>
            </p:spPr>
            <p:txBody>
              <a:bodyPr wrap="square">
                <a:spAutoFit/>
              </a:bodyPr>
              <a:lstStyle/>
              <a:p>
                <a:r>
                  <a:rPr lang="en-US" dirty="0">
                    <a:latin typeface="Lato Light" panose="020F0302020204030203" pitchFamily="34" charset="77"/>
                  </a:rPr>
                  <a:t>How did you cope with this situation?</a:t>
                </a:r>
              </a:p>
            </p:txBody>
          </p:sp>
          <p:sp>
            <p:nvSpPr>
              <p:cNvPr id="241" name="Rectangle 240">
                <a:extLst>
                  <a:ext uri="{FF2B5EF4-FFF2-40B4-BE49-F238E27FC236}">
                    <a16:creationId xmlns:a16="http://schemas.microsoft.com/office/drawing/2014/main" id="{41612A9B-1CF7-3241-A95D-64079B29F066}"/>
                  </a:ext>
                </a:extLst>
              </p:cNvPr>
              <p:cNvSpPr/>
              <p:nvPr/>
            </p:nvSpPr>
            <p:spPr>
              <a:xfrm>
                <a:off x="3915928" y="6565526"/>
                <a:ext cx="2896725" cy="646331"/>
              </a:xfrm>
              <a:prstGeom prst="rect">
                <a:avLst/>
              </a:prstGeom>
            </p:spPr>
            <p:txBody>
              <a:bodyPr wrap="square">
                <a:spAutoFit/>
              </a:bodyPr>
              <a:lstStyle/>
              <a:p>
                <a:r>
                  <a:rPr lang="en-US" dirty="0">
                    <a:latin typeface="Lato Light" panose="020F0302020204030203" pitchFamily="34" charset="77"/>
                  </a:rPr>
                  <a:t>How could the app support you in this situation?</a:t>
                </a:r>
              </a:p>
            </p:txBody>
          </p:sp>
        </p:grpSp>
      </p:grpSp>
      <p:sp>
        <p:nvSpPr>
          <p:cNvPr id="242" name="Oval 241">
            <a:extLst>
              <a:ext uri="{FF2B5EF4-FFF2-40B4-BE49-F238E27FC236}">
                <a16:creationId xmlns:a16="http://schemas.microsoft.com/office/drawing/2014/main" id="{DE49F9FB-3894-FE48-8914-BAFFAFE4E18E}"/>
              </a:ext>
            </a:extLst>
          </p:cNvPr>
          <p:cNvSpPr/>
          <p:nvPr/>
        </p:nvSpPr>
        <p:spPr bwMode="auto">
          <a:xfrm>
            <a:off x="8213394" y="1826849"/>
            <a:ext cx="772863" cy="772863"/>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6</a:t>
            </a:r>
          </a:p>
        </p:txBody>
      </p:sp>
      <p:grpSp>
        <p:nvGrpSpPr>
          <p:cNvPr id="115" name="Group 114">
            <a:extLst>
              <a:ext uri="{FF2B5EF4-FFF2-40B4-BE49-F238E27FC236}">
                <a16:creationId xmlns:a16="http://schemas.microsoft.com/office/drawing/2014/main" id="{D9B9D0F6-AEBB-1843-93DA-0D6BA01A8386}"/>
              </a:ext>
            </a:extLst>
          </p:cNvPr>
          <p:cNvGrpSpPr/>
          <p:nvPr/>
        </p:nvGrpSpPr>
        <p:grpSpPr>
          <a:xfrm>
            <a:off x="838201" y="1818501"/>
            <a:ext cx="14749907" cy="4231467"/>
            <a:chOff x="838200" y="1818502"/>
            <a:chExt cx="14749907" cy="4231466"/>
          </a:xfrm>
        </p:grpSpPr>
        <p:sp>
          <p:nvSpPr>
            <p:cNvPr id="121" name="TextBox 120">
              <a:extLst>
                <a:ext uri="{FF2B5EF4-FFF2-40B4-BE49-F238E27FC236}">
                  <a16:creationId xmlns:a16="http://schemas.microsoft.com/office/drawing/2014/main" id="{3BFE5BEE-4CAA-7E4F-9603-E8B10366DA6D}"/>
                </a:ext>
              </a:extLst>
            </p:cNvPr>
            <p:cNvSpPr txBox="1"/>
            <p:nvPr/>
          </p:nvSpPr>
          <p:spPr>
            <a:xfrm>
              <a:off x="9199266" y="1943847"/>
              <a:ext cx="2351337"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Problems</a:t>
              </a:r>
            </a:p>
          </p:txBody>
        </p:sp>
        <p:sp>
          <p:nvSpPr>
            <p:cNvPr id="116" name="Oval 115">
              <a:extLst>
                <a:ext uri="{FF2B5EF4-FFF2-40B4-BE49-F238E27FC236}">
                  <a16:creationId xmlns:a16="http://schemas.microsoft.com/office/drawing/2014/main" id="{8A7665B9-61DA-194E-A899-F7A83152CA01}"/>
                </a:ext>
              </a:extLst>
            </p:cNvPr>
            <p:cNvSpPr/>
            <p:nvPr/>
          </p:nvSpPr>
          <p:spPr bwMode="auto">
            <a:xfrm>
              <a:off x="838200" y="1820129"/>
              <a:ext cx="772862" cy="772862"/>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1</a:t>
              </a:r>
            </a:p>
          </p:txBody>
        </p:sp>
        <p:sp>
          <p:nvSpPr>
            <p:cNvPr id="118" name="Oval 117">
              <a:extLst>
                <a:ext uri="{FF2B5EF4-FFF2-40B4-BE49-F238E27FC236}">
                  <a16:creationId xmlns:a16="http://schemas.microsoft.com/office/drawing/2014/main" id="{D577BBBA-D599-4940-A9F2-DD479963D39B}"/>
                </a:ext>
              </a:extLst>
            </p:cNvPr>
            <p:cNvSpPr/>
            <p:nvPr/>
          </p:nvSpPr>
          <p:spPr bwMode="auto">
            <a:xfrm>
              <a:off x="4323346" y="1820129"/>
              <a:ext cx="772862" cy="772862"/>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2</a:t>
              </a:r>
            </a:p>
          </p:txBody>
        </p:sp>
        <p:sp>
          <p:nvSpPr>
            <p:cNvPr id="117" name="TextBox 116">
              <a:extLst>
                <a:ext uri="{FF2B5EF4-FFF2-40B4-BE49-F238E27FC236}">
                  <a16:creationId xmlns:a16="http://schemas.microsoft.com/office/drawing/2014/main" id="{A16FD6D4-E3AD-3744-9843-BB99F72AFF40}"/>
                </a:ext>
              </a:extLst>
            </p:cNvPr>
            <p:cNvSpPr txBox="1"/>
            <p:nvPr/>
          </p:nvSpPr>
          <p:spPr>
            <a:xfrm>
              <a:off x="1770909" y="1944950"/>
              <a:ext cx="2351337"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Reviews</a:t>
              </a:r>
            </a:p>
          </p:txBody>
        </p:sp>
        <p:sp>
          <p:nvSpPr>
            <p:cNvPr id="119" name="TextBox 118">
              <a:extLst>
                <a:ext uri="{FF2B5EF4-FFF2-40B4-BE49-F238E27FC236}">
                  <a16:creationId xmlns:a16="http://schemas.microsoft.com/office/drawing/2014/main" id="{B52A5E92-1A60-B046-BACA-ECDF12381CAE}"/>
                </a:ext>
              </a:extLst>
            </p:cNvPr>
            <p:cNvSpPr txBox="1"/>
            <p:nvPr/>
          </p:nvSpPr>
          <p:spPr>
            <a:xfrm>
              <a:off x="5288709" y="1944950"/>
              <a:ext cx="2748381"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Topic Modeling</a:t>
              </a:r>
            </a:p>
          </p:txBody>
        </p:sp>
        <p:sp>
          <p:nvSpPr>
            <p:cNvPr id="120" name="Oval 119">
              <a:extLst>
                <a:ext uri="{FF2B5EF4-FFF2-40B4-BE49-F238E27FC236}">
                  <a16:creationId xmlns:a16="http://schemas.microsoft.com/office/drawing/2014/main" id="{41DB5854-4D1E-B040-ACCB-3BCCD47BAE76}"/>
                </a:ext>
              </a:extLst>
            </p:cNvPr>
            <p:cNvSpPr/>
            <p:nvPr/>
          </p:nvSpPr>
          <p:spPr bwMode="auto">
            <a:xfrm>
              <a:off x="8201240" y="1819026"/>
              <a:ext cx="772862" cy="772862"/>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3</a:t>
              </a:r>
            </a:p>
          </p:txBody>
        </p:sp>
        <p:pic>
          <p:nvPicPr>
            <p:cNvPr id="122" name="Picture 121">
              <a:extLst>
                <a:ext uri="{FF2B5EF4-FFF2-40B4-BE49-F238E27FC236}">
                  <a16:creationId xmlns:a16="http://schemas.microsoft.com/office/drawing/2014/main" id="{1CF22C98-BA19-5D41-9497-05D3002441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117" y="2975789"/>
              <a:ext cx="2819400" cy="29374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23" name="Group 122">
              <a:extLst>
                <a:ext uri="{FF2B5EF4-FFF2-40B4-BE49-F238E27FC236}">
                  <a16:creationId xmlns:a16="http://schemas.microsoft.com/office/drawing/2014/main" id="{B5CB8F37-7EA4-1C4D-BD4B-1BC778EDE5DD}"/>
                </a:ext>
              </a:extLst>
            </p:cNvPr>
            <p:cNvGrpSpPr/>
            <p:nvPr/>
          </p:nvGrpSpPr>
          <p:grpSpPr>
            <a:xfrm>
              <a:off x="4548048" y="2905836"/>
              <a:ext cx="2358303" cy="3144132"/>
              <a:chOff x="4792978" y="2904733"/>
              <a:chExt cx="2358303" cy="3144132"/>
            </a:xfrm>
          </p:grpSpPr>
          <p:sp>
            <p:nvSpPr>
              <p:cNvPr id="138" name="Oval 137">
                <a:extLst>
                  <a:ext uri="{FF2B5EF4-FFF2-40B4-BE49-F238E27FC236}">
                    <a16:creationId xmlns:a16="http://schemas.microsoft.com/office/drawing/2014/main" id="{F0C85457-616E-7240-9F6B-D9FE253B4B7A}"/>
                  </a:ext>
                </a:extLst>
              </p:cNvPr>
              <p:cNvSpPr/>
              <p:nvPr/>
            </p:nvSpPr>
            <p:spPr>
              <a:xfrm>
                <a:off x="4938379" y="4651770"/>
                <a:ext cx="1389396" cy="1397095"/>
              </a:xfrm>
              <a:prstGeom prst="ellipse">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9" name="Group 138">
                <a:extLst>
                  <a:ext uri="{FF2B5EF4-FFF2-40B4-BE49-F238E27FC236}">
                    <a16:creationId xmlns:a16="http://schemas.microsoft.com/office/drawing/2014/main" id="{FF6C5DFC-F7BF-7540-8046-E9A13EBB3917}"/>
                  </a:ext>
                </a:extLst>
              </p:cNvPr>
              <p:cNvGrpSpPr/>
              <p:nvPr/>
            </p:nvGrpSpPr>
            <p:grpSpPr>
              <a:xfrm>
                <a:off x="4792978" y="2904733"/>
                <a:ext cx="2358303" cy="2871035"/>
                <a:chOff x="4792978" y="2970049"/>
                <a:chExt cx="2358303" cy="2871035"/>
              </a:xfrm>
            </p:grpSpPr>
            <p:sp>
              <p:nvSpPr>
                <p:cNvPr id="140" name="Oval 139">
                  <a:extLst>
                    <a:ext uri="{FF2B5EF4-FFF2-40B4-BE49-F238E27FC236}">
                      <a16:creationId xmlns:a16="http://schemas.microsoft.com/office/drawing/2014/main" id="{E1D0D172-3C03-CC42-B5B4-AD882FECA93A}"/>
                    </a:ext>
                  </a:extLst>
                </p:cNvPr>
                <p:cNvSpPr/>
                <p:nvPr/>
              </p:nvSpPr>
              <p:spPr>
                <a:xfrm>
                  <a:off x="4792978" y="2970049"/>
                  <a:ext cx="1172243" cy="1178739"/>
                </a:xfrm>
                <a:prstGeom prst="ellipse">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Oval 140">
                  <a:extLst>
                    <a:ext uri="{FF2B5EF4-FFF2-40B4-BE49-F238E27FC236}">
                      <a16:creationId xmlns:a16="http://schemas.microsoft.com/office/drawing/2014/main" id="{12E44CA0-B1EA-8544-A11A-5CAC7C7E88A2}"/>
                    </a:ext>
                  </a:extLst>
                </p:cNvPr>
                <p:cNvSpPr/>
                <p:nvPr/>
              </p:nvSpPr>
              <p:spPr>
                <a:xfrm>
                  <a:off x="6129721" y="3757775"/>
                  <a:ext cx="1021560" cy="1027221"/>
                </a:xfrm>
                <a:prstGeom prst="ellipse">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2" name="Group 141">
                  <a:extLst>
                    <a:ext uri="{FF2B5EF4-FFF2-40B4-BE49-F238E27FC236}">
                      <a16:creationId xmlns:a16="http://schemas.microsoft.com/office/drawing/2014/main" id="{571EB5B2-E76E-EA45-B445-E670136C3203}"/>
                    </a:ext>
                  </a:extLst>
                </p:cNvPr>
                <p:cNvGrpSpPr/>
                <p:nvPr/>
              </p:nvGrpSpPr>
              <p:grpSpPr>
                <a:xfrm>
                  <a:off x="4938379" y="3256713"/>
                  <a:ext cx="578936" cy="250438"/>
                  <a:chOff x="655048" y="408213"/>
                  <a:chExt cx="1075781" cy="465365"/>
                </a:xfrm>
              </p:grpSpPr>
              <p:sp>
                <p:nvSpPr>
                  <p:cNvPr id="224" name="Rectangle 223">
                    <a:extLst>
                      <a:ext uri="{FF2B5EF4-FFF2-40B4-BE49-F238E27FC236}">
                        <a16:creationId xmlns:a16="http://schemas.microsoft.com/office/drawing/2014/main" id="{235F5041-2C3F-8C4F-B3A5-F9DF4A985B4F}"/>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5" name="5-Point Star 59">
                    <a:extLst>
                      <a:ext uri="{FF2B5EF4-FFF2-40B4-BE49-F238E27FC236}">
                        <a16:creationId xmlns:a16="http://schemas.microsoft.com/office/drawing/2014/main" id="{3F9129A2-2875-214F-919B-19AE3CCB1946}"/>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6" name="5-Point Star 60">
                    <a:extLst>
                      <a:ext uri="{FF2B5EF4-FFF2-40B4-BE49-F238E27FC236}">
                        <a16:creationId xmlns:a16="http://schemas.microsoft.com/office/drawing/2014/main" id="{B8D79BD8-953E-E94A-AC41-2DD9E2B391E5}"/>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7" name="5-Point Star 61">
                    <a:extLst>
                      <a:ext uri="{FF2B5EF4-FFF2-40B4-BE49-F238E27FC236}">
                        <a16:creationId xmlns:a16="http://schemas.microsoft.com/office/drawing/2014/main" id="{A076A0DC-B797-B34D-BA9E-348F94407FA3}"/>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5-Point Star 62">
                    <a:extLst>
                      <a:ext uri="{FF2B5EF4-FFF2-40B4-BE49-F238E27FC236}">
                        <a16:creationId xmlns:a16="http://schemas.microsoft.com/office/drawing/2014/main" id="{55DC4D56-8BF4-2A4C-B4CF-B1E432AE61A7}"/>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9" name="5-Point Star 63">
                    <a:extLst>
                      <a:ext uri="{FF2B5EF4-FFF2-40B4-BE49-F238E27FC236}">
                        <a16:creationId xmlns:a16="http://schemas.microsoft.com/office/drawing/2014/main" id="{000A226F-A8B4-B54D-BC13-19D26B7169FB}"/>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0" name="Straight Connector 229">
                    <a:extLst>
                      <a:ext uri="{FF2B5EF4-FFF2-40B4-BE49-F238E27FC236}">
                        <a16:creationId xmlns:a16="http://schemas.microsoft.com/office/drawing/2014/main" id="{9FA1FE9C-CC62-9E42-9D06-E32CB85739DA}"/>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348E8C09-9115-164F-8F63-80647EFEC1B9}"/>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F6D65E7E-F928-2A49-8852-003B7D39C50D}"/>
                    </a:ext>
                  </a:extLst>
                </p:cNvPr>
                <p:cNvGrpSpPr/>
                <p:nvPr/>
              </p:nvGrpSpPr>
              <p:grpSpPr>
                <a:xfrm>
                  <a:off x="5299057" y="3508204"/>
                  <a:ext cx="578936" cy="250438"/>
                  <a:chOff x="655048" y="408213"/>
                  <a:chExt cx="1075781" cy="465365"/>
                </a:xfrm>
              </p:grpSpPr>
              <p:sp>
                <p:nvSpPr>
                  <p:cNvPr id="216" name="Rectangle 215">
                    <a:extLst>
                      <a:ext uri="{FF2B5EF4-FFF2-40B4-BE49-F238E27FC236}">
                        <a16:creationId xmlns:a16="http://schemas.microsoft.com/office/drawing/2014/main" id="{83A6D12B-CD10-AC47-A789-6E788B70364E}"/>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7" name="5-Point Star 68">
                    <a:extLst>
                      <a:ext uri="{FF2B5EF4-FFF2-40B4-BE49-F238E27FC236}">
                        <a16:creationId xmlns:a16="http://schemas.microsoft.com/office/drawing/2014/main" id="{013DD709-B00A-AD45-8CEA-0D89BE7E6F7F}"/>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8" name="5-Point Star 69">
                    <a:extLst>
                      <a:ext uri="{FF2B5EF4-FFF2-40B4-BE49-F238E27FC236}">
                        <a16:creationId xmlns:a16="http://schemas.microsoft.com/office/drawing/2014/main" id="{C832C49F-3C08-704D-B6FD-95153C55E40F}"/>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9" name="5-Point Star 70">
                    <a:extLst>
                      <a:ext uri="{FF2B5EF4-FFF2-40B4-BE49-F238E27FC236}">
                        <a16:creationId xmlns:a16="http://schemas.microsoft.com/office/drawing/2014/main" id="{49E2CD2E-750B-BB42-B899-859DCC5E0601}"/>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0" name="5-Point Star 71">
                    <a:extLst>
                      <a:ext uri="{FF2B5EF4-FFF2-40B4-BE49-F238E27FC236}">
                        <a16:creationId xmlns:a16="http://schemas.microsoft.com/office/drawing/2014/main" id="{D3542D17-3FEB-2E41-B48D-9EF343916B66}"/>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1" name="5-Point Star 72">
                    <a:extLst>
                      <a:ext uri="{FF2B5EF4-FFF2-40B4-BE49-F238E27FC236}">
                        <a16:creationId xmlns:a16="http://schemas.microsoft.com/office/drawing/2014/main" id="{D84296AA-E886-F947-A4A4-F1EBE601533B}"/>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2" name="Straight Connector 221">
                    <a:extLst>
                      <a:ext uri="{FF2B5EF4-FFF2-40B4-BE49-F238E27FC236}">
                        <a16:creationId xmlns:a16="http://schemas.microsoft.com/office/drawing/2014/main" id="{3AB33A15-3AB9-5E48-B137-B6D2DA20D272}"/>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402A47BC-540A-FD45-A4AD-962F961556FF}"/>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E4AC086A-053C-DB41-8329-7DB42817EE35}"/>
                    </a:ext>
                  </a:extLst>
                </p:cNvPr>
                <p:cNvGrpSpPr/>
                <p:nvPr/>
              </p:nvGrpSpPr>
              <p:grpSpPr>
                <a:xfrm>
                  <a:off x="5005116" y="3667430"/>
                  <a:ext cx="578936" cy="250438"/>
                  <a:chOff x="655048" y="408213"/>
                  <a:chExt cx="1075781" cy="465365"/>
                </a:xfrm>
              </p:grpSpPr>
              <p:sp>
                <p:nvSpPr>
                  <p:cNvPr id="208" name="Rectangle 207">
                    <a:extLst>
                      <a:ext uri="{FF2B5EF4-FFF2-40B4-BE49-F238E27FC236}">
                        <a16:creationId xmlns:a16="http://schemas.microsoft.com/office/drawing/2014/main" id="{0283591E-316C-7846-A705-D1140B6769D0}"/>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9" name="5-Point Star 77">
                    <a:extLst>
                      <a:ext uri="{FF2B5EF4-FFF2-40B4-BE49-F238E27FC236}">
                        <a16:creationId xmlns:a16="http://schemas.microsoft.com/office/drawing/2014/main" id="{4CCCB08C-B08E-DD45-9676-C2477565CEBC}"/>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5-Point Star 78">
                    <a:extLst>
                      <a:ext uri="{FF2B5EF4-FFF2-40B4-BE49-F238E27FC236}">
                        <a16:creationId xmlns:a16="http://schemas.microsoft.com/office/drawing/2014/main" id="{A53127EE-C1DE-3442-8175-689A254914E0}"/>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1" name="5-Point Star 79">
                    <a:extLst>
                      <a:ext uri="{FF2B5EF4-FFF2-40B4-BE49-F238E27FC236}">
                        <a16:creationId xmlns:a16="http://schemas.microsoft.com/office/drawing/2014/main" id="{9DF7422E-1117-C443-9338-C87099EB7322}"/>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2" name="5-Point Star 80">
                    <a:extLst>
                      <a:ext uri="{FF2B5EF4-FFF2-40B4-BE49-F238E27FC236}">
                        <a16:creationId xmlns:a16="http://schemas.microsoft.com/office/drawing/2014/main" id="{F79C55DB-914C-C64B-933F-7A5EA1605F79}"/>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3" name="5-Point Star 81">
                    <a:extLst>
                      <a:ext uri="{FF2B5EF4-FFF2-40B4-BE49-F238E27FC236}">
                        <a16:creationId xmlns:a16="http://schemas.microsoft.com/office/drawing/2014/main" id="{2EF87411-8525-3C4B-9E13-57C7571C9ECC}"/>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4" name="Straight Connector 213">
                    <a:extLst>
                      <a:ext uri="{FF2B5EF4-FFF2-40B4-BE49-F238E27FC236}">
                        <a16:creationId xmlns:a16="http://schemas.microsoft.com/office/drawing/2014/main" id="{24106625-EF61-E740-B019-CF34074531BA}"/>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90C5E2C-67CE-6449-A089-70CDD1CC4EDF}"/>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15AD85F8-7E7D-D741-A9E0-41E3ACDD1F6A}"/>
                    </a:ext>
                  </a:extLst>
                </p:cNvPr>
                <p:cNvGrpSpPr/>
                <p:nvPr/>
              </p:nvGrpSpPr>
              <p:grpSpPr>
                <a:xfrm>
                  <a:off x="6327775" y="3990324"/>
                  <a:ext cx="578936" cy="250438"/>
                  <a:chOff x="655048" y="408213"/>
                  <a:chExt cx="1075781" cy="465365"/>
                </a:xfrm>
              </p:grpSpPr>
              <p:sp>
                <p:nvSpPr>
                  <p:cNvPr id="200" name="Rectangle 199">
                    <a:extLst>
                      <a:ext uri="{FF2B5EF4-FFF2-40B4-BE49-F238E27FC236}">
                        <a16:creationId xmlns:a16="http://schemas.microsoft.com/office/drawing/2014/main" id="{CC33F73C-16DD-1A46-B3DC-5E3CD4201CBF}"/>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1" name="5-Point Star 86">
                    <a:extLst>
                      <a:ext uri="{FF2B5EF4-FFF2-40B4-BE49-F238E27FC236}">
                        <a16:creationId xmlns:a16="http://schemas.microsoft.com/office/drawing/2014/main" id="{E96AEB71-9116-044C-B8B0-68B052948CA3}"/>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5-Point Star 87">
                    <a:extLst>
                      <a:ext uri="{FF2B5EF4-FFF2-40B4-BE49-F238E27FC236}">
                        <a16:creationId xmlns:a16="http://schemas.microsoft.com/office/drawing/2014/main" id="{4E590F0D-01A7-F748-AB9B-A0B2F1F85F02}"/>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3" name="5-Point Star 88">
                    <a:extLst>
                      <a:ext uri="{FF2B5EF4-FFF2-40B4-BE49-F238E27FC236}">
                        <a16:creationId xmlns:a16="http://schemas.microsoft.com/office/drawing/2014/main" id="{3836D316-ED86-BD4F-8965-06430120A7CC}"/>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5-Point Star 89">
                    <a:extLst>
                      <a:ext uri="{FF2B5EF4-FFF2-40B4-BE49-F238E27FC236}">
                        <a16:creationId xmlns:a16="http://schemas.microsoft.com/office/drawing/2014/main" id="{DDE35890-5DB7-F74D-B32C-192958C51F8C}"/>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5" name="5-Point Star 90">
                    <a:extLst>
                      <a:ext uri="{FF2B5EF4-FFF2-40B4-BE49-F238E27FC236}">
                        <a16:creationId xmlns:a16="http://schemas.microsoft.com/office/drawing/2014/main" id="{A5736A5C-B82F-4944-A3B3-80953DE4D9A9}"/>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6" name="Straight Connector 205">
                    <a:extLst>
                      <a:ext uri="{FF2B5EF4-FFF2-40B4-BE49-F238E27FC236}">
                        <a16:creationId xmlns:a16="http://schemas.microsoft.com/office/drawing/2014/main" id="{C79A0635-D620-3E4C-9025-D61A477F2F74}"/>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D953C789-59E6-5C48-AB78-E90E98ACD795}"/>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7345C88A-1490-F44F-A17D-E9882995E0AA}"/>
                    </a:ext>
                  </a:extLst>
                </p:cNvPr>
                <p:cNvGrpSpPr/>
                <p:nvPr/>
              </p:nvGrpSpPr>
              <p:grpSpPr>
                <a:xfrm>
                  <a:off x="6403516" y="4348092"/>
                  <a:ext cx="578936" cy="250438"/>
                  <a:chOff x="655048" y="408213"/>
                  <a:chExt cx="1075781" cy="465365"/>
                </a:xfrm>
              </p:grpSpPr>
              <p:sp>
                <p:nvSpPr>
                  <p:cNvPr id="192" name="Rectangle 191">
                    <a:extLst>
                      <a:ext uri="{FF2B5EF4-FFF2-40B4-BE49-F238E27FC236}">
                        <a16:creationId xmlns:a16="http://schemas.microsoft.com/office/drawing/2014/main" id="{EFC1098C-AEA9-BF49-A9A2-5AD339014A19}"/>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5-Point Star 104">
                    <a:extLst>
                      <a:ext uri="{FF2B5EF4-FFF2-40B4-BE49-F238E27FC236}">
                        <a16:creationId xmlns:a16="http://schemas.microsoft.com/office/drawing/2014/main" id="{F55C5C43-7F92-8946-A645-B65663411CA0}"/>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5-Point Star 105">
                    <a:extLst>
                      <a:ext uri="{FF2B5EF4-FFF2-40B4-BE49-F238E27FC236}">
                        <a16:creationId xmlns:a16="http://schemas.microsoft.com/office/drawing/2014/main" id="{D4B3AEC5-4E47-584D-A8E0-F380450FDAFE}"/>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5" name="5-Point Star 106">
                    <a:extLst>
                      <a:ext uri="{FF2B5EF4-FFF2-40B4-BE49-F238E27FC236}">
                        <a16:creationId xmlns:a16="http://schemas.microsoft.com/office/drawing/2014/main" id="{19E55C58-7452-6244-A74C-2CBCB9523C75}"/>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6" name="5-Point Star 107">
                    <a:extLst>
                      <a:ext uri="{FF2B5EF4-FFF2-40B4-BE49-F238E27FC236}">
                        <a16:creationId xmlns:a16="http://schemas.microsoft.com/office/drawing/2014/main" id="{F0B76F0B-95E2-1C4B-9DA0-B656130BB085}"/>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7" name="5-Point Star 108">
                    <a:extLst>
                      <a:ext uri="{FF2B5EF4-FFF2-40B4-BE49-F238E27FC236}">
                        <a16:creationId xmlns:a16="http://schemas.microsoft.com/office/drawing/2014/main" id="{22A921B4-2D71-1F41-8450-2249DC027DE9}"/>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8" name="Straight Connector 197">
                    <a:extLst>
                      <a:ext uri="{FF2B5EF4-FFF2-40B4-BE49-F238E27FC236}">
                        <a16:creationId xmlns:a16="http://schemas.microsoft.com/office/drawing/2014/main" id="{92CB71F0-3174-8A45-B57A-FD40384EDB3F}"/>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7D0A2AB-45B1-1243-A883-ADAA2ADC74A0}"/>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DECFEFEF-56BD-1946-B628-747ADF6DFD28}"/>
                    </a:ext>
                  </a:extLst>
                </p:cNvPr>
                <p:cNvGrpSpPr/>
                <p:nvPr/>
              </p:nvGrpSpPr>
              <p:grpSpPr>
                <a:xfrm>
                  <a:off x="5089631" y="4991174"/>
                  <a:ext cx="578936" cy="250438"/>
                  <a:chOff x="655048" y="408213"/>
                  <a:chExt cx="1075781" cy="465365"/>
                </a:xfrm>
              </p:grpSpPr>
              <p:sp>
                <p:nvSpPr>
                  <p:cNvPr id="184" name="Rectangle 183">
                    <a:extLst>
                      <a:ext uri="{FF2B5EF4-FFF2-40B4-BE49-F238E27FC236}">
                        <a16:creationId xmlns:a16="http://schemas.microsoft.com/office/drawing/2014/main" id="{645DF8BA-3146-904E-B69A-DC5498D8E738}"/>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5-Point Star 113">
                    <a:extLst>
                      <a:ext uri="{FF2B5EF4-FFF2-40B4-BE49-F238E27FC236}">
                        <a16:creationId xmlns:a16="http://schemas.microsoft.com/office/drawing/2014/main" id="{1E712083-DB76-B24C-BE9D-E92DE99417B4}"/>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5-Point Star 114">
                    <a:extLst>
                      <a:ext uri="{FF2B5EF4-FFF2-40B4-BE49-F238E27FC236}">
                        <a16:creationId xmlns:a16="http://schemas.microsoft.com/office/drawing/2014/main" id="{E20FE26E-CF35-F641-B8D2-D9FC2BBA9465}"/>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5-Point Star 115">
                    <a:extLst>
                      <a:ext uri="{FF2B5EF4-FFF2-40B4-BE49-F238E27FC236}">
                        <a16:creationId xmlns:a16="http://schemas.microsoft.com/office/drawing/2014/main" id="{703F4FEB-85F5-2546-B113-5E79055CB98C}"/>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5-Point Star 116">
                    <a:extLst>
                      <a:ext uri="{FF2B5EF4-FFF2-40B4-BE49-F238E27FC236}">
                        <a16:creationId xmlns:a16="http://schemas.microsoft.com/office/drawing/2014/main" id="{DDA88489-812E-1046-8327-3F891972D823}"/>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5-Point Star 117">
                    <a:extLst>
                      <a:ext uri="{FF2B5EF4-FFF2-40B4-BE49-F238E27FC236}">
                        <a16:creationId xmlns:a16="http://schemas.microsoft.com/office/drawing/2014/main" id="{4C361B7F-FE22-B049-BECD-95045D99D029}"/>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0" name="Straight Connector 189">
                    <a:extLst>
                      <a:ext uri="{FF2B5EF4-FFF2-40B4-BE49-F238E27FC236}">
                        <a16:creationId xmlns:a16="http://schemas.microsoft.com/office/drawing/2014/main" id="{0AFF159E-D600-424A-89D3-0A41D90CE438}"/>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C163689-997A-BF48-ADE5-FB6AF27B6CFC}"/>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1519C8F3-DE64-A84C-BAAB-783F9B0A5161}"/>
                    </a:ext>
                  </a:extLst>
                </p:cNvPr>
                <p:cNvGrpSpPr/>
                <p:nvPr/>
              </p:nvGrpSpPr>
              <p:grpSpPr>
                <a:xfrm>
                  <a:off x="5517824" y="5223907"/>
                  <a:ext cx="578936" cy="250438"/>
                  <a:chOff x="655048" y="408213"/>
                  <a:chExt cx="1075781" cy="465365"/>
                </a:xfrm>
              </p:grpSpPr>
              <p:sp>
                <p:nvSpPr>
                  <p:cNvPr id="176" name="Rectangle 175">
                    <a:extLst>
                      <a:ext uri="{FF2B5EF4-FFF2-40B4-BE49-F238E27FC236}">
                        <a16:creationId xmlns:a16="http://schemas.microsoft.com/office/drawing/2014/main" id="{5906719F-4262-E645-896D-025680838446}"/>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5-Point Star 122">
                    <a:extLst>
                      <a:ext uri="{FF2B5EF4-FFF2-40B4-BE49-F238E27FC236}">
                        <a16:creationId xmlns:a16="http://schemas.microsoft.com/office/drawing/2014/main" id="{506557CB-7603-A54B-B681-04404D03EF8B}"/>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5-Point Star 123">
                    <a:extLst>
                      <a:ext uri="{FF2B5EF4-FFF2-40B4-BE49-F238E27FC236}">
                        <a16:creationId xmlns:a16="http://schemas.microsoft.com/office/drawing/2014/main" id="{91926442-22E2-504E-8415-6F71A63C7DFF}"/>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5-Point Star 124">
                    <a:extLst>
                      <a:ext uri="{FF2B5EF4-FFF2-40B4-BE49-F238E27FC236}">
                        <a16:creationId xmlns:a16="http://schemas.microsoft.com/office/drawing/2014/main" id="{1CBE3091-71E3-C045-A3B4-3F4A710F6323}"/>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5-Point Star 125">
                    <a:extLst>
                      <a:ext uri="{FF2B5EF4-FFF2-40B4-BE49-F238E27FC236}">
                        <a16:creationId xmlns:a16="http://schemas.microsoft.com/office/drawing/2014/main" id="{926CE83E-1234-704F-9181-BF1603EB12CB}"/>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5-Point Star 126">
                    <a:extLst>
                      <a:ext uri="{FF2B5EF4-FFF2-40B4-BE49-F238E27FC236}">
                        <a16:creationId xmlns:a16="http://schemas.microsoft.com/office/drawing/2014/main" id="{9E9001BC-05F4-3946-A1B5-7C98AF1B34CB}"/>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2" name="Straight Connector 181">
                    <a:extLst>
                      <a:ext uri="{FF2B5EF4-FFF2-40B4-BE49-F238E27FC236}">
                        <a16:creationId xmlns:a16="http://schemas.microsoft.com/office/drawing/2014/main" id="{06F735AA-06B2-0941-9F70-570B7D3E1C8B}"/>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08571A3-4136-864A-9166-13E4DAC5B86B}"/>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5D3C62-8C50-4C4B-8082-F0060684800F}"/>
                    </a:ext>
                  </a:extLst>
                </p:cNvPr>
                <p:cNvGrpSpPr/>
                <p:nvPr/>
              </p:nvGrpSpPr>
              <p:grpSpPr>
                <a:xfrm>
                  <a:off x="5132313" y="5349126"/>
                  <a:ext cx="578936" cy="250438"/>
                  <a:chOff x="655048" y="408213"/>
                  <a:chExt cx="1075781" cy="465365"/>
                </a:xfrm>
              </p:grpSpPr>
              <p:sp>
                <p:nvSpPr>
                  <p:cNvPr id="168" name="Rectangle 167">
                    <a:extLst>
                      <a:ext uri="{FF2B5EF4-FFF2-40B4-BE49-F238E27FC236}">
                        <a16:creationId xmlns:a16="http://schemas.microsoft.com/office/drawing/2014/main" id="{B65426C7-C994-4242-B9A2-E0EA6A96A346}"/>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5-Point Star 131">
                    <a:extLst>
                      <a:ext uri="{FF2B5EF4-FFF2-40B4-BE49-F238E27FC236}">
                        <a16:creationId xmlns:a16="http://schemas.microsoft.com/office/drawing/2014/main" id="{0567DBC9-271B-8D40-91BE-DAB8E6B32A15}"/>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5-Point Star 132">
                    <a:extLst>
                      <a:ext uri="{FF2B5EF4-FFF2-40B4-BE49-F238E27FC236}">
                        <a16:creationId xmlns:a16="http://schemas.microsoft.com/office/drawing/2014/main" id="{FF76B125-FC10-7742-96B6-F0A400E6C5AB}"/>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5-Point Star 133">
                    <a:extLst>
                      <a:ext uri="{FF2B5EF4-FFF2-40B4-BE49-F238E27FC236}">
                        <a16:creationId xmlns:a16="http://schemas.microsoft.com/office/drawing/2014/main" id="{7205AC36-6D81-E648-840A-9DE818175707}"/>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5-Point Star 134">
                    <a:extLst>
                      <a:ext uri="{FF2B5EF4-FFF2-40B4-BE49-F238E27FC236}">
                        <a16:creationId xmlns:a16="http://schemas.microsoft.com/office/drawing/2014/main" id="{25B41CCB-B147-B145-A4D3-C66AF9E0881B}"/>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5-Point Star 135">
                    <a:extLst>
                      <a:ext uri="{FF2B5EF4-FFF2-40B4-BE49-F238E27FC236}">
                        <a16:creationId xmlns:a16="http://schemas.microsoft.com/office/drawing/2014/main" id="{02F4A688-094A-EC45-9288-AAA22BEE17A3}"/>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4" name="Straight Connector 173">
                    <a:extLst>
                      <a:ext uri="{FF2B5EF4-FFF2-40B4-BE49-F238E27FC236}">
                        <a16:creationId xmlns:a16="http://schemas.microsoft.com/office/drawing/2014/main" id="{913EE700-727D-6148-9ACA-F769EBF918A0}"/>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1B61CDF-1B3E-E54D-96D3-86FB847330B6}"/>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E478C914-326F-A84E-8117-4A6EC251E477}"/>
                    </a:ext>
                  </a:extLst>
                </p:cNvPr>
                <p:cNvGrpSpPr/>
                <p:nvPr/>
              </p:nvGrpSpPr>
              <p:grpSpPr>
                <a:xfrm>
                  <a:off x="5420472" y="5590646"/>
                  <a:ext cx="578936" cy="250438"/>
                  <a:chOff x="655048" y="408213"/>
                  <a:chExt cx="1075781" cy="465365"/>
                </a:xfrm>
              </p:grpSpPr>
              <p:sp>
                <p:nvSpPr>
                  <p:cNvPr id="160" name="Rectangle 159">
                    <a:extLst>
                      <a:ext uri="{FF2B5EF4-FFF2-40B4-BE49-F238E27FC236}">
                        <a16:creationId xmlns:a16="http://schemas.microsoft.com/office/drawing/2014/main" id="{70C3B786-DFF2-1E40-AF38-1721FC853B54}"/>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5-Point Star 140">
                    <a:extLst>
                      <a:ext uri="{FF2B5EF4-FFF2-40B4-BE49-F238E27FC236}">
                        <a16:creationId xmlns:a16="http://schemas.microsoft.com/office/drawing/2014/main" id="{281B42EE-4BF1-AB44-B8C8-EBC9F19EA91C}"/>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5-Point Star 141">
                    <a:extLst>
                      <a:ext uri="{FF2B5EF4-FFF2-40B4-BE49-F238E27FC236}">
                        <a16:creationId xmlns:a16="http://schemas.microsoft.com/office/drawing/2014/main" id="{9FC3AA34-60DD-1848-83D7-8553CA42ABAE}"/>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5-Point Star 142">
                    <a:extLst>
                      <a:ext uri="{FF2B5EF4-FFF2-40B4-BE49-F238E27FC236}">
                        <a16:creationId xmlns:a16="http://schemas.microsoft.com/office/drawing/2014/main" id="{631C2E71-7DED-E347-AF53-B8CC588F901E}"/>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5-Point Star 143">
                    <a:extLst>
                      <a:ext uri="{FF2B5EF4-FFF2-40B4-BE49-F238E27FC236}">
                        <a16:creationId xmlns:a16="http://schemas.microsoft.com/office/drawing/2014/main" id="{88A4F060-11D1-DA4E-A13C-A2628373EAD8}"/>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5-Point Star 144">
                    <a:extLst>
                      <a:ext uri="{FF2B5EF4-FFF2-40B4-BE49-F238E27FC236}">
                        <a16:creationId xmlns:a16="http://schemas.microsoft.com/office/drawing/2014/main" id="{614D1F04-1E6D-5346-8D32-D8D389BA9C1C}"/>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6" name="Straight Connector 165">
                    <a:extLst>
                      <a:ext uri="{FF2B5EF4-FFF2-40B4-BE49-F238E27FC236}">
                        <a16:creationId xmlns:a16="http://schemas.microsoft.com/office/drawing/2014/main" id="{7B5A5E26-94CE-F149-8518-813AC3A9F8D5}"/>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07E54E3-82B9-9844-8EF4-4FA37E414CBD}"/>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CC676AC2-EA28-F444-B4ED-DF07A354FB44}"/>
                    </a:ext>
                  </a:extLst>
                </p:cNvPr>
                <p:cNvGrpSpPr/>
                <p:nvPr/>
              </p:nvGrpSpPr>
              <p:grpSpPr>
                <a:xfrm>
                  <a:off x="5420472" y="4864792"/>
                  <a:ext cx="578936" cy="250438"/>
                  <a:chOff x="655048" y="408213"/>
                  <a:chExt cx="1075781" cy="465365"/>
                </a:xfrm>
              </p:grpSpPr>
              <p:sp>
                <p:nvSpPr>
                  <p:cNvPr id="152" name="Rectangle 151">
                    <a:extLst>
                      <a:ext uri="{FF2B5EF4-FFF2-40B4-BE49-F238E27FC236}">
                        <a16:creationId xmlns:a16="http://schemas.microsoft.com/office/drawing/2014/main" id="{7ECE9071-5DCC-B846-82B5-9EE6D9BE3890}"/>
                      </a:ext>
                    </a:extLst>
                  </p:cNvPr>
                  <p:cNvSpPr/>
                  <p:nvPr/>
                </p:nvSpPr>
                <p:spPr>
                  <a:xfrm>
                    <a:off x="655048" y="408213"/>
                    <a:ext cx="1075781" cy="46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5-Point Star 149">
                    <a:extLst>
                      <a:ext uri="{FF2B5EF4-FFF2-40B4-BE49-F238E27FC236}">
                        <a16:creationId xmlns:a16="http://schemas.microsoft.com/office/drawing/2014/main" id="{0C1ED03D-7479-DA41-BF48-54E16D9F61D4}"/>
                      </a:ext>
                    </a:extLst>
                  </p:cNvPr>
                  <p:cNvSpPr/>
                  <p:nvPr/>
                </p:nvSpPr>
                <p:spPr>
                  <a:xfrm>
                    <a:off x="726623"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5-Point Star 150">
                    <a:extLst>
                      <a:ext uri="{FF2B5EF4-FFF2-40B4-BE49-F238E27FC236}">
                        <a16:creationId xmlns:a16="http://schemas.microsoft.com/office/drawing/2014/main" id="{4809E658-22BF-EE41-A2AA-F8B704969C31}"/>
                      </a:ext>
                    </a:extLst>
                  </p:cNvPr>
                  <p:cNvSpPr/>
                  <p:nvPr/>
                </p:nvSpPr>
                <p:spPr>
                  <a:xfrm>
                    <a:off x="910721"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5-Point Star 151">
                    <a:extLst>
                      <a:ext uri="{FF2B5EF4-FFF2-40B4-BE49-F238E27FC236}">
                        <a16:creationId xmlns:a16="http://schemas.microsoft.com/office/drawing/2014/main" id="{A60F0695-1AC8-0E47-AD5E-573288F9D397}"/>
                      </a:ext>
                    </a:extLst>
                  </p:cNvPr>
                  <p:cNvSpPr/>
                  <p:nvPr/>
                </p:nvSpPr>
                <p:spPr>
                  <a:xfrm>
                    <a:off x="1094819" y="453119"/>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5-Point Star 152">
                    <a:extLst>
                      <a:ext uri="{FF2B5EF4-FFF2-40B4-BE49-F238E27FC236}">
                        <a16:creationId xmlns:a16="http://schemas.microsoft.com/office/drawing/2014/main" id="{7D63759C-B3D5-534B-B46D-04A951ABEC45}"/>
                      </a:ext>
                    </a:extLst>
                  </p:cNvPr>
                  <p:cNvSpPr/>
                  <p:nvPr/>
                </p:nvSpPr>
                <p:spPr>
                  <a:xfrm>
                    <a:off x="1279403" y="457202"/>
                    <a:ext cx="179615" cy="171450"/>
                  </a:xfrm>
                  <a:prstGeom prst="star5">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5-Point Star 153">
                    <a:extLst>
                      <a:ext uri="{FF2B5EF4-FFF2-40B4-BE49-F238E27FC236}">
                        <a16:creationId xmlns:a16="http://schemas.microsoft.com/office/drawing/2014/main" id="{75A1F9D9-179F-3F4B-B43B-000183EE6B70}"/>
                      </a:ext>
                    </a:extLst>
                  </p:cNvPr>
                  <p:cNvSpPr/>
                  <p:nvPr/>
                </p:nvSpPr>
                <p:spPr>
                  <a:xfrm>
                    <a:off x="1463501" y="453119"/>
                    <a:ext cx="179615" cy="171450"/>
                  </a:xfrm>
                  <a:prstGeom prst="star5">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8" name="Straight Connector 157">
                    <a:extLst>
                      <a:ext uri="{FF2B5EF4-FFF2-40B4-BE49-F238E27FC236}">
                        <a16:creationId xmlns:a16="http://schemas.microsoft.com/office/drawing/2014/main" id="{176FF45E-F732-EA4E-8AB6-78E5CF268E3D}"/>
                      </a:ext>
                    </a:extLst>
                  </p:cNvPr>
                  <p:cNvCxnSpPr/>
                  <p:nvPr/>
                </p:nvCxnSpPr>
                <p:spPr>
                  <a:xfrm>
                    <a:off x="726623" y="702129"/>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52F674F-7BA0-E947-BE59-25E395628F09}"/>
                      </a:ext>
                    </a:extLst>
                  </p:cNvPr>
                  <p:cNvCxnSpPr/>
                  <p:nvPr/>
                </p:nvCxnSpPr>
                <p:spPr>
                  <a:xfrm>
                    <a:off x="726623" y="772887"/>
                    <a:ext cx="916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24" name="Group 123">
              <a:extLst>
                <a:ext uri="{FF2B5EF4-FFF2-40B4-BE49-F238E27FC236}">
                  <a16:creationId xmlns:a16="http://schemas.microsoft.com/office/drawing/2014/main" id="{F3AA177A-3686-0644-BFC2-EB7788F323A0}"/>
                </a:ext>
              </a:extLst>
            </p:cNvPr>
            <p:cNvGrpSpPr/>
            <p:nvPr/>
          </p:nvGrpSpPr>
          <p:grpSpPr>
            <a:xfrm>
              <a:off x="8215038" y="2904733"/>
              <a:ext cx="3139622" cy="3144132"/>
              <a:chOff x="8541613" y="2904733"/>
              <a:chExt cx="3139622" cy="3144132"/>
            </a:xfrm>
          </p:grpSpPr>
          <p:sp>
            <p:nvSpPr>
              <p:cNvPr id="134" name="Rectangle 133">
                <a:extLst>
                  <a:ext uri="{FF2B5EF4-FFF2-40B4-BE49-F238E27FC236}">
                    <a16:creationId xmlns:a16="http://schemas.microsoft.com/office/drawing/2014/main" id="{1E544E1C-2829-F74D-BF71-2E3395519E10}"/>
                  </a:ext>
                </a:extLst>
              </p:cNvPr>
              <p:cNvSpPr/>
              <p:nvPr/>
            </p:nvSpPr>
            <p:spPr>
              <a:xfrm>
                <a:off x="8541613" y="3564475"/>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2</a:t>
                </a:r>
              </a:p>
            </p:txBody>
          </p:sp>
          <p:sp>
            <p:nvSpPr>
              <p:cNvPr id="135" name="Rectangle 134">
                <a:extLst>
                  <a:ext uri="{FF2B5EF4-FFF2-40B4-BE49-F238E27FC236}">
                    <a16:creationId xmlns:a16="http://schemas.microsoft.com/office/drawing/2014/main" id="{F8C14C83-98A1-1C45-9946-81331837EB8D}"/>
                  </a:ext>
                </a:extLst>
              </p:cNvPr>
              <p:cNvSpPr/>
              <p:nvPr/>
            </p:nvSpPr>
            <p:spPr>
              <a:xfrm>
                <a:off x="8541613" y="4223794"/>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3</a:t>
                </a:r>
              </a:p>
            </p:txBody>
          </p:sp>
          <p:sp>
            <p:nvSpPr>
              <p:cNvPr id="136" name="Rectangle 135">
                <a:extLst>
                  <a:ext uri="{FF2B5EF4-FFF2-40B4-BE49-F238E27FC236}">
                    <a16:creationId xmlns:a16="http://schemas.microsoft.com/office/drawing/2014/main" id="{8007E147-F351-6745-906D-FD51CAAEF08D}"/>
                  </a:ext>
                </a:extLst>
              </p:cNvPr>
              <p:cNvSpPr/>
              <p:nvPr/>
            </p:nvSpPr>
            <p:spPr>
              <a:xfrm>
                <a:off x="8541613" y="5565950"/>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a:t>
                </a:r>
                <a:r>
                  <a:rPr lang="de-DE" dirty="0" err="1">
                    <a:solidFill>
                      <a:schemeClr val="tx1"/>
                    </a:solidFill>
                    <a:latin typeface="Lato Light" panose="020F0302020204030203" pitchFamily="34" charset="77"/>
                  </a:rPr>
                  <a:t>n</a:t>
                </a:r>
                <a:endParaRPr lang="de-DE" dirty="0">
                  <a:solidFill>
                    <a:schemeClr val="tx1"/>
                  </a:solidFill>
                  <a:latin typeface="Lato Light" panose="020F0302020204030203" pitchFamily="34" charset="77"/>
                </a:endParaRPr>
              </a:p>
            </p:txBody>
          </p:sp>
          <p:sp>
            <p:nvSpPr>
              <p:cNvPr id="137" name="TextBox 136">
                <a:extLst>
                  <a:ext uri="{FF2B5EF4-FFF2-40B4-BE49-F238E27FC236}">
                    <a16:creationId xmlns:a16="http://schemas.microsoft.com/office/drawing/2014/main" id="{F65EF0E2-9F16-3E4E-9BBD-0B928B583655}"/>
                  </a:ext>
                </a:extLst>
              </p:cNvPr>
              <p:cNvSpPr txBox="1"/>
              <p:nvPr/>
            </p:nvSpPr>
            <p:spPr>
              <a:xfrm>
                <a:off x="8541613" y="4794440"/>
                <a:ext cx="3139622" cy="523220"/>
              </a:xfrm>
              <a:prstGeom prst="rect">
                <a:avLst/>
              </a:prstGeom>
              <a:noFill/>
            </p:spPr>
            <p:txBody>
              <a:bodyPr wrap="square" rtlCol="0" anchor="ctr">
                <a:spAutoFit/>
              </a:bodyPr>
              <a:lstStyle/>
              <a:p>
                <a:pPr algn="ctr"/>
                <a:r>
                  <a:rPr lang="de-DE" sz="2800" b="1" dirty="0">
                    <a:solidFill>
                      <a:schemeClr val="accent3"/>
                    </a:solidFill>
                  </a:rPr>
                  <a:t>…</a:t>
                </a:r>
                <a:endParaRPr lang="de-DE" sz="2800" b="1" dirty="0">
                  <a:solidFill>
                    <a:schemeClr val="accent3"/>
                  </a:solidFill>
                  <a:latin typeface="Lato" panose="020F0502020204030203" pitchFamily="34" charset="77"/>
                </a:endParaRPr>
              </a:p>
            </p:txBody>
          </p:sp>
          <p:sp>
            <p:nvSpPr>
              <p:cNvPr id="133" name="Rectangle 132">
                <a:extLst>
                  <a:ext uri="{FF2B5EF4-FFF2-40B4-BE49-F238E27FC236}">
                    <a16:creationId xmlns:a16="http://schemas.microsoft.com/office/drawing/2014/main" id="{8A2E8BB3-05A4-7B4C-9569-A654DC222EEA}"/>
                  </a:ext>
                </a:extLst>
              </p:cNvPr>
              <p:cNvSpPr/>
              <p:nvPr/>
            </p:nvSpPr>
            <p:spPr>
              <a:xfrm>
                <a:off x="8541613" y="2904733"/>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Problem 1</a:t>
                </a:r>
              </a:p>
            </p:txBody>
          </p:sp>
        </p:grpSp>
        <p:sp>
          <p:nvSpPr>
            <p:cNvPr id="125" name="Oval 124">
              <a:extLst>
                <a:ext uri="{FF2B5EF4-FFF2-40B4-BE49-F238E27FC236}">
                  <a16:creationId xmlns:a16="http://schemas.microsoft.com/office/drawing/2014/main" id="{04147B49-FA18-E24F-B0BE-3073848AC8B9}"/>
                </a:ext>
              </a:extLst>
            </p:cNvPr>
            <p:cNvSpPr/>
            <p:nvPr/>
          </p:nvSpPr>
          <p:spPr bwMode="auto">
            <a:xfrm>
              <a:off x="12238744" y="1818502"/>
              <a:ext cx="772862" cy="772862"/>
            </a:xfrm>
            <a:prstGeom prst="ellipse">
              <a:avLst/>
            </a:prstGeom>
            <a:solidFill>
              <a:srgbClr val="6BA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Harmonia Sans Pro Light" panose="020B0302030402020204" pitchFamily="34" charset="77"/>
                </a:rPr>
                <a:t>4</a:t>
              </a:r>
            </a:p>
          </p:txBody>
        </p:sp>
        <p:sp>
          <p:nvSpPr>
            <p:cNvPr id="126" name="TextBox 125">
              <a:extLst>
                <a:ext uri="{FF2B5EF4-FFF2-40B4-BE49-F238E27FC236}">
                  <a16:creationId xmlns:a16="http://schemas.microsoft.com/office/drawing/2014/main" id="{F640249D-BF96-5747-B845-E80E5F9126A4}"/>
                </a:ext>
              </a:extLst>
            </p:cNvPr>
            <p:cNvSpPr txBox="1"/>
            <p:nvPr/>
          </p:nvSpPr>
          <p:spPr>
            <a:xfrm>
              <a:off x="13236770" y="1943323"/>
              <a:ext cx="2351337" cy="461665"/>
            </a:xfrm>
            <a:prstGeom prst="rect">
              <a:avLst/>
            </a:prstGeom>
            <a:noFill/>
          </p:spPr>
          <p:txBody>
            <a:bodyPr wrap="square" rtlCol="0">
              <a:spAutoFit/>
            </a:bodyPr>
            <a:lstStyle/>
            <a:p>
              <a:r>
                <a:rPr lang="de-DE" sz="2400" b="1" dirty="0">
                  <a:solidFill>
                    <a:srgbClr val="6BAAC3"/>
                  </a:solidFill>
                  <a:latin typeface="Lato" panose="020F0502020204030203" pitchFamily="34" charset="77"/>
                </a:rPr>
                <a:t>Scenarios</a:t>
              </a:r>
            </a:p>
          </p:txBody>
        </p:sp>
        <p:grpSp>
          <p:nvGrpSpPr>
            <p:cNvPr id="127" name="Group 126">
              <a:extLst>
                <a:ext uri="{FF2B5EF4-FFF2-40B4-BE49-F238E27FC236}">
                  <a16:creationId xmlns:a16="http://schemas.microsoft.com/office/drawing/2014/main" id="{FF4F6A03-62EC-7046-AF5E-89C9EA994014}"/>
                </a:ext>
              </a:extLst>
            </p:cNvPr>
            <p:cNvGrpSpPr/>
            <p:nvPr/>
          </p:nvGrpSpPr>
          <p:grpSpPr>
            <a:xfrm>
              <a:off x="12252542" y="2937241"/>
              <a:ext cx="3139622" cy="3111100"/>
              <a:chOff x="8919997" y="2937765"/>
              <a:chExt cx="3139622" cy="3111100"/>
            </a:xfrm>
          </p:grpSpPr>
          <p:sp>
            <p:nvSpPr>
              <p:cNvPr id="128" name="Rectangle 127">
                <a:extLst>
                  <a:ext uri="{FF2B5EF4-FFF2-40B4-BE49-F238E27FC236}">
                    <a16:creationId xmlns:a16="http://schemas.microsoft.com/office/drawing/2014/main" id="{D5092071-3B67-3340-8E76-B7140D75A806}"/>
                  </a:ext>
                </a:extLst>
              </p:cNvPr>
              <p:cNvSpPr/>
              <p:nvPr/>
            </p:nvSpPr>
            <p:spPr>
              <a:xfrm>
                <a:off x="8919997" y="2937765"/>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Scenario 1</a:t>
                </a:r>
              </a:p>
            </p:txBody>
          </p:sp>
          <p:sp>
            <p:nvSpPr>
              <p:cNvPr id="129" name="Rectangle 128">
                <a:extLst>
                  <a:ext uri="{FF2B5EF4-FFF2-40B4-BE49-F238E27FC236}">
                    <a16:creationId xmlns:a16="http://schemas.microsoft.com/office/drawing/2014/main" id="{E3AFF43F-7E2D-8440-B677-FE9F6618C026}"/>
                  </a:ext>
                </a:extLst>
              </p:cNvPr>
              <p:cNvSpPr/>
              <p:nvPr/>
            </p:nvSpPr>
            <p:spPr>
              <a:xfrm>
                <a:off x="8919997" y="3597507"/>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Scenario 2</a:t>
                </a:r>
              </a:p>
            </p:txBody>
          </p:sp>
          <p:sp>
            <p:nvSpPr>
              <p:cNvPr id="130" name="Rectangle 129">
                <a:extLst>
                  <a:ext uri="{FF2B5EF4-FFF2-40B4-BE49-F238E27FC236}">
                    <a16:creationId xmlns:a16="http://schemas.microsoft.com/office/drawing/2014/main" id="{696B89F4-E2D9-7646-9D59-620F0BA7EBE3}"/>
                  </a:ext>
                </a:extLst>
              </p:cNvPr>
              <p:cNvSpPr/>
              <p:nvPr/>
            </p:nvSpPr>
            <p:spPr>
              <a:xfrm>
                <a:off x="8919997" y="4256826"/>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Scenario 3</a:t>
                </a:r>
              </a:p>
            </p:txBody>
          </p:sp>
          <p:sp>
            <p:nvSpPr>
              <p:cNvPr id="131" name="Rectangle 130">
                <a:extLst>
                  <a:ext uri="{FF2B5EF4-FFF2-40B4-BE49-F238E27FC236}">
                    <a16:creationId xmlns:a16="http://schemas.microsoft.com/office/drawing/2014/main" id="{29BE011F-4191-DE43-9AB8-2EB41D3D81F2}"/>
                  </a:ext>
                </a:extLst>
              </p:cNvPr>
              <p:cNvSpPr/>
              <p:nvPr/>
            </p:nvSpPr>
            <p:spPr>
              <a:xfrm>
                <a:off x="8919997" y="5565950"/>
                <a:ext cx="3139622" cy="482915"/>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Lato Light" panose="020F0302020204030203" pitchFamily="34" charset="77"/>
                  </a:rPr>
                  <a:t>Scenario </a:t>
                </a:r>
                <a:r>
                  <a:rPr lang="de-DE" dirty="0" err="1">
                    <a:solidFill>
                      <a:schemeClr val="tx1"/>
                    </a:solidFill>
                    <a:latin typeface="Lato Light" panose="020F0302020204030203" pitchFamily="34" charset="77"/>
                  </a:rPr>
                  <a:t>n</a:t>
                </a:r>
                <a:endParaRPr lang="de-DE" dirty="0">
                  <a:solidFill>
                    <a:schemeClr val="tx1"/>
                  </a:solidFill>
                  <a:latin typeface="Lato Light" panose="020F0302020204030203" pitchFamily="34" charset="77"/>
                </a:endParaRPr>
              </a:p>
            </p:txBody>
          </p:sp>
          <p:sp>
            <p:nvSpPr>
              <p:cNvPr id="132" name="TextBox 131">
                <a:extLst>
                  <a:ext uri="{FF2B5EF4-FFF2-40B4-BE49-F238E27FC236}">
                    <a16:creationId xmlns:a16="http://schemas.microsoft.com/office/drawing/2014/main" id="{8C772428-2B5D-974A-A7E0-8BE19620B354}"/>
                  </a:ext>
                </a:extLst>
              </p:cNvPr>
              <p:cNvSpPr txBox="1"/>
              <p:nvPr/>
            </p:nvSpPr>
            <p:spPr>
              <a:xfrm>
                <a:off x="8919997" y="4794440"/>
                <a:ext cx="3139622" cy="523220"/>
              </a:xfrm>
              <a:prstGeom prst="rect">
                <a:avLst/>
              </a:prstGeom>
              <a:noFill/>
            </p:spPr>
            <p:txBody>
              <a:bodyPr wrap="square" rtlCol="0" anchor="ctr">
                <a:spAutoFit/>
              </a:bodyPr>
              <a:lstStyle/>
              <a:p>
                <a:pPr algn="ctr"/>
                <a:r>
                  <a:rPr lang="de-DE" sz="2800" b="1" dirty="0">
                    <a:latin typeface="Lato" panose="020F0502020204030203" pitchFamily="34" charset="77"/>
                  </a:rPr>
                  <a:t>…</a:t>
                </a:r>
              </a:p>
            </p:txBody>
          </p:sp>
        </p:grpSp>
      </p:grpSp>
      <p:grpSp>
        <p:nvGrpSpPr>
          <p:cNvPr id="244" name="Group 243">
            <a:extLst>
              <a:ext uri="{FF2B5EF4-FFF2-40B4-BE49-F238E27FC236}">
                <a16:creationId xmlns:a16="http://schemas.microsoft.com/office/drawing/2014/main" id="{C0E4B364-4EE5-5343-9C09-1B1BFDDD1611}"/>
              </a:ext>
            </a:extLst>
          </p:cNvPr>
          <p:cNvGrpSpPr/>
          <p:nvPr/>
        </p:nvGrpSpPr>
        <p:grpSpPr>
          <a:xfrm>
            <a:off x="8541614" y="2958210"/>
            <a:ext cx="2934113" cy="1996825"/>
            <a:chOff x="1489153" y="4716601"/>
            <a:chExt cx="5047734" cy="3435257"/>
          </a:xfrm>
        </p:grpSpPr>
        <p:sp>
          <p:nvSpPr>
            <p:cNvPr id="245" name="Rectangle 2">
              <a:extLst>
                <a:ext uri="{FF2B5EF4-FFF2-40B4-BE49-F238E27FC236}">
                  <a16:creationId xmlns:a16="http://schemas.microsoft.com/office/drawing/2014/main" id="{D0773DA9-3434-7B49-ABE4-E15334C34823}"/>
                </a:ext>
              </a:extLst>
            </p:cNvPr>
            <p:cNvSpPr/>
            <p:nvPr/>
          </p:nvSpPr>
          <p:spPr bwMode="auto">
            <a:xfrm>
              <a:off x="1489153" y="4716601"/>
              <a:ext cx="2411626" cy="1601168"/>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46" name="Graphic 7" descr="Database">
              <a:extLst>
                <a:ext uri="{FF2B5EF4-FFF2-40B4-BE49-F238E27FC236}">
                  <a16:creationId xmlns:a16="http://schemas.microsoft.com/office/drawing/2014/main" id="{05B76030-8F58-1D42-BF96-B5EDE2C2BBEE}"/>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2154859" y="4992794"/>
              <a:ext cx="1048780" cy="1048779"/>
            </a:xfrm>
            <a:prstGeom prst="rect">
              <a:avLst/>
            </a:prstGeom>
          </p:spPr>
        </p:pic>
        <p:sp>
          <p:nvSpPr>
            <p:cNvPr id="247" name="Rectangle 246">
              <a:extLst>
                <a:ext uri="{FF2B5EF4-FFF2-40B4-BE49-F238E27FC236}">
                  <a16:creationId xmlns:a16="http://schemas.microsoft.com/office/drawing/2014/main" id="{83C5A952-1286-8A4D-8142-8F84CB62D8CC}"/>
                </a:ext>
              </a:extLst>
            </p:cNvPr>
            <p:cNvSpPr/>
            <p:nvPr/>
          </p:nvSpPr>
          <p:spPr bwMode="auto">
            <a:xfrm>
              <a:off x="4125261" y="6550690"/>
              <a:ext cx="2411626" cy="1601168"/>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48" name="Picture 20">
              <a:extLst>
                <a:ext uri="{FF2B5EF4-FFF2-40B4-BE49-F238E27FC236}">
                  <a16:creationId xmlns:a16="http://schemas.microsoft.com/office/drawing/2014/main" id="{FAF43850-9D14-B444-9EC0-4582E64B4AC9}"/>
                </a:ext>
              </a:extLst>
            </p:cNvPr>
            <p:cNvPicPr>
              <a:picLocks noChangeAspect="1"/>
            </p:cNvPicPr>
            <p:nvPr/>
          </p:nvPicPr>
          <p:blipFill>
            <a:blip r:embed="rId5"/>
            <a:stretch/>
          </p:blipFill>
          <p:spPr bwMode="auto">
            <a:xfrm>
              <a:off x="4994124" y="6873624"/>
              <a:ext cx="962520" cy="911863"/>
            </a:xfrm>
            <a:prstGeom prst="rect">
              <a:avLst/>
            </a:prstGeom>
          </p:spPr>
        </p:pic>
        <p:sp>
          <p:nvSpPr>
            <p:cNvPr id="249" name="Rectangle 14">
              <a:extLst>
                <a:ext uri="{FF2B5EF4-FFF2-40B4-BE49-F238E27FC236}">
                  <a16:creationId xmlns:a16="http://schemas.microsoft.com/office/drawing/2014/main" id="{096B3CFC-D40B-674B-9D0F-EBE920DF8B76}"/>
                </a:ext>
              </a:extLst>
            </p:cNvPr>
            <p:cNvSpPr/>
            <p:nvPr/>
          </p:nvSpPr>
          <p:spPr bwMode="auto">
            <a:xfrm>
              <a:off x="1489153" y="6550690"/>
              <a:ext cx="2411626" cy="1601168"/>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50" name="Picture 21">
              <a:extLst>
                <a:ext uri="{FF2B5EF4-FFF2-40B4-BE49-F238E27FC236}">
                  <a16:creationId xmlns:a16="http://schemas.microsoft.com/office/drawing/2014/main" id="{3F9F61B4-6BE0-D543-B366-E058B4519BD7}"/>
                </a:ext>
              </a:extLst>
            </p:cNvPr>
            <p:cNvPicPr>
              <a:picLocks noChangeAspect="1"/>
            </p:cNvPicPr>
            <p:nvPr/>
          </p:nvPicPr>
          <p:blipFill>
            <a:blip r:embed="rId6"/>
            <a:stretch/>
          </p:blipFill>
          <p:spPr bwMode="auto">
            <a:xfrm>
              <a:off x="2298618" y="6971062"/>
              <a:ext cx="1002375" cy="760423"/>
            </a:xfrm>
            <a:prstGeom prst="rect">
              <a:avLst/>
            </a:prstGeom>
          </p:spPr>
        </p:pic>
        <p:sp>
          <p:nvSpPr>
            <p:cNvPr id="251" name="Rectangle 13">
              <a:extLst>
                <a:ext uri="{FF2B5EF4-FFF2-40B4-BE49-F238E27FC236}">
                  <a16:creationId xmlns:a16="http://schemas.microsoft.com/office/drawing/2014/main" id="{F727339F-8596-AC46-8FC1-F56933DE84C5}"/>
                </a:ext>
              </a:extLst>
            </p:cNvPr>
            <p:cNvSpPr/>
            <p:nvPr/>
          </p:nvSpPr>
          <p:spPr bwMode="auto">
            <a:xfrm>
              <a:off x="4125261" y="4716601"/>
              <a:ext cx="2411626" cy="1601168"/>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52" name="Picture 251">
              <a:extLst>
                <a:ext uri="{FF2B5EF4-FFF2-40B4-BE49-F238E27FC236}">
                  <a16:creationId xmlns:a16="http://schemas.microsoft.com/office/drawing/2014/main" id="{01874DA3-07A6-D34E-B95C-688699C9FE05}"/>
                </a:ext>
              </a:extLst>
            </p:cNvPr>
            <p:cNvPicPr>
              <a:picLocks noChangeAspect="1"/>
            </p:cNvPicPr>
            <p:nvPr/>
          </p:nvPicPr>
          <p:blipFill>
            <a:blip r:embed="rId7" cstate="print">
              <a:extLst>
                <a:ext uri="{28A0092B-C50C-407E-A947-70E740481C1C}">
                  <a14:useLocalDpi xmlns:a14="http://schemas.microsoft.com/office/drawing/2010/main"/>
                </a:ext>
              </a:extLst>
            </a:blip>
            <a:stretch/>
          </p:blipFill>
          <p:spPr bwMode="auto">
            <a:xfrm>
              <a:off x="4820770" y="4992794"/>
              <a:ext cx="1020609" cy="1005345"/>
            </a:xfrm>
            <a:prstGeom prst="rect">
              <a:avLst/>
            </a:prstGeom>
          </p:spPr>
        </p:pic>
      </p:grpSp>
      <p:sp>
        <p:nvSpPr>
          <p:cNvPr id="2" name="Title 1">
            <a:extLst>
              <a:ext uri="{FF2B5EF4-FFF2-40B4-BE49-F238E27FC236}">
                <a16:creationId xmlns:a16="http://schemas.microsoft.com/office/drawing/2014/main" id="{809F3B27-DE28-6041-AB0F-D36B5DB99487}"/>
              </a:ext>
            </a:extLst>
          </p:cNvPr>
          <p:cNvSpPr>
            <a:spLocks noGrp="1"/>
          </p:cNvSpPr>
          <p:nvPr>
            <p:ph type="title"/>
          </p:nvPr>
        </p:nvSpPr>
        <p:spPr/>
        <p:txBody>
          <a:bodyPr>
            <a:normAutofit/>
          </a:bodyPr>
          <a:lstStyle/>
          <a:p>
            <a:r>
              <a:rPr lang="de-DE" dirty="0"/>
              <a:t>Research Design</a:t>
            </a:r>
          </a:p>
        </p:txBody>
      </p:sp>
      <p:sp>
        <p:nvSpPr>
          <p:cNvPr id="256" name="TextBox 255">
            <a:extLst>
              <a:ext uri="{FF2B5EF4-FFF2-40B4-BE49-F238E27FC236}">
                <a16:creationId xmlns:a16="http://schemas.microsoft.com/office/drawing/2014/main" id="{BB880121-9955-0343-826A-D45D74755065}"/>
              </a:ext>
            </a:extLst>
          </p:cNvPr>
          <p:cNvSpPr txBox="1"/>
          <p:nvPr/>
        </p:nvSpPr>
        <p:spPr>
          <a:xfrm>
            <a:off x="838200" y="6051873"/>
            <a:ext cx="3167012" cy="224933"/>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play.google.com</a:t>
            </a:r>
          </a:p>
        </p:txBody>
      </p:sp>
      <p:sp>
        <p:nvSpPr>
          <p:cNvPr id="253" name="Slide Number Placeholder 3">
            <a:extLst>
              <a:ext uri="{FF2B5EF4-FFF2-40B4-BE49-F238E27FC236}">
                <a16:creationId xmlns:a16="http://schemas.microsoft.com/office/drawing/2014/main" id="{9370ECF9-6C85-E847-8991-F233112F0BB8}"/>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69</a:t>
            </a:fld>
            <a:endParaRPr lang="en-DE" dirty="0"/>
          </a:p>
        </p:txBody>
      </p:sp>
    </p:spTree>
    <p:extLst>
      <p:ext uri="{BB962C8B-B14F-4D97-AF65-F5344CB8AC3E}">
        <p14:creationId xmlns:p14="http://schemas.microsoft.com/office/powerpoint/2010/main" val="18513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25000" decel="50000" fill="hold" nodeType="clickEffect">
                                  <p:stCondLst>
                                    <p:cond delay="0"/>
                                  </p:stCondLst>
                                  <p:childTnLst>
                                    <p:animMotion origin="layout" path="M 0.00429 -1.11111E-6 L -0.93737 0.00185 " pathEditMode="relative" rAng="0" ptsTypes="AA">
                                      <p:cBhvr>
                                        <p:cTn id="6" dur="2000" fill="hold"/>
                                        <p:tgtEl>
                                          <p:spTgt spid="115"/>
                                        </p:tgtEl>
                                        <p:attrNameLst>
                                          <p:attrName>ppt_x</p:attrName>
                                          <p:attrName>ppt_y</p:attrName>
                                        </p:attrNameLst>
                                      </p:cBhvr>
                                      <p:rCtr x="-47083" y="93"/>
                                    </p:animMotion>
                                  </p:childTnLst>
                                </p:cTn>
                              </p:par>
                              <p:par>
                                <p:cTn id="7" presetID="1" presetClass="exit" presetSubtype="0" fill="hold" grpId="0" nodeType="withEffect">
                                  <p:stCondLst>
                                    <p:cond delay="0"/>
                                  </p:stCondLst>
                                  <p:childTnLst>
                                    <p:set>
                                      <p:cBhvr>
                                        <p:cTn id="8" dur="1" fill="hold">
                                          <p:stCondLst>
                                            <p:cond delay="0"/>
                                          </p:stCondLst>
                                        </p:cTn>
                                        <p:tgtEl>
                                          <p:spTgt spid="2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2" grpId="0" animBg="1"/>
      <p:bldP spid="2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F1CB-338E-6643-8D79-E76BC846DDF1}"/>
              </a:ext>
            </a:extLst>
          </p:cNvPr>
          <p:cNvSpPr>
            <a:spLocks noGrp="1"/>
          </p:cNvSpPr>
          <p:nvPr>
            <p:ph type="title"/>
          </p:nvPr>
        </p:nvSpPr>
        <p:spPr/>
        <p:txBody>
          <a:bodyPr/>
          <a:lstStyle/>
          <a:p>
            <a:r>
              <a:rPr lang="en-DE" dirty="0"/>
              <a:t>The “Clever Hans” Problem</a:t>
            </a:r>
          </a:p>
        </p:txBody>
      </p:sp>
      <p:pic>
        <p:nvPicPr>
          <p:cNvPr id="4" name="Picture 3">
            <a:extLst>
              <a:ext uri="{FF2B5EF4-FFF2-40B4-BE49-F238E27FC236}">
                <a16:creationId xmlns:a16="http://schemas.microsoft.com/office/drawing/2014/main" id="{1803C0A8-9EDD-1341-A750-8DE92D4B5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690688"/>
            <a:ext cx="7027985" cy="4204552"/>
          </a:xfrm>
          <a:prstGeom prst="rect">
            <a:avLst/>
          </a:prstGeom>
        </p:spPr>
      </p:pic>
      <p:sp>
        <p:nvSpPr>
          <p:cNvPr id="5" name="TextBox 4">
            <a:extLst>
              <a:ext uri="{FF2B5EF4-FFF2-40B4-BE49-F238E27FC236}">
                <a16:creationId xmlns:a16="http://schemas.microsoft.com/office/drawing/2014/main" id="{1A6483A0-35CB-D24C-B262-173C53047E0F}"/>
              </a:ext>
            </a:extLst>
          </p:cNvPr>
          <p:cNvSpPr txBox="1"/>
          <p:nvPr/>
        </p:nvSpPr>
        <p:spPr>
          <a:xfrm>
            <a:off x="744475" y="5916977"/>
            <a:ext cx="4714216" cy="224933"/>
          </a:xfrm>
          <a:prstGeom prst="rect">
            <a:avLst/>
          </a:prstGeom>
          <a:noFill/>
        </p:spPr>
        <p:txBody>
          <a:bodyPr wrap="square" rtlCol="0">
            <a:spAutoFit/>
          </a:bodyPr>
          <a:lstStyle/>
          <a:p>
            <a:pPr>
              <a:lnSpc>
                <a:spcPct val="120000"/>
              </a:lnSpc>
              <a:buClr>
                <a:schemeClr val="accent3"/>
              </a:buClr>
            </a:pPr>
            <a:r>
              <a:rPr lang="en-GB" sz="800" dirty="0">
                <a:latin typeface="Lato Light" panose="020F0302020204030203" pitchFamily="34" charset="77"/>
                <a:cs typeface="Poppins" pitchFamily="2" charset="77"/>
              </a:rPr>
              <a:t>Source: Unknown Author, Public domain, via Wikimedia Commons</a:t>
            </a:r>
            <a:endParaRPr lang="en-DE" sz="800" dirty="0" err="1">
              <a:latin typeface="Lato Light" panose="020F0302020204030203" pitchFamily="34" charset="77"/>
              <a:cs typeface="Poppins" pitchFamily="2" charset="77"/>
            </a:endParaRPr>
          </a:p>
        </p:txBody>
      </p:sp>
      <p:sp>
        <p:nvSpPr>
          <p:cNvPr id="6" name="Slide Number Placeholder 5">
            <a:extLst>
              <a:ext uri="{FF2B5EF4-FFF2-40B4-BE49-F238E27FC236}">
                <a16:creationId xmlns:a16="http://schemas.microsoft.com/office/drawing/2014/main" id="{C5254440-FFB1-0940-84CC-8B8191A1BACF}"/>
              </a:ext>
            </a:extLst>
          </p:cNvPr>
          <p:cNvSpPr>
            <a:spLocks noGrp="1"/>
          </p:cNvSpPr>
          <p:nvPr>
            <p:ph type="sldNum" sz="quarter" idx="12"/>
          </p:nvPr>
        </p:nvSpPr>
        <p:spPr/>
        <p:txBody>
          <a:bodyPr/>
          <a:lstStyle/>
          <a:p>
            <a:r>
              <a:rPr lang="en-DE" dirty="0"/>
              <a:t>| </a:t>
            </a:r>
            <a:fld id="{3DF76B2C-8021-2942-A2B3-B42E91FDE4B0}" type="slidenum">
              <a:rPr lang="en-DE" smtClean="0"/>
              <a:t>7</a:t>
            </a:fld>
            <a:endParaRPr lang="en-DE" dirty="0"/>
          </a:p>
        </p:txBody>
      </p:sp>
    </p:spTree>
    <p:extLst>
      <p:ext uri="{BB962C8B-B14F-4D97-AF65-F5344CB8AC3E}">
        <p14:creationId xmlns:p14="http://schemas.microsoft.com/office/powerpoint/2010/main" val="3696368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7202-3B8C-1D4D-BF08-FA20E410B778}"/>
              </a:ext>
            </a:extLst>
          </p:cNvPr>
          <p:cNvSpPr>
            <a:spLocks noGrp="1"/>
          </p:cNvSpPr>
          <p:nvPr>
            <p:ph type="title"/>
          </p:nvPr>
        </p:nvSpPr>
        <p:spPr/>
        <p:txBody>
          <a:bodyPr>
            <a:normAutofit/>
          </a:bodyPr>
          <a:lstStyle/>
          <a:p>
            <a:r>
              <a:rPr lang="en-DE" dirty="0"/>
              <a:t>Support Strategies</a:t>
            </a:r>
          </a:p>
        </p:txBody>
      </p:sp>
      <p:pic>
        <p:nvPicPr>
          <p:cNvPr id="5" name="Picture 4">
            <a:extLst>
              <a:ext uri="{FF2B5EF4-FFF2-40B4-BE49-F238E27FC236}">
                <a16:creationId xmlns:a16="http://schemas.microsoft.com/office/drawing/2014/main" id="{45D45739-4F46-584E-9374-9A2971BA21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690688"/>
            <a:ext cx="8791222" cy="4381294"/>
          </a:xfrm>
          <a:prstGeom prst="rect">
            <a:avLst/>
          </a:prstGeom>
        </p:spPr>
      </p:pic>
      <p:sp>
        <p:nvSpPr>
          <p:cNvPr id="6" name="Slide Number Placeholder 3">
            <a:extLst>
              <a:ext uri="{FF2B5EF4-FFF2-40B4-BE49-F238E27FC236}">
                <a16:creationId xmlns:a16="http://schemas.microsoft.com/office/drawing/2014/main" id="{0DF2B106-102B-EC40-9872-641DBAF6C44D}"/>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70</a:t>
            </a:fld>
            <a:endParaRPr lang="en-DE" dirty="0"/>
          </a:p>
        </p:txBody>
      </p:sp>
    </p:spTree>
    <p:extLst>
      <p:ext uri="{BB962C8B-B14F-4D97-AF65-F5344CB8AC3E}">
        <p14:creationId xmlns:p14="http://schemas.microsoft.com/office/powerpoint/2010/main" val="170994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EE0C-03D9-2C4A-92EB-2932C857BE85}"/>
              </a:ext>
            </a:extLst>
          </p:cNvPr>
          <p:cNvSpPr>
            <a:spLocks noGrp="1"/>
          </p:cNvSpPr>
          <p:nvPr>
            <p:ph type="title"/>
          </p:nvPr>
        </p:nvSpPr>
        <p:spPr/>
        <p:txBody>
          <a:bodyPr>
            <a:normAutofit/>
          </a:bodyPr>
          <a:lstStyle/>
          <a:p>
            <a:r>
              <a:rPr lang="de-DE" dirty="0"/>
              <a:t>Lack </a:t>
            </a:r>
            <a:r>
              <a:rPr lang="de-DE" dirty="0" err="1"/>
              <a:t>of</a:t>
            </a:r>
            <a:r>
              <a:rPr lang="de-DE" dirty="0"/>
              <a:t> Feedback </a:t>
            </a:r>
            <a:r>
              <a:rPr lang="de-DE" dirty="0" err="1"/>
              <a:t>Opportunities</a:t>
            </a:r>
            <a:endParaRPr lang="en-DE" dirty="0"/>
          </a:p>
        </p:txBody>
      </p:sp>
      <p:pic>
        <p:nvPicPr>
          <p:cNvPr id="4" name="Picture 3">
            <a:extLst>
              <a:ext uri="{FF2B5EF4-FFF2-40B4-BE49-F238E27FC236}">
                <a16:creationId xmlns:a16="http://schemas.microsoft.com/office/drawing/2014/main" id="{BBFE64AB-955B-F441-88A4-1E6364B80A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1" y="1856401"/>
            <a:ext cx="2406856" cy="1440000"/>
          </a:xfrm>
          <a:prstGeom prst="rect">
            <a:avLst/>
          </a:prstGeom>
        </p:spPr>
      </p:pic>
      <p:pic>
        <p:nvPicPr>
          <p:cNvPr id="5" name="Picture 4">
            <a:extLst>
              <a:ext uri="{FF2B5EF4-FFF2-40B4-BE49-F238E27FC236}">
                <a16:creationId xmlns:a16="http://schemas.microsoft.com/office/drawing/2014/main" id="{BD1886E8-692A-E540-908C-5E4D6BBB78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71716" y="1866233"/>
            <a:ext cx="2530284" cy="1440000"/>
          </a:xfrm>
          <a:prstGeom prst="rect">
            <a:avLst/>
          </a:prstGeom>
        </p:spPr>
      </p:pic>
      <p:pic>
        <p:nvPicPr>
          <p:cNvPr id="6" name="Picture 5">
            <a:extLst>
              <a:ext uri="{FF2B5EF4-FFF2-40B4-BE49-F238E27FC236}">
                <a16:creationId xmlns:a16="http://schemas.microsoft.com/office/drawing/2014/main" id="{1EDC4FA7-41C3-F443-A5B2-9A237CC776A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28658" y="1866233"/>
            <a:ext cx="2530285" cy="1440000"/>
          </a:xfrm>
          <a:prstGeom prst="rect">
            <a:avLst/>
          </a:prstGeom>
        </p:spPr>
      </p:pic>
      <p:pic>
        <p:nvPicPr>
          <p:cNvPr id="7" name="Picture 6">
            <a:extLst>
              <a:ext uri="{FF2B5EF4-FFF2-40B4-BE49-F238E27FC236}">
                <a16:creationId xmlns:a16="http://schemas.microsoft.com/office/drawing/2014/main" id="{A9B97159-1FCE-7943-95CF-A3C07C9DAF8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85602" y="1866233"/>
            <a:ext cx="2406856" cy="1440000"/>
          </a:xfrm>
          <a:prstGeom prst="rect">
            <a:avLst/>
          </a:prstGeom>
        </p:spPr>
      </p:pic>
      <p:grpSp>
        <p:nvGrpSpPr>
          <p:cNvPr id="8" name="Google Shape;338;p56">
            <a:extLst>
              <a:ext uri="{FF2B5EF4-FFF2-40B4-BE49-F238E27FC236}">
                <a16:creationId xmlns:a16="http://schemas.microsoft.com/office/drawing/2014/main" id="{2481FC06-7E22-0B46-806F-EF3E8345622A}"/>
              </a:ext>
            </a:extLst>
          </p:cNvPr>
          <p:cNvGrpSpPr/>
          <p:nvPr/>
        </p:nvGrpSpPr>
        <p:grpSpPr>
          <a:xfrm>
            <a:off x="838201" y="3776615"/>
            <a:ext cx="9496204" cy="2208245"/>
            <a:chOff x="3474308" y="1871093"/>
            <a:chExt cx="7683842" cy="1786799"/>
          </a:xfrm>
        </p:grpSpPr>
        <p:grpSp>
          <p:nvGrpSpPr>
            <p:cNvPr id="9" name="Google Shape;339;p56">
              <a:extLst>
                <a:ext uri="{FF2B5EF4-FFF2-40B4-BE49-F238E27FC236}">
                  <a16:creationId xmlns:a16="http://schemas.microsoft.com/office/drawing/2014/main" id="{58A001C1-7731-9443-9D75-FAC8FA693C90}"/>
                </a:ext>
              </a:extLst>
            </p:cNvPr>
            <p:cNvGrpSpPr/>
            <p:nvPr/>
          </p:nvGrpSpPr>
          <p:grpSpPr>
            <a:xfrm>
              <a:off x="3474308" y="1871093"/>
              <a:ext cx="7683842" cy="1786799"/>
              <a:chOff x="3474308" y="1871093"/>
              <a:chExt cx="7683842" cy="1786799"/>
            </a:xfrm>
          </p:grpSpPr>
          <p:sp>
            <p:nvSpPr>
              <p:cNvPr id="11" name="Google Shape;340;p56">
                <a:extLst>
                  <a:ext uri="{FF2B5EF4-FFF2-40B4-BE49-F238E27FC236}">
                    <a16:creationId xmlns:a16="http://schemas.microsoft.com/office/drawing/2014/main" id="{0832EF74-B67E-004E-B5A2-20E7C92B0364}"/>
                  </a:ext>
                </a:extLst>
              </p:cNvPr>
              <p:cNvSpPr/>
              <p:nvPr/>
            </p:nvSpPr>
            <p:spPr>
              <a:xfrm>
                <a:off x="3474308" y="1871093"/>
                <a:ext cx="7683842" cy="1786799"/>
              </a:xfrm>
              <a:prstGeom prst="rect">
                <a:avLst/>
              </a:prstGeom>
              <a:solidFill>
                <a:srgbClr val="F2F2F2"/>
              </a:solidFill>
              <a:ln>
                <a:noFill/>
              </a:ln>
            </p:spPr>
            <p:txBody>
              <a:bodyPr spcFirstLastPara="1" wrap="square" lIns="121900" tIns="60933" rIns="121900" bIns="60933" anchor="ctr" anchorCtr="0">
                <a:noAutofit/>
              </a:bodyPr>
              <a:lstStyle/>
              <a:p>
                <a:pPr algn="ctr"/>
                <a:endParaRPr sz="1867" u="sng">
                  <a:solidFill>
                    <a:schemeClr val="lt1"/>
                  </a:solidFill>
                  <a:latin typeface="Lato Light" panose="020F0302020204030203" pitchFamily="34" charset="77"/>
                  <a:ea typeface="Arial"/>
                  <a:cs typeface="Arial"/>
                  <a:sym typeface="Arial"/>
                </a:endParaRPr>
              </a:p>
            </p:txBody>
          </p:sp>
          <p:sp>
            <p:nvSpPr>
              <p:cNvPr id="12" name="Google Shape;341;p56">
                <a:extLst>
                  <a:ext uri="{FF2B5EF4-FFF2-40B4-BE49-F238E27FC236}">
                    <a16:creationId xmlns:a16="http://schemas.microsoft.com/office/drawing/2014/main" id="{5581DCA7-6C36-F945-BA5D-591580354D12}"/>
                  </a:ext>
                </a:extLst>
              </p:cNvPr>
              <p:cNvSpPr txBox="1"/>
              <p:nvPr/>
            </p:nvSpPr>
            <p:spPr>
              <a:xfrm>
                <a:off x="4347436" y="1966845"/>
                <a:ext cx="2426208" cy="369332"/>
              </a:xfrm>
              <a:prstGeom prst="rect">
                <a:avLst/>
              </a:prstGeom>
              <a:noFill/>
              <a:ln>
                <a:noFill/>
              </a:ln>
            </p:spPr>
            <p:txBody>
              <a:bodyPr spcFirstLastPara="1" wrap="square" lIns="121900" tIns="60933" rIns="121900" bIns="60933" anchor="t" anchorCtr="0">
                <a:noAutofit/>
              </a:bodyPr>
              <a:lstStyle/>
              <a:p>
                <a:r>
                  <a:rPr lang="en" sz="1867" b="1" dirty="0">
                    <a:solidFill>
                      <a:srgbClr val="000000"/>
                    </a:solidFill>
                    <a:latin typeface="Lato" panose="020F0502020204030203" pitchFamily="34" charset="77"/>
                    <a:ea typeface="Lato"/>
                    <a:cs typeface="Lato"/>
                    <a:sym typeface="Lato"/>
                  </a:rPr>
                  <a:t>Eden Thomson</a:t>
                </a:r>
                <a:endParaRPr sz="2400" b="1" dirty="0">
                  <a:latin typeface="Lato" panose="020F0502020204030203" pitchFamily="34" charset="77"/>
                </a:endParaRPr>
              </a:p>
            </p:txBody>
          </p:sp>
          <p:sp>
            <p:nvSpPr>
              <p:cNvPr id="13" name="Google Shape;342;p56">
                <a:extLst>
                  <a:ext uri="{FF2B5EF4-FFF2-40B4-BE49-F238E27FC236}">
                    <a16:creationId xmlns:a16="http://schemas.microsoft.com/office/drawing/2014/main" id="{89546C5E-4AAD-BA4B-8EEA-A105415B7328}"/>
                  </a:ext>
                </a:extLst>
              </p:cNvPr>
              <p:cNvSpPr txBox="1"/>
              <p:nvPr/>
            </p:nvSpPr>
            <p:spPr>
              <a:xfrm>
                <a:off x="4349305" y="2656388"/>
                <a:ext cx="6731443" cy="846000"/>
              </a:xfrm>
              <a:prstGeom prst="rect">
                <a:avLst/>
              </a:prstGeom>
              <a:noFill/>
              <a:ln>
                <a:noFill/>
              </a:ln>
            </p:spPr>
            <p:txBody>
              <a:bodyPr spcFirstLastPara="1" wrap="square" lIns="121900" tIns="60933" rIns="121900" bIns="60933" anchor="t" anchorCtr="0">
                <a:noAutofit/>
              </a:bodyPr>
              <a:lstStyle/>
              <a:p>
                <a:r>
                  <a:rPr lang="en" sz="1867" dirty="0">
                    <a:solidFill>
                      <a:srgbClr val="000000"/>
                    </a:solidFill>
                    <a:latin typeface="Lato Light" panose="020F0302020204030203" pitchFamily="34" charset="77"/>
                    <a:ea typeface="Lato Light"/>
                    <a:cs typeface="Lato Light"/>
                    <a:sym typeface="Lato Light"/>
                  </a:rPr>
                  <a:t>The </a:t>
                </a:r>
                <a:r>
                  <a:rPr lang="en" sz="1867" b="1" dirty="0">
                    <a:solidFill>
                      <a:srgbClr val="000000"/>
                    </a:solidFill>
                    <a:latin typeface="Lato" panose="020F0502020204030203" pitchFamily="34" charset="77"/>
                    <a:ea typeface="Lato"/>
                    <a:cs typeface="Lato"/>
                    <a:sym typeface="Lato"/>
                  </a:rPr>
                  <a:t>rating system is still horrible</a:t>
                </a:r>
                <a:r>
                  <a:rPr lang="en" sz="1867" dirty="0">
                    <a:solidFill>
                      <a:srgbClr val="000000"/>
                    </a:solidFill>
                    <a:latin typeface="Lato Light" panose="020F0302020204030203" pitchFamily="34" charset="77"/>
                    <a:ea typeface="Lato Light"/>
                    <a:cs typeface="Lato Light"/>
                    <a:sym typeface="Lato Light"/>
                  </a:rPr>
                  <a:t>, every movie I look at says 98% match like </a:t>
                </a:r>
                <a:r>
                  <a:rPr lang="en" sz="1867" dirty="0">
                    <a:solidFill>
                      <a:srgbClr val="000000"/>
                    </a:solidFill>
                    <a:latin typeface="Lato Light" panose="020F0302020204030203" pitchFamily="34" charset="77"/>
                    <a:ea typeface="Lato"/>
                    <a:cs typeface="Lato"/>
                    <a:sym typeface="Lato"/>
                  </a:rPr>
                  <a:t>how am I supposed to </a:t>
                </a:r>
                <a:r>
                  <a:rPr lang="en" sz="1867" b="1" dirty="0">
                    <a:solidFill>
                      <a:srgbClr val="000000"/>
                    </a:solidFill>
                    <a:latin typeface="Lato" panose="020F0502020204030203" pitchFamily="34" charset="77"/>
                    <a:ea typeface="Lato"/>
                    <a:cs typeface="Lato"/>
                    <a:sym typeface="Lato"/>
                  </a:rPr>
                  <a:t>know if I should actually watch the movie if every movie is a match</a:t>
                </a:r>
                <a:r>
                  <a:rPr lang="en" sz="1867" dirty="0">
                    <a:solidFill>
                      <a:srgbClr val="000000"/>
                    </a:solidFill>
                    <a:latin typeface="Lato Light" panose="020F0302020204030203" pitchFamily="34" charset="77"/>
                    <a:ea typeface="Lato Light"/>
                    <a:cs typeface="Lato Light"/>
                    <a:sym typeface="Lato Light"/>
                  </a:rPr>
                  <a:t>. Bring back the </a:t>
                </a:r>
                <a:r>
                  <a:rPr lang="en" sz="1867" b="1" dirty="0">
                    <a:solidFill>
                      <a:srgbClr val="000000"/>
                    </a:solidFill>
                    <a:latin typeface="Lato" panose="020F0502020204030203" pitchFamily="34" charset="77"/>
                    <a:ea typeface="Lato"/>
                    <a:cs typeface="Lato"/>
                    <a:sym typeface="Lato"/>
                  </a:rPr>
                  <a:t>star system</a:t>
                </a:r>
                <a:r>
                  <a:rPr lang="en" sz="1867" dirty="0">
                    <a:solidFill>
                      <a:srgbClr val="000000"/>
                    </a:solidFill>
                    <a:latin typeface="Lato Light" panose="020F0302020204030203" pitchFamily="34" charset="77"/>
                    <a:ea typeface="Lato Light"/>
                    <a:cs typeface="Lato Light"/>
                    <a:sym typeface="Lato Light"/>
                  </a:rPr>
                  <a:t>. […]</a:t>
                </a:r>
                <a:endParaRPr sz="1867" dirty="0">
                  <a:latin typeface="Lato Light" panose="020F0302020204030203" pitchFamily="34" charset="77"/>
                </a:endParaRPr>
              </a:p>
            </p:txBody>
          </p:sp>
          <p:sp>
            <p:nvSpPr>
              <p:cNvPr id="14" name="Google Shape;343;p56">
                <a:extLst>
                  <a:ext uri="{FF2B5EF4-FFF2-40B4-BE49-F238E27FC236}">
                    <a16:creationId xmlns:a16="http://schemas.microsoft.com/office/drawing/2014/main" id="{48C5FC00-4E3D-4344-A129-A4FC515777C3}"/>
                  </a:ext>
                </a:extLst>
              </p:cNvPr>
              <p:cNvSpPr txBox="1"/>
              <p:nvPr/>
            </p:nvSpPr>
            <p:spPr>
              <a:xfrm>
                <a:off x="5878232" y="2231968"/>
                <a:ext cx="2270760" cy="338554"/>
              </a:xfrm>
              <a:prstGeom prst="rect">
                <a:avLst/>
              </a:prstGeom>
              <a:noFill/>
              <a:ln>
                <a:noFill/>
              </a:ln>
            </p:spPr>
            <p:txBody>
              <a:bodyPr spcFirstLastPara="1" wrap="square" lIns="121900" tIns="60933" rIns="121900" bIns="60933" anchor="t" anchorCtr="0">
                <a:noAutofit/>
              </a:bodyPr>
              <a:lstStyle/>
              <a:p>
                <a:r>
                  <a:rPr lang="en" sz="2133" dirty="0">
                    <a:solidFill>
                      <a:srgbClr val="D9D9D9"/>
                    </a:solidFill>
                    <a:latin typeface="Lato Light" panose="020F0302020204030203" pitchFamily="34" charset="77"/>
                    <a:ea typeface="Lato Light"/>
                    <a:cs typeface="Lato Light"/>
                    <a:sym typeface="Lato Light"/>
                  </a:rPr>
                  <a:t>August 3, 2018</a:t>
                </a:r>
                <a:endParaRPr sz="2400" dirty="0">
                  <a:latin typeface="Lato Light" panose="020F0302020204030203" pitchFamily="34" charset="77"/>
                </a:endParaRPr>
              </a:p>
            </p:txBody>
          </p:sp>
          <p:sp>
            <p:nvSpPr>
              <p:cNvPr id="15" name="Google Shape;344;p56">
                <a:extLst>
                  <a:ext uri="{FF2B5EF4-FFF2-40B4-BE49-F238E27FC236}">
                    <a16:creationId xmlns:a16="http://schemas.microsoft.com/office/drawing/2014/main" id="{218927BA-1100-014A-A779-8F2DEFCEEC88}"/>
                  </a:ext>
                </a:extLst>
              </p:cNvPr>
              <p:cNvSpPr/>
              <p:nvPr/>
            </p:nvSpPr>
            <p:spPr>
              <a:xfrm>
                <a:off x="4410738" y="2287517"/>
                <a:ext cx="262611" cy="252772"/>
              </a:xfrm>
              <a:prstGeom prst="star5">
                <a:avLst>
                  <a:gd name="adj" fmla="val 19098"/>
                  <a:gd name="hf" fmla="val 105146"/>
                  <a:gd name="vf" fmla="val 110557"/>
                </a:avLst>
              </a:prstGeom>
              <a:solidFill>
                <a:srgbClr val="737373"/>
              </a:solidFill>
              <a:ln>
                <a:noFill/>
              </a:ln>
            </p:spPr>
            <p:txBody>
              <a:bodyPr spcFirstLastPara="1" wrap="square" lIns="121900" tIns="60933" rIns="121900" bIns="60933" anchor="ctr" anchorCtr="0">
                <a:noAutofit/>
              </a:bodyPr>
              <a:lstStyle/>
              <a:p>
                <a:pPr algn="ctr"/>
                <a:endParaRPr sz="1867" u="sng">
                  <a:solidFill>
                    <a:schemeClr val="lt1"/>
                  </a:solidFill>
                  <a:latin typeface="Lato Light" panose="020F0302020204030203" pitchFamily="34" charset="77"/>
                  <a:ea typeface="Arial"/>
                  <a:cs typeface="Arial"/>
                  <a:sym typeface="Arial"/>
                </a:endParaRPr>
              </a:p>
            </p:txBody>
          </p:sp>
          <p:sp>
            <p:nvSpPr>
              <p:cNvPr id="16" name="Google Shape;345;p56">
                <a:extLst>
                  <a:ext uri="{FF2B5EF4-FFF2-40B4-BE49-F238E27FC236}">
                    <a16:creationId xmlns:a16="http://schemas.microsoft.com/office/drawing/2014/main" id="{2803BBE2-0B24-DA41-913E-7A4AC141BABC}"/>
                  </a:ext>
                </a:extLst>
              </p:cNvPr>
              <p:cNvSpPr/>
              <p:nvPr/>
            </p:nvSpPr>
            <p:spPr>
              <a:xfrm>
                <a:off x="4674257" y="2287056"/>
                <a:ext cx="262611" cy="252772"/>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u="sng">
                  <a:solidFill>
                    <a:schemeClr val="lt1"/>
                  </a:solidFill>
                  <a:latin typeface="Lato Light" panose="020F0302020204030203" pitchFamily="34" charset="77"/>
                  <a:ea typeface="Arial"/>
                  <a:cs typeface="Arial"/>
                  <a:sym typeface="Arial"/>
                </a:endParaRPr>
              </a:p>
            </p:txBody>
          </p:sp>
          <p:sp>
            <p:nvSpPr>
              <p:cNvPr id="17" name="Google Shape;346;p56">
                <a:extLst>
                  <a:ext uri="{FF2B5EF4-FFF2-40B4-BE49-F238E27FC236}">
                    <a16:creationId xmlns:a16="http://schemas.microsoft.com/office/drawing/2014/main" id="{33741877-8E3B-1049-8A22-4A2B516EC853}"/>
                  </a:ext>
                </a:extLst>
              </p:cNvPr>
              <p:cNvSpPr/>
              <p:nvPr/>
            </p:nvSpPr>
            <p:spPr>
              <a:xfrm>
                <a:off x="4956866" y="2287056"/>
                <a:ext cx="262611" cy="252772"/>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u="sng">
                  <a:solidFill>
                    <a:schemeClr val="lt1"/>
                  </a:solidFill>
                  <a:latin typeface="Lato Light" panose="020F0302020204030203" pitchFamily="34" charset="77"/>
                  <a:ea typeface="Arial"/>
                  <a:cs typeface="Arial"/>
                  <a:sym typeface="Arial"/>
                </a:endParaRPr>
              </a:p>
            </p:txBody>
          </p:sp>
          <p:sp>
            <p:nvSpPr>
              <p:cNvPr id="18" name="Google Shape;347;p56">
                <a:extLst>
                  <a:ext uri="{FF2B5EF4-FFF2-40B4-BE49-F238E27FC236}">
                    <a16:creationId xmlns:a16="http://schemas.microsoft.com/office/drawing/2014/main" id="{4C777F5A-AC13-5149-B32C-7083C249E6BD}"/>
                  </a:ext>
                </a:extLst>
              </p:cNvPr>
              <p:cNvSpPr/>
              <p:nvPr/>
            </p:nvSpPr>
            <p:spPr>
              <a:xfrm>
                <a:off x="5229476" y="2287056"/>
                <a:ext cx="262611" cy="252772"/>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u="sng">
                  <a:solidFill>
                    <a:schemeClr val="lt1"/>
                  </a:solidFill>
                  <a:latin typeface="Lato Light" panose="020F0302020204030203" pitchFamily="34" charset="77"/>
                  <a:ea typeface="Arial"/>
                  <a:cs typeface="Arial"/>
                  <a:sym typeface="Arial"/>
                </a:endParaRPr>
              </a:p>
            </p:txBody>
          </p:sp>
          <p:sp>
            <p:nvSpPr>
              <p:cNvPr id="19" name="Google Shape;348;p56">
                <a:extLst>
                  <a:ext uri="{FF2B5EF4-FFF2-40B4-BE49-F238E27FC236}">
                    <a16:creationId xmlns:a16="http://schemas.microsoft.com/office/drawing/2014/main" id="{09CE5506-C43D-824B-9D01-33DF36D83599}"/>
                  </a:ext>
                </a:extLst>
              </p:cNvPr>
              <p:cNvSpPr/>
              <p:nvPr/>
            </p:nvSpPr>
            <p:spPr>
              <a:xfrm>
                <a:off x="5502086" y="2287056"/>
                <a:ext cx="262611" cy="252772"/>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u="sng">
                  <a:solidFill>
                    <a:schemeClr val="lt1"/>
                  </a:solidFill>
                  <a:latin typeface="Lato Light" panose="020F0302020204030203" pitchFamily="34" charset="77"/>
                  <a:ea typeface="Arial"/>
                  <a:cs typeface="Arial"/>
                  <a:sym typeface="Arial"/>
                </a:endParaRPr>
              </a:p>
            </p:txBody>
          </p:sp>
        </p:grpSp>
        <p:pic>
          <p:nvPicPr>
            <p:cNvPr id="10" name="Google Shape;349;p56">
              <a:extLst>
                <a:ext uri="{FF2B5EF4-FFF2-40B4-BE49-F238E27FC236}">
                  <a16:creationId xmlns:a16="http://schemas.microsoft.com/office/drawing/2014/main" id="{C445C5BB-9FA7-5E4D-B868-8CF2E52DBC36}"/>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566684" y="1919537"/>
              <a:ext cx="738961" cy="738961"/>
            </a:xfrm>
            <a:prstGeom prst="rect">
              <a:avLst/>
            </a:prstGeom>
            <a:noFill/>
            <a:ln>
              <a:noFill/>
            </a:ln>
          </p:spPr>
        </p:pic>
      </p:grpSp>
      <p:sp>
        <p:nvSpPr>
          <p:cNvPr id="20" name="Rounded Rectangle 19">
            <a:extLst>
              <a:ext uri="{FF2B5EF4-FFF2-40B4-BE49-F238E27FC236}">
                <a16:creationId xmlns:a16="http://schemas.microsoft.com/office/drawing/2014/main" id="{728785D5-0714-7D4D-A97C-AD53D8B0CDF8}"/>
              </a:ext>
            </a:extLst>
          </p:cNvPr>
          <p:cNvSpPr/>
          <p:nvPr/>
        </p:nvSpPr>
        <p:spPr>
          <a:xfrm>
            <a:off x="683417" y="2720497"/>
            <a:ext cx="10561173" cy="384043"/>
          </a:xfrm>
          <a:prstGeom prst="roundRect">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u="sng" dirty="0" err="1">
              <a:solidFill>
                <a:schemeClr val="tx1"/>
              </a:solidFill>
              <a:latin typeface="Poppins" pitchFamily="2" charset="77"/>
              <a:cs typeface="Poppins" pitchFamily="2" charset="77"/>
            </a:endParaRPr>
          </a:p>
        </p:txBody>
      </p:sp>
      <p:sp>
        <p:nvSpPr>
          <p:cNvPr id="23" name="TextBox 22">
            <a:extLst>
              <a:ext uri="{FF2B5EF4-FFF2-40B4-BE49-F238E27FC236}">
                <a16:creationId xmlns:a16="http://schemas.microsoft.com/office/drawing/2014/main" id="{480D194B-743D-8941-9E73-921EDB649379}"/>
              </a:ext>
            </a:extLst>
          </p:cNvPr>
          <p:cNvSpPr txBox="1"/>
          <p:nvPr/>
        </p:nvSpPr>
        <p:spPr>
          <a:xfrm>
            <a:off x="869273" y="6303148"/>
            <a:ext cx="3300335" cy="276294"/>
          </a:xfrm>
          <a:prstGeom prst="rect">
            <a:avLst/>
          </a:prstGeom>
          <a:noFill/>
        </p:spPr>
        <p:txBody>
          <a:bodyPr wrap="square" rtlCol="0">
            <a:spAutoFit/>
          </a:bodyPr>
          <a:lstStyle/>
          <a:p>
            <a:pPr algn="l">
              <a:lnSpc>
                <a:spcPct val="120000"/>
              </a:lnSpc>
              <a:buClr>
                <a:schemeClr val="accent3"/>
              </a:buClr>
            </a:pPr>
            <a:r>
              <a:rPr lang="en-DE" sz="1067" dirty="0">
                <a:cs typeface="Poppins" pitchFamily="2" charset="77"/>
              </a:rPr>
              <a:t>Bildquelle: eigene Anfertigung</a:t>
            </a:r>
          </a:p>
        </p:txBody>
      </p:sp>
      <p:sp>
        <p:nvSpPr>
          <p:cNvPr id="26" name="TextBox 25">
            <a:extLst>
              <a:ext uri="{FF2B5EF4-FFF2-40B4-BE49-F238E27FC236}">
                <a16:creationId xmlns:a16="http://schemas.microsoft.com/office/drawing/2014/main" id="{7D36E0BC-CAC5-CF47-8EA9-F650AA95A824}"/>
              </a:ext>
            </a:extLst>
          </p:cNvPr>
          <p:cNvSpPr txBox="1"/>
          <p:nvPr/>
        </p:nvSpPr>
        <p:spPr>
          <a:xfrm>
            <a:off x="9404189" y="3296401"/>
            <a:ext cx="1688270" cy="276294"/>
          </a:xfrm>
          <a:prstGeom prst="rect">
            <a:avLst/>
          </a:prstGeom>
          <a:noFill/>
        </p:spPr>
        <p:txBody>
          <a:bodyPr wrap="square" rtlCol="0">
            <a:spAutoFit/>
          </a:bodyPr>
          <a:lstStyle/>
          <a:p>
            <a:pPr algn="r">
              <a:lnSpc>
                <a:spcPct val="120000"/>
              </a:lnSpc>
              <a:buClr>
                <a:schemeClr val="accent3"/>
              </a:buClr>
            </a:pPr>
            <a:r>
              <a:rPr lang="en-DE" sz="1067" dirty="0">
                <a:latin typeface="Lato Light" panose="020F0302020204030203" pitchFamily="34" charset="77"/>
                <a:cs typeface="Poppins" pitchFamily="2" charset="77"/>
              </a:rPr>
              <a:t>Source: www.netflix.com</a:t>
            </a:r>
          </a:p>
        </p:txBody>
      </p:sp>
      <p:sp>
        <p:nvSpPr>
          <p:cNvPr id="24" name="Slide Number Placeholder 3">
            <a:extLst>
              <a:ext uri="{FF2B5EF4-FFF2-40B4-BE49-F238E27FC236}">
                <a16:creationId xmlns:a16="http://schemas.microsoft.com/office/drawing/2014/main" id="{BF0A43FA-7A84-F745-8622-9917D521206E}"/>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71</a:t>
            </a:fld>
            <a:endParaRPr lang="en-DE" dirty="0"/>
          </a:p>
        </p:txBody>
      </p:sp>
    </p:spTree>
    <p:extLst>
      <p:ext uri="{BB962C8B-B14F-4D97-AF65-F5344CB8AC3E}">
        <p14:creationId xmlns:p14="http://schemas.microsoft.com/office/powerpoint/2010/main" val="20800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6055-454B-3745-9E17-060078B1943C}"/>
              </a:ext>
            </a:extLst>
          </p:cNvPr>
          <p:cNvSpPr>
            <a:spLocks noGrp="1"/>
          </p:cNvSpPr>
          <p:nvPr>
            <p:ph type="title"/>
          </p:nvPr>
        </p:nvSpPr>
        <p:spPr/>
        <p:txBody>
          <a:bodyPr>
            <a:normAutofit/>
          </a:bodyPr>
          <a:lstStyle/>
          <a:p>
            <a:r>
              <a:rPr lang="de-DE" dirty="0"/>
              <a:t>Lack </a:t>
            </a:r>
            <a:r>
              <a:rPr lang="de-DE" dirty="0" err="1"/>
              <a:t>of</a:t>
            </a:r>
            <a:r>
              <a:rPr lang="de-DE" dirty="0"/>
              <a:t> Feedback </a:t>
            </a:r>
            <a:r>
              <a:rPr lang="de-DE" dirty="0" err="1"/>
              <a:t>Opportunities</a:t>
            </a:r>
            <a:endParaRPr lang="en-DE" b="0" dirty="0"/>
          </a:p>
        </p:txBody>
      </p:sp>
      <p:pic>
        <p:nvPicPr>
          <p:cNvPr id="9" name="Graphic 8" descr="User">
            <a:extLst>
              <a:ext uri="{FF2B5EF4-FFF2-40B4-BE49-F238E27FC236}">
                <a16:creationId xmlns:a16="http://schemas.microsoft.com/office/drawing/2014/main" id="{0C17F6B8-2C83-DD4B-8A2B-62445386BFC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76555" y="3707632"/>
            <a:ext cx="2179307" cy="2179307"/>
          </a:xfrm>
          <a:prstGeom prst="rect">
            <a:avLst/>
          </a:prstGeom>
        </p:spPr>
      </p:pic>
      <p:sp>
        <p:nvSpPr>
          <p:cNvPr id="10" name="Rounded Rectangular Callout 9">
            <a:extLst>
              <a:ext uri="{FF2B5EF4-FFF2-40B4-BE49-F238E27FC236}">
                <a16:creationId xmlns:a16="http://schemas.microsoft.com/office/drawing/2014/main" id="{B4898F20-E845-4F40-B601-D84B15433243}"/>
              </a:ext>
            </a:extLst>
          </p:cNvPr>
          <p:cNvSpPr/>
          <p:nvPr/>
        </p:nvSpPr>
        <p:spPr>
          <a:xfrm>
            <a:off x="838199" y="3467524"/>
            <a:ext cx="7847401" cy="2179307"/>
          </a:xfrm>
          <a:prstGeom prst="wedgeRoundRectCallout">
            <a:avLst>
              <a:gd name="adj1" fmla="val 54454"/>
              <a:gd name="adj2" fmla="val 19690"/>
              <a:gd name="adj3" fmla="val 16667"/>
            </a:avLst>
          </a:prstGeom>
          <a:noFill/>
          <a:ln w="1905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GB" sz="1867" dirty="0">
                <a:solidFill>
                  <a:schemeClr val="tx1"/>
                </a:solidFill>
                <a:latin typeface="Lato Light" panose="020F0302020204030203" pitchFamily="34" charset="77"/>
                <a:cs typeface="Poppins" pitchFamily="2" charset="77"/>
              </a:rPr>
              <a:t>“Suggest movies which only match my movies by 50% but have been received good ratings (by other users).“</a:t>
            </a:r>
          </a:p>
          <a:p>
            <a:pPr>
              <a:lnSpc>
                <a:spcPct val="125000"/>
              </a:lnSpc>
            </a:pPr>
            <a:endParaRPr lang="en-GB" sz="1867" dirty="0">
              <a:solidFill>
                <a:schemeClr val="tx1"/>
              </a:solidFill>
              <a:latin typeface="Lato Light" panose="020F0302020204030203" pitchFamily="34" charset="77"/>
              <a:cs typeface="Poppins" pitchFamily="2" charset="77"/>
            </a:endParaRPr>
          </a:p>
          <a:p>
            <a:pPr>
              <a:lnSpc>
                <a:spcPct val="125000"/>
              </a:lnSpc>
            </a:pPr>
            <a:r>
              <a:rPr lang="en-GB" sz="1867" dirty="0">
                <a:solidFill>
                  <a:schemeClr val="tx1"/>
                </a:solidFill>
                <a:latin typeface="Lato Light" panose="020F0302020204030203" pitchFamily="34" charset="77"/>
                <a:cs typeface="Poppins" pitchFamily="2" charset="77"/>
              </a:rPr>
              <a:t>“The system should show me more TV shows that all people like [….], not only those that I will probably like.”</a:t>
            </a:r>
          </a:p>
        </p:txBody>
      </p:sp>
      <p:sp>
        <p:nvSpPr>
          <p:cNvPr id="13" name="Slide Number Placeholder 3">
            <a:extLst>
              <a:ext uri="{FF2B5EF4-FFF2-40B4-BE49-F238E27FC236}">
                <a16:creationId xmlns:a16="http://schemas.microsoft.com/office/drawing/2014/main" id="{E1C24284-FA33-544A-8E14-E9F462DF4EBB}"/>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72</a:t>
            </a:fld>
            <a:endParaRPr lang="en-DE" dirty="0"/>
          </a:p>
        </p:txBody>
      </p:sp>
      <p:pic>
        <p:nvPicPr>
          <p:cNvPr id="16" name="Picture 15">
            <a:extLst>
              <a:ext uri="{FF2B5EF4-FFF2-40B4-BE49-F238E27FC236}">
                <a16:creationId xmlns:a16="http://schemas.microsoft.com/office/drawing/2014/main" id="{6730FBE0-F073-9744-8BAE-515E9D21D23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8201" y="1856401"/>
            <a:ext cx="2406856" cy="1440000"/>
          </a:xfrm>
          <a:prstGeom prst="rect">
            <a:avLst/>
          </a:prstGeom>
        </p:spPr>
      </p:pic>
      <p:pic>
        <p:nvPicPr>
          <p:cNvPr id="17" name="Picture 16">
            <a:extLst>
              <a:ext uri="{FF2B5EF4-FFF2-40B4-BE49-F238E27FC236}">
                <a16:creationId xmlns:a16="http://schemas.microsoft.com/office/drawing/2014/main" id="{CCA7C9CC-9DEF-F44A-84DD-8192723896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71716" y="1866233"/>
            <a:ext cx="2530284" cy="1440000"/>
          </a:xfrm>
          <a:prstGeom prst="rect">
            <a:avLst/>
          </a:prstGeom>
        </p:spPr>
      </p:pic>
      <p:pic>
        <p:nvPicPr>
          <p:cNvPr id="18" name="Picture 17">
            <a:extLst>
              <a:ext uri="{FF2B5EF4-FFF2-40B4-BE49-F238E27FC236}">
                <a16:creationId xmlns:a16="http://schemas.microsoft.com/office/drawing/2014/main" id="{E4E18706-333E-2249-A4DA-E9C59816F1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28658" y="1866233"/>
            <a:ext cx="2530285" cy="1440000"/>
          </a:xfrm>
          <a:prstGeom prst="rect">
            <a:avLst/>
          </a:prstGeom>
        </p:spPr>
      </p:pic>
      <p:pic>
        <p:nvPicPr>
          <p:cNvPr id="19" name="Picture 18">
            <a:extLst>
              <a:ext uri="{FF2B5EF4-FFF2-40B4-BE49-F238E27FC236}">
                <a16:creationId xmlns:a16="http://schemas.microsoft.com/office/drawing/2014/main" id="{85C4AD2B-0356-3140-B602-3815AABF7B3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85602" y="1866233"/>
            <a:ext cx="2406856" cy="1440000"/>
          </a:xfrm>
          <a:prstGeom prst="rect">
            <a:avLst/>
          </a:prstGeom>
        </p:spPr>
      </p:pic>
      <p:sp>
        <p:nvSpPr>
          <p:cNvPr id="20" name="Rounded Rectangle 19">
            <a:extLst>
              <a:ext uri="{FF2B5EF4-FFF2-40B4-BE49-F238E27FC236}">
                <a16:creationId xmlns:a16="http://schemas.microsoft.com/office/drawing/2014/main" id="{BB235FB5-6864-3246-8E11-DA597DF93E55}"/>
              </a:ext>
            </a:extLst>
          </p:cNvPr>
          <p:cNvSpPr/>
          <p:nvPr/>
        </p:nvSpPr>
        <p:spPr>
          <a:xfrm>
            <a:off x="683417" y="2720497"/>
            <a:ext cx="10561173" cy="384043"/>
          </a:xfrm>
          <a:prstGeom prst="roundRect">
            <a:avLst/>
          </a:prstGeom>
          <a:noFill/>
          <a:ln w="3810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u="sng" dirty="0" err="1">
              <a:solidFill>
                <a:schemeClr val="tx1"/>
              </a:solidFill>
              <a:latin typeface="Poppins" pitchFamily="2" charset="77"/>
              <a:cs typeface="Poppins" pitchFamily="2" charset="77"/>
            </a:endParaRPr>
          </a:p>
        </p:txBody>
      </p:sp>
      <p:sp>
        <p:nvSpPr>
          <p:cNvPr id="21" name="TextBox 20">
            <a:extLst>
              <a:ext uri="{FF2B5EF4-FFF2-40B4-BE49-F238E27FC236}">
                <a16:creationId xmlns:a16="http://schemas.microsoft.com/office/drawing/2014/main" id="{4114DBBB-A158-9D4D-9B28-A0EB5C20331A}"/>
              </a:ext>
            </a:extLst>
          </p:cNvPr>
          <p:cNvSpPr txBox="1"/>
          <p:nvPr/>
        </p:nvSpPr>
        <p:spPr>
          <a:xfrm>
            <a:off x="9404189" y="3296401"/>
            <a:ext cx="1688270" cy="276294"/>
          </a:xfrm>
          <a:prstGeom prst="rect">
            <a:avLst/>
          </a:prstGeom>
          <a:noFill/>
        </p:spPr>
        <p:txBody>
          <a:bodyPr wrap="square" rtlCol="0">
            <a:spAutoFit/>
          </a:bodyPr>
          <a:lstStyle/>
          <a:p>
            <a:pPr algn="r">
              <a:lnSpc>
                <a:spcPct val="120000"/>
              </a:lnSpc>
              <a:buClr>
                <a:schemeClr val="accent3"/>
              </a:buClr>
            </a:pPr>
            <a:r>
              <a:rPr lang="en-DE" sz="1067" dirty="0">
                <a:latin typeface="Lato Light" panose="020F0302020204030203" pitchFamily="34" charset="77"/>
                <a:cs typeface="Poppins" pitchFamily="2" charset="77"/>
              </a:rPr>
              <a:t>Source: www.netflix.com</a:t>
            </a:r>
          </a:p>
        </p:txBody>
      </p:sp>
    </p:spTree>
    <p:extLst>
      <p:ext uri="{BB962C8B-B14F-4D97-AF65-F5344CB8AC3E}">
        <p14:creationId xmlns:p14="http://schemas.microsoft.com/office/powerpoint/2010/main" val="28862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21AD-DCB9-3A44-A714-3B30E1D2D89E}"/>
              </a:ext>
            </a:extLst>
          </p:cNvPr>
          <p:cNvSpPr>
            <a:spLocks noGrp="1"/>
          </p:cNvSpPr>
          <p:nvPr>
            <p:ph type="title"/>
          </p:nvPr>
        </p:nvSpPr>
        <p:spPr/>
        <p:txBody>
          <a:bodyPr>
            <a:normAutofit/>
          </a:bodyPr>
          <a:lstStyle/>
          <a:p>
            <a:r>
              <a:rPr lang="en-DE" dirty="0"/>
              <a:t>Lack of User Control</a:t>
            </a:r>
          </a:p>
        </p:txBody>
      </p:sp>
      <p:pic>
        <p:nvPicPr>
          <p:cNvPr id="4" name="Picture 3">
            <a:extLst>
              <a:ext uri="{FF2B5EF4-FFF2-40B4-BE49-F238E27FC236}">
                <a16:creationId xmlns:a16="http://schemas.microsoft.com/office/drawing/2014/main" id="{5A4478B3-3561-0B48-AF56-4FCAC90DC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8890" y="1956997"/>
            <a:ext cx="6323879" cy="4256312"/>
          </a:xfrm>
          <a:prstGeom prst="rect">
            <a:avLst/>
          </a:prstGeom>
        </p:spPr>
      </p:pic>
      <p:sp>
        <p:nvSpPr>
          <p:cNvPr id="5" name="TextBox 4">
            <a:extLst>
              <a:ext uri="{FF2B5EF4-FFF2-40B4-BE49-F238E27FC236}">
                <a16:creationId xmlns:a16="http://schemas.microsoft.com/office/drawing/2014/main" id="{DB0AC791-53AF-5748-8526-1C230DE193D0}"/>
              </a:ext>
            </a:extLst>
          </p:cNvPr>
          <p:cNvSpPr txBox="1"/>
          <p:nvPr/>
        </p:nvSpPr>
        <p:spPr>
          <a:xfrm>
            <a:off x="9704439" y="5937015"/>
            <a:ext cx="1908330" cy="276294"/>
          </a:xfrm>
          <a:prstGeom prst="rect">
            <a:avLst/>
          </a:prstGeom>
          <a:solidFill>
            <a:schemeClr val="bg1"/>
          </a:solidFill>
        </p:spPr>
        <p:txBody>
          <a:bodyPr wrap="square" rtlCol="0">
            <a:spAutoFit/>
          </a:bodyPr>
          <a:lstStyle/>
          <a:p>
            <a:pPr algn="r">
              <a:lnSpc>
                <a:spcPct val="120000"/>
              </a:lnSpc>
              <a:buClr>
                <a:schemeClr val="accent3"/>
              </a:buClr>
            </a:pPr>
            <a:r>
              <a:rPr lang="en-DE" sz="1067" dirty="0">
                <a:latin typeface="Lato Light" panose="020F0302020204030203" pitchFamily="34" charset="77"/>
                <a:cs typeface="Poppins" pitchFamily="2" charset="77"/>
              </a:rPr>
              <a:t>Source: www.maps.google.de</a:t>
            </a:r>
          </a:p>
        </p:txBody>
      </p:sp>
      <p:grpSp>
        <p:nvGrpSpPr>
          <p:cNvPr id="7" name="Google Shape;339;p56">
            <a:extLst>
              <a:ext uri="{FF2B5EF4-FFF2-40B4-BE49-F238E27FC236}">
                <a16:creationId xmlns:a16="http://schemas.microsoft.com/office/drawing/2014/main" id="{10EFBAAE-ABAD-E345-9735-0483EA9AA7C0}"/>
              </a:ext>
            </a:extLst>
          </p:cNvPr>
          <p:cNvGrpSpPr/>
          <p:nvPr/>
        </p:nvGrpSpPr>
        <p:grpSpPr>
          <a:xfrm>
            <a:off x="750335" y="1917747"/>
            <a:ext cx="8129975" cy="2467442"/>
            <a:chOff x="3474308" y="1871093"/>
            <a:chExt cx="6189925" cy="1660869"/>
          </a:xfrm>
        </p:grpSpPr>
        <p:sp>
          <p:nvSpPr>
            <p:cNvPr id="9" name="Google Shape;340;p56">
              <a:extLst>
                <a:ext uri="{FF2B5EF4-FFF2-40B4-BE49-F238E27FC236}">
                  <a16:creationId xmlns:a16="http://schemas.microsoft.com/office/drawing/2014/main" id="{93EA8607-82EA-654A-AB49-42258D2FAD21}"/>
                </a:ext>
              </a:extLst>
            </p:cNvPr>
            <p:cNvSpPr/>
            <p:nvPr/>
          </p:nvSpPr>
          <p:spPr>
            <a:xfrm>
              <a:off x="3474308" y="1871093"/>
              <a:ext cx="6189925" cy="1660869"/>
            </a:xfrm>
            <a:prstGeom prst="rect">
              <a:avLst/>
            </a:prstGeom>
            <a:solidFill>
              <a:srgbClr val="F2F2F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0" name="Google Shape;341;p56">
              <a:extLst>
                <a:ext uri="{FF2B5EF4-FFF2-40B4-BE49-F238E27FC236}">
                  <a16:creationId xmlns:a16="http://schemas.microsoft.com/office/drawing/2014/main" id="{F954809D-EAF4-EA4F-9D57-3B824453123C}"/>
                </a:ext>
              </a:extLst>
            </p:cNvPr>
            <p:cNvSpPr txBox="1"/>
            <p:nvPr/>
          </p:nvSpPr>
          <p:spPr>
            <a:xfrm>
              <a:off x="4347436" y="1966845"/>
              <a:ext cx="2426208" cy="369332"/>
            </a:xfrm>
            <a:prstGeom prst="rect">
              <a:avLst/>
            </a:prstGeom>
            <a:noFill/>
            <a:ln>
              <a:noFill/>
            </a:ln>
          </p:spPr>
          <p:txBody>
            <a:bodyPr spcFirstLastPara="1" wrap="square" lIns="121900" tIns="60933" rIns="121900" bIns="60933" anchor="t" anchorCtr="0">
              <a:noAutofit/>
            </a:bodyPr>
            <a:lstStyle/>
            <a:p>
              <a:r>
                <a:rPr lang="en" sz="1867" b="1" dirty="0">
                  <a:solidFill>
                    <a:srgbClr val="000000"/>
                  </a:solidFill>
                  <a:latin typeface="Lato" panose="020F0502020204030203" pitchFamily="34" charset="77"/>
                  <a:ea typeface="Lato"/>
                  <a:cs typeface="Lato"/>
                  <a:sym typeface="Lato"/>
                </a:rPr>
                <a:t>Charlotte Brooks</a:t>
              </a:r>
              <a:endParaRPr sz="2400" b="1" dirty="0">
                <a:latin typeface="Lato" panose="020F0502020204030203" pitchFamily="34" charset="77"/>
              </a:endParaRPr>
            </a:p>
          </p:txBody>
        </p:sp>
        <p:sp>
          <p:nvSpPr>
            <p:cNvPr id="11" name="Google Shape;342;p56">
              <a:extLst>
                <a:ext uri="{FF2B5EF4-FFF2-40B4-BE49-F238E27FC236}">
                  <a16:creationId xmlns:a16="http://schemas.microsoft.com/office/drawing/2014/main" id="{BD520134-A142-3347-9163-7C4543FE1197}"/>
                </a:ext>
              </a:extLst>
            </p:cNvPr>
            <p:cNvSpPr txBox="1"/>
            <p:nvPr/>
          </p:nvSpPr>
          <p:spPr>
            <a:xfrm>
              <a:off x="4347436" y="2506887"/>
              <a:ext cx="5314928" cy="846000"/>
            </a:xfrm>
            <a:prstGeom prst="rect">
              <a:avLst/>
            </a:prstGeom>
            <a:noFill/>
            <a:ln>
              <a:noFill/>
            </a:ln>
          </p:spPr>
          <p:txBody>
            <a:bodyPr spcFirstLastPara="1" wrap="square" lIns="121900" tIns="60933" rIns="121900" bIns="60933" anchor="t" anchorCtr="0">
              <a:noAutofit/>
            </a:bodyPr>
            <a:lstStyle/>
            <a:p>
              <a:pPr lvl="0"/>
              <a:r>
                <a:rPr lang="en-GB" sz="1867" dirty="0">
                  <a:solidFill>
                    <a:srgbClr val="000000"/>
                  </a:solidFill>
                  <a:latin typeface="Lato Light" panose="020F0302020204030203" pitchFamily="34" charset="77"/>
                  <a:ea typeface="Lato"/>
                  <a:cs typeface="Lato"/>
                  <a:sym typeface="Lato"/>
                </a:rPr>
                <a:t>I choose </a:t>
              </a:r>
              <a:r>
                <a:rPr lang="en-GB" sz="1867" dirty="0">
                  <a:solidFill>
                    <a:srgbClr val="000000"/>
                  </a:solidFill>
                  <a:latin typeface="Lato Light" panose="020F0302020204030203" pitchFamily="34" charset="77"/>
                  <a:ea typeface="Lato Light"/>
                  <a:cs typeface="Lato Light"/>
                  <a:sym typeface="Lato Light"/>
                </a:rPr>
                <a:t>[a route] because I want to </a:t>
              </a:r>
              <a:r>
                <a:rPr lang="en-GB" sz="1867" b="1" dirty="0">
                  <a:solidFill>
                    <a:srgbClr val="000000"/>
                  </a:solidFill>
                  <a:latin typeface="Lato" panose="020F0502020204030203" pitchFamily="34" charset="77"/>
                  <a:ea typeface="Lato Light"/>
                  <a:cs typeface="Lato Light"/>
                  <a:sym typeface="Lato Light"/>
                </a:rPr>
                <a:t>take </a:t>
              </a:r>
              <a:r>
                <a:rPr lang="en-GB" sz="1867" b="1" dirty="0">
                  <a:solidFill>
                    <a:srgbClr val="000000"/>
                  </a:solidFill>
                  <a:latin typeface="Lato" panose="020F0502020204030203" pitchFamily="34" charset="77"/>
                  <a:ea typeface="Lato"/>
                  <a:cs typeface="Lato"/>
                  <a:sym typeface="Lato"/>
                </a:rPr>
                <a:t>the s[</a:t>
              </a:r>
              <a:r>
                <a:rPr lang="en-GB" sz="1867" b="1" dirty="0" err="1">
                  <a:solidFill>
                    <a:srgbClr val="000000"/>
                  </a:solidFill>
                  <a:latin typeface="Lato" panose="020F0502020204030203" pitchFamily="34" charset="77"/>
                  <a:ea typeface="Lato"/>
                  <a:cs typeface="Lato"/>
                  <a:sym typeface="Lato"/>
                </a:rPr>
                <a:t>ce</a:t>
              </a:r>
              <a:r>
                <a:rPr lang="en-GB" sz="1867" b="1" dirty="0">
                  <a:solidFill>
                    <a:srgbClr val="000000"/>
                  </a:solidFill>
                  <a:latin typeface="Lato" panose="020F0502020204030203" pitchFamily="34" charset="77"/>
                  <a:ea typeface="Lato"/>
                  <a:cs typeface="Lato"/>
                  <a:sym typeface="Lato"/>
                </a:rPr>
                <a:t>]</a:t>
              </a:r>
              <a:r>
                <a:rPr lang="en-GB" sz="1867" b="1" dirty="0" err="1">
                  <a:solidFill>
                    <a:srgbClr val="000000"/>
                  </a:solidFill>
                  <a:latin typeface="Lato" panose="020F0502020204030203" pitchFamily="34" charset="77"/>
                  <a:ea typeface="Lato"/>
                  <a:cs typeface="Lato"/>
                  <a:sym typeface="Lato"/>
                </a:rPr>
                <a:t>nic</a:t>
              </a:r>
              <a:r>
                <a:rPr lang="en-GB" sz="1867" b="1" dirty="0">
                  <a:solidFill>
                    <a:srgbClr val="000000"/>
                  </a:solidFill>
                  <a:latin typeface="Lato" panose="020F0502020204030203" pitchFamily="34" charset="77"/>
                  <a:ea typeface="Lato"/>
                  <a:cs typeface="Lato"/>
                  <a:sym typeface="Lato"/>
                </a:rPr>
                <a:t> route</a:t>
              </a:r>
              <a:r>
                <a:rPr lang="en-GB" sz="1867" dirty="0">
                  <a:solidFill>
                    <a:srgbClr val="000000"/>
                  </a:solidFill>
                  <a:latin typeface="Lato Light" panose="020F0302020204030203" pitchFamily="34" charset="77"/>
                  <a:ea typeface="Lato Light"/>
                  <a:cs typeface="Lato Light"/>
                  <a:sym typeface="Lato Light"/>
                </a:rPr>
                <a:t>. Then, </a:t>
              </a:r>
              <a:r>
                <a:rPr lang="en-GB" sz="1867" b="1" dirty="0">
                  <a:solidFill>
                    <a:srgbClr val="000000"/>
                  </a:solidFill>
                  <a:latin typeface="Lato" panose="020F0502020204030203" pitchFamily="34" charset="77"/>
                  <a:ea typeface="Lato"/>
                  <a:cs typeface="Lato"/>
                  <a:sym typeface="Lato"/>
                </a:rPr>
                <a:t>without telling me </a:t>
              </a:r>
              <a:r>
                <a:rPr lang="en-GB" sz="1867" dirty="0">
                  <a:solidFill>
                    <a:srgbClr val="000000"/>
                  </a:solidFill>
                  <a:latin typeface="Lato Light" panose="020F0302020204030203" pitchFamily="34" charset="77"/>
                  <a:ea typeface="Lato Light"/>
                  <a:cs typeface="Lato Light"/>
                  <a:sym typeface="Lato Light"/>
                </a:rPr>
                <a:t>just puts me </a:t>
              </a:r>
              <a:r>
                <a:rPr lang="en-GB" sz="1867" b="1" dirty="0">
                  <a:solidFill>
                    <a:srgbClr val="000000"/>
                  </a:solidFill>
                  <a:latin typeface="Lato" panose="020F0502020204030203" pitchFamily="34" charset="77"/>
                  <a:ea typeface="Lato"/>
                  <a:cs typeface="Lato"/>
                  <a:sym typeface="Lato"/>
                </a:rPr>
                <a:t>back on the quickest route</a:t>
              </a:r>
              <a:r>
                <a:rPr lang="en-GB" sz="1867" dirty="0">
                  <a:solidFill>
                    <a:srgbClr val="000000"/>
                  </a:solidFill>
                  <a:latin typeface="Lato Light" panose="020F0302020204030203" pitchFamily="34" charset="77"/>
                  <a:ea typeface="Lato Light"/>
                  <a:cs typeface="Lato Light"/>
                  <a:sym typeface="Lato Light"/>
                </a:rPr>
                <a:t>. Which </a:t>
              </a:r>
              <a:r>
                <a:rPr lang="en-GB" sz="1867" b="1" dirty="0">
                  <a:solidFill>
                    <a:srgbClr val="000000"/>
                  </a:solidFill>
                  <a:latin typeface="Lato" panose="020F0502020204030203" pitchFamily="34" charset="77"/>
                  <a:ea typeface="Lato"/>
                  <a:cs typeface="Lato"/>
                  <a:sym typeface="Lato"/>
                </a:rPr>
                <a:t>drives me insane </a:t>
              </a:r>
              <a:r>
                <a:rPr lang="en-GB" sz="1867" dirty="0">
                  <a:solidFill>
                    <a:srgbClr val="000000"/>
                  </a:solidFill>
                  <a:latin typeface="Lato Light" panose="020F0302020204030203" pitchFamily="34" charset="77"/>
                  <a:ea typeface="Lato Light"/>
                  <a:cs typeface="Lato Light"/>
                  <a:sym typeface="Lato Light"/>
                </a:rPr>
                <a:t>- not everyone its trying to get places fast some of us like to see the world while do it.</a:t>
              </a:r>
              <a:endParaRPr lang="en-GB" sz="1867" dirty="0">
                <a:latin typeface="Lato Light" panose="020F0302020204030203" pitchFamily="34" charset="77"/>
              </a:endParaRPr>
            </a:p>
          </p:txBody>
        </p:sp>
        <p:sp>
          <p:nvSpPr>
            <p:cNvPr id="12" name="Google Shape;343;p56">
              <a:extLst>
                <a:ext uri="{FF2B5EF4-FFF2-40B4-BE49-F238E27FC236}">
                  <a16:creationId xmlns:a16="http://schemas.microsoft.com/office/drawing/2014/main" id="{48012981-D2C5-B14D-8D19-F3E6FB7B19DC}"/>
                </a:ext>
              </a:extLst>
            </p:cNvPr>
            <p:cNvSpPr txBox="1"/>
            <p:nvPr/>
          </p:nvSpPr>
          <p:spPr>
            <a:xfrm>
              <a:off x="5871389" y="2190192"/>
              <a:ext cx="2270760" cy="338554"/>
            </a:xfrm>
            <a:prstGeom prst="rect">
              <a:avLst/>
            </a:prstGeom>
            <a:noFill/>
            <a:ln>
              <a:noFill/>
            </a:ln>
          </p:spPr>
          <p:txBody>
            <a:bodyPr spcFirstLastPara="1" wrap="square" lIns="121900" tIns="60933" rIns="121900" bIns="60933" anchor="t" anchorCtr="0">
              <a:noAutofit/>
            </a:bodyPr>
            <a:lstStyle/>
            <a:p>
              <a:r>
                <a:rPr lang="en" sz="2133" dirty="0">
                  <a:solidFill>
                    <a:srgbClr val="D9D9D9"/>
                  </a:solidFill>
                  <a:latin typeface="Lato Light" panose="020F0302020204030203" pitchFamily="34" charset="77"/>
                  <a:ea typeface="Lato Light"/>
                  <a:cs typeface="Lato Light"/>
                  <a:sym typeface="Lato Light"/>
                </a:rPr>
                <a:t>July 20, 2018</a:t>
              </a:r>
              <a:endParaRPr sz="2400" dirty="0">
                <a:latin typeface="Lato Light" panose="020F0302020204030203" pitchFamily="34" charset="77"/>
              </a:endParaRPr>
            </a:p>
          </p:txBody>
        </p:sp>
        <p:sp>
          <p:nvSpPr>
            <p:cNvPr id="13" name="Google Shape;344;p56">
              <a:extLst>
                <a:ext uri="{FF2B5EF4-FFF2-40B4-BE49-F238E27FC236}">
                  <a16:creationId xmlns:a16="http://schemas.microsoft.com/office/drawing/2014/main" id="{A9075E04-9F14-7E47-B4E9-F18251CE095B}"/>
                </a:ext>
              </a:extLst>
            </p:cNvPr>
            <p:cNvSpPr/>
            <p:nvPr/>
          </p:nvSpPr>
          <p:spPr>
            <a:xfrm>
              <a:off x="4410738" y="2208101"/>
              <a:ext cx="246684" cy="210819"/>
            </a:xfrm>
            <a:prstGeom prst="star5">
              <a:avLst>
                <a:gd name="adj" fmla="val 19098"/>
                <a:gd name="hf" fmla="val 105146"/>
                <a:gd name="vf" fmla="val 110557"/>
              </a:avLst>
            </a:prstGeom>
            <a:solidFill>
              <a:srgbClr val="737373"/>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 name="Google Shape;345;p56">
              <a:extLst>
                <a:ext uri="{FF2B5EF4-FFF2-40B4-BE49-F238E27FC236}">
                  <a16:creationId xmlns:a16="http://schemas.microsoft.com/office/drawing/2014/main" id="{154B9CAB-40AD-0344-AACF-BC493CFC8F30}"/>
                </a:ext>
              </a:extLst>
            </p:cNvPr>
            <p:cNvSpPr/>
            <p:nvPr/>
          </p:nvSpPr>
          <p:spPr>
            <a:xfrm>
              <a:off x="4674257" y="2207640"/>
              <a:ext cx="246684" cy="210819"/>
            </a:xfrm>
            <a:prstGeom prst="star5">
              <a:avLst>
                <a:gd name="adj" fmla="val 19098"/>
                <a:gd name="hf" fmla="val 105146"/>
                <a:gd name="vf" fmla="val 110557"/>
              </a:avLst>
            </a:prstGeom>
            <a:solidFill>
              <a:srgbClr val="737473"/>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 name="Google Shape;346;p56">
              <a:extLst>
                <a:ext uri="{FF2B5EF4-FFF2-40B4-BE49-F238E27FC236}">
                  <a16:creationId xmlns:a16="http://schemas.microsoft.com/office/drawing/2014/main" id="{9FA5774B-82F4-9A4A-A9D1-159D0093FD63}"/>
                </a:ext>
              </a:extLst>
            </p:cNvPr>
            <p:cNvSpPr/>
            <p:nvPr/>
          </p:nvSpPr>
          <p:spPr>
            <a:xfrm>
              <a:off x="4956866" y="2207640"/>
              <a:ext cx="246684" cy="210819"/>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 name="Google Shape;347;p56">
              <a:extLst>
                <a:ext uri="{FF2B5EF4-FFF2-40B4-BE49-F238E27FC236}">
                  <a16:creationId xmlns:a16="http://schemas.microsoft.com/office/drawing/2014/main" id="{8BBB3267-F30A-9A42-93A9-60BE2B9F289B}"/>
                </a:ext>
              </a:extLst>
            </p:cNvPr>
            <p:cNvSpPr/>
            <p:nvPr/>
          </p:nvSpPr>
          <p:spPr>
            <a:xfrm>
              <a:off x="5229476" y="2207640"/>
              <a:ext cx="246684" cy="210819"/>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7" name="Google Shape;348;p56">
              <a:extLst>
                <a:ext uri="{FF2B5EF4-FFF2-40B4-BE49-F238E27FC236}">
                  <a16:creationId xmlns:a16="http://schemas.microsoft.com/office/drawing/2014/main" id="{F97860F1-4A70-4441-8CDB-2C5BF04174C6}"/>
                </a:ext>
              </a:extLst>
            </p:cNvPr>
            <p:cNvSpPr/>
            <p:nvPr/>
          </p:nvSpPr>
          <p:spPr>
            <a:xfrm>
              <a:off x="5502086" y="2207640"/>
              <a:ext cx="246684" cy="210819"/>
            </a:xfrm>
            <a:prstGeom prst="star5">
              <a:avLst>
                <a:gd name="adj" fmla="val 19098"/>
                <a:gd name="hf" fmla="val 105146"/>
                <a:gd name="vf" fmla="val 110557"/>
              </a:avLst>
            </a:prstGeom>
            <a:solidFill>
              <a:srgbClr val="D9D9D9"/>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pic>
        <p:nvPicPr>
          <p:cNvPr id="18" name="Picture 17">
            <a:extLst>
              <a:ext uri="{FF2B5EF4-FFF2-40B4-BE49-F238E27FC236}">
                <a16:creationId xmlns:a16="http://schemas.microsoft.com/office/drawing/2014/main" id="{B3FD0EE6-76F4-BC43-AEB7-9A0F2F3548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4498" y="2016869"/>
            <a:ext cx="913257" cy="913257"/>
          </a:xfrm>
          <a:prstGeom prst="rect">
            <a:avLst/>
          </a:prstGeom>
        </p:spPr>
      </p:pic>
      <p:sp>
        <p:nvSpPr>
          <p:cNvPr id="19" name="Slide Number Placeholder 3">
            <a:extLst>
              <a:ext uri="{FF2B5EF4-FFF2-40B4-BE49-F238E27FC236}">
                <a16:creationId xmlns:a16="http://schemas.microsoft.com/office/drawing/2014/main" id="{2A149FDC-4D75-A64A-91E2-89CD48AB1DF8}"/>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73</a:t>
            </a:fld>
            <a:endParaRPr lang="en-DE" dirty="0"/>
          </a:p>
        </p:txBody>
      </p:sp>
    </p:spTree>
    <p:extLst>
      <p:ext uri="{BB962C8B-B14F-4D97-AF65-F5344CB8AC3E}">
        <p14:creationId xmlns:p14="http://schemas.microsoft.com/office/powerpoint/2010/main" val="3305817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21AD-DCB9-3A44-A714-3B30E1D2D89E}"/>
              </a:ext>
            </a:extLst>
          </p:cNvPr>
          <p:cNvSpPr>
            <a:spLocks noGrp="1"/>
          </p:cNvSpPr>
          <p:nvPr>
            <p:ph type="title"/>
          </p:nvPr>
        </p:nvSpPr>
        <p:spPr/>
        <p:txBody>
          <a:bodyPr>
            <a:normAutofit/>
          </a:bodyPr>
          <a:lstStyle/>
          <a:p>
            <a:r>
              <a:rPr lang="en-DE" dirty="0"/>
              <a:t>Lack of User Control</a:t>
            </a:r>
          </a:p>
        </p:txBody>
      </p:sp>
      <p:pic>
        <p:nvPicPr>
          <p:cNvPr id="4" name="Picture 3">
            <a:extLst>
              <a:ext uri="{FF2B5EF4-FFF2-40B4-BE49-F238E27FC236}">
                <a16:creationId xmlns:a16="http://schemas.microsoft.com/office/drawing/2014/main" id="{5A4478B3-3561-0B48-AF56-4FCAC90DC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8890" y="1956997"/>
            <a:ext cx="6323879" cy="4256312"/>
          </a:xfrm>
          <a:prstGeom prst="rect">
            <a:avLst/>
          </a:prstGeom>
        </p:spPr>
      </p:pic>
      <p:pic>
        <p:nvPicPr>
          <p:cNvPr id="20" name="Graphic 19" descr="User">
            <a:extLst>
              <a:ext uri="{FF2B5EF4-FFF2-40B4-BE49-F238E27FC236}">
                <a16:creationId xmlns:a16="http://schemas.microsoft.com/office/drawing/2014/main" id="{4E0B0762-F01D-5242-894F-6086E8D921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1371" y="4335965"/>
            <a:ext cx="2179307" cy="2179307"/>
          </a:xfrm>
          <a:prstGeom prst="rect">
            <a:avLst/>
          </a:prstGeom>
        </p:spPr>
      </p:pic>
      <p:sp>
        <p:nvSpPr>
          <p:cNvPr id="21" name="Rounded Rectangular Callout 20">
            <a:extLst>
              <a:ext uri="{FF2B5EF4-FFF2-40B4-BE49-F238E27FC236}">
                <a16:creationId xmlns:a16="http://schemas.microsoft.com/office/drawing/2014/main" id="{5C66624A-02A1-2541-8FD7-D0C086CE91BA}"/>
              </a:ext>
            </a:extLst>
          </p:cNvPr>
          <p:cNvSpPr/>
          <p:nvPr/>
        </p:nvSpPr>
        <p:spPr>
          <a:xfrm>
            <a:off x="603428" y="2522036"/>
            <a:ext cx="6323880" cy="1563117"/>
          </a:xfrm>
          <a:prstGeom prst="wedgeRoundRectCallout">
            <a:avLst>
              <a:gd name="adj1" fmla="val -32157"/>
              <a:gd name="adj2" fmla="val 70490"/>
              <a:gd name="adj3" fmla="val 16667"/>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GB" sz="1867" b="1" dirty="0">
                <a:solidFill>
                  <a:srgbClr val="6BAAC3"/>
                </a:solidFill>
                <a:latin typeface="Lato" panose="020F0502020204030203" pitchFamily="34" charset="77"/>
              </a:rPr>
              <a:t>“Ask for permission </a:t>
            </a:r>
            <a:r>
              <a:rPr lang="en-GB" sz="1867" dirty="0">
                <a:solidFill>
                  <a:schemeClr val="tx1"/>
                </a:solidFill>
                <a:latin typeface="Lato Light" panose="020F0302020204030203" pitchFamily="34" charset="77"/>
              </a:rPr>
              <a:t>bevor the route is changed.”</a:t>
            </a:r>
          </a:p>
          <a:p>
            <a:pPr>
              <a:lnSpc>
                <a:spcPct val="125000"/>
              </a:lnSpc>
            </a:pPr>
            <a:endParaRPr lang="en-GB" sz="1867" dirty="0">
              <a:solidFill>
                <a:schemeClr val="tx1"/>
              </a:solidFill>
              <a:latin typeface="Lato Light" panose="020F0302020204030203" pitchFamily="34" charset="77"/>
            </a:endParaRPr>
          </a:p>
          <a:p>
            <a:pPr>
              <a:lnSpc>
                <a:spcPct val="125000"/>
              </a:lnSpc>
            </a:pPr>
            <a:r>
              <a:rPr lang="en-GB" sz="1867" dirty="0">
                <a:solidFill>
                  <a:schemeClr val="tx1"/>
                </a:solidFill>
                <a:latin typeface="Lato Light" panose="020F0302020204030203" pitchFamily="34" charset="77"/>
              </a:rPr>
              <a:t>“At least </a:t>
            </a:r>
            <a:r>
              <a:rPr lang="en-GB" sz="1867" b="1" dirty="0">
                <a:solidFill>
                  <a:srgbClr val="6BAAC3"/>
                </a:solidFill>
                <a:latin typeface="Lato" panose="020F0502020204030203" pitchFamily="34" charset="77"/>
              </a:rPr>
              <a:t>offer the option </a:t>
            </a:r>
            <a:r>
              <a:rPr lang="en-GB" sz="1867" dirty="0">
                <a:solidFill>
                  <a:schemeClr val="tx1"/>
                </a:solidFill>
                <a:latin typeface="Lato Light" panose="020F0302020204030203" pitchFamily="34" charset="77"/>
              </a:rPr>
              <a:t>“Don‘t change’.”</a:t>
            </a:r>
          </a:p>
        </p:txBody>
      </p:sp>
      <p:sp>
        <p:nvSpPr>
          <p:cNvPr id="11" name="Slide Number Placeholder 3">
            <a:extLst>
              <a:ext uri="{FF2B5EF4-FFF2-40B4-BE49-F238E27FC236}">
                <a16:creationId xmlns:a16="http://schemas.microsoft.com/office/drawing/2014/main" id="{D463C264-572A-1047-90B1-EABE70C40DA6}"/>
              </a:ext>
            </a:extLst>
          </p:cNvPr>
          <p:cNvSpPr>
            <a:spLocks noGrp="1"/>
          </p:cNvSpPr>
          <p:nvPr>
            <p:ph type="sldNum" sz="quarter" idx="12"/>
          </p:nvPr>
        </p:nvSpPr>
        <p:spPr>
          <a:xfrm>
            <a:off x="8522152" y="6356350"/>
            <a:ext cx="3411939" cy="365125"/>
          </a:xfrm>
        </p:spPr>
        <p:txBody>
          <a:bodyPr/>
          <a:lstStyle/>
          <a:p>
            <a:r>
              <a:rPr lang="de-DE" dirty="0"/>
              <a:t>[</a:t>
            </a:r>
            <a:r>
              <a:rPr lang="de-DE" dirty="0" err="1"/>
              <a:t>Eiband</a:t>
            </a:r>
            <a:r>
              <a:rPr lang="de-DE" dirty="0"/>
              <a:t> et al. 2019a] </a:t>
            </a:r>
            <a:r>
              <a:rPr lang="en-DE" dirty="0"/>
              <a:t>| </a:t>
            </a:r>
            <a:fld id="{3DF76B2C-8021-2942-A2B3-B42E91FDE4B0}" type="slidenum">
              <a:rPr lang="en-DE" smtClean="0"/>
              <a:pPr/>
              <a:t>74</a:t>
            </a:fld>
            <a:endParaRPr lang="en-DE" dirty="0"/>
          </a:p>
        </p:txBody>
      </p:sp>
      <p:sp>
        <p:nvSpPr>
          <p:cNvPr id="12" name="TextBox 11">
            <a:extLst>
              <a:ext uri="{FF2B5EF4-FFF2-40B4-BE49-F238E27FC236}">
                <a16:creationId xmlns:a16="http://schemas.microsoft.com/office/drawing/2014/main" id="{F8AB407E-560B-964A-BF53-DBF1F4D23AA7}"/>
              </a:ext>
            </a:extLst>
          </p:cNvPr>
          <p:cNvSpPr txBox="1"/>
          <p:nvPr/>
        </p:nvSpPr>
        <p:spPr>
          <a:xfrm>
            <a:off x="9704439" y="5937015"/>
            <a:ext cx="1908330" cy="276294"/>
          </a:xfrm>
          <a:prstGeom prst="rect">
            <a:avLst/>
          </a:prstGeom>
          <a:solidFill>
            <a:schemeClr val="bg1"/>
          </a:solidFill>
        </p:spPr>
        <p:txBody>
          <a:bodyPr wrap="square" rtlCol="0">
            <a:spAutoFit/>
          </a:bodyPr>
          <a:lstStyle/>
          <a:p>
            <a:pPr algn="r">
              <a:lnSpc>
                <a:spcPct val="120000"/>
              </a:lnSpc>
              <a:buClr>
                <a:schemeClr val="accent3"/>
              </a:buClr>
            </a:pPr>
            <a:r>
              <a:rPr lang="en-DE" sz="1067" dirty="0">
                <a:latin typeface="Lato Light" panose="020F0302020204030203" pitchFamily="34" charset="77"/>
                <a:cs typeface="Poppins" pitchFamily="2" charset="77"/>
              </a:rPr>
              <a:t>Source: www.maps.google.de</a:t>
            </a:r>
          </a:p>
        </p:txBody>
      </p:sp>
    </p:spTree>
    <p:extLst>
      <p:ext uri="{BB962C8B-B14F-4D97-AF65-F5344CB8AC3E}">
        <p14:creationId xmlns:p14="http://schemas.microsoft.com/office/powerpoint/2010/main" val="1579893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5F79-00D1-7C44-A270-73A1B17FC057}"/>
              </a:ext>
            </a:extLst>
          </p:cNvPr>
          <p:cNvSpPr>
            <a:spLocks noGrp="1"/>
          </p:cNvSpPr>
          <p:nvPr>
            <p:ph type="title"/>
          </p:nvPr>
        </p:nvSpPr>
        <p:spPr/>
        <p:txBody>
          <a:bodyPr>
            <a:normAutofit/>
          </a:bodyPr>
          <a:lstStyle/>
          <a:p>
            <a:r>
              <a:rPr lang="de-DE" dirty="0"/>
              <a:t>Take </a:t>
            </a:r>
            <a:r>
              <a:rPr lang="de-DE" dirty="0" err="1"/>
              <a:t>Aways</a:t>
            </a:r>
            <a:endParaRPr lang="de-DE" dirty="0"/>
          </a:p>
        </p:txBody>
      </p:sp>
      <p:sp>
        <p:nvSpPr>
          <p:cNvPr id="3" name="Text Placeholder 2">
            <a:extLst>
              <a:ext uri="{FF2B5EF4-FFF2-40B4-BE49-F238E27FC236}">
                <a16:creationId xmlns:a16="http://schemas.microsoft.com/office/drawing/2014/main" id="{BD8F423F-478A-8148-961B-CEE84DC8CDE4}"/>
              </a:ext>
            </a:extLst>
          </p:cNvPr>
          <p:cNvSpPr>
            <a:spLocks noGrp="1"/>
          </p:cNvSpPr>
          <p:nvPr>
            <p:ph idx="1"/>
          </p:nvPr>
        </p:nvSpPr>
        <p:spPr>
          <a:xfrm>
            <a:off x="838200" y="1825625"/>
            <a:ext cx="7951839" cy="4351338"/>
          </a:xfrm>
        </p:spPr>
        <p:txBody>
          <a:bodyPr>
            <a:normAutofit/>
          </a:bodyPr>
          <a:lstStyle/>
          <a:p>
            <a:pPr>
              <a:spcBef>
                <a:spcPts val="1600"/>
              </a:spcBef>
            </a:pPr>
            <a:r>
              <a:rPr lang="en-GB" sz="2400" dirty="0"/>
              <a:t>Machine learning models are </a:t>
            </a:r>
            <a:r>
              <a:rPr lang="en-GB" sz="2400" b="1" dirty="0">
                <a:solidFill>
                  <a:srgbClr val="6BAAC3"/>
                </a:solidFill>
                <a:latin typeface="Lato" panose="020F0502020204030203" pitchFamily="34" charset="77"/>
              </a:rPr>
              <a:t>black boxes </a:t>
            </a:r>
            <a:r>
              <a:rPr lang="en-GB" sz="2400" dirty="0"/>
              <a:t>which are opaque to developers and end users</a:t>
            </a:r>
          </a:p>
          <a:p>
            <a:pPr>
              <a:spcBef>
                <a:spcPts val="1600"/>
              </a:spcBef>
            </a:pPr>
            <a:r>
              <a:rPr lang="en-GB" sz="2400" dirty="0"/>
              <a:t>As a consequence, there are </a:t>
            </a:r>
            <a:r>
              <a:rPr lang="en-GB" sz="2400" b="1" dirty="0">
                <a:solidFill>
                  <a:srgbClr val="6BAAC3"/>
                </a:solidFill>
                <a:latin typeface="Lato" panose="020F0502020204030203" pitchFamily="34" charset="77"/>
              </a:rPr>
              <a:t>several challenges </a:t>
            </a:r>
            <a:r>
              <a:rPr lang="en-GB" sz="2400" dirty="0"/>
              <a:t>for individual users as well as society when employing machine learning</a:t>
            </a:r>
          </a:p>
          <a:p>
            <a:pPr>
              <a:spcBef>
                <a:spcPts val="1600"/>
              </a:spcBef>
            </a:pPr>
            <a:r>
              <a:rPr lang="en-GB" sz="2400" dirty="0"/>
              <a:t>Machine learning models have to be </a:t>
            </a:r>
            <a:r>
              <a:rPr lang="en-GB" sz="2400" b="1" dirty="0">
                <a:solidFill>
                  <a:srgbClr val="6BAAC3"/>
                </a:solidFill>
                <a:latin typeface="Lato" panose="020F0502020204030203" pitchFamily="34" charset="77"/>
              </a:rPr>
              <a:t>explainable</a:t>
            </a:r>
            <a:r>
              <a:rPr lang="en-GB" sz="2400" dirty="0"/>
              <a:t> – either by choosing </a:t>
            </a:r>
            <a:r>
              <a:rPr lang="en-GB" sz="2400" b="1" dirty="0">
                <a:solidFill>
                  <a:srgbClr val="6BAAC3"/>
                </a:solidFill>
                <a:latin typeface="Lato" panose="020F0502020204030203" pitchFamily="34" charset="77"/>
              </a:rPr>
              <a:t>intrinsic</a:t>
            </a:r>
            <a:r>
              <a:rPr lang="en-GB" sz="2400" b="1" dirty="0">
                <a:latin typeface="Lato" panose="020F0502020204030203" pitchFamily="34" charset="77"/>
              </a:rPr>
              <a:t> </a:t>
            </a:r>
            <a:r>
              <a:rPr lang="en-GB" sz="2400" dirty="0"/>
              <a:t>or </a:t>
            </a:r>
            <a:r>
              <a:rPr lang="en-GB" sz="2400" b="1" dirty="0">
                <a:solidFill>
                  <a:srgbClr val="6BAAC3"/>
                </a:solidFill>
                <a:latin typeface="Lato" panose="020F0502020204030203" pitchFamily="34" charset="77"/>
              </a:rPr>
              <a:t>post-hoc models</a:t>
            </a:r>
          </a:p>
          <a:p>
            <a:pPr>
              <a:spcBef>
                <a:spcPts val="1600"/>
              </a:spcBef>
            </a:pPr>
            <a:r>
              <a:rPr lang="en-GB" sz="2400" b="1" dirty="0">
                <a:solidFill>
                  <a:srgbClr val="6BAAC3"/>
                </a:solidFill>
                <a:latin typeface="Lato" panose="020F0502020204030203" pitchFamily="34" charset="77"/>
              </a:rPr>
              <a:t>Explanations</a:t>
            </a:r>
            <a:r>
              <a:rPr lang="en-GB" sz="2400" dirty="0"/>
              <a:t> have to be designed carefully to be </a:t>
            </a:r>
            <a:r>
              <a:rPr lang="en-GB" sz="2400" b="1" dirty="0">
                <a:solidFill>
                  <a:srgbClr val="6BAAC3"/>
                </a:solidFill>
                <a:latin typeface="Lato" panose="020F0502020204030203" pitchFamily="34" charset="77"/>
              </a:rPr>
              <a:t>easily understandable </a:t>
            </a:r>
          </a:p>
        </p:txBody>
      </p:sp>
      <p:pic>
        <p:nvPicPr>
          <p:cNvPr id="5" name="Picture 4">
            <a:extLst>
              <a:ext uri="{FF2B5EF4-FFF2-40B4-BE49-F238E27FC236}">
                <a16:creationId xmlns:a16="http://schemas.microsoft.com/office/drawing/2014/main" id="{9660F9B7-1CA0-924C-9BBC-D3557125C4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76321" y="1123765"/>
            <a:ext cx="2295972" cy="5733256"/>
          </a:xfrm>
          <a:prstGeom prst="rect">
            <a:avLst/>
          </a:prstGeom>
        </p:spPr>
      </p:pic>
      <p:sp>
        <p:nvSpPr>
          <p:cNvPr id="7" name="Slide Number Placeholder 3">
            <a:extLst>
              <a:ext uri="{FF2B5EF4-FFF2-40B4-BE49-F238E27FC236}">
                <a16:creationId xmlns:a16="http://schemas.microsoft.com/office/drawing/2014/main" id="{09C1D849-E42F-A444-8125-15C11C32B2D3}"/>
              </a:ext>
            </a:extLst>
          </p:cNvPr>
          <p:cNvSpPr>
            <a:spLocks noGrp="1"/>
          </p:cNvSpPr>
          <p:nvPr>
            <p:ph type="sldNum" sz="quarter" idx="12"/>
          </p:nvPr>
        </p:nvSpPr>
        <p:spPr>
          <a:xfrm>
            <a:off x="8522152" y="6356350"/>
            <a:ext cx="3411939" cy="365125"/>
          </a:xfrm>
        </p:spPr>
        <p:txBody>
          <a:bodyPr/>
          <a:lstStyle/>
          <a:p>
            <a:r>
              <a:rPr lang="en-DE" dirty="0"/>
              <a:t>| </a:t>
            </a:r>
            <a:fld id="{3DF76B2C-8021-2942-A2B3-B42E91FDE4B0}" type="slidenum">
              <a:rPr lang="en-DE" smtClean="0"/>
              <a:pPr/>
              <a:t>75</a:t>
            </a:fld>
            <a:endParaRPr lang="en-DE" dirty="0"/>
          </a:p>
        </p:txBody>
      </p:sp>
    </p:spTree>
    <p:extLst>
      <p:ext uri="{BB962C8B-B14F-4D97-AF65-F5344CB8AC3E}">
        <p14:creationId xmlns:p14="http://schemas.microsoft.com/office/powerpoint/2010/main" val="88037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8225CE04-20DA-CD4E-92BC-37C90EEE50A3}"/>
              </a:ext>
            </a:extLst>
          </p:cNvPr>
          <p:cNvSpPr/>
          <p:nvPr/>
        </p:nvSpPr>
        <p:spPr>
          <a:xfrm>
            <a:off x="5634429" y="1891704"/>
            <a:ext cx="5376597" cy="4185536"/>
          </a:xfrm>
          <a:prstGeom prst="roundRect">
            <a:avLst/>
          </a:prstGeom>
          <a:solidFill>
            <a:srgbClr val="FFCB00">
              <a:alpha val="20000"/>
            </a:srgbClr>
          </a:solidFill>
          <a:ln w="1905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buClr>
                <a:schemeClr val="accent3"/>
              </a:buClr>
            </a:pPr>
            <a:r>
              <a:rPr lang="en-DE" sz="2133" b="1" dirty="0">
                <a:solidFill>
                  <a:schemeClr val="tx1"/>
                </a:solidFill>
                <a:latin typeface="Lato" panose="020F0502020204030203" pitchFamily="34" charset="77"/>
                <a:cs typeface="Poppins" pitchFamily="2" charset="77"/>
              </a:rPr>
              <a:t>Trustworthy Certification:</a:t>
            </a:r>
          </a:p>
          <a:p>
            <a:pPr algn="ctr">
              <a:lnSpc>
                <a:spcPct val="120000"/>
              </a:lnSpc>
              <a:buClr>
                <a:schemeClr val="accent3"/>
              </a:buClr>
            </a:pPr>
            <a:r>
              <a:rPr lang="en-DE" sz="2133" dirty="0">
                <a:solidFill>
                  <a:schemeClr val="tx1"/>
                </a:solidFill>
                <a:latin typeface="Lato Light" panose="020F0302020204030203" pitchFamily="34" charset="77"/>
                <a:cs typeface="Poppins" pitchFamily="2" charset="77"/>
              </a:rPr>
              <a:t>External Reviews</a:t>
            </a: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a:p>
            <a:pPr algn="ctr">
              <a:lnSpc>
                <a:spcPct val="120000"/>
              </a:lnSpc>
              <a:buClr>
                <a:schemeClr val="accent3"/>
              </a:buClr>
            </a:pPr>
            <a:endParaRPr lang="en-DE" sz="2133" dirty="0">
              <a:solidFill>
                <a:schemeClr val="tx1"/>
              </a:solidFill>
              <a:latin typeface="Lato Light" panose="020F0302020204030203" pitchFamily="34" charset="77"/>
              <a:cs typeface="Poppins" pitchFamily="2" charset="77"/>
            </a:endParaRPr>
          </a:p>
        </p:txBody>
      </p:sp>
      <p:sp>
        <p:nvSpPr>
          <p:cNvPr id="12" name="Rounded Rectangle 11">
            <a:extLst>
              <a:ext uri="{FF2B5EF4-FFF2-40B4-BE49-F238E27FC236}">
                <a16:creationId xmlns:a16="http://schemas.microsoft.com/office/drawing/2014/main" id="{8F5177D3-6271-C14B-AD27-6EAC3FBF8D04}"/>
              </a:ext>
            </a:extLst>
          </p:cNvPr>
          <p:cNvSpPr/>
          <p:nvPr/>
        </p:nvSpPr>
        <p:spPr>
          <a:xfrm>
            <a:off x="6044699" y="3235853"/>
            <a:ext cx="4556059" cy="2841387"/>
          </a:xfrm>
          <a:prstGeom prst="roundRect">
            <a:avLst/>
          </a:prstGeom>
          <a:solidFill>
            <a:srgbClr val="FFCB00">
              <a:alpha val="50196"/>
            </a:srgbClr>
          </a:solidFill>
          <a:ln w="19050">
            <a:solidFill>
              <a:srgbClr val="FF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buClr>
                <a:schemeClr val="accent3"/>
              </a:buClr>
            </a:pPr>
            <a:r>
              <a:rPr lang="en-DE" sz="2133" b="1" dirty="0">
                <a:solidFill>
                  <a:schemeClr val="tx1"/>
                </a:solidFill>
                <a:latin typeface="Lato" panose="020F0502020204030203" pitchFamily="34" charset="77"/>
                <a:cs typeface="Poppins" pitchFamily="2" charset="77"/>
              </a:rPr>
              <a:t>Safety Culture: </a:t>
            </a:r>
          </a:p>
          <a:p>
            <a:pPr algn="ctr">
              <a:lnSpc>
                <a:spcPct val="120000"/>
              </a:lnSpc>
              <a:buClr>
                <a:schemeClr val="accent3"/>
              </a:buClr>
            </a:pPr>
            <a:r>
              <a:rPr lang="en-DE" sz="2133" dirty="0">
                <a:solidFill>
                  <a:schemeClr val="tx1"/>
                </a:solidFill>
                <a:latin typeface="Lato Light" panose="020F0302020204030203" pitchFamily="34" charset="77"/>
                <a:cs typeface="Poppins" pitchFamily="2" charset="77"/>
              </a:rPr>
              <a:t>Organisational Design</a:t>
            </a:r>
          </a:p>
          <a:p>
            <a:pPr algn="ctr">
              <a:lnSpc>
                <a:spcPct val="120000"/>
              </a:lnSpc>
              <a:buClr>
                <a:schemeClr val="accent3"/>
              </a:buClr>
            </a:pPr>
            <a:endParaRPr lang="en-DE" sz="2133" b="1" dirty="0">
              <a:solidFill>
                <a:schemeClr val="accent5">
                  <a:lumMod val="60000"/>
                  <a:lumOff val="40000"/>
                </a:schemeClr>
              </a:solidFill>
              <a:cs typeface="Poppins" pitchFamily="2" charset="77"/>
            </a:endParaRPr>
          </a:p>
          <a:p>
            <a:pPr algn="ctr">
              <a:lnSpc>
                <a:spcPct val="120000"/>
              </a:lnSpc>
              <a:buClr>
                <a:schemeClr val="accent3"/>
              </a:buClr>
            </a:pPr>
            <a:endParaRPr lang="en-DE" sz="2133" b="1" dirty="0">
              <a:solidFill>
                <a:schemeClr val="accent5">
                  <a:lumMod val="60000"/>
                  <a:lumOff val="40000"/>
                </a:schemeClr>
              </a:solidFill>
              <a:cs typeface="Poppins" pitchFamily="2" charset="77"/>
            </a:endParaRPr>
          </a:p>
          <a:p>
            <a:pPr algn="ctr">
              <a:lnSpc>
                <a:spcPct val="120000"/>
              </a:lnSpc>
              <a:buClr>
                <a:schemeClr val="accent3"/>
              </a:buClr>
            </a:pPr>
            <a:endParaRPr lang="en-DE" sz="2133" b="1" dirty="0">
              <a:solidFill>
                <a:schemeClr val="accent5">
                  <a:lumMod val="60000"/>
                  <a:lumOff val="40000"/>
                </a:schemeClr>
              </a:solidFill>
              <a:cs typeface="Poppins" pitchFamily="2" charset="77"/>
            </a:endParaRPr>
          </a:p>
          <a:p>
            <a:pPr algn="ctr">
              <a:lnSpc>
                <a:spcPct val="120000"/>
              </a:lnSpc>
              <a:buClr>
                <a:schemeClr val="accent3"/>
              </a:buClr>
            </a:pPr>
            <a:endParaRPr lang="en-DE" sz="2133" b="1" dirty="0">
              <a:solidFill>
                <a:schemeClr val="accent5">
                  <a:lumMod val="60000"/>
                  <a:lumOff val="40000"/>
                </a:schemeClr>
              </a:solidFill>
              <a:cs typeface="Poppins" pitchFamily="2" charset="77"/>
            </a:endParaRPr>
          </a:p>
          <a:p>
            <a:pPr algn="ctr">
              <a:lnSpc>
                <a:spcPct val="120000"/>
              </a:lnSpc>
              <a:buClr>
                <a:schemeClr val="accent3"/>
              </a:buClr>
            </a:pPr>
            <a:endParaRPr lang="en-DE" sz="2133" b="1" dirty="0">
              <a:solidFill>
                <a:schemeClr val="accent5">
                  <a:lumMod val="60000"/>
                  <a:lumOff val="40000"/>
                </a:schemeClr>
              </a:solidFill>
              <a:cs typeface="Poppins" pitchFamily="2" charset="77"/>
            </a:endParaRPr>
          </a:p>
        </p:txBody>
      </p:sp>
      <p:sp>
        <p:nvSpPr>
          <p:cNvPr id="2" name="Title 1">
            <a:extLst>
              <a:ext uri="{FF2B5EF4-FFF2-40B4-BE49-F238E27FC236}">
                <a16:creationId xmlns:a16="http://schemas.microsoft.com/office/drawing/2014/main" id="{238E009E-29BA-6A4D-B921-B073F1A7EB37}"/>
              </a:ext>
            </a:extLst>
          </p:cNvPr>
          <p:cNvSpPr>
            <a:spLocks noGrp="1"/>
          </p:cNvSpPr>
          <p:nvPr>
            <p:ph type="title"/>
          </p:nvPr>
        </p:nvSpPr>
        <p:spPr/>
        <p:txBody>
          <a:bodyPr>
            <a:normAutofit/>
          </a:bodyPr>
          <a:lstStyle/>
          <a:p>
            <a:r>
              <a:rPr lang="en-DE" dirty="0"/>
              <a:t>Beyond Explainability</a:t>
            </a:r>
          </a:p>
        </p:txBody>
      </p:sp>
      <p:sp>
        <p:nvSpPr>
          <p:cNvPr id="11" name="Rounded Rectangle 10">
            <a:extLst>
              <a:ext uri="{FF2B5EF4-FFF2-40B4-BE49-F238E27FC236}">
                <a16:creationId xmlns:a16="http://schemas.microsoft.com/office/drawing/2014/main" id="{E3F3E75D-7CFA-C84E-ABCF-3C85A2383FB2}"/>
              </a:ext>
            </a:extLst>
          </p:cNvPr>
          <p:cNvSpPr/>
          <p:nvPr/>
        </p:nvSpPr>
        <p:spPr>
          <a:xfrm>
            <a:off x="6502972" y="4397337"/>
            <a:ext cx="3639512" cy="1679903"/>
          </a:xfrm>
          <a:prstGeom prst="roundRect">
            <a:avLst/>
          </a:prstGeom>
          <a:solidFill>
            <a:srgbClr val="FFCB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1867" b="1" dirty="0">
                <a:solidFill>
                  <a:schemeClr val="tx1"/>
                </a:solidFill>
                <a:latin typeface="Lato" panose="020F0502020204030203" pitchFamily="34" charset="77"/>
                <a:cs typeface="Poppins" pitchFamily="2" charset="77"/>
              </a:rPr>
              <a:t>Reliable Systems: </a:t>
            </a:r>
          </a:p>
          <a:p>
            <a:pPr algn="ctr">
              <a:lnSpc>
                <a:spcPct val="125000"/>
              </a:lnSpc>
            </a:pPr>
            <a:r>
              <a:rPr lang="en-DE" sz="1867" dirty="0">
                <a:solidFill>
                  <a:schemeClr val="tx1"/>
                </a:solidFill>
                <a:latin typeface="Lato Light" panose="020F0302020204030203" pitchFamily="34" charset="77"/>
                <a:cs typeface="Poppins" pitchFamily="2" charset="77"/>
              </a:rPr>
              <a:t>Software Engineering</a:t>
            </a:r>
          </a:p>
        </p:txBody>
      </p:sp>
      <p:pic>
        <p:nvPicPr>
          <p:cNvPr id="15" name="Picture 14">
            <a:extLst>
              <a:ext uri="{FF2B5EF4-FFF2-40B4-BE49-F238E27FC236}">
                <a16:creationId xmlns:a16="http://schemas.microsoft.com/office/drawing/2014/main" id="{F0E3EE46-5DC2-D14F-BDCF-D912DA3476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257" y="2314545"/>
            <a:ext cx="3263800" cy="3263800"/>
          </a:xfrm>
          <a:prstGeom prst="rect">
            <a:avLst/>
          </a:prstGeom>
        </p:spPr>
      </p:pic>
      <p:sp>
        <p:nvSpPr>
          <p:cNvPr id="16" name="TextBox 15">
            <a:extLst>
              <a:ext uri="{FF2B5EF4-FFF2-40B4-BE49-F238E27FC236}">
                <a16:creationId xmlns:a16="http://schemas.microsoft.com/office/drawing/2014/main" id="{59E70840-1A10-684E-93E8-20D77049DB42}"/>
              </a:ext>
            </a:extLst>
          </p:cNvPr>
          <p:cNvSpPr txBox="1"/>
          <p:nvPr/>
        </p:nvSpPr>
        <p:spPr>
          <a:xfrm>
            <a:off x="1441024" y="5627715"/>
            <a:ext cx="3059812" cy="276294"/>
          </a:xfrm>
          <a:prstGeom prst="rect">
            <a:avLst/>
          </a:prstGeom>
          <a:noFill/>
        </p:spPr>
        <p:txBody>
          <a:bodyPr wrap="square" rtlCol="0">
            <a:spAutoFit/>
          </a:bodyPr>
          <a:lstStyle/>
          <a:p>
            <a:pPr algn="l">
              <a:lnSpc>
                <a:spcPct val="120000"/>
              </a:lnSpc>
              <a:buClr>
                <a:schemeClr val="accent3"/>
              </a:buClr>
            </a:pPr>
            <a:r>
              <a:rPr lang="en-DE" sz="1067" dirty="0">
                <a:latin typeface="Lato Light" panose="020F0302020204030203" pitchFamily="34" charset="77"/>
                <a:cs typeface="Poppins" pitchFamily="2" charset="77"/>
              </a:rPr>
              <a:t>Source: Courtesy of Quay Au</a:t>
            </a:r>
          </a:p>
        </p:txBody>
      </p:sp>
      <p:sp>
        <p:nvSpPr>
          <p:cNvPr id="19" name="Right Arrow 18">
            <a:extLst>
              <a:ext uri="{FF2B5EF4-FFF2-40B4-BE49-F238E27FC236}">
                <a16:creationId xmlns:a16="http://schemas.microsoft.com/office/drawing/2014/main" id="{18027EDC-C5F9-334D-8231-9338D34748D6}"/>
              </a:ext>
            </a:extLst>
          </p:cNvPr>
          <p:cNvSpPr/>
          <p:nvPr/>
        </p:nvSpPr>
        <p:spPr>
          <a:xfrm>
            <a:off x="4028475" y="3615061"/>
            <a:ext cx="1440160" cy="947976"/>
          </a:xfrm>
          <a:prstGeom prst="rightArrow">
            <a:avLst/>
          </a:prstGeom>
          <a:solidFill>
            <a:srgbClr val="6BAA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Slide Number Placeholder 3">
            <a:extLst>
              <a:ext uri="{FF2B5EF4-FFF2-40B4-BE49-F238E27FC236}">
                <a16:creationId xmlns:a16="http://schemas.microsoft.com/office/drawing/2014/main" id="{A59D3524-6793-3649-ABD2-AF11DC2976B9}"/>
              </a:ext>
            </a:extLst>
          </p:cNvPr>
          <p:cNvSpPr>
            <a:spLocks noGrp="1"/>
          </p:cNvSpPr>
          <p:nvPr>
            <p:ph type="sldNum" sz="quarter" idx="12"/>
          </p:nvPr>
        </p:nvSpPr>
        <p:spPr>
          <a:xfrm>
            <a:off x="8522152" y="6356350"/>
            <a:ext cx="3411939" cy="365125"/>
          </a:xfrm>
        </p:spPr>
        <p:txBody>
          <a:bodyPr/>
          <a:lstStyle/>
          <a:p>
            <a:r>
              <a:rPr lang="de-DE" dirty="0"/>
              <a:t>[</a:t>
            </a:r>
            <a:r>
              <a:rPr lang="de-DE" dirty="0" err="1"/>
              <a:t>Shneiderman</a:t>
            </a:r>
            <a:r>
              <a:rPr lang="de-DE" dirty="0"/>
              <a:t> 2020] </a:t>
            </a:r>
            <a:r>
              <a:rPr lang="en-DE" dirty="0"/>
              <a:t>| </a:t>
            </a:r>
            <a:fld id="{3DF76B2C-8021-2942-A2B3-B42E91FDE4B0}" type="slidenum">
              <a:rPr lang="en-DE" smtClean="0"/>
              <a:pPr/>
              <a:t>76</a:t>
            </a:fld>
            <a:endParaRPr lang="en-DE" dirty="0"/>
          </a:p>
        </p:txBody>
      </p:sp>
    </p:spTree>
    <p:extLst>
      <p:ext uri="{BB962C8B-B14F-4D97-AF65-F5344CB8AC3E}">
        <p14:creationId xmlns:p14="http://schemas.microsoft.com/office/powerpoint/2010/main" val="38723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23-ED3E-3A49-A9EC-B0437026B751}"/>
              </a:ext>
            </a:extLst>
          </p:cNvPr>
          <p:cNvSpPr>
            <a:spLocks noGrp="1"/>
          </p:cNvSpPr>
          <p:nvPr>
            <p:ph type="title"/>
          </p:nvPr>
        </p:nvSpPr>
        <p:spPr/>
        <p:txBody>
          <a:bodyPr/>
          <a:lstStyle/>
          <a:p>
            <a:r>
              <a:rPr lang="en-DE" dirty="0"/>
              <a:t>Overview</a:t>
            </a:r>
          </a:p>
        </p:txBody>
      </p:sp>
      <p:sp>
        <p:nvSpPr>
          <p:cNvPr id="4" name="Slide Number Placeholder 3">
            <a:extLst>
              <a:ext uri="{FF2B5EF4-FFF2-40B4-BE49-F238E27FC236}">
                <a16:creationId xmlns:a16="http://schemas.microsoft.com/office/drawing/2014/main" id="{EC13B34F-B81B-0D44-AAA7-7CB2488A6E7F}"/>
              </a:ext>
            </a:extLst>
          </p:cNvPr>
          <p:cNvSpPr>
            <a:spLocks noGrp="1"/>
          </p:cNvSpPr>
          <p:nvPr>
            <p:ph type="sldNum" sz="quarter" idx="12"/>
          </p:nvPr>
        </p:nvSpPr>
        <p:spPr/>
        <p:txBody>
          <a:bodyPr/>
          <a:lstStyle/>
          <a:p>
            <a:r>
              <a:rPr lang="en-DE" dirty="0"/>
              <a:t>| </a:t>
            </a:r>
            <a:fld id="{3DF76B2C-8021-2942-A2B3-B42E91FDE4B0}" type="slidenum">
              <a:rPr lang="en-DE" smtClean="0"/>
              <a:t>77</a:t>
            </a:fld>
            <a:endParaRPr lang="en-DE" dirty="0"/>
          </a:p>
        </p:txBody>
      </p:sp>
      <p:cxnSp>
        <p:nvCxnSpPr>
          <p:cNvPr id="5" name="Straight Connector 4">
            <a:extLst>
              <a:ext uri="{FF2B5EF4-FFF2-40B4-BE49-F238E27FC236}">
                <a16:creationId xmlns:a16="http://schemas.microsoft.com/office/drawing/2014/main" id="{9199E2A6-BF43-F149-9E13-758B659A97AF}"/>
              </a:ext>
            </a:extLst>
          </p:cNvPr>
          <p:cNvCxnSpPr>
            <a:cxnSpLocks/>
          </p:cNvCxnSpPr>
          <p:nvPr/>
        </p:nvCxnSpPr>
        <p:spPr>
          <a:xfrm>
            <a:off x="1186345" y="1989668"/>
            <a:ext cx="0" cy="3934883"/>
          </a:xfrm>
          <a:prstGeom prst="line">
            <a:avLst/>
          </a:prstGeom>
          <a:ln w="19050">
            <a:solidFill>
              <a:srgbClr val="6BAAC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A81410D-E391-0E44-845E-511FEB3A7279}"/>
              </a:ext>
            </a:extLst>
          </p:cNvPr>
          <p:cNvSpPr/>
          <p:nvPr/>
        </p:nvSpPr>
        <p:spPr>
          <a:xfrm>
            <a:off x="1066345" y="3852605"/>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86B4169C-8F52-844F-B202-16D3980A01D6}"/>
              </a:ext>
            </a:extLst>
          </p:cNvPr>
          <p:cNvSpPr/>
          <p:nvPr/>
        </p:nvSpPr>
        <p:spPr>
          <a:xfrm>
            <a:off x="857783" y="1653668"/>
            <a:ext cx="672075" cy="672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chemeClr val="bg1"/>
                </a:solidFill>
                <a:latin typeface="Harmonia Sans Pro Light" panose="020B0302030402020204" pitchFamily="34" charset="77"/>
                <a:cs typeface="Poppins" pitchFamily="2" charset="77"/>
              </a:rPr>
              <a:t>1</a:t>
            </a:r>
          </a:p>
        </p:txBody>
      </p:sp>
      <p:sp>
        <p:nvSpPr>
          <p:cNvPr id="8" name="Oval 7">
            <a:extLst>
              <a:ext uri="{FF2B5EF4-FFF2-40B4-BE49-F238E27FC236}">
                <a16:creationId xmlns:a16="http://schemas.microsoft.com/office/drawing/2014/main" id="{C6FBFB9C-3AFA-B64C-90D2-EE7609FB2AD8}"/>
              </a:ext>
            </a:extLst>
          </p:cNvPr>
          <p:cNvSpPr/>
          <p:nvPr/>
        </p:nvSpPr>
        <p:spPr>
          <a:xfrm>
            <a:off x="857783" y="4197085"/>
            <a:ext cx="672075" cy="672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DE" sz="2400" dirty="0">
                <a:solidFill>
                  <a:srgbClr val="6BAAC3"/>
                </a:solidFill>
                <a:latin typeface="Harmonia Sans Pro Light" panose="020B0302030402020204" pitchFamily="34" charset="77"/>
                <a:cs typeface="Poppins" pitchFamily="2" charset="77"/>
              </a:rPr>
              <a:t>2</a:t>
            </a:r>
          </a:p>
        </p:txBody>
      </p:sp>
      <p:sp>
        <p:nvSpPr>
          <p:cNvPr id="9" name="Oval 8">
            <a:extLst>
              <a:ext uri="{FF2B5EF4-FFF2-40B4-BE49-F238E27FC236}">
                <a16:creationId xmlns:a16="http://schemas.microsoft.com/office/drawing/2014/main" id="{B76FD4C3-9398-3647-98AB-9014847BC684}"/>
              </a:ext>
            </a:extLst>
          </p:cNvPr>
          <p:cNvSpPr/>
          <p:nvPr/>
        </p:nvSpPr>
        <p:spPr>
          <a:xfrm>
            <a:off x="1066345" y="2430825"/>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0" name="Oval 9">
            <a:extLst>
              <a:ext uri="{FF2B5EF4-FFF2-40B4-BE49-F238E27FC236}">
                <a16:creationId xmlns:a16="http://schemas.microsoft.com/office/drawing/2014/main" id="{77379269-23AC-DA41-9053-37416E11DF63}"/>
              </a:ext>
            </a:extLst>
          </p:cNvPr>
          <p:cNvSpPr/>
          <p:nvPr/>
        </p:nvSpPr>
        <p:spPr>
          <a:xfrm>
            <a:off x="1066345" y="2787848"/>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1" name="Oval 10">
            <a:extLst>
              <a:ext uri="{FF2B5EF4-FFF2-40B4-BE49-F238E27FC236}">
                <a16:creationId xmlns:a16="http://schemas.microsoft.com/office/drawing/2014/main" id="{BE34B8D0-92E4-2941-93C6-C656DF74E2AB}"/>
              </a:ext>
            </a:extLst>
          </p:cNvPr>
          <p:cNvSpPr/>
          <p:nvPr/>
        </p:nvSpPr>
        <p:spPr>
          <a:xfrm>
            <a:off x="1066345" y="3131057"/>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2" name="Oval 11">
            <a:extLst>
              <a:ext uri="{FF2B5EF4-FFF2-40B4-BE49-F238E27FC236}">
                <a16:creationId xmlns:a16="http://schemas.microsoft.com/office/drawing/2014/main" id="{46423049-775C-7540-BBE3-C4F1F64E3745}"/>
              </a:ext>
            </a:extLst>
          </p:cNvPr>
          <p:cNvSpPr/>
          <p:nvPr/>
        </p:nvSpPr>
        <p:spPr>
          <a:xfrm>
            <a:off x="1066345" y="3489399"/>
            <a:ext cx="240000" cy="240000"/>
          </a:xfrm>
          <a:prstGeom prst="ellipse">
            <a:avLst/>
          </a:prstGeom>
          <a:solidFill>
            <a:srgbClr val="6BAAC3"/>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3" name="Oval 12">
            <a:extLst>
              <a:ext uri="{FF2B5EF4-FFF2-40B4-BE49-F238E27FC236}">
                <a16:creationId xmlns:a16="http://schemas.microsoft.com/office/drawing/2014/main" id="{7D84A0A3-5B6F-BF44-8367-980202688FD4}"/>
              </a:ext>
            </a:extLst>
          </p:cNvPr>
          <p:cNvSpPr/>
          <p:nvPr/>
        </p:nvSpPr>
        <p:spPr>
          <a:xfrm>
            <a:off x="1060935" y="4992551"/>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4" name="Oval 13">
            <a:extLst>
              <a:ext uri="{FF2B5EF4-FFF2-40B4-BE49-F238E27FC236}">
                <a16:creationId xmlns:a16="http://schemas.microsoft.com/office/drawing/2014/main" id="{974B6417-7B2E-A04C-82A1-BC16684F313F}"/>
              </a:ext>
            </a:extLst>
          </p:cNvPr>
          <p:cNvSpPr/>
          <p:nvPr/>
        </p:nvSpPr>
        <p:spPr>
          <a:xfrm>
            <a:off x="1060935" y="5355895"/>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5" name="Oval 14">
            <a:extLst>
              <a:ext uri="{FF2B5EF4-FFF2-40B4-BE49-F238E27FC236}">
                <a16:creationId xmlns:a16="http://schemas.microsoft.com/office/drawing/2014/main" id="{4C1387D1-158A-114C-A620-99A2D63ADF8E}"/>
              </a:ext>
            </a:extLst>
          </p:cNvPr>
          <p:cNvSpPr/>
          <p:nvPr/>
        </p:nvSpPr>
        <p:spPr>
          <a:xfrm>
            <a:off x="1060935" y="5719239"/>
            <a:ext cx="240000" cy="240000"/>
          </a:xfrm>
          <a:prstGeom prst="ellipse">
            <a:avLst/>
          </a:prstGeom>
          <a:solidFill>
            <a:schemeClr val="bg1"/>
          </a:solidFill>
          <a:ln w="19050">
            <a:solidFill>
              <a:srgbClr val="6BA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DE" sz="2000" dirty="0" err="1">
              <a:solidFill>
                <a:schemeClr val="tx1"/>
              </a:solidFill>
              <a:latin typeface="Poppins" pitchFamily="2" charset="77"/>
              <a:cs typeface="Poppins" pitchFamily="2" charset="77"/>
            </a:endParaRPr>
          </a:p>
        </p:txBody>
      </p:sp>
      <p:sp>
        <p:nvSpPr>
          <p:cNvPr id="16" name="Rectangle 15">
            <a:extLst>
              <a:ext uri="{FF2B5EF4-FFF2-40B4-BE49-F238E27FC236}">
                <a16:creationId xmlns:a16="http://schemas.microsoft.com/office/drawing/2014/main" id="{EE048B97-C0D7-D142-B310-C9B477B966DE}"/>
              </a:ext>
            </a:extLst>
          </p:cNvPr>
          <p:cNvSpPr/>
          <p:nvPr/>
        </p:nvSpPr>
        <p:spPr>
          <a:xfrm>
            <a:off x="1680689" y="1784483"/>
            <a:ext cx="4082977" cy="379656"/>
          </a:xfrm>
          <a:prstGeom prst="rect">
            <a:avLst/>
          </a:prstGeom>
        </p:spPr>
        <p:txBody>
          <a:bodyPr wrap="none">
            <a:spAutoFit/>
          </a:bodyPr>
          <a:lstStyle/>
          <a:p>
            <a:r>
              <a:rPr lang="en-DE" sz="1867" b="1" dirty="0">
                <a:latin typeface="Lato" panose="020F0502020204030203" pitchFamily="34" charset="77"/>
              </a:rPr>
              <a:t>Transparency for Intelligent Systems</a:t>
            </a:r>
          </a:p>
        </p:txBody>
      </p:sp>
      <p:sp>
        <p:nvSpPr>
          <p:cNvPr id="17" name="Rectangle 16">
            <a:extLst>
              <a:ext uri="{FF2B5EF4-FFF2-40B4-BE49-F238E27FC236}">
                <a16:creationId xmlns:a16="http://schemas.microsoft.com/office/drawing/2014/main" id="{AF23ADA5-6A39-F040-B7EF-834DE1D1BC78}"/>
              </a:ext>
            </a:extLst>
          </p:cNvPr>
          <p:cNvSpPr/>
          <p:nvPr/>
        </p:nvSpPr>
        <p:spPr>
          <a:xfrm>
            <a:off x="1680688" y="2345640"/>
            <a:ext cx="2522678" cy="379656"/>
          </a:xfrm>
          <a:prstGeom prst="rect">
            <a:avLst/>
          </a:prstGeom>
        </p:spPr>
        <p:txBody>
          <a:bodyPr wrap="none">
            <a:spAutoFit/>
          </a:bodyPr>
          <a:lstStyle/>
          <a:p>
            <a:r>
              <a:rPr lang="en-DE" sz="1867" dirty="0">
                <a:latin typeface="Lato Light" panose="020F0302020204030203" pitchFamily="34" charset="77"/>
              </a:rPr>
              <a:t>The Black Box Problem</a:t>
            </a:r>
          </a:p>
        </p:txBody>
      </p:sp>
      <p:sp>
        <p:nvSpPr>
          <p:cNvPr id="18" name="Rectangle 17">
            <a:extLst>
              <a:ext uri="{FF2B5EF4-FFF2-40B4-BE49-F238E27FC236}">
                <a16:creationId xmlns:a16="http://schemas.microsoft.com/office/drawing/2014/main" id="{0C13FA7A-1642-9E48-9BD6-EDAD4D5F6BC3}"/>
              </a:ext>
            </a:extLst>
          </p:cNvPr>
          <p:cNvSpPr/>
          <p:nvPr/>
        </p:nvSpPr>
        <p:spPr>
          <a:xfrm>
            <a:off x="1680686" y="2695468"/>
            <a:ext cx="3445174" cy="379656"/>
          </a:xfrm>
          <a:prstGeom prst="rect">
            <a:avLst/>
          </a:prstGeom>
        </p:spPr>
        <p:txBody>
          <a:bodyPr wrap="none">
            <a:spAutoFit/>
          </a:bodyPr>
          <a:lstStyle/>
          <a:p>
            <a:r>
              <a:rPr lang="en-DE" sz="1867" dirty="0">
                <a:latin typeface="Lato Light" panose="020F0302020204030203" pitchFamily="34" charset="77"/>
              </a:rPr>
              <a:t>Resulting Challenges for Society</a:t>
            </a:r>
          </a:p>
        </p:txBody>
      </p:sp>
      <p:sp>
        <p:nvSpPr>
          <p:cNvPr id="19" name="Rectangle 18">
            <a:extLst>
              <a:ext uri="{FF2B5EF4-FFF2-40B4-BE49-F238E27FC236}">
                <a16:creationId xmlns:a16="http://schemas.microsoft.com/office/drawing/2014/main" id="{056BF82D-0F62-4940-9855-EA7F2F01AEC6}"/>
              </a:ext>
            </a:extLst>
          </p:cNvPr>
          <p:cNvSpPr/>
          <p:nvPr/>
        </p:nvSpPr>
        <p:spPr>
          <a:xfrm>
            <a:off x="1674577" y="3045872"/>
            <a:ext cx="1622560" cy="379656"/>
          </a:xfrm>
          <a:prstGeom prst="rect">
            <a:avLst/>
          </a:prstGeom>
        </p:spPr>
        <p:txBody>
          <a:bodyPr wrap="none">
            <a:spAutoFit/>
          </a:bodyPr>
          <a:lstStyle/>
          <a:p>
            <a:r>
              <a:rPr lang="en-DE" sz="1867" dirty="0">
                <a:latin typeface="Lato Light" panose="020F0302020204030203" pitchFamily="34" charset="77"/>
              </a:rPr>
              <a:t>Explainable AI</a:t>
            </a:r>
          </a:p>
        </p:txBody>
      </p:sp>
      <p:sp>
        <p:nvSpPr>
          <p:cNvPr id="20" name="Rectangle 19">
            <a:extLst>
              <a:ext uri="{FF2B5EF4-FFF2-40B4-BE49-F238E27FC236}">
                <a16:creationId xmlns:a16="http://schemas.microsoft.com/office/drawing/2014/main" id="{484FAE31-F712-7746-BE6E-41C112A02707}"/>
              </a:ext>
            </a:extLst>
          </p:cNvPr>
          <p:cNvSpPr/>
          <p:nvPr/>
        </p:nvSpPr>
        <p:spPr>
          <a:xfrm>
            <a:off x="1687288" y="4327900"/>
            <a:ext cx="4334776" cy="379656"/>
          </a:xfrm>
          <a:prstGeom prst="rect">
            <a:avLst/>
          </a:prstGeom>
        </p:spPr>
        <p:txBody>
          <a:bodyPr wrap="none">
            <a:spAutoFit/>
          </a:bodyPr>
          <a:lstStyle/>
          <a:p>
            <a:r>
              <a:rPr lang="en-DE" sz="1867" b="1" dirty="0">
                <a:latin typeface="Lato" panose="020F0502020204030203" pitchFamily="34" charset="77"/>
              </a:rPr>
              <a:t>Transparency for Personality-Targeting</a:t>
            </a:r>
          </a:p>
        </p:txBody>
      </p:sp>
      <p:sp>
        <p:nvSpPr>
          <p:cNvPr id="21" name="Rectangle 20">
            <a:extLst>
              <a:ext uri="{FF2B5EF4-FFF2-40B4-BE49-F238E27FC236}">
                <a16:creationId xmlns:a16="http://schemas.microsoft.com/office/drawing/2014/main" id="{CE128C54-727B-564F-B620-53F7C26E5EE8}"/>
              </a:ext>
            </a:extLst>
          </p:cNvPr>
          <p:cNvSpPr/>
          <p:nvPr/>
        </p:nvSpPr>
        <p:spPr>
          <a:xfrm>
            <a:off x="1687288" y="3767420"/>
            <a:ext cx="2988319" cy="379656"/>
          </a:xfrm>
          <a:prstGeom prst="rect">
            <a:avLst/>
          </a:prstGeom>
        </p:spPr>
        <p:txBody>
          <a:bodyPr wrap="none">
            <a:spAutoFit/>
          </a:bodyPr>
          <a:lstStyle/>
          <a:p>
            <a:r>
              <a:rPr lang="en-DE" sz="1867" dirty="0">
                <a:latin typeface="Lato Light" panose="020F0302020204030203" pitchFamily="34" charset="77"/>
              </a:rPr>
              <a:t>User Problems and Support</a:t>
            </a:r>
          </a:p>
        </p:txBody>
      </p:sp>
      <p:sp>
        <p:nvSpPr>
          <p:cNvPr id="22" name="Rectangle 21">
            <a:extLst>
              <a:ext uri="{FF2B5EF4-FFF2-40B4-BE49-F238E27FC236}">
                <a16:creationId xmlns:a16="http://schemas.microsoft.com/office/drawing/2014/main" id="{3493096F-E8C2-584D-A2AF-D16003973BAB}"/>
              </a:ext>
            </a:extLst>
          </p:cNvPr>
          <p:cNvSpPr/>
          <p:nvPr/>
        </p:nvSpPr>
        <p:spPr>
          <a:xfrm>
            <a:off x="1680686" y="3409836"/>
            <a:ext cx="3468450" cy="379656"/>
          </a:xfrm>
          <a:prstGeom prst="rect">
            <a:avLst/>
          </a:prstGeom>
        </p:spPr>
        <p:txBody>
          <a:bodyPr wrap="none">
            <a:spAutoFit/>
          </a:bodyPr>
          <a:lstStyle/>
          <a:p>
            <a:r>
              <a:rPr lang="en-DE" sz="1867" dirty="0">
                <a:latin typeface="Lato Light" panose="020F0302020204030203" pitchFamily="34" charset="77"/>
              </a:rPr>
              <a:t>What Makes a Good Explanation</a:t>
            </a:r>
          </a:p>
        </p:txBody>
      </p:sp>
      <p:sp>
        <p:nvSpPr>
          <p:cNvPr id="23" name="Rectangle 22">
            <a:extLst>
              <a:ext uri="{FF2B5EF4-FFF2-40B4-BE49-F238E27FC236}">
                <a16:creationId xmlns:a16="http://schemas.microsoft.com/office/drawing/2014/main" id="{A0ECC2DB-E135-834B-98EC-3D31B9B26082}"/>
              </a:ext>
            </a:extLst>
          </p:cNvPr>
          <p:cNvSpPr/>
          <p:nvPr/>
        </p:nvSpPr>
        <p:spPr>
          <a:xfrm>
            <a:off x="1674577" y="4901825"/>
            <a:ext cx="3966214" cy="379656"/>
          </a:xfrm>
          <a:prstGeom prst="rect">
            <a:avLst/>
          </a:prstGeom>
        </p:spPr>
        <p:txBody>
          <a:bodyPr wrap="none">
            <a:spAutoFit/>
          </a:bodyPr>
          <a:lstStyle/>
          <a:p>
            <a:r>
              <a:rPr lang="en-DE" sz="1867" dirty="0">
                <a:latin typeface="Lato Light" panose="020F0302020204030203" pitchFamily="34" charset="77"/>
              </a:rPr>
              <a:t>Personality and Personality-Targeting</a:t>
            </a:r>
          </a:p>
        </p:txBody>
      </p:sp>
      <p:sp>
        <p:nvSpPr>
          <p:cNvPr id="24" name="Rectangle 23">
            <a:extLst>
              <a:ext uri="{FF2B5EF4-FFF2-40B4-BE49-F238E27FC236}">
                <a16:creationId xmlns:a16="http://schemas.microsoft.com/office/drawing/2014/main" id="{308E3DCD-F425-B94C-AC97-82A801CF91A9}"/>
              </a:ext>
            </a:extLst>
          </p:cNvPr>
          <p:cNvSpPr/>
          <p:nvPr/>
        </p:nvSpPr>
        <p:spPr>
          <a:xfrm>
            <a:off x="1674576" y="5266813"/>
            <a:ext cx="5874172" cy="379656"/>
          </a:xfrm>
          <a:prstGeom prst="rect">
            <a:avLst/>
          </a:prstGeom>
        </p:spPr>
        <p:txBody>
          <a:bodyPr wrap="none">
            <a:spAutoFit/>
          </a:bodyPr>
          <a:lstStyle/>
          <a:p>
            <a:r>
              <a:rPr lang="en-DE" sz="1867" dirty="0">
                <a:latin typeface="Lato Light" panose="020F0302020204030203" pitchFamily="34" charset="77"/>
              </a:rPr>
              <a:t>Requirements for Explanations for Personality-Targeting</a:t>
            </a:r>
          </a:p>
        </p:txBody>
      </p:sp>
      <p:sp>
        <p:nvSpPr>
          <p:cNvPr id="25" name="Rectangle 24">
            <a:extLst>
              <a:ext uri="{FF2B5EF4-FFF2-40B4-BE49-F238E27FC236}">
                <a16:creationId xmlns:a16="http://schemas.microsoft.com/office/drawing/2014/main" id="{8F2AA17F-83BF-F44D-BDB5-DB9467737F40}"/>
              </a:ext>
            </a:extLst>
          </p:cNvPr>
          <p:cNvSpPr/>
          <p:nvPr/>
        </p:nvSpPr>
        <p:spPr>
          <a:xfrm>
            <a:off x="1674576" y="5630777"/>
            <a:ext cx="1749261" cy="379656"/>
          </a:xfrm>
          <a:prstGeom prst="rect">
            <a:avLst/>
          </a:prstGeom>
        </p:spPr>
        <p:txBody>
          <a:bodyPr wrap="none">
            <a:spAutoFit/>
          </a:bodyPr>
          <a:lstStyle/>
          <a:p>
            <a:r>
              <a:rPr lang="en-DE" sz="1867" dirty="0">
                <a:latin typeface="Lato Light" panose="020F0302020204030203" pitchFamily="34" charset="77"/>
              </a:rPr>
              <a:t>How to Trick AI</a:t>
            </a:r>
          </a:p>
        </p:txBody>
      </p:sp>
      <p:sp>
        <p:nvSpPr>
          <p:cNvPr id="26" name="TextBox 25">
            <a:extLst>
              <a:ext uri="{FF2B5EF4-FFF2-40B4-BE49-F238E27FC236}">
                <a16:creationId xmlns:a16="http://schemas.microsoft.com/office/drawing/2014/main" id="{6E7CCF8F-EF7F-EE4D-BEB0-24365B03570D}"/>
              </a:ext>
            </a:extLst>
          </p:cNvPr>
          <p:cNvSpPr txBox="1"/>
          <p:nvPr/>
        </p:nvSpPr>
        <p:spPr>
          <a:xfrm>
            <a:off x="8490521" y="4938583"/>
            <a:ext cx="2026902" cy="646331"/>
          </a:xfrm>
          <a:prstGeom prst="rect">
            <a:avLst/>
          </a:prstGeom>
          <a:noFill/>
        </p:spPr>
        <p:txBody>
          <a:bodyPr wrap="square" rtlCol="0">
            <a:spAutoFit/>
          </a:bodyPr>
          <a:lstStyle/>
          <a:p>
            <a:r>
              <a:rPr lang="en-DE" sz="3600" dirty="0">
                <a:highlight>
                  <a:srgbClr val="FFCB00"/>
                </a:highlight>
                <a:latin typeface="Lato Light" panose="020F0302020204030203" pitchFamily="34" charset="77"/>
              </a:rPr>
              <a:t>Online</a:t>
            </a:r>
          </a:p>
        </p:txBody>
      </p:sp>
      <p:sp>
        <p:nvSpPr>
          <p:cNvPr id="27" name="TextBox 26">
            <a:extLst>
              <a:ext uri="{FF2B5EF4-FFF2-40B4-BE49-F238E27FC236}">
                <a16:creationId xmlns:a16="http://schemas.microsoft.com/office/drawing/2014/main" id="{0EF6F012-EF0D-DB40-AD35-7FA214584C6E}"/>
              </a:ext>
            </a:extLst>
          </p:cNvPr>
          <p:cNvSpPr txBox="1"/>
          <p:nvPr/>
        </p:nvSpPr>
        <p:spPr>
          <a:xfrm>
            <a:off x="7706178" y="4092605"/>
            <a:ext cx="939113" cy="2092881"/>
          </a:xfrm>
          <a:prstGeom prst="rect">
            <a:avLst/>
          </a:prstGeom>
          <a:noFill/>
        </p:spPr>
        <p:txBody>
          <a:bodyPr wrap="square" rtlCol="0">
            <a:spAutoFit/>
          </a:bodyPr>
          <a:lstStyle/>
          <a:p>
            <a:r>
              <a:rPr lang="en-DE" sz="13000" dirty="0">
                <a:solidFill>
                  <a:srgbClr val="FFCB00"/>
                </a:solidFill>
                <a:latin typeface="Lato Light" panose="020F0302020204030203" pitchFamily="34" charset="77"/>
              </a:rPr>
              <a:t>}</a:t>
            </a:r>
          </a:p>
        </p:txBody>
      </p:sp>
    </p:spTree>
    <p:extLst>
      <p:ext uri="{BB962C8B-B14F-4D97-AF65-F5344CB8AC3E}">
        <p14:creationId xmlns:p14="http://schemas.microsoft.com/office/powerpoint/2010/main" val="166918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gtEl>
                                        <p:attrNameLst>
                                          <p:attrName>style.color</p:attrName>
                                        </p:attrNameLst>
                                      </p:cBhvr>
                                      <p:to>
                                        <a:schemeClr val="bg1"/>
                                      </p:to>
                                    </p:animClr>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6BAAC3"/>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par>
                                <p:cTn id="11" presetID="3" presetClass="emph" presetSubtype="2" fill="hold" grpId="0" nodeType="withEffect">
                                  <p:stCondLst>
                                    <p:cond delay="0"/>
                                  </p:stCondLst>
                                  <p:childTnLst>
                                    <p:animClr clrSpc="rgb" dir="cw">
                                      <p:cBhvr override="childStyle">
                                        <p:cTn id="12" dur="2000" fill="hold"/>
                                        <p:tgtEl>
                                          <p:spTgt spid="20"/>
                                        </p:tgtEl>
                                        <p:attrNameLst>
                                          <p:attrName>style.color</p:attrName>
                                        </p:attrNameLst>
                                      </p:cBhvr>
                                      <p:to>
                                        <a:srgbClr val="6BAAC3"/>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90FCC-AE9C-594D-A6F8-A9F766C26364}"/>
              </a:ext>
            </a:extLst>
          </p:cNvPr>
          <p:cNvSpPr>
            <a:spLocks noGrp="1"/>
          </p:cNvSpPr>
          <p:nvPr>
            <p:ph type="title"/>
          </p:nvPr>
        </p:nvSpPr>
        <p:spPr/>
        <p:txBody>
          <a:bodyPr>
            <a:normAutofit/>
          </a:bodyPr>
          <a:lstStyle/>
          <a:p>
            <a:r>
              <a:rPr lang="en-DE" dirty="0">
                <a:solidFill>
                  <a:srgbClr val="6BAAC3"/>
                </a:solidFill>
              </a:rPr>
              <a:t>Thank you to Malin Eiband and Michael Chromik</a:t>
            </a:r>
            <a:br>
              <a:rPr lang="en-DE" dirty="0">
                <a:solidFill>
                  <a:srgbClr val="6BAAC3"/>
                </a:solidFill>
              </a:rPr>
            </a:br>
            <a:r>
              <a:rPr lang="en-DE" sz="2000" dirty="0">
                <a:solidFill>
                  <a:srgbClr val="6BAAC3"/>
                </a:solidFill>
              </a:rPr>
              <a:t>- who contributed to earlier versions of this slide deck</a:t>
            </a:r>
          </a:p>
        </p:txBody>
      </p:sp>
      <p:sp>
        <p:nvSpPr>
          <p:cNvPr id="4" name="Slide Number Placeholder 3">
            <a:extLst>
              <a:ext uri="{FF2B5EF4-FFF2-40B4-BE49-F238E27FC236}">
                <a16:creationId xmlns:a16="http://schemas.microsoft.com/office/drawing/2014/main" id="{32D1164E-A75B-E14B-8D9B-49867B62FAAE}"/>
              </a:ext>
            </a:extLst>
          </p:cNvPr>
          <p:cNvSpPr>
            <a:spLocks noGrp="1"/>
          </p:cNvSpPr>
          <p:nvPr>
            <p:ph type="sldNum" sz="quarter" idx="12"/>
          </p:nvPr>
        </p:nvSpPr>
        <p:spPr/>
        <p:txBody>
          <a:bodyPr/>
          <a:lstStyle/>
          <a:p>
            <a:fld id="{3DF76B2C-8021-2942-A2B3-B42E91FDE4B0}" type="slidenum">
              <a:rPr lang="en-DE" smtClean="0"/>
              <a:pPr/>
              <a:t>78</a:t>
            </a:fld>
            <a:endParaRPr lang="en-DE" dirty="0"/>
          </a:p>
        </p:txBody>
      </p:sp>
    </p:spTree>
    <p:extLst>
      <p:ext uri="{BB962C8B-B14F-4D97-AF65-F5344CB8AC3E}">
        <p14:creationId xmlns:p14="http://schemas.microsoft.com/office/powerpoint/2010/main" val="666169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21BD-7637-F343-8789-321874F1E681}"/>
              </a:ext>
            </a:extLst>
          </p:cNvPr>
          <p:cNvSpPr>
            <a:spLocks noGrp="1"/>
          </p:cNvSpPr>
          <p:nvPr>
            <p:ph type="title"/>
          </p:nvPr>
        </p:nvSpPr>
        <p:spPr/>
        <p:txBody>
          <a:bodyPr>
            <a:normAutofit/>
          </a:bodyPr>
          <a:lstStyle/>
          <a:p>
            <a:r>
              <a:rPr lang="de-DE" dirty="0"/>
              <a:t>References</a:t>
            </a:r>
          </a:p>
        </p:txBody>
      </p:sp>
      <p:sp>
        <p:nvSpPr>
          <p:cNvPr id="7" name="Text Placeholder 6">
            <a:extLst>
              <a:ext uri="{FF2B5EF4-FFF2-40B4-BE49-F238E27FC236}">
                <a16:creationId xmlns:a16="http://schemas.microsoft.com/office/drawing/2014/main" id="{C2AB97F3-9A22-7444-9D62-0A04A671F2A4}"/>
              </a:ext>
            </a:extLst>
          </p:cNvPr>
          <p:cNvSpPr>
            <a:spLocks noGrp="1"/>
          </p:cNvSpPr>
          <p:nvPr>
            <p:ph idx="1"/>
          </p:nvPr>
        </p:nvSpPr>
        <p:spPr/>
        <p:txBody>
          <a:bodyPr>
            <a:normAutofit/>
          </a:bodyPr>
          <a:lstStyle/>
          <a:p>
            <a:r>
              <a:rPr lang="en-GB" sz="1000" dirty="0" err="1"/>
              <a:t>Balise</a:t>
            </a:r>
            <a:r>
              <a:rPr lang="en-GB" sz="1000" dirty="0"/>
              <a:t> </a:t>
            </a:r>
            <a:r>
              <a:rPr lang="en-GB" sz="1000" dirty="0" err="1"/>
              <a:t>Agüera</a:t>
            </a:r>
            <a:r>
              <a:rPr lang="en-GB" sz="1000" dirty="0"/>
              <a:t> y </a:t>
            </a:r>
            <a:r>
              <a:rPr lang="en-GB" sz="1000" dirty="0" err="1"/>
              <a:t>Arcas</a:t>
            </a:r>
            <a:r>
              <a:rPr lang="en-GB" sz="1000" dirty="0"/>
              <a:t>, Alexander Todorov, and Margaret Mitchell. 2018. Do algorithms reveal sexual orientation or just expose our stereotypes? </a:t>
            </a:r>
            <a:r>
              <a:rPr lang="en-GB" sz="1000" dirty="0">
                <a:hlinkClick r:id="rId2"/>
              </a:rPr>
              <a:t>https://medium.com/@blaisea/do-algorithms-reveal-sexual-orientation-or-just-expose-our-stereotypes-d998fafdf477</a:t>
            </a:r>
            <a:endParaRPr lang="en-DE" sz="1000" dirty="0"/>
          </a:p>
          <a:p>
            <a:r>
              <a:rPr lang="en-US" sz="1000" dirty="0"/>
              <a:t>Danny </a:t>
            </a:r>
            <a:r>
              <a:rPr lang="en-DE" sz="1000" dirty="0"/>
              <a:t>Azucar, Davide Marengo, and Michele Settanni.</a:t>
            </a:r>
            <a:r>
              <a:rPr lang="en-US" sz="1000" dirty="0"/>
              <a:t> 2018. </a:t>
            </a:r>
            <a:r>
              <a:rPr lang="en-DE" sz="1000" dirty="0"/>
              <a:t>Predicting the Big 5 personality traits from digital footprints on social media: A meta-analysis. Personality and individual differences 124: 150-159. </a:t>
            </a:r>
            <a:r>
              <a:rPr lang="en-US" sz="1000" dirty="0"/>
              <a:t>DOI: </a:t>
            </a:r>
            <a:r>
              <a:rPr lang="en-DE" sz="1000" dirty="0">
                <a:hlinkClick r:id="rId3" tooltip="Persistent link using digital object identifier"/>
              </a:rPr>
              <a:t>https://doi.org/10.1016/j.paid.2017.12.018</a:t>
            </a:r>
            <a:endParaRPr lang="en-DE" sz="1000" dirty="0"/>
          </a:p>
          <a:p>
            <a:r>
              <a:rPr lang="en-GB" sz="1000" dirty="0"/>
              <a:t>Joshua Benton. 2019. As Notre Dame burned, an algorithmic error at YouTube put information about 9/11 under news videos. https://</a:t>
            </a:r>
            <a:r>
              <a:rPr lang="en-GB" sz="1000" dirty="0" err="1"/>
              <a:t>www.niemanlab.org</a:t>
            </a:r>
            <a:r>
              <a:rPr lang="en-GB" sz="1000" dirty="0"/>
              <a:t>/2019/04/as-notre-dame-burned-an-algorithmic-error-at-youtube-put-information-about-9-11-under-news-videos/</a:t>
            </a:r>
            <a:endParaRPr lang="en-DE" sz="1000" dirty="0"/>
          </a:p>
          <a:p>
            <a:r>
              <a:rPr lang="en-US" sz="1000" dirty="0"/>
              <a:t>Jenna </a:t>
            </a:r>
            <a:r>
              <a:rPr lang="en-DE" sz="1000" dirty="0"/>
              <a:t>Burrell. </a:t>
            </a:r>
            <a:r>
              <a:rPr lang="en-US" sz="1000" dirty="0"/>
              <a:t>2016. </a:t>
            </a:r>
            <a:r>
              <a:rPr lang="en-DE" sz="1000" dirty="0"/>
              <a:t>How the machine ‘thinks’: Understanding opacity in machine learning algorithms. Big Data &amp; Society 3, no. 1</a:t>
            </a:r>
            <a:r>
              <a:rPr lang="de-DE" sz="1000" dirty="0"/>
              <a:t>. DOI: </a:t>
            </a:r>
            <a:r>
              <a:rPr lang="en-DE" sz="1000" dirty="0">
                <a:hlinkClick r:id="rId4"/>
              </a:rPr>
              <a:t>https://doi.org/10.1177/2053951715622512</a:t>
            </a:r>
            <a:endParaRPr lang="en-DE" sz="1000" dirty="0"/>
          </a:p>
          <a:p>
            <a:r>
              <a:rPr lang="en-DE" sz="1000" dirty="0"/>
              <a:t>Carrie J. Cai, Jonas Jongejan, and Jess Holbrook. 2019. The effects of example-based explanations in a machine learning interface. In Proceedings of the 24th International Conference on Intelligent User Interfaces (IUI '19). Association for Computing Machinery, New York, NY, USA, 258–262. DOI:https://doi.org/10.1145/3301275.3302289</a:t>
            </a:r>
          </a:p>
          <a:p>
            <a:r>
              <a:rPr lang="en-DE" sz="1000" dirty="0"/>
              <a:t>Rich Caruana, Yin Lou, Johannes Gehrke, Paul Koch, Marc Sturm, and Noemie Elhadad. 2015. Intelligible Models for HealthCare: Predicting Pneumonia Risk and Hospital 30-day Readmission. In Proceedings of the 21th ACM SIGKDD International Conference on Knowledge Discovery and Data Mining (KDD '15). Association for Computing Machinery, New York, NY, USA, 1721–1730. DOI:https://doi.org/10.1145/2783258.2788613</a:t>
            </a:r>
          </a:p>
          <a:p>
            <a:r>
              <a:rPr lang="en-GB" sz="1000" dirty="0"/>
              <a:t>Hao-Fei Cheng, </a:t>
            </a:r>
            <a:r>
              <a:rPr lang="en-GB" sz="1000" dirty="0" err="1"/>
              <a:t>Ruotong</a:t>
            </a:r>
            <a:r>
              <a:rPr lang="en-GB" sz="1000" dirty="0"/>
              <a:t> Wang, Zheng Zhang, Fiona O'Connell, Terrance Gray, F. Maxwell Harper, and </a:t>
            </a:r>
            <a:r>
              <a:rPr lang="en-GB" sz="1000" dirty="0" err="1"/>
              <a:t>Haiyi</a:t>
            </a:r>
            <a:r>
              <a:rPr lang="en-GB" sz="1000" dirty="0"/>
              <a:t> Zhu. 2019. Explaining Decision-Making Algorithms through UI: Strategies to Help Non-Expert Stakeholders. In Proceedings of the 2019 CHI Conference on Human Factors in Computing Systems (CHI '19). Association for Computing Machinery, New York, NY, USA, Paper 559, 1–12. </a:t>
            </a:r>
            <a:r>
              <a:rPr lang="en-GB" sz="1000" dirty="0" err="1"/>
              <a:t>DOI:https</a:t>
            </a:r>
            <a:r>
              <a:rPr lang="en-GB" sz="1000" dirty="0"/>
              <a:t>://</a:t>
            </a:r>
            <a:r>
              <a:rPr lang="en-GB" sz="1000" dirty="0" err="1"/>
              <a:t>doi.org</a:t>
            </a:r>
            <a:r>
              <a:rPr lang="en-GB" sz="1000" dirty="0"/>
              <a:t>/10.1145/3290605.3300789</a:t>
            </a:r>
            <a:endParaRPr lang="en-DE" sz="1000" dirty="0"/>
          </a:p>
          <a:p>
            <a:r>
              <a:rPr lang="en-US" sz="1000" dirty="0"/>
              <a:t>Finale </a:t>
            </a:r>
            <a:r>
              <a:rPr lang="en-DE" sz="1000" dirty="0"/>
              <a:t>Doshi-Velez and Been Kim. </a:t>
            </a:r>
            <a:r>
              <a:rPr lang="en-US" sz="1000" dirty="0"/>
              <a:t>2017. </a:t>
            </a:r>
            <a:r>
              <a:rPr lang="en-DE" sz="1000" dirty="0"/>
              <a:t>Towards a rigorous science of interpretable machine learning. arXiv preprint arXiv:1702.08608</a:t>
            </a:r>
            <a:r>
              <a:rPr lang="en-US" sz="1000" dirty="0"/>
              <a:t>. https://</a:t>
            </a:r>
            <a:r>
              <a:rPr lang="en-US" sz="1000" dirty="0" err="1"/>
              <a:t>arxiv.org</a:t>
            </a:r>
            <a:r>
              <a:rPr lang="en-US" sz="1000" dirty="0"/>
              <a:t>/abs/1702.08608</a:t>
            </a:r>
            <a:r>
              <a:rPr lang="en-DE" sz="1000" dirty="0"/>
              <a:t>  </a:t>
            </a:r>
          </a:p>
          <a:p>
            <a:r>
              <a:rPr lang="en-US" sz="1000" dirty="0" err="1"/>
              <a:t>Mengnan</a:t>
            </a:r>
            <a:r>
              <a:rPr lang="en-US" sz="1000" dirty="0"/>
              <a:t> Du, </a:t>
            </a:r>
            <a:r>
              <a:rPr lang="en-US" sz="1000" dirty="0" err="1"/>
              <a:t>Ninghao</a:t>
            </a:r>
            <a:r>
              <a:rPr lang="en-US" sz="1000" dirty="0"/>
              <a:t> Liu, and Xia Hu. 2019. Techniques for Interpretable Machine Learning. </a:t>
            </a:r>
            <a:r>
              <a:rPr lang="de-DE" sz="1000" dirty="0" err="1"/>
              <a:t>Commun</a:t>
            </a:r>
            <a:r>
              <a:rPr lang="de-DE" sz="1000" dirty="0"/>
              <a:t>. ACM 63, 1 (</a:t>
            </a:r>
            <a:r>
              <a:rPr lang="de-DE" sz="1000" dirty="0" err="1"/>
              <a:t>December</a:t>
            </a:r>
            <a:r>
              <a:rPr lang="de-DE" sz="1000" dirty="0"/>
              <a:t> 2019), 68–77. DOI: </a:t>
            </a:r>
            <a:r>
              <a:rPr lang="de-DE" sz="1000" dirty="0">
                <a:hlinkClick r:id="rId5"/>
              </a:rPr>
              <a:t>https://doi.org/10.1145/3359786</a:t>
            </a:r>
            <a:endParaRPr lang="de-DE" sz="1000" dirty="0"/>
          </a:p>
          <a:p>
            <a:r>
              <a:rPr lang="en-US" sz="1000" dirty="0" err="1"/>
              <a:t>Malin</a:t>
            </a:r>
            <a:r>
              <a:rPr lang="en-US" sz="1000" dirty="0"/>
              <a:t> </a:t>
            </a:r>
            <a:r>
              <a:rPr lang="en-US" sz="1000" dirty="0" err="1"/>
              <a:t>Eiband</a:t>
            </a:r>
            <a:r>
              <a:rPr lang="en-US" sz="1000" dirty="0"/>
              <a:t>, Sarah Theres Völkel, Daniel </a:t>
            </a:r>
            <a:r>
              <a:rPr lang="en-US" sz="1000" dirty="0" err="1"/>
              <a:t>Buschek</a:t>
            </a:r>
            <a:r>
              <a:rPr lang="en-US" sz="1000" dirty="0"/>
              <a:t>, Sophia Cook, and Heinrich Hussmann. 2019. When People and Algorithms Meet: User-reported Problems in Intelligent Everyday Applications. In Proceedings of the 24th International Conference on Intelligent User Interfaces (IUI ’19). ACM, New York, NY, USA, 96–106. DOI: </a:t>
            </a:r>
            <a:r>
              <a:rPr lang="en-US" sz="1000" dirty="0">
                <a:hlinkClick r:id="rId6"/>
              </a:rPr>
              <a:t>http://dx.doi.org/10.1145/3301275.3302262</a:t>
            </a:r>
            <a:r>
              <a:rPr lang="en-DE" sz="1000" dirty="0"/>
              <a:t> </a:t>
            </a:r>
          </a:p>
          <a:p>
            <a:endParaRPr lang="en-DE" sz="1000" dirty="0"/>
          </a:p>
        </p:txBody>
      </p:sp>
    </p:spTree>
    <p:extLst>
      <p:ext uri="{BB962C8B-B14F-4D97-AF65-F5344CB8AC3E}">
        <p14:creationId xmlns:p14="http://schemas.microsoft.com/office/powerpoint/2010/main" val="98870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F1CB-338E-6643-8D79-E76BC846DDF1}"/>
              </a:ext>
            </a:extLst>
          </p:cNvPr>
          <p:cNvSpPr>
            <a:spLocks noGrp="1"/>
          </p:cNvSpPr>
          <p:nvPr>
            <p:ph type="title"/>
          </p:nvPr>
        </p:nvSpPr>
        <p:spPr/>
        <p:txBody>
          <a:bodyPr/>
          <a:lstStyle/>
          <a:p>
            <a:r>
              <a:rPr lang="en-DE" dirty="0"/>
              <a:t>The “Clever Hans” Problem</a:t>
            </a:r>
          </a:p>
        </p:txBody>
      </p:sp>
      <p:sp>
        <p:nvSpPr>
          <p:cNvPr id="5" name="TextBox 4">
            <a:extLst>
              <a:ext uri="{FF2B5EF4-FFF2-40B4-BE49-F238E27FC236}">
                <a16:creationId xmlns:a16="http://schemas.microsoft.com/office/drawing/2014/main" id="{1A6483A0-35CB-D24C-B262-173C53047E0F}"/>
              </a:ext>
            </a:extLst>
          </p:cNvPr>
          <p:cNvSpPr txBox="1"/>
          <p:nvPr/>
        </p:nvSpPr>
        <p:spPr>
          <a:xfrm>
            <a:off x="838200" y="5944457"/>
            <a:ext cx="3528392" cy="224933"/>
          </a:xfrm>
          <a:prstGeom prst="rect">
            <a:avLst/>
          </a:prstGeom>
          <a:noFill/>
        </p:spPr>
        <p:txBody>
          <a:bodyPr wrap="square" rtlCol="0">
            <a:spAutoFit/>
          </a:bodyPr>
          <a:lstStyle/>
          <a:p>
            <a:pPr>
              <a:lnSpc>
                <a:spcPct val="120000"/>
              </a:lnSpc>
              <a:buClr>
                <a:schemeClr val="accent3"/>
              </a:buClr>
            </a:pPr>
            <a:r>
              <a:rPr lang="en-GB" sz="800" dirty="0">
                <a:latin typeface="Lato Light" panose="020F0302020204030203" pitchFamily="34" charset="77"/>
                <a:cs typeface="Poppins" pitchFamily="2" charset="77"/>
              </a:rPr>
              <a:t>Source: </a:t>
            </a:r>
            <a:r>
              <a:rPr lang="en-DE" sz="800" dirty="0">
                <a:latin typeface="Lato Light" panose="020F0302020204030203" pitchFamily="34" charset="77"/>
                <a:cs typeface="Poppins" pitchFamily="2" charset="77"/>
              </a:rPr>
              <a:t>Winkler et al. </a:t>
            </a:r>
            <a:r>
              <a:rPr lang="en-GB" sz="800" dirty="0">
                <a:latin typeface="Lato Light" panose="020F0302020204030203" pitchFamily="34" charset="77"/>
              </a:rPr>
              <a:t>2019 American Medical Association</a:t>
            </a:r>
            <a:endParaRPr lang="en-DE" sz="800" dirty="0" err="1">
              <a:latin typeface="Lato Light" panose="020F0302020204030203" pitchFamily="34" charset="77"/>
              <a:cs typeface="Poppins" pitchFamily="2" charset="77"/>
            </a:endParaRPr>
          </a:p>
        </p:txBody>
      </p:sp>
      <p:sp>
        <p:nvSpPr>
          <p:cNvPr id="6" name="Slide Number Placeholder 5">
            <a:extLst>
              <a:ext uri="{FF2B5EF4-FFF2-40B4-BE49-F238E27FC236}">
                <a16:creationId xmlns:a16="http://schemas.microsoft.com/office/drawing/2014/main" id="{C5254440-FFB1-0940-84CC-8B8191A1BACF}"/>
              </a:ext>
            </a:extLst>
          </p:cNvPr>
          <p:cNvSpPr>
            <a:spLocks noGrp="1"/>
          </p:cNvSpPr>
          <p:nvPr>
            <p:ph type="sldNum" sz="quarter" idx="12"/>
          </p:nvPr>
        </p:nvSpPr>
        <p:spPr/>
        <p:txBody>
          <a:bodyPr/>
          <a:lstStyle/>
          <a:p>
            <a:r>
              <a:rPr lang="en-DE" dirty="0"/>
              <a:t>[Winkler et al. 2019] | </a:t>
            </a:r>
            <a:fld id="{3DF76B2C-8021-2942-A2B3-B42E91FDE4B0}" type="slidenum">
              <a:rPr lang="en-DE" smtClean="0"/>
              <a:t>8</a:t>
            </a:fld>
            <a:endParaRPr lang="en-DE" dirty="0"/>
          </a:p>
        </p:txBody>
      </p:sp>
      <p:pic>
        <p:nvPicPr>
          <p:cNvPr id="7" name="Picture 6">
            <a:extLst>
              <a:ext uri="{FF2B5EF4-FFF2-40B4-BE49-F238E27FC236}">
                <a16:creationId xmlns:a16="http://schemas.microsoft.com/office/drawing/2014/main" id="{05005AAE-1EB4-F84C-BF0A-2CCCF4106C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604720"/>
            <a:ext cx="6477000" cy="4318000"/>
          </a:xfrm>
          <a:prstGeom prst="rect">
            <a:avLst/>
          </a:prstGeom>
        </p:spPr>
      </p:pic>
    </p:spTree>
    <p:extLst>
      <p:ext uri="{BB962C8B-B14F-4D97-AF65-F5344CB8AC3E}">
        <p14:creationId xmlns:p14="http://schemas.microsoft.com/office/powerpoint/2010/main" val="363477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21BD-7637-F343-8789-321874F1E681}"/>
              </a:ext>
            </a:extLst>
          </p:cNvPr>
          <p:cNvSpPr>
            <a:spLocks noGrp="1"/>
          </p:cNvSpPr>
          <p:nvPr>
            <p:ph type="title"/>
          </p:nvPr>
        </p:nvSpPr>
        <p:spPr/>
        <p:txBody>
          <a:bodyPr>
            <a:normAutofit/>
          </a:bodyPr>
          <a:lstStyle/>
          <a:p>
            <a:r>
              <a:rPr lang="de-DE" dirty="0"/>
              <a:t>References</a:t>
            </a:r>
          </a:p>
        </p:txBody>
      </p:sp>
      <p:sp>
        <p:nvSpPr>
          <p:cNvPr id="7" name="Text Placeholder 6">
            <a:extLst>
              <a:ext uri="{FF2B5EF4-FFF2-40B4-BE49-F238E27FC236}">
                <a16:creationId xmlns:a16="http://schemas.microsoft.com/office/drawing/2014/main" id="{C2AB97F3-9A22-7444-9D62-0A04A671F2A4}"/>
              </a:ext>
            </a:extLst>
          </p:cNvPr>
          <p:cNvSpPr>
            <a:spLocks noGrp="1"/>
          </p:cNvSpPr>
          <p:nvPr>
            <p:ph idx="1"/>
          </p:nvPr>
        </p:nvSpPr>
        <p:spPr/>
        <p:txBody>
          <a:bodyPr>
            <a:normAutofit lnSpcReduction="10000"/>
          </a:bodyPr>
          <a:lstStyle/>
          <a:p>
            <a:r>
              <a:rPr lang="en-DE" sz="1000" dirty="0"/>
              <a:t>Malin Eiband, Daniel Buschek, Alexander Kremer, and Heinrich Hussmann. 2019. The Impact of Placebic Explanations on Trust in Intelligent Systems. In Extended Abstracts of the 2019 CHI Conference on Human Factors in Computing Systems (CHI EA '19). Association for Computing Machinery, New York, NY, USA, Paper LBW0243, 1–6. DOI: https://doi.org/10.1145/3290607.3312787</a:t>
            </a:r>
          </a:p>
          <a:p>
            <a:r>
              <a:rPr lang="en-US" sz="1000" dirty="0" err="1"/>
              <a:t>Motahhare</a:t>
            </a:r>
            <a:r>
              <a:rPr lang="en-US" sz="1000" dirty="0"/>
              <a:t> </a:t>
            </a:r>
            <a:r>
              <a:rPr lang="en-US" sz="1000" dirty="0" err="1"/>
              <a:t>Eslami</a:t>
            </a:r>
            <a:r>
              <a:rPr lang="en-US" sz="1000" dirty="0"/>
              <a:t>, Sneha R. Krishna Kumaran, Christian </a:t>
            </a:r>
            <a:r>
              <a:rPr lang="en-US" sz="1000" dirty="0" err="1"/>
              <a:t>Sandvig</a:t>
            </a:r>
            <a:r>
              <a:rPr lang="en-US" sz="1000" dirty="0"/>
              <a:t>, and Karrie </a:t>
            </a:r>
            <a:r>
              <a:rPr lang="en-US" sz="1000" dirty="0" err="1"/>
              <a:t>Karahalios</a:t>
            </a:r>
            <a:r>
              <a:rPr lang="en-US" sz="1000" dirty="0"/>
              <a:t>. 2018. Communicating Algorithmic Process in Online Behavioral Advertising. In Proceedings of the 2018 CHI Conference on Human Factors in Computing Systems (CHI '18). ACM, New York, NY, USA, Article Paper 432, 13 pages. DOI: </a:t>
            </a:r>
            <a:r>
              <a:rPr lang="en-US" sz="1000" dirty="0">
                <a:hlinkClick r:id="rId2"/>
              </a:rPr>
              <a:t>http://dx.doi.org/10.1145/3173574.3174006</a:t>
            </a:r>
            <a:r>
              <a:rPr lang="en-US" sz="1000" dirty="0"/>
              <a:t>   </a:t>
            </a:r>
            <a:endParaRPr lang="en-DE" sz="1000" dirty="0"/>
          </a:p>
          <a:p>
            <a:r>
              <a:rPr lang="en-DE" sz="1000" dirty="0"/>
              <a:t>Kevin Eykholt, Ivan Evtimov, Earlence Fernandes, Bo Li, Amir Rahmati, Chaowei Xiao, Atul Prakash, Tadayoshi Kohno, and Dawn Song. 2018. Robust physical-world attacks on deep learning visual classification. In Proceedings of the IEEE Conference on Computer Vision and Pattern Recognition, pp. 1625-1634. </a:t>
            </a:r>
            <a:r>
              <a:rPr lang="de-DE" sz="1000" dirty="0">
                <a:hlinkClick r:id="rId3"/>
              </a:rPr>
              <a:t>http://openaccess.thecvf.com/content_cvpr_2018/papers/Eykholt_Robust_Physical-World_Attacks_CVPR_2018_paper.pdf</a:t>
            </a:r>
            <a:r>
              <a:rPr lang="en-DE" sz="1000" dirty="0"/>
              <a:t> </a:t>
            </a:r>
            <a:r>
              <a:rPr lang="de-DE" sz="1000" dirty="0"/>
              <a:t> </a:t>
            </a:r>
            <a:endParaRPr lang="en-DE" sz="1000" dirty="0"/>
          </a:p>
          <a:p>
            <a:r>
              <a:rPr lang="en-US" sz="1000" dirty="0"/>
              <a:t>Ian J. </a:t>
            </a:r>
            <a:r>
              <a:rPr lang="en-DE" sz="1000" dirty="0"/>
              <a:t>Goodfellow, Jonathon Shlens, and Christian Szegedy. </a:t>
            </a:r>
            <a:r>
              <a:rPr lang="en-US" sz="1000" dirty="0"/>
              <a:t>2014. </a:t>
            </a:r>
            <a:r>
              <a:rPr lang="en-DE" sz="1000" dirty="0"/>
              <a:t>Explaining and harnessing adversarial examples. arXiv preprint arXiv:1412.6572. </a:t>
            </a:r>
            <a:r>
              <a:rPr lang="en-US" sz="1000" dirty="0"/>
              <a:t>https://</a:t>
            </a:r>
            <a:r>
              <a:rPr lang="en-US" sz="1000" dirty="0" err="1"/>
              <a:t>arxiv.org</a:t>
            </a:r>
            <a:r>
              <a:rPr lang="en-US" sz="1000" dirty="0"/>
              <a:t>/pdf/1412.6572.pdf</a:t>
            </a:r>
            <a:endParaRPr lang="en-DE" sz="1000" dirty="0"/>
          </a:p>
          <a:p>
            <a:r>
              <a:rPr lang="en-US" sz="1000" dirty="0"/>
              <a:t>Guardian. 2018. https://</a:t>
            </a:r>
            <a:r>
              <a:rPr lang="en-US" sz="1000" dirty="0" err="1"/>
              <a:t>www.theguardian.com</a:t>
            </a:r>
            <a:r>
              <a:rPr lang="en-US" sz="1000" dirty="0"/>
              <a:t>/technology/2018/oct/10/amazon-hiring-ai-gender-bias-recruiting-engine</a:t>
            </a:r>
            <a:endParaRPr lang="en-DE" sz="1000" dirty="0"/>
          </a:p>
          <a:p>
            <a:r>
              <a:rPr lang="en-GB" sz="1000" dirty="0"/>
              <a:t>David Gunning. 2017. Explainable Artificial Intelligence (XAI). </a:t>
            </a:r>
            <a:r>
              <a:rPr lang="en-GB" sz="1000" dirty="0" err="1"/>
              <a:t>Defense</a:t>
            </a:r>
            <a:r>
              <a:rPr lang="en-GB" sz="1000" dirty="0"/>
              <a:t> Advanced Research Projects Agency (DARPA), </a:t>
            </a:r>
            <a:r>
              <a:rPr lang="en-GB" sz="1000" dirty="0" err="1"/>
              <a:t>nd</a:t>
            </a:r>
            <a:r>
              <a:rPr lang="en-GB" sz="1000" dirty="0"/>
              <a:t> Web, 2. </a:t>
            </a:r>
            <a:r>
              <a:rPr lang="en-GB" sz="1000" dirty="0">
                <a:hlinkClick r:id="rId4"/>
              </a:rPr>
              <a:t>https://www.darpa.mil/attachments/XAIProgramUpdate.pdf</a:t>
            </a:r>
            <a:r>
              <a:rPr lang="en-GB" sz="1000" dirty="0"/>
              <a:t> </a:t>
            </a:r>
            <a:endParaRPr lang="en-DE" sz="1000" dirty="0"/>
          </a:p>
          <a:p>
            <a:r>
              <a:rPr lang="en-GB" sz="1000" dirty="0"/>
              <a:t>Karen Hao. 2019. AI is sending people to jail—and getting it wrong. https://</a:t>
            </a:r>
            <a:r>
              <a:rPr lang="en-GB" sz="1000" dirty="0" err="1"/>
              <a:t>www.technologyreview.com</a:t>
            </a:r>
            <a:r>
              <a:rPr lang="en-GB" sz="1000" dirty="0"/>
              <a:t>/2019/01/21/137783/algorithms-criminal-justice-ai/</a:t>
            </a:r>
            <a:endParaRPr lang="en-DE" sz="1000" dirty="0"/>
          </a:p>
          <a:p>
            <a:r>
              <a:rPr lang="de-DE" sz="1000" dirty="0"/>
              <a:t>Simon </a:t>
            </a:r>
            <a:r>
              <a:rPr lang="de-DE" sz="1000" dirty="0" err="1"/>
              <a:t>Hurtz</a:t>
            </a:r>
            <a:r>
              <a:rPr lang="de-DE" sz="1000" dirty="0"/>
              <a:t>. 2019. </a:t>
            </a:r>
            <a:r>
              <a:rPr lang="de-DE" sz="1000" dirty="0" err="1"/>
              <a:t>Youtube</a:t>
            </a:r>
            <a:r>
              <a:rPr lang="de-DE" sz="1000" dirty="0"/>
              <a:t> verwechselt Feuer in Paris mit 9/11. Süddeutsche Zeitung. </a:t>
            </a:r>
            <a:r>
              <a:rPr lang="de-DE" sz="1000" dirty="0">
                <a:hlinkClick r:id="rId5"/>
              </a:rPr>
              <a:t>https://www.sueddeutsche.de/digital/paris-notre-dame-youtube-algorithmus-filter-1.4411910</a:t>
            </a:r>
            <a:endParaRPr lang="en-DE" sz="1000" dirty="0"/>
          </a:p>
          <a:p>
            <a:r>
              <a:rPr lang="en-US" sz="1000" dirty="0" err="1"/>
              <a:t>Shagun</a:t>
            </a:r>
            <a:r>
              <a:rPr lang="en-US" sz="1000" dirty="0"/>
              <a:t> </a:t>
            </a:r>
            <a:r>
              <a:rPr lang="en-US" sz="1000" dirty="0" err="1"/>
              <a:t>Jhaver</a:t>
            </a:r>
            <a:r>
              <a:rPr lang="en-US" sz="1000" dirty="0"/>
              <a:t>, Yoni </a:t>
            </a:r>
            <a:r>
              <a:rPr lang="en-US" sz="1000" dirty="0" err="1"/>
              <a:t>Karpfen</a:t>
            </a:r>
            <a:r>
              <a:rPr lang="en-US" sz="1000" dirty="0"/>
              <a:t>, and Judd </a:t>
            </a:r>
            <a:r>
              <a:rPr lang="en-US" sz="1000" dirty="0" err="1"/>
              <a:t>Antin</a:t>
            </a:r>
            <a:r>
              <a:rPr lang="en-US" sz="1000" dirty="0"/>
              <a:t>. 2018. Algorithmic Anxiety and Coping Strategies of Airbnb Hosts. In Proceedings of the 2018 CHI Conference on Human Factors in Computing Systems (CHI ’18). ACM, New York, NY, USA, Article 421, 12 pages. DOI: </a:t>
            </a:r>
            <a:r>
              <a:rPr lang="en-US" sz="1000" dirty="0">
                <a:hlinkClick r:id="rId6"/>
              </a:rPr>
              <a:t>https://doi.org/10.1145/3173574.3173995</a:t>
            </a:r>
            <a:r>
              <a:rPr lang="en-US" sz="1000" dirty="0"/>
              <a:t> </a:t>
            </a:r>
            <a:endParaRPr lang="en-DE" sz="1000" dirty="0"/>
          </a:p>
          <a:p>
            <a:r>
              <a:rPr lang="en-DE" sz="1000" dirty="0"/>
              <a:t>Kevin Eykholt, Ivan Evtimov, Earlence Fernandes, Bo Li, Amir Rahmati, Chaowei Xiao, Atul Prakash, Tadayoshi Kohno, and Dawn Song. 2018. Robust physical-world attacks on deep learning visual classification. In Proceedings of the IEEE Conference on Computer Vision and Pattern Recognition, pp. 1625-1634. </a:t>
            </a:r>
            <a:r>
              <a:rPr lang="de-DE" sz="1000" dirty="0">
                <a:hlinkClick r:id="rId3"/>
              </a:rPr>
              <a:t>http://openaccess.thecvf.com/content_cvpr_2018/papers/Eykholt_Robust_Physical-World_Attacks_CVPR_2018_paper.pdf</a:t>
            </a:r>
            <a:r>
              <a:rPr lang="en-DE" sz="1000" dirty="0"/>
              <a:t> </a:t>
            </a:r>
            <a:r>
              <a:rPr lang="de-DE" sz="1000" dirty="0"/>
              <a:t> </a:t>
            </a:r>
            <a:endParaRPr lang="en-DE" sz="1000" dirty="0"/>
          </a:p>
          <a:p>
            <a:r>
              <a:rPr lang="en-US" sz="1000" dirty="0"/>
              <a:t>Ian J. </a:t>
            </a:r>
            <a:r>
              <a:rPr lang="en-DE" sz="1000" dirty="0"/>
              <a:t>Goodfellow, Jonathon Shlens, and Christian Szegedy. </a:t>
            </a:r>
            <a:r>
              <a:rPr lang="en-US" sz="1000" dirty="0"/>
              <a:t>2014. </a:t>
            </a:r>
            <a:r>
              <a:rPr lang="en-DE" sz="1000" dirty="0"/>
              <a:t>Explaining and harnessing adversarial examples. arXiv preprint arXiv:1412.6572. </a:t>
            </a:r>
            <a:r>
              <a:rPr lang="en-US" sz="1000" dirty="0"/>
              <a:t>https://</a:t>
            </a:r>
            <a:r>
              <a:rPr lang="en-US" sz="1000" dirty="0" err="1"/>
              <a:t>arxiv.org</a:t>
            </a:r>
            <a:r>
              <a:rPr lang="en-US" sz="1000" dirty="0"/>
              <a:t>/pdf/1412.6572.pdf</a:t>
            </a:r>
            <a:endParaRPr lang="en-DE" sz="1000" dirty="0"/>
          </a:p>
        </p:txBody>
      </p:sp>
    </p:spTree>
    <p:extLst>
      <p:ext uri="{BB962C8B-B14F-4D97-AF65-F5344CB8AC3E}">
        <p14:creationId xmlns:p14="http://schemas.microsoft.com/office/powerpoint/2010/main" val="1915957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21BD-7637-F343-8789-321874F1E681}"/>
              </a:ext>
            </a:extLst>
          </p:cNvPr>
          <p:cNvSpPr>
            <a:spLocks noGrp="1"/>
          </p:cNvSpPr>
          <p:nvPr>
            <p:ph type="title"/>
          </p:nvPr>
        </p:nvSpPr>
        <p:spPr/>
        <p:txBody>
          <a:bodyPr>
            <a:normAutofit/>
          </a:bodyPr>
          <a:lstStyle/>
          <a:p>
            <a:r>
              <a:rPr lang="de-DE" dirty="0"/>
              <a:t>References</a:t>
            </a:r>
          </a:p>
        </p:txBody>
      </p:sp>
      <p:sp>
        <p:nvSpPr>
          <p:cNvPr id="7" name="Text Placeholder 6">
            <a:extLst>
              <a:ext uri="{FF2B5EF4-FFF2-40B4-BE49-F238E27FC236}">
                <a16:creationId xmlns:a16="http://schemas.microsoft.com/office/drawing/2014/main" id="{C2AB97F3-9A22-7444-9D62-0A04A671F2A4}"/>
              </a:ext>
            </a:extLst>
          </p:cNvPr>
          <p:cNvSpPr>
            <a:spLocks noGrp="1"/>
          </p:cNvSpPr>
          <p:nvPr>
            <p:ph idx="1"/>
          </p:nvPr>
        </p:nvSpPr>
        <p:spPr/>
        <p:txBody>
          <a:bodyPr>
            <a:normAutofit fontScale="92500" lnSpcReduction="10000"/>
          </a:bodyPr>
          <a:lstStyle/>
          <a:p>
            <a:r>
              <a:rPr lang="en-US" sz="1067" dirty="0"/>
              <a:t>Guardian. 2018. https://</a:t>
            </a:r>
            <a:r>
              <a:rPr lang="en-US" sz="1067" dirty="0" err="1"/>
              <a:t>www.theguardian.com</a:t>
            </a:r>
            <a:r>
              <a:rPr lang="en-US" sz="1067" dirty="0"/>
              <a:t>/technology/2018/oct/10/amazon-hiring-ai-gender-bias-recruiting-engine</a:t>
            </a:r>
            <a:endParaRPr lang="en-DE" sz="1067" dirty="0"/>
          </a:p>
          <a:p>
            <a:r>
              <a:rPr lang="en-GB" sz="1067" dirty="0"/>
              <a:t>David Gunning. 2017. Explainable Artificial Intelligence (XAI). </a:t>
            </a:r>
            <a:r>
              <a:rPr lang="en-GB" sz="1067" dirty="0" err="1"/>
              <a:t>Defense</a:t>
            </a:r>
            <a:r>
              <a:rPr lang="en-GB" sz="1067" dirty="0"/>
              <a:t> Advanced Research Projects Agency (DARPA), </a:t>
            </a:r>
            <a:r>
              <a:rPr lang="en-GB" sz="1067" dirty="0" err="1"/>
              <a:t>nd</a:t>
            </a:r>
            <a:r>
              <a:rPr lang="en-GB" sz="1067" dirty="0"/>
              <a:t> Web, 2. </a:t>
            </a:r>
            <a:r>
              <a:rPr lang="en-GB" sz="1067" dirty="0">
                <a:hlinkClick r:id="rId2"/>
              </a:rPr>
              <a:t>https://www.darpa.mil/attachments/XAIProgramUpdate.pdf</a:t>
            </a:r>
            <a:r>
              <a:rPr lang="en-GB" sz="1067" dirty="0"/>
              <a:t> </a:t>
            </a:r>
            <a:endParaRPr lang="en-DE" sz="1067" dirty="0"/>
          </a:p>
          <a:p>
            <a:r>
              <a:rPr lang="en-GB" sz="1067" dirty="0"/>
              <a:t>Karen Hao. 2019. AI is sending people to jail—and getting it wrong. https://</a:t>
            </a:r>
            <a:r>
              <a:rPr lang="en-GB" sz="1067" dirty="0" err="1"/>
              <a:t>www.technologyreview.com</a:t>
            </a:r>
            <a:r>
              <a:rPr lang="en-GB" sz="1067" dirty="0"/>
              <a:t>/2019/01/21/137783/algorithms-criminal-justice-ai/</a:t>
            </a:r>
            <a:endParaRPr lang="en-DE" sz="1067" dirty="0"/>
          </a:p>
          <a:p>
            <a:r>
              <a:rPr lang="de-DE" sz="1067" dirty="0"/>
              <a:t>Simon </a:t>
            </a:r>
            <a:r>
              <a:rPr lang="de-DE" sz="1067" dirty="0" err="1"/>
              <a:t>Hurtz</a:t>
            </a:r>
            <a:r>
              <a:rPr lang="de-DE" sz="1067" dirty="0"/>
              <a:t>. 2019. </a:t>
            </a:r>
            <a:r>
              <a:rPr lang="de-DE" sz="1067" dirty="0" err="1"/>
              <a:t>Youtube</a:t>
            </a:r>
            <a:r>
              <a:rPr lang="de-DE" sz="1067" dirty="0"/>
              <a:t> verwechselt Feuer in Paris mit 9/11. Süddeutsche Zeitung. </a:t>
            </a:r>
            <a:r>
              <a:rPr lang="de-DE" sz="1067" dirty="0">
                <a:hlinkClick r:id="rId3"/>
              </a:rPr>
              <a:t>https://www.sueddeutsche.de/digital/paris-notre-dame-youtube-algorithmus-filter-1.4411910</a:t>
            </a:r>
            <a:endParaRPr lang="en-DE" sz="1067" dirty="0"/>
          </a:p>
          <a:p>
            <a:r>
              <a:rPr lang="en-US" sz="1067" dirty="0" err="1"/>
              <a:t>Shagun</a:t>
            </a:r>
            <a:r>
              <a:rPr lang="en-US" sz="1067" dirty="0"/>
              <a:t> </a:t>
            </a:r>
            <a:r>
              <a:rPr lang="en-US" sz="1067" dirty="0" err="1"/>
              <a:t>Jhaver</a:t>
            </a:r>
            <a:r>
              <a:rPr lang="en-US" sz="1067" dirty="0"/>
              <a:t>, Yoni </a:t>
            </a:r>
            <a:r>
              <a:rPr lang="en-US" sz="1067" dirty="0" err="1"/>
              <a:t>Karpfen</a:t>
            </a:r>
            <a:r>
              <a:rPr lang="en-US" sz="1067" dirty="0"/>
              <a:t>, and Judd </a:t>
            </a:r>
            <a:r>
              <a:rPr lang="en-US" sz="1067" dirty="0" err="1"/>
              <a:t>Antin</a:t>
            </a:r>
            <a:r>
              <a:rPr lang="en-US" sz="1067" dirty="0"/>
              <a:t>. 2018. Algorithmic Anxiety and Coping Strategies of Airbnb Hosts. In Proceedings of the 2018 CHI Conference on Human Factors in Computing Systems (CHI ’18). ACM, New York, NY, USA, Article 421, 12 pages. DOI: </a:t>
            </a:r>
            <a:r>
              <a:rPr lang="en-US" sz="1067" dirty="0">
                <a:hlinkClick r:id="rId4"/>
              </a:rPr>
              <a:t>https://doi.org/10.1145/3173574.3173995</a:t>
            </a:r>
            <a:r>
              <a:rPr lang="en-US" sz="1067" dirty="0"/>
              <a:t> </a:t>
            </a:r>
          </a:p>
          <a:p>
            <a:r>
              <a:rPr lang="en-US" sz="1067" dirty="0" err="1"/>
              <a:t>Kayser</a:t>
            </a:r>
            <a:r>
              <a:rPr lang="en-US" sz="1067" dirty="0"/>
              <a:t>-Brill, Nicolas. 2020a. </a:t>
            </a:r>
            <a:r>
              <a:rPr lang="en-GB" sz="1067" dirty="0"/>
              <a:t>Female historians and male nurses do not exist, Google Translate tells its European users. Algorithm Watch. https://</a:t>
            </a:r>
            <a:r>
              <a:rPr lang="en-GB" sz="1067" dirty="0" err="1"/>
              <a:t>algorithmwatch.org</a:t>
            </a:r>
            <a:r>
              <a:rPr lang="en-GB" sz="1067" dirty="0"/>
              <a:t>/</a:t>
            </a:r>
            <a:r>
              <a:rPr lang="en-GB" sz="1067" dirty="0" err="1"/>
              <a:t>en</a:t>
            </a:r>
            <a:r>
              <a:rPr lang="en-GB" sz="1067" dirty="0"/>
              <a:t>/story/google-translate-gender-bias/</a:t>
            </a:r>
            <a:endParaRPr lang="en-DE" sz="1067" dirty="0"/>
          </a:p>
          <a:p>
            <a:r>
              <a:rPr lang="en-US" sz="1067" dirty="0" err="1"/>
              <a:t>Kayser</a:t>
            </a:r>
            <a:r>
              <a:rPr lang="en-US" sz="1067" dirty="0"/>
              <a:t>-Brill, Nicolas. 2020b. </a:t>
            </a:r>
            <a:r>
              <a:rPr lang="en-GB" sz="1067" dirty="0"/>
              <a:t>Dutch city uses algorithm to assess home value, but has no idea how it works</a:t>
            </a:r>
            <a:r>
              <a:rPr lang="en-US" sz="1067" dirty="0"/>
              <a:t>. Algorithm Watch. </a:t>
            </a:r>
            <a:r>
              <a:rPr lang="en-US" sz="1067" dirty="0">
                <a:hlinkClick r:id="rId5"/>
              </a:rPr>
              <a:t>https://algorithmwatch.org/en/story/woz-castricum-gdpr-art-22/</a:t>
            </a:r>
            <a:endParaRPr lang="en-DE" sz="1067" dirty="0"/>
          </a:p>
          <a:p>
            <a:r>
              <a:rPr lang="en-US" sz="1067" dirty="0"/>
              <a:t>Been </a:t>
            </a:r>
            <a:r>
              <a:rPr lang="en-DE" sz="1067" dirty="0"/>
              <a:t>Kim, Rajiv Khanna, and Oluwasanmi O. Koyejo. "Examples are not enough, learn to criticize! criticism for interpretability." Advances in neural information processing systems 29 (2016): 2280-2288.</a:t>
            </a:r>
          </a:p>
          <a:p>
            <a:r>
              <a:rPr lang="en-GB" sz="1067" dirty="0"/>
              <a:t>Logan Kugler. 2018. AI judges and juries. </a:t>
            </a:r>
            <a:r>
              <a:rPr lang="en-GB" sz="1067" dirty="0" err="1"/>
              <a:t>Commun</a:t>
            </a:r>
            <a:r>
              <a:rPr lang="en-GB" sz="1067" dirty="0"/>
              <a:t>. ACM 61, 12 (December 2018), 19–21. </a:t>
            </a:r>
            <a:r>
              <a:rPr lang="en-GB" sz="1067" dirty="0" err="1"/>
              <a:t>DOI:https</a:t>
            </a:r>
            <a:r>
              <a:rPr lang="en-GB" sz="1067" dirty="0"/>
              <a:t>://</a:t>
            </a:r>
            <a:r>
              <a:rPr lang="en-GB" sz="1067" dirty="0" err="1"/>
              <a:t>doi.org</a:t>
            </a:r>
            <a:r>
              <a:rPr lang="en-GB" sz="1067" dirty="0"/>
              <a:t>/10.1145/3283222</a:t>
            </a:r>
            <a:endParaRPr lang="en-DE" sz="1067" dirty="0"/>
          </a:p>
          <a:p>
            <a:r>
              <a:rPr lang="en-GB" sz="1067" dirty="0"/>
              <a:t>Sam Levin. 2017. New AI can guess whether you're gay or straight from a photograph. Guardian. </a:t>
            </a:r>
            <a:r>
              <a:rPr lang="en-US" sz="1067" dirty="0">
                <a:hlinkClick r:id="rId6"/>
              </a:rPr>
              <a:t>https://www.theguardian.com/technology/2017/sep/07/new-artificial-intelligence-can-tell-whether-youre-gay-or-straight-from-a-photograph</a:t>
            </a:r>
            <a:endParaRPr lang="en-DE" sz="1067" dirty="0"/>
          </a:p>
          <a:p>
            <a:r>
              <a:rPr lang="en-DE" sz="1067" dirty="0"/>
              <a:t>Q</a:t>
            </a:r>
            <a:r>
              <a:rPr lang="de-DE" sz="1067" dirty="0"/>
              <a:t>. </a:t>
            </a:r>
            <a:r>
              <a:rPr lang="en-DE" sz="1067" dirty="0"/>
              <a:t>Vera Liao, Daniel Gruen, and Sarah Miller. 2020. Questioning the AI: Informing Design Practices for Explainable AI User Experiences. Proceedings of the 2020 CHI Conference on Human Factors in Computing Systems. Association for Computing Machinery, New York, NY, USA, 1–15. DOI:https://doi.org/10.1145/3313831.3376590</a:t>
            </a:r>
          </a:p>
          <a:p>
            <a:r>
              <a:rPr lang="en-US" sz="1067" dirty="0"/>
              <a:t>Brian Y. Lim and </a:t>
            </a:r>
            <a:r>
              <a:rPr lang="en-US" sz="1067" dirty="0" err="1"/>
              <a:t>Anind</a:t>
            </a:r>
            <a:r>
              <a:rPr lang="en-US" sz="1067" dirty="0"/>
              <a:t> K. Dey. 2009. Assessing demand for intelligibility in context-aware applications. In Proceedings of the 11th international conference on Ubiquitous computing (</a:t>
            </a:r>
            <a:r>
              <a:rPr lang="en-US" sz="1067" dirty="0" err="1"/>
              <a:t>UbiComp</a:t>
            </a:r>
            <a:r>
              <a:rPr lang="en-US" sz="1067" dirty="0"/>
              <a:t> '09). ACM, New York, NY, USA, 195-204. DOI: </a:t>
            </a:r>
            <a:r>
              <a:rPr lang="en-US" sz="1067" dirty="0">
                <a:hlinkClick r:id="rId7"/>
              </a:rPr>
              <a:t>https://doi.org/10.1145/1620545.1620576</a:t>
            </a:r>
            <a:r>
              <a:rPr lang="en-DE" sz="1067" dirty="0"/>
              <a:t> </a:t>
            </a:r>
          </a:p>
          <a:p>
            <a:endParaRPr lang="en-DE" sz="1067" dirty="0"/>
          </a:p>
        </p:txBody>
      </p:sp>
    </p:spTree>
    <p:extLst>
      <p:ext uri="{BB962C8B-B14F-4D97-AF65-F5344CB8AC3E}">
        <p14:creationId xmlns:p14="http://schemas.microsoft.com/office/powerpoint/2010/main" val="3101621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21BD-7637-F343-8789-321874F1E681}"/>
              </a:ext>
            </a:extLst>
          </p:cNvPr>
          <p:cNvSpPr>
            <a:spLocks noGrp="1"/>
          </p:cNvSpPr>
          <p:nvPr>
            <p:ph type="title"/>
          </p:nvPr>
        </p:nvSpPr>
        <p:spPr/>
        <p:txBody>
          <a:bodyPr>
            <a:normAutofit/>
          </a:bodyPr>
          <a:lstStyle/>
          <a:p>
            <a:r>
              <a:rPr lang="de-DE" dirty="0"/>
              <a:t>References</a:t>
            </a:r>
          </a:p>
        </p:txBody>
      </p:sp>
      <p:sp>
        <p:nvSpPr>
          <p:cNvPr id="7" name="Text Placeholder 6">
            <a:extLst>
              <a:ext uri="{FF2B5EF4-FFF2-40B4-BE49-F238E27FC236}">
                <a16:creationId xmlns:a16="http://schemas.microsoft.com/office/drawing/2014/main" id="{C2AB97F3-9A22-7444-9D62-0A04A671F2A4}"/>
              </a:ext>
            </a:extLst>
          </p:cNvPr>
          <p:cNvSpPr>
            <a:spLocks noGrp="1"/>
          </p:cNvSpPr>
          <p:nvPr>
            <p:ph idx="1"/>
          </p:nvPr>
        </p:nvSpPr>
        <p:spPr/>
        <p:txBody>
          <a:bodyPr>
            <a:normAutofit/>
          </a:bodyPr>
          <a:lstStyle/>
          <a:p>
            <a:r>
              <a:rPr lang="en-US" sz="1000" dirty="0"/>
              <a:t>Brian Y. Lim and </a:t>
            </a:r>
            <a:r>
              <a:rPr lang="en-US" sz="1000" dirty="0" err="1"/>
              <a:t>Anind</a:t>
            </a:r>
            <a:r>
              <a:rPr lang="en-US" sz="1000" dirty="0"/>
              <a:t> K. Dey. 2010. Toolkit to support intelligibility in context-aware applications. In Proceedings of the 12th ACM international conference on Ubiquitous computing (</a:t>
            </a:r>
            <a:r>
              <a:rPr lang="en-US" sz="1000" dirty="0" err="1"/>
              <a:t>UbiComp</a:t>
            </a:r>
            <a:r>
              <a:rPr lang="en-US" sz="1000" dirty="0"/>
              <a:t> '10). </a:t>
            </a:r>
            <a:r>
              <a:rPr lang="de-DE" sz="1000" dirty="0"/>
              <a:t>ACM, New York, NY, USA, 13-22. DOI: </a:t>
            </a:r>
            <a:r>
              <a:rPr lang="de-DE" sz="1000" dirty="0">
                <a:hlinkClick r:id="rId2"/>
              </a:rPr>
              <a:t>https://doi.org/10.1145/1864349.1864353</a:t>
            </a:r>
            <a:r>
              <a:rPr lang="en-DE" sz="1000" dirty="0"/>
              <a:t> </a:t>
            </a:r>
          </a:p>
          <a:p>
            <a:r>
              <a:rPr lang="en-US" sz="1000" dirty="0"/>
              <a:t>Brian Y. Lim and </a:t>
            </a:r>
            <a:r>
              <a:rPr lang="en-US" sz="1000" dirty="0" err="1"/>
              <a:t>Anind</a:t>
            </a:r>
            <a:r>
              <a:rPr lang="en-US" sz="1000" dirty="0"/>
              <a:t> K. Dey. 2011. Design of an Intelligible Mobile Context- aware Application. In Proceedings of the 2011 International Conference on Human Computer Interaction with Mobile Devices and Services (</a:t>
            </a:r>
            <a:r>
              <a:rPr lang="en-US" sz="1000" dirty="0" err="1"/>
              <a:t>MobileHCI</a:t>
            </a:r>
            <a:r>
              <a:rPr lang="en-US" sz="1000" dirty="0"/>
              <a:t> ’11). </a:t>
            </a:r>
            <a:r>
              <a:rPr lang="de-DE" sz="1000" dirty="0"/>
              <a:t>ACM, New York, NY, USA, 157–166. </a:t>
            </a:r>
            <a:r>
              <a:rPr lang="de-DE" sz="1000" dirty="0">
                <a:hlinkClick r:id="rId3"/>
              </a:rPr>
              <a:t>https://doi.org/10.1145/2037373.2037399</a:t>
            </a:r>
            <a:r>
              <a:rPr lang="de-DE" sz="1000" dirty="0"/>
              <a:t>  </a:t>
            </a:r>
            <a:endParaRPr lang="en-DE" sz="1000" dirty="0"/>
          </a:p>
          <a:p>
            <a:r>
              <a:rPr lang="en-US" sz="1000" dirty="0"/>
              <a:t>Sandra C. </a:t>
            </a:r>
            <a:r>
              <a:rPr lang="en-DE" sz="1000" dirty="0"/>
              <a:t>Matz, Michal Kosinski, Gideon Nave, and David J. Stillwell. </a:t>
            </a:r>
            <a:r>
              <a:rPr lang="en-US" sz="1000" dirty="0"/>
              <a:t>2017. </a:t>
            </a:r>
            <a:r>
              <a:rPr lang="en-DE" sz="1000" dirty="0"/>
              <a:t>Psychological targeting as an effective approach to digital mass persuasion. Proceedings of the national academy of sciences 114, no. 48: 12714-12719. </a:t>
            </a:r>
            <a:r>
              <a:rPr lang="en-DE" sz="1000" dirty="0">
                <a:hlinkClick r:id="rId4"/>
              </a:rPr>
              <a:t>https://doi.org/10.1073/pnas.1710966114</a:t>
            </a:r>
            <a:endParaRPr lang="en-DE" sz="1000" dirty="0"/>
          </a:p>
          <a:p>
            <a:r>
              <a:rPr lang="en-GB" sz="1000" dirty="0"/>
              <a:t>Robert R. McCrae and Paul T. Costa, Jr. 2008. The five-factor theory of personality. In O. P. John, R. W. Robins, &amp; L. A. </a:t>
            </a:r>
            <a:r>
              <a:rPr lang="en-GB" sz="1000" dirty="0" err="1"/>
              <a:t>Pervin</a:t>
            </a:r>
            <a:r>
              <a:rPr lang="en-GB" sz="1000" dirty="0"/>
              <a:t> (Eds.), Handbook of personality: Theory and research (p. 159–181). The Guilford Press. </a:t>
            </a:r>
            <a:endParaRPr lang="en-DE" sz="1000" dirty="0"/>
          </a:p>
          <a:p>
            <a:r>
              <a:rPr lang="en-US" sz="1000" dirty="0"/>
              <a:t>Tim </a:t>
            </a:r>
            <a:r>
              <a:rPr lang="en-DE" sz="1000" dirty="0"/>
              <a:t>Miller</a:t>
            </a:r>
            <a:r>
              <a:rPr lang="en-US" sz="1000" dirty="0"/>
              <a:t>. 2019. </a:t>
            </a:r>
            <a:r>
              <a:rPr lang="en-DE" sz="1000" dirty="0"/>
              <a:t>Explanation in artificial intelligence: Insights from the social sciences. Artificial Intelligence 267: 1-38.</a:t>
            </a:r>
            <a:r>
              <a:rPr lang="de-DE" sz="1000" dirty="0"/>
              <a:t> DOI: </a:t>
            </a:r>
            <a:r>
              <a:rPr lang="en-DE" sz="1000" dirty="0">
                <a:hlinkClick r:id="rId5" tooltip="Persistent link using digital object identifier"/>
              </a:rPr>
              <a:t>https://doi.org/10.1016/j.artint.2018.07.007</a:t>
            </a:r>
            <a:endParaRPr lang="en-DE" sz="1000" dirty="0"/>
          </a:p>
          <a:p>
            <a:r>
              <a:rPr lang="en-US" sz="1000" dirty="0"/>
              <a:t>Christoph Molnar. 2019. Interpretable Machine Learning: A Guide for Making Black Box Models Explainable. </a:t>
            </a:r>
            <a:r>
              <a:rPr lang="en-US" sz="1000" dirty="0">
                <a:hlinkClick r:id="rId6"/>
              </a:rPr>
              <a:t>https://christophm.github.io/interpretable-ml-book/</a:t>
            </a:r>
            <a:endParaRPr lang="en-DE" sz="1000" dirty="0"/>
          </a:p>
          <a:p>
            <a:r>
              <a:rPr lang="en-US" sz="1000" dirty="0" err="1"/>
              <a:t>Hervé</a:t>
            </a:r>
            <a:r>
              <a:rPr lang="en-US" sz="1000" dirty="0"/>
              <a:t> </a:t>
            </a:r>
            <a:r>
              <a:rPr lang="en-US" sz="1000" dirty="0" err="1"/>
              <a:t>Phaure</a:t>
            </a:r>
            <a:r>
              <a:rPr lang="en-US" sz="1000" dirty="0"/>
              <a:t> and </a:t>
            </a:r>
            <a:r>
              <a:rPr lang="en-US" sz="1000" dirty="0" err="1"/>
              <a:t>Erwan</a:t>
            </a:r>
            <a:r>
              <a:rPr lang="en-US" sz="1000" dirty="0"/>
              <a:t> Robin. 2020. </a:t>
            </a:r>
            <a:r>
              <a:rPr lang="en-GB" sz="1000" dirty="0"/>
              <a:t>Explain Artificial Intelligence for Credit Risk Management. Deloitte. </a:t>
            </a:r>
            <a:r>
              <a:rPr lang="en-GB" sz="1000" dirty="0">
                <a:hlinkClick r:id="rId7"/>
              </a:rPr>
              <a:t>https://www2.deloitte.com/content/dam/Deloitte/fr/Documents/risk/Publications/deloitte_artificial-intelligence-credit-risk.pdf</a:t>
            </a:r>
            <a:endParaRPr lang="en-GB" sz="1000" dirty="0"/>
          </a:p>
          <a:p>
            <a:r>
              <a:rPr lang="en-DE" sz="1000" dirty="0"/>
              <a:t>Marco Tulio Ribeiro, Sameer Singh, and Carlos Guestrin. 2016. "Why Should I Trust You?": Explaining the Predictions of Any Classifier. In Proceedings of the 22nd ACM SIGKDD International Conference on Knowledge Discovery and Data Mining (KDD '16). Association for Computing Machinery, New York, NY, USA, 1135–1144. DOI:https://doi.org/10.1145/2939672.2939778</a:t>
            </a:r>
          </a:p>
          <a:p>
            <a:r>
              <a:rPr lang="en-DE" sz="1000" dirty="0"/>
              <a:t>Ben Shneiderman. 2020. Bridging the Gap Between Ethics and Practice: Guidelines for Reliable, Safe, and Trustworthy Human-centered AI Systems. ACM Trans. Interact. Intell. Syst.10, 4, Article 26 (December 2020), 31 pages. DOI:https://doi.org/10.1145/3419764</a:t>
            </a:r>
          </a:p>
          <a:p>
            <a:r>
              <a:rPr lang="de-DE" sz="1000" dirty="0"/>
              <a:t>Clemens </a:t>
            </a:r>
            <a:r>
              <a:rPr lang="en-DE" sz="1000" dirty="0"/>
              <a:t>Stachl, Quay Au, Ramona Schoedel, Samuel D. Gosling, Gabriella M. Harari, Daniel Buschek, Sarah Theres Völkel et al. </a:t>
            </a:r>
            <a:r>
              <a:rPr lang="de-DE" sz="1000" dirty="0"/>
              <a:t>2020. </a:t>
            </a:r>
            <a:r>
              <a:rPr lang="en-DE" sz="1000" dirty="0"/>
              <a:t>Predicting personality from patterns of behavior collected with smartphones. Proceedings of the National Academy of Sciences 117, no. 30: 17680-17687.</a:t>
            </a:r>
            <a:r>
              <a:rPr lang="en-US" sz="1000" dirty="0"/>
              <a:t> DOI: </a:t>
            </a:r>
            <a:r>
              <a:rPr lang="en-DE" sz="1000" dirty="0">
                <a:hlinkClick r:id="rId8"/>
              </a:rPr>
              <a:t>https://doi.org/10.1073/pnas.1920484117</a:t>
            </a:r>
            <a:endParaRPr lang="en-DE" sz="1000" dirty="0"/>
          </a:p>
          <a:p>
            <a:endParaRPr lang="en-DE" sz="1000" dirty="0"/>
          </a:p>
        </p:txBody>
      </p:sp>
    </p:spTree>
    <p:extLst>
      <p:ext uri="{BB962C8B-B14F-4D97-AF65-F5344CB8AC3E}">
        <p14:creationId xmlns:p14="http://schemas.microsoft.com/office/powerpoint/2010/main" val="1543663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21BD-7637-F343-8789-321874F1E681}"/>
              </a:ext>
            </a:extLst>
          </p:cNvPr>
          <p:cNvSpPr>
            <a:spLocks noGrp="1"/>
          </p:cNvSpPr>
          <p:nvPr>
            <p:ph type="title"/>
          </p:nvPr>
        </p:nvSpPr>
        <p:spPr/>
        <p:txBody>
          <a:bodyPr>
            <a:normAutofit/>
          </a:bodyPr>
          <a:lstStyle/>
          <a:p>
            <a:r>
              <a:rPr lang="de-DE" dirty="0"/>
              <a:t>References</a:t>
            </a:r>
          </a:p>
        </p:txBody>
      </p:sp>
      <p:sp>
        <p:nvSpPr>
          <p:cNvPr id="7" name="Text Placeholder 6">
            <a:extLst>
              <a:ext uri="{FF2B5EF4-FFF2-40B4-BE49-F238E27FC236}">
                <a16:creationId xmlns:a16="http://schemas.microsoft.com/office/drawing/2014/main" id="{C2AB97F3-9A22-7444-9D62-0A04A671F2A4}"/>
              </a:ext>
            </a:extLst>
          </p:cNvPr>
          <p:cNvSpPr>
            <a:spLocks noGrp="1"/>
          </p:cNvSpPr>
          <p:nvPr>
            <p:ph idx="1"/>
          </p:nvPr>
        </p:nvSpPr>
        <p:spPr/>
        <p:txBody>
          <a:bodyPr>
            <a:normAutofit/>
          </a:bodyPr>
          <a:lstStyle/>
          <a:p>
            <a:r>
              <a:rPr lang="en-US" sz="1067" dirty="0"/>
              <a:t>Nava </a:t>
            </a:r>
            <a:r>
              <a:rPr lang="en-US" sz="1067" dirty="0" err="1"/>
              <a:t>Tintarev</a:t>
            </a:r>
            <a:r>
              <a:rPr lang="en-US" sz="1067" dirty="0"/>
              <a:t> and Judith </a:t>
            </a:r>
            <a:r>
              <a:rPr lang="en-US" sz="1067" dirty="0" err="1"/>
              <a:t>Masthoff</a:t>
            </a:r>
            <a:r>
              <a:rPr lang="en-US" sz="1067" dirty="0"/>
              <a:t>. 2012. Evaluating the effectiveness of explanations for recommender systems. User Modeling and User-Adapted Interaction 22.4-5: 399-439. DOI: </a:t>
            </a:r>
            <a:r>
              <a:rPr lang="en-DE" sz="1067" dirty="0">
                <a:hlinkClick r:id="rId2"/>
              </a:rPr>
              <a:t>https://doi.org/10.1007/s11257-011-9117-5</a:t>
            </a:r>
            <a:endParaRPr lang="en-DE" sz="1067" dirty="0"/>
          </a:p>
          <a:p>
            <a:r>
              <a:rPr lang="en-DE" sz="1067" dirty="0"/>
              <a:t>Sarah Theres Völkel, Renate Haeuslschmid, Anna Werner, Heinrich Hussmann, and Andreas Butz. 2020. How to Trick AI: Users' Strategies for Protecting Themselves from Automatic Personality Assessment. Proceedings of the 2020 CHI Conference on Human Factors in Computing Systems. Association for Computing Machinery, New York, NY, USA, 1–15. DOI:https://doi.org/10.1145/3313831.3376877</a:t>
            </a:r>
          </a:p>
          <a:p>
            <a:r>
              <a:rPr lang="de-DE" sz="1067" dirty="0" err="1"/>
              <a:t>Yilun</a:t>
            </a:r>
            <a:r>
              <a:rPr lang="de-DE" sz="1067" dirty="0"/>
              <a:t> Wang </a:t>
            </a:r>
            <a:r>
              <a:rPr lang="de-DE" sz="1067" dirty="0" err="1"/>
              <a:t>and</a:t>
            </a:r>
            <a:r>
              <a:rPr lang="de-DE" sz="1067" dirty="0"/>
              <a:t> Michal Kosinski. </a:t>
            </a:r>
            <a:r>
              <a:rPr lang="en-US" sz="1067" dirty="0"/>
              <a:t>2018. </a:t>
            </a:r>
            <a:r>
              <a:rPr lang="en-GB" sz="1067" dirty="0"/>
              <a:t>Deep neural networks are more accurate than humans at detecting sexual orientation from facial images. Journal of personality and social psychology 114.2: 246. DOI: </a:t>
            </a:r>
            <a:r>
              <a:rPr lang="en-DE" sz="1067" dirty="0">
                <a:hlinkClick r:id="rId3"/>
              </a:rPr>
              <a:t>https://doi.org/10.1037/pspa0000098</a:t>
            </a:r>
            <a:endParaRPr lang="en-DE" sz="1067" dirty="0"/>
          </a:p>
          <a:p>
            <a:r>
              <a:rPr lang="de-DE" sz="1067" dirty="0"/>
              <a:t>Julia K. </a:t>
            </a:r>
            <a:r>
              <a:rPr lang="en-DE" sz="1067" dirty="0"/>
              <a:t>Winkler, Christine Fink, Ferdinand Toberer, Alexander Enk, Teresa Deinlein, Rainer Hofmann-Wellenhof, Luc Thomas et al. </a:t>
            </a:r>
            <a:r>
              <a:rPr lang="de-DE" sz="1067" dirty="0"/>
              <a:t>2019. </a:t>
            </a:r>
            <a:r>
              <a:rPr lang="en-DE" sz="1067" dirty="0"/>
              <a:t>Association between surgical skin markings in dermoscopic images and diagnostic performance of a deep learning convolutional neural network for melanoma recognition. JAMA dermatology 155, no. 10: 1135-1141. </a:t>
            </a:r>
            <a:r>
              <a:rPr lang="de-DE" sz="1067" dirty="0"/>
              <a:t>DOI</a:t>
            </a:r>
            <a:r>
              <a:rPr lang="en-DE" sz="1067" dirty="0"/>
              <a:t>:10.1001/jamadermatol.2019.1735</a:t>
            </a:r>
          </a:p>
          <a:p>
            <a:r>
              <a:rPr lang="de-DE" sz="1067" dirty="0" err="1"/>
              <a:t>Yudkowsky</a:t>
            </a:r>
            <a:r>
              <a:rPr lang="de-DE" sz="1067" dirty="0"/>
              <a:t>, </a:t>
            </a:r>
            <a:r>
              <a:rPr lang="de-DE" sz="1067" dirty="0" err="1"/>
              <a:t>Eliezer</a:t>
            </a:r>
            <a:r>
              <a:rPr lang="de-DE" sz="1067" dirty="0"/>
              <a:t>. 2008. </a:t>
            </a:r>
            <a:r>
              <a:rPr lang="de-DE" sz="1067" dirty="0" err="1"/>
              <a:t>Artificial</a:t>
            </a:r>
            <a:r>
              <a:rPr lang="de-DE" sz="1067" dirty="0"/>
              <a:t> </a:t>
            </a:r>
            <a:r>
              <a:rPr lang="de-DE" sz="1067" dirty="0" err="1"/>
              <a:t>Intelligence</a:t>
            </a:r>
            <a:r>
              <a:rPr lang="de-DE" sz="1067" dirty="0"/>
              <a:t> </a:t>
            </a:r>
            <a:r>
              <a:rPr lang="de-DE" sz="1067" dirty="0" err="1"/>
              <a:t>as</a:t>
            </a:r>
            <a:r>
              <a:rPr lang="de-DE" sz="1067" dirty="0"/>
              <a:t> a Positive </a:t>
            </a:r>
            <a:r>
              <a:rPr lang="de-DE" sz="1067" dirty="0" err="1"/>
              <a:t>and</a:t>
            </a:r>
            <a:r>
              <a:rPr lang="de-DE" sz="1067" dirty="0"/>
              <a:t> Negative </a:t>
            </a:r>
            <a:r>
              <a:rPr lang="de-DE" sz="1067" dirty="0" err="1"/>
              <a:t>Factor</a:t>
            </a:r>
            <a:r>
              <a:rPr lang="de-DE" sz="1067" dirty="0"/>
              <a:t> in Global </a:t>
            </a:r>
            <a:r>
              <a:rPr lang="de-DE" sz="1067" dirty="0" err="1"/>
              <a:t>Risk</a:t>
            </a:r>
            <a:r>
              <a:rPr lang="de-DE" sz="1067" dirty="0"/>
              <a:t>. In Global </a:t>
            </a:r>
            <a:r>
              <a:rPr lang="de-DE" sz="1067" dirty="0" err="1"/>
              <a:t>Catastrophic</a:t>
            </a:r>
            <a:r>
              <a:rPr lang="de-DE" sz="1067" dirty="0"/>
              <a:t> </a:t>
            </a:r>
            <a:r>
              <a:rPr lang="de-DE" sz="1067" dirty="0" err="1"/>
              <a:t>Risks</a:t>
            </a:r>
            <a:r>
              <a:rPr lang="de-DE" sz="1067" dirty="0"/>
              <a:t>, </a:t>
            </a:r>
            <a:r>
              <a:rPr lang="de-DE" sz="1067" dirty="0" err="1"/>
              <a:t>edited</a:t>
            </a:r>
            <a:r>
              <a:rPr lang="de-DE" sz="1067" dirty="0"/>
              <a:t> </a:t>
            </a:r>
            <a:r>
              <a:rPr lang="de-DE" sz="1067" dirty="0" err="1"/>
              <a:t>by</a:t>
            </a:r>
            <a:r>
              <a:rPr lang="de-DE" sz="1067" dirty="0"/>
              <a:t> Nick </a:t>
            </a:r>
            <a:r>
              <a:rPr lang="de-DE" sz="1067" dirty="0" err="1"/>
              <a:t>Bostrom</a:t>
            </a:r>
            <a:r>
              <a:rPr lang="de-DE" sz="1067" dirty="0"/>
              <a:t> </a:t>
            </a:r>
            <a:r>
              <a:rPr lang="de-DE" sz="1067" dirty="0" err="1"/>
              <a:t>and</a:t>
            </a:r>
            <a:r>
              <a:rPr lang="de-DE" sz="1067" dirty="0"/>
              <a:t> Milan M. </a:t>
            </a:r>
            <a:r>
              <a:rPr lang="de-DE" sz="1067" dirty="0" err="1"/>
              <a:t>Ćirković</a:t>
            </a:r>
            <a:r>
              <a:rPr lang="de-DE" sz="1067" dirty="0"/>
              <a:t>, 308–345. New York: Oxford University Press. </a:t>
            </a:r>
            <a:r>
              <a:rPr lang="de-DE" sz="1067" dirty="0">
                <a:hlinkClick r:id="rId4"/>
              </a:rPr>
              <a:t>https://intelligence.org/files/AIPosNegFactor.pdf</a:t>
            </a:r>
            <a:r>
              <a:rPr lang="de-DE" sz="1067" dirty="0"/>
              <a:t> </a:t>
            </a:r>
          </a:p>
          <a:p>
            <a:endParaRPr lang="en-DE" sz="1067" dirty="0"/>
          </a:p>
          <a:p>
            <a:endParaRPr lang="en-DE" sz="1067" dirty="0"/>
          </a:p>
          <a:p>
            <a:endParaRPr lang="en-DE" sz="667" dirty="0"/>
          </a:p>
        </p:txBody>
      </p:sp>
    </p:spTree>
    <p:extLst>
      <p:ext uri="{BB962C8B-B14F-4D97-AF65-F5344CB8AC3E}">
        <p14:creationId xmlns:p14="http://schemas.microsoft.com/office/powerpoint/2010/main" val="78769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3ABB-E6D9-284A-B24A-5525C77FA8CD}"/>
              </a:ext>
            </a:extLst>
          </p:cNvPr>
          <p:cNvSpPr>
            <a:spLocks noGrp="1"/>
          </p:cNvSpPr>
          <p:nvPr>
            <p:ph type="title"/>
          </p:nvPr>
        </p:nvSpPr>
        <p:spPr>
          <a:xfrm>
            <a:off x="838200" y="365125"/>
            <a:ext cx="10615246" cy="1325563"/>
          </a:xfrm>
        </p:spPr>
        <p:txBody>
          <a:bodyPr/>
          <a:lstStyle/>
          <a:p>
            <a:r>
              <a:rPr lang="en-DE" dirty="0"/>
              <a:t>The Black Box Problem of Machine Learning</a:t>
            </a:r>
          </a:p>
        </p:txBody>
      </p:sp>
      <p:sp>
        <p:nvSpPr>
          <p:cNvPr id="3" name="Content Placeholder 2">
            <a:extLst>
              <a:ext uri="{FF2B5EF4-FFF2-40B4-BE49-F238E27FC236}">
                <a16:creationId xmlns:a16="http://schemas.microsoft.com/office/drawing/2014/main" id="{9E364EFF-3B89-344C-8225-F1CD8C5A0E26}"/>
              </a:ext>
            </a:extLst>
          </p:cNvPr>
          <p:cNvSpPr>
            <a:spLocks noGrp="1"/>
          </p:cNvSpPr>
          <p:nvPr>
            <p:ph idx="1"/>
          </p:nvPr>
        </p:nvSpPr>
        <p:spPr>
          <a:xfrm>
            <a:off x="3962400" y="2520462"/>
            <a:ext cx="7391400" cy="3083170"/>
          </a:xfrm>
        </p:spPr>
        <p:txBody>
          <a:bodyPr/>
          <a:lstStyle/>
          <a:p>
            <a:pPr marL="0" indent="0">
              <a:buNone/>
            </a:pPr>
            <a:r>
              <a:rPr lang="en-GB" i="1" dirty="0"/>
              <a:t>“[…] stems from the </a:t>
            </a:r>
            <a:r>
              <a:rPr lang="en-GB" b="1" i="1" dirty="0">
                <a:solidFill>
                  <a:srgbClr val="6BAAC3"/>
                </a:solidFill>
                <a:latin typeface="Lato" panose="020F0502020204030203" pitchFamily="34" charset="77"/>
              </a:rPr>
              <a:t>mismatch</a:t>
            </a:r>
            <a:r>
              <a:rPr lang="en-GB" i="1" dirty="0"/>
              <a:t> between mathematical optimization in high-dimensionality </a:t>
            </a:r>
            <a:r>
              <a:rPr lang="en-GB" b="1" i="1" dirty="0">
                <a:solidFill>
                  <a:srgbClr val="6BAAC3"/>
                </a:solidFill>
                <a:latin typeface="Lato" panose="020F0502020204030203" pitchFamily="34" charset="77"/>
              </a:rPr>
              <a:t>characteristic of machine learning</a:t>
            </a:r>
            <a:r>
              <a:rPr lang="en-GB" b="1" i="1" dirty="0">
                <a:solidFill>
                  <a:schemeClr val="accent3"/>
                </a:solidFill>
              </a:rPr>
              <a:t> </a:t>
            </a:r>
            <a:r>
              <a:rPr lang="en-GB" i="1" dirty="0"/>
              <a:t>and the </a:t>
            </a:r>
            <a:r>
              <a:rPr lang="en-GB" b="1" i="1" dirty="0">
                <a:solidFill>
                  <a:srgbClr val="6BAAC3"/>
                </a:solidFill>
                <a:latin typeface="Lato" panose="020F0502020204030203" pitchFamily="34" charset="77"/>
              </a:rPr>
              <a:t>demands of human-scale reasoning</a:t>
            </a:r>
            <a:r>
              <a:rPr lang="en-GB" b="1" i="1" dirty="0"/>
              <a:t> </a:t>
            </a:r>
            <a:r>
              <a:rPr lang="en-GB" i="1" dirty="0"/>
              <a:t>and styles of semantic interpretation.”</a:t>
            </a:r>
            <a:r>
              <a:rPr lang="en-DE" i="1" dirty="0"/>
              <a:t>	</a:t>
            </a:r>
          </a:p>
          <a:p>
            <a:pPr marL="0" indent="0" algn="r">
              <a:buNone/>
            </a:pPr>
            <a:r>
              <a:rPr lang="en-DE" i="1" dirty="0"/>
              <a:t>						</a:t>
            </a:r>
            <a:r>
              <a:rPr lang="en-DE" sz="1600" dirty="0">
                <a:solidFill>
                  <a:srgbClr val="898989"/>
                </a:solidFill>
              </a:rPr>
              <a:t>[Burrell 2016]</a:t>
            </a:r>
            <a:endParaRPr lang="en-GB" sz="1600" dirty="0">
              <a:solidFill>
                <a:srgbClr val="898989"/>
              </a:solidFill>
            </a:endParaRPr>
          </a:p>
        </p:txBody>
      </p:sp>
      <p:sp>
        <p:nvSpPr>
          <p:cNvPr id="4" name="Slide Number Placeholder 3">
            <a:extLst>
              <a:ext uri="{FF2B5EF4-FFF2-40B4-BE49-F238E27FC236}">
                <a16:creationId xmlns:a16="http://schemas.microsoft.com/office/drawing/2014/main" id="{7BC380EE-5BD1-3F41-A574-9A2A463F03C1}"/>
              </a:ext>
            </a:extLst>
          </p:cNvPr>
          <p:cNvSpPr>
            <a:spLocks noGrp="1"/>
          </p:cNvSpPr>
          <p:nvPr>
            <p:ph type="sldNum" sz="quarter" idx="12"/>
          </p:nvPr>
        </p:nvSpPr>
        <p:spPr/>
        <p:txBody>
          <a:bodyPr/>
          <a:lstStyle/>
          <a:p>
            <a:r>
              <a:rPr lang="en-DE" dirty="0"/>
              <a:t>| </a:t>
            </a:r>
            <a:fld id="{3DF76B2C-8021-2942-A2B3-B42E91FDE4B0}" type="slidenum">
              <a:rPr lang="en-DE" smtClean="0"/>
              <a:pPr/>
              <a:t>9</a:t>
            </a:fld>
            <a:endParaRPr lang="en-DE" dirty="0"/>
          </a:p>
        </p:txBody>
      </p:sp>
      <p:pic>
        <p:nvPicPr>
          <p:cNvPr id="5" name="Picture 4">
            <a:extLst>
              <a:ext uri="{FF2B5EF4-FFF2-40B4-BE49-F238E27FC236}">
                <a16:creationId xmlns:a16="http://schemas.microsoft.com/office/drawing/2014/main" id="{7CC933C4-9655-4E42-B69E-D2900CAEBF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816" y="1892587"/>
            <a:ext cx="3072825" cy="3072825"/>
          </a:xfrm>
          <a:prstGeom prst="rect">
            <a:avLst/>
          </a:prstGeom>
        </p:spPr>
      </p:pic>
      <p:sp>
        <p:nvSpPr>
          <p:cNvPr id="6" name="TextBox 5">
            <a:extLst>
              <a:ext uri="{FF2B5EF4-FFF2-40B4-BE49-F238E27FC236}">
                <a16:creationId xmlns:a16="http://schemas.microsoft.com/office/drawing/2014/main" id="{C49DD4DB-5A83-1B42-AA1C-746180A05E58}"/>
              </a:ext>
            </a:extLst>
          </p:cNvPr>
          <p:cNvSpPr txBox="1"/>
          <p:nvPr/>
        </p:nvSpPr>
        <p:spPr>
          <a:xfrm>
            <a:off x="838200" y="4994721"/>
            <a:ext cx="2160240" cy="224933"/>
          </a:xfrm>
          <a:prstGeom prst="rect">
            <a:avLst/>
          </a:prstGeom>
          <a:noFill/>
        </p:spPr>
        <p:txBody>
          <a:bodyPr wrap="square" rtlCol="0">
            <a:spAutoFit/>
          </a:bodyPr>
          <a:lstStyle/>
          <a:p>
            <a:pPr algn="l">
              <a:lnSpc>
                <a:spcPct val="120000"/>
              </a:lnSpc>
              <a:buClr>
                <a:schemeClr val="accent3"/>
              </a:buClr>
            </a:pPr>
            <a:r>
              <a:rPr lang="en-DE" sz="800" dirty="0">
                <a:latin typeface="Lato Light" panose="020F0302020204030203" pitchFamily="34" charset="77"/>
                <a:cs typeface="Poppins" pitchFamily="2" charset="77"/>
              </a:rPr>
              <a:t>Source: Courtesy of Quay Au </a:t>
            </a:r>
          </a:p>
        </p:txBody>
      </p:sp>
    </p:spTree>
    <p:extLst>
      <p:ext uri="{BB962C8B-B14F-4D97-AF65-F5344CB8AC3E}">
        <p14:creationId xmlns:p14="http://schemas.microsoft.com/office/powerpoint/2010/main" val="2525349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TotalTime>
  <Words>10959</Words>
  <Application>Microsoft Macintosh PowerPoint</Application>
  <PresentationFormat>Widescreen</PresentationFormat>
  <Paragraphs>942</Paragraphs>
  <Slides>83</Slides>
  <Notes>63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83</vt:i4>
      </vt:variant>
    </vt:vector>
  </HeadingPairs>
  <TitlesOfParts>
    <vt:vector size="96" baseType="lpstr">
      <vt:lpstr>Lato Light</vt:lpstr>
      <vt:lpstr>Lato</vt:lpstr>
      <vt:lpstr>Source Code Pro</vt:lpstr>
      <vt:lpstr>Arial</vt:lpstr>
      <vt:lpstr>Poppins</vt:lpstr>
      <vt:lpstr>Harmonia Sans Pro Light</vt:lpstr>
      <vt:lpstr>Harmonia Sans Pro Semi Bd</vt:lpstr>
      <vt:lpstr>Harmonia Sans Pro Black</vt:lpstr>
      <vt:lpstr>Calibri Light</vt:lpstr>
      <vt:lpstr>Calibri</vt:lpstr>
      <vt:lpstr>Wingdings</vt:lpstr>
      <vt:lpstr>Lato Black</vt:lpstr>
      <vt:lpstr>Office Theme</vt:lpstr>
      <vt:lpstr>PowerPoint Presentation</vt:lpstr>
      <vt:lpstr>About Me</vt:lpstr>
      <vt:lpstr>“By far the greatest danger of Artificial Intelligence is that people conclude too early that they understand it.” </vt:lpstr>
      <vt:lpstr>Overview</vt:lpstr>
      <vt:lpstr>Transparency for Intelligent Systems</vt:lpstr>
      <vt:lpstr>Overview</vt:lpstr>
      <vt:lpstr>The “Clever Hans” Problem</vt:lpstr>
      <vt:lpstr>The “Clever Hans” Problem</vt:lpstr>
      <vt:lpstr>The Black Box Problem of Machine Learning</vt:lpstr>
      <vt:lpstr>The Black Box Problem of Machine Learning</vt:lpstr>
      <vt:lpstr>The Black Box Problem of Machine Learning</vt:lpstr>
      <vt:lpstr>The Black Box Problem of Machine Learning</vt:lpstr>
      <vt:lpstr>The Black Box Problem of Machine Learning</vt:lpstr>
      <vt:lpstr>The Black Box Problem of Machine Learning</vt:lpstr>
      <vt:lpstr>Discussion</vt:lpstr>
      <vt:lpstr>Overview</vt:lpstr>
      <vt:lpstr>AI in the Courtroom</vt:lpstr>
      <vt:lpstr>AI in Financing</vt:lpstr>
      <vt:lpstr>AI in Recruiting</vt:lpstr>
      <vt:lpstr>Does AI Have a “Gaydar”?</vt:lpstr>
      <vt:lpstr>AI Acting Information Control?</vt:lpstr>
      <vt:lpstr>AI as Translator?</vt:lpstr>
      <vt:lpstr>Everyday Challenges with Intelligent Systems</vt:lpstr>
      <vt:lpstr>Right to Explanation in the GDPR</vt:lpstr>
      <vt:lpstr>Overview</vt:lpstr>
      <vt:lpstr>Human-Centred Artificial Intelligence</vt:lpstr>
      <vt:lpstr>What is Explainability?</vt:lpstr>
      <vt:lpstr>Applications of Explainability</vt:lpstr>
      <vt:lpstr>Model Validation</vt:lpstr>
      <vt:lpstr>Model Validation</vt:lpstr>
      <vt:lpstr>Model Debugging</vt:lpstr>
      <vt:lpstr>Model Debugging</vt:lpstr>
      <vt:lpstr>Knowledge Discovery</vt:lpstr>
      <vt:lpstr>Local vs Global Interpretability</vt:lpstr>
      <vt:lpstr>Intrinsic vs Post-hoc Interpretability</vt:lpstr>
      <vt:lpstr>Intrinsic Interpretability</vt:lpstr>
      <vt:lpstr>Intrinsic vs Post-hoc Interpretability</vt:lpstr>
      <vt:lpstr>Local Interpretable Model-Agnostic Explanations (LIME)</vt:lpstr>
      <vt:lpstr>Local Interpretable Model-Agnostic Explanations (LIME)</vt:lpstr>
      <vt:lpstr>Local Interpretable Model-Agnostic Explanations (LIME)</vt:lpstr>
      <vt:lpstr>Local Interpretable Model-Agnostic Explanations (LIME)</vt:lpstr>
      <vt:lpstr>Local Interpretable Model-Agnostic Explanations (LIME)</vt:lpstr>
      <vt:lpstr>Local Interpretable Model-Agnostic Explanations (LIME)</vt:lpstr>
      <vt:lpstr>Local Interpretable Model-Agnostic Explanations (LIME)</vt:lpstr>
      <vt:lpstr>Trade-Off Interpretability &amp; Accuracy</vt:lpstr>
      <vt:lpstr>Overview</vt:lpstr>
      <vt:lpstr>Discussion</vt:lpstr>
      <vt:lpstr>Challenges for HCI Research</vt:lpstr>
      <vt:lpstr>Local vs Global Explanation</vt:lpstr>
      <vt:lpstr>Local vs Global Explanation</vt:lpstr>
      <vt:lpstr>What to Explain</vt:lpstr>
      <vt:lpstr>Explanations in Today’s Systems</vt:lpstr>
      <vt:lpstr>Explanations in Today’s Systems</vt:lpstr>
      <vt:lpstr>Which Questions Do Users Have?</vt:lpstr>
      <vt:lpstr>Insights from Social Sciences</vt:lpstr>
      <vt:lpstr>Contrastive example-based Explanations</vt:lpstr>
      <vt:lpstr>Insights from Social Sciences</vt:lpstr>
      <vt:lpstr>Explanations Are Selective</vt:lpstr>
      <vt:lpstr>Insights from Social Sciences</vt:lpstr>
      <vt:lpstr>Insights from Social Sciences</vt:lpstr>
      <vt:lpstr>Explanations Are Conversational</vt:lpstr>
      <vt:lpstr>Post-hoc vs Interactive Explanations</vt:lpstr>
      <vt:lpstr>Interactive Explanations</vt:lpstr>
      <vt:lpstr>Placebo Explanations</vt:lpstr>
      <vt:lpstr>Discussion</vt:lpstr>
      <vt:lpstr>Overview</vt:lpstr>
      <vt:lpstr>Which Problems Do Users Face?</vt:lpstr>
      <vt:lpstr>Research Design</vt:lpstr>
      <vt:lpstr>Research Design</vt:lpstr>
      <vt:lpstr>Support Strategies</vt:lpstr>
      <vt:lpstr>Lack of Feedback Opportunities</vt:lpstr>
      <vt:lpstr>Lack of Feedback Opportunities</vt:lpstr>
      <vt:lpstr>Lack of User Control</vt:lpstr>
      <vt:lpstr>Lack of User Control</vt:lpstr>
      <vt:lpstr>Take Aways</vt:lpstr>
      <vt:lpstr>Beyond Explainability</vt:lpstr>
      <vt:lpstr>Overview</vt:lpstr>
      <vt:lpstr>Thank you to Malin Eiband and Michael Chromik - who contributed to earlier versions of this slide deck</vt:lpstr>
      <vt:lpstr>References</vt:lpstr>
      <vt:lpstr>References</vt:lpstr>
      <vt:lpstr>References</vt:lpstr>
      <vt:lpstr>References</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Intelligent User Interfaces </dc:title>
  <dc:subject>Explainable AI</dc:subject>
  <dc:creator>Sarah Sarah</dc:creator>
  <cp:keywords/>
  <dc:description/>
  <cp:lastModifiedBy>Microsoft Office User</cp:lastModifiedBy>
  <cp:revision>106</cp:revision>
  <dcterms:created xsi:type="dcterms:W3CDTF">2021-01-20T09:52:45Z</dcterms:created>
  <dcterms:modified xsi:type="dcterms:W3CDTF">2021-01-28T15:35:58Z</dcterms:modified>
  <cp:category/>
</cp:coreProperties>
</file>