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3.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66"/>
  </p:notes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20" r:id="rId65"/>
  </p:sldIdLst>
  <p:sldSz cx="12192000" cy="6858000"/>
  <p:notesSz cx="6858000" cy="9144000"/>
  <p:embeddedFontLst>
    <p:embeddedFont>
      <p:font typeface="Calibri" panose="020F0502020204030204" pitchFamily="34" charset="0"/>
      <p:regular r:id="rId67"/>
      <p:bold r:id="rId68"/>
      <p:italic r:id="rId69"/>
      <p:boldItalic r:id="rId70"/>
    </p:embeddedFont>
    <p:embeddedFont>
      <p:font typeface="Helvetica Neue" panose="02000503000000020004" pitchFamily="2" charset="0"/>
      <p:regular r:id="rId71"/>
      <p:bold r:id="rId72"/>
      <p:italic r:id="rId73"/>
      <p:boldItalic r:id="rId74"/>
    </p:embeddedFont>
    <p:embeddedFont>
      <p:font typeface="Noto Sans" panose="020B050204050402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gTcjQc3xse4qZffddFzGhTonZ8L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 Leusmann" initials="" lastIdx="2" clrIdx="0"/>
  <p:cmAuthor id="1" name="Anonymous"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19" d="100"/>
          <a:sy n="119" d="100"/>
        </p:scale>
        <p:origin x="760" y="19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8.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customschemas.google.com/relationships/presentationmetadata" Target="meta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1-09T10:34:12.370" idx="1">
    <p:pos x="6000" y="0"/>
    <p:text>potentially skip</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D1Mu6LM"/>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1-10T23:58:43.848" idx="1">
    <p:pos x="438" y="1003"/>
    <p:text>challenge: over-trust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D29FsWo"/>
      </p:ext>
    </p:extLst>
  </p:cm>
  <p:cm authorId="1" dt="2024-01-10T15:00:05.110" idx="2">
    <p:pos x="438" y="1003"/>
    <p:text>ethical challenges: "Some researchers argue that
if a person believes a social robot cares about them, this is a form
of deception which can lead to harmful consequences (e.g.,  overreliance on or manipulation by a robot)" see A. Sharkey and N. Sharkey. We need to talk about deception in social robotics!
Ethics and Information Technology, 23:309–316, 2021.</p:text>
    <p:extLst>
      <p:ext uri="{C676402C-5697-4E1C-873F-D02D1690AC5C}">
        <p15:threadingInfo xmlns:p15="http://schemas.microsoft.com/office/powerpoint/2012/main" timeZoneBias="0">
          <p15:parentCm authorId="1"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D29FsWs"/>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4-01-10T16:29:10.849" idx="2">
    <p:pos x="6000" y="0"/>
    <p:text>Done till here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D4ql9s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DE"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Arial" panose="020B0604020202020204" pitchFamily="34" charset="0"/>
                <a:cs typeface="Arial" panose="020B0604020202020204" pitchFamily="34" charset="0"/>
              </a:defRPr>
            </a:lvl1pPr>
          </a:lstStyle>
          <a:p>
            <a:pPr algn="r"/>
            <a:fld id="{00000000-1234-1234-1234-123412341234}" type="slidenum">
              <a:rPr lang="en-US" sz="1200" smtClean="0">
                <a:solidFill>
                  <a:schemeClr val="dk1"/>
                </a:solidFill>
                <a:ea typeface="Calibri"/>
                <a:sym typeface="Calibri"/>
              </a:rPr>
              <a:pPr algn="r"/>
              <a:t>‹#›</a:t>
            </a:fld>
            <a:endParaRPr lang="en-US"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l.acm.org/doi/pdf/10.1145/3568162.357699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Lpp1FjkOyN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Lpp1FjkOyN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Lpp1FjkOyN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Lpp1FjkOyN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YYXqxRY76qY"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youtube.com/watch?v=TKyEbTcFW5M" TargetMode="External"/><Relationship Id="rId5" Type="http://schemas.openxmlformats.org/officeDocument/2006/relationships/hyperlink" Target="https://www.youtube.com/watch?v=QIr2IYrp2rY" TargetMode="External"/><Relationship Id="rId4" Type="http://schemas.openxmlformats.org/officeDocument/2006/relationships/hyperlink" Target="https://www.youtube.com/watch?v=UOntVfjizG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dl.acm.org/doi/pdf/10.1145/3568162.3576969"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2QX-yESGaH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uman-robot-interaction.or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50" name="Google Shape;25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ad4a74f2a1_0_10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ad4a74f2a1_0_10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345" name="Google Shape;345;g2ad4a74f2a1_0_10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ad4a74f2a1_0_10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ad4a74f2a1_0_10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38162" lvl="1" indent="-180975" algn="l" rtl="0">
              <a:lnSpc>
                <a:spcPct val="90000"/>
              </a:lnSpc>
              <a:spcBef>
                <a:spcPts val="1100"/>
              </a:spcBef>
              <a:spcAft>
                <a:spcPts val="0"/>
              </a:spcAft>
              <a:buClr>
                <a:srgbClr val="89BD3E"/>
              </a:buClr>
              <a:buSzPts val="1800"/>
              <a:buFont typeface="Noto Sans Symbols"/>
              <a:buChar char="▪"/>
            </a:pPr>
            <a:r>
              <a:rPr lang="en-US" sz="2000" u="sng" dirty="0">
                <a:solidFill>
                  <a:schemeClr val="hlink"/>
                </a:solidFill>
                <a:latin typeface="Arial"/>
                <a:ea typeface="Arial"/>
                <a:cs typeface="Arial"/>
                <a:sym typeface="Arial"/>
                <a:hlinkClick r:id="rId3"/>
              </a:rPr>
              <a:t>https://dl.acm.org/doi/pdf/10.1145/3568162.3576999</a:t>
            </a:r>
            <a:r>
              <a:rPr lang="en-US" sz="2000" dirty="0">
                <a:latin typeface="Arial"/>
                <a:ea typeface="Arial"/>
                <a:cs typeface="Arial"/>
                <a:sym typeface="Arial"/>
              </a:rPr>
              <a:t> </a:t>
            </a:r>
            <a:endParaRPr sz="1300" dirty="0">
              <a:latin typeface="Arial" panose="020B0604020202020204" pitchFamily="34" charset="0"/>
              <a:cs typeface="Arial" panose="020B0604020202020204" pitchFamily="34" charset="0"/>
            </a:endParaRPr>
          </a:p>
        </p:txBody>
      </p:sp>
      <p:sp>
        <p:nvSpPr>
          <p:cNvPr id="358" name="Google Shape;358;g2ad4a74f2a1_0_10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adbbe339b2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2adbbe339b2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368" name="Google Shape;368;g2adbbe339b2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adbbe339b2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adbbe339b2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380" name="Google Shape;380;g2adbbe339b2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adbe2891cd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2adbe2891cd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393" name="Google Shape;393;g2adbe2891cd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adbe2891cd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2adbe2891cd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406" name="Google Shape;406;g2adbe2891cd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acd5be173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acd5be1732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419" name="Google Shape;419;g2acd5be1732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acd5be1732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2acd5be1732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428" name="Google Shape;428;g2acd5be1732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ad89d960ae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ad89d960ae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438" name="Google Shape;438;g2ad89d960ae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ad4a74f2a1_0_1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ad4a74f2a1_0_1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449" name="Google Shape;449;g2ad4a74f2a1_0_1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ad4a74f2a1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So lets start with the motivation of my topic and also todays talk.</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For now robots are mostly used in industry settings to do the heavy lifting tasks and automated tasks for us</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These robots are mostly operated with out any direct human input or contact.</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Often times it would even be dangerous to get near these robots, due to the forces they can output. </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p:txBody>
      </p:sp>
      <p:sp>
        <p:nvSpPr>
          <p:cNvPr id="274" name="Google Shape;274;g2ad4a74f2a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acd5be1732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2acd5be1732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100"/>
              </a:spcBef>
              <a:spcAft>
                <a:spcPts val="0"/>
              </a:spcAft>
              <a:buClr>
                <a:srgbClr val="89BD3E"/>
              </a:buClr>
              <a:buSzPts val="2400"/>
              <a:buFont typeface="Noto Sans Symbols"/>
              <a:buChar char="▪"/>
            </a:pPr>
            <a:r>
              <a:rPr lang="en-US" sz="2200" u="sng" dirty="0">
                <a:solidFill>
                  <a:schemeClr val="hlink"/>
                </a:solidFill>
                <a:latin typeface="Arial"/>
                <a:ea typeface="Arial"/>
                <a:cs typeface="Arial"/>
                <a:sym typeface="Arial"/>
                <a:hlinkClick r:id="rId3"/>
              </a:rPr>
              <a:t>https://www.youtube.com/watch?v=Lpp1FjkOyN4</a:t>
            </a:r>
            <a:r>
              <a:rPr lang="en-US" sz="2200" dirty="0">
                <a:latin typeface="Arial"/>
                <a:ea typeface="Arial"/>
                <a:cs typeface="Arial"/>
                <a:sym typeface="Arial"/>
              </a:rPr>
              <a:t> (Lecture)</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462" name="Google Shape;462;g2acd5be1732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ad4a74f2a1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2ad4a74f2a1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475" name="Google Shape;475;g2ad4a74f2a1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ad4a74f2a1_0_9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2ad4a74f2a1_0_9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100"/>
              </a:spcBef>
              <a:spcAft>
                <a:spcPts val="0"/>
              </a:spcAft>
              <a:buClr>
                <a:srgbClr val="89BD3E"/>
              </a:buClr>
              <a:buSzPts val="2400"/>
              <a:buFont typeface="Noto Sans Symbols"/>
              <a:buChar char="▪"/>
            </a:pPr>
            <a:r>
              <a:rPr lang="en-US" sz="2200" u="sng" dirty="0">
                <a:solidFill>
                  <a:schemeClr val="hlink"/>
                </a:solidFill>
                <a:latin typeface="Arial"/>
                <a:ea typeface="Arial"/>
                <a:cs typeface="Arial"/>
                <a:sym typeface="Arial"/>
                <a:hlinkClick r:id="rId3"/>
              </a:rPr>
              <a:t>https://www.youtube.com/watch?v=Lpp1FjkOyN4</a:t>
            </a:r>
            <a:r>
              <a:rPr lang="en-US" sz="2200" dirty="0">
                <a:latin typeface="Arial"/>
                <a:ea typeface="Arial"/>
                <a:cs typeface="Arial"/>
                <a:sym typeface="Arial"/>
              </a:rPr>
              <a:t> (Lecture)</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484" name="Google Shape;484;g2ad4a74f2a1_0_9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adbe2891c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2adbe2891c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100"/>
              </a:spcBef>
              <a:spcAft>
                <a:spcPts val="0"/>
              </a:spcAft>
              <a:buClr>
                <a:srgbClr val="89BD3E"/>
              </a:buClr>
              <a:buSzPts val="2400"/>
              <a:buFont typeface="Noto Sans Symbols"/>
              <a:buChar char="▪"/>
            </a:pPr>
            <a:r>
              <a:rPr lang="en-US" sz="2200" u="sng" dirty="0">
                <a:solidFill>
                  <a:schemeClr val="hlink"/>
                </a:solidFill>
                <a:latin typeface="Arial"/>
                <a:ea typeface="Arial"/>
                <a:cs typeface="Arial"/>
                <a:sym typeface="Arial"/>
                <a:hlinkClick r:id="rId3"/>
              </a:rPr>
              <a:t>https://www.youtube.com/watch?v=Lpp1FjkOyN4</a:t>
            </a:r>
            <a:r>
              <a:rPr lang="en-US" sz="2200" dirty="0">
                <a:latin typeface="Arial"/>
                <a:ea typeface="Arial"/>
                <a:cs typeface="Arial"/>
                <a:sym typeface="Arial"/>
              </a:rPr>
              <a:t> (Lecture)</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496" name="Google Shape;496;g2adbe2891cd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ad4a74f2a1_0_1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2ad4a74f2a1_0_1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100"/>
              </a:spcBef>
              <a:spcAft>
                <a:spcPts val="0"/>
              </a:spcAft>
              <a:buClr>
                <a:srgbClr val="89BD3E"/>
              </a:buClr>
              <a:buSzPts val="2400"/>
              <a:buFont typeface="Noto Sans Symbols"/>
              <a:buChar char="▪"/>
            </a:pPr>
            <a:r>
              <a:rPr lang="en-US" sz="2200" u="sng" dirty="0">
                <a:solidFill>
                  <a:schemeClr val="hlink"/>
                </a:solidFill>
                <a:latin typeface="Arial"/>
                <a:ea typeface="Arial"/>
                <a:cs typeface="Arial"/>
                <a:sym typeface="Arial"/>
                <a:hlinkClick r:id="rId3"/>
              </a:rPr>
              <a:t>https://www.youtube.com/watch?v=Lpp1FjkOyN4</a:t>
            </a:r>
            <a:r>
              <a:rPr lang="en-US" sz="2200" dirty="0">
                <a:latin typeface="Arial"/>
                <a:ea typeface="Arial"/>
                <a:cs typeface="Arial"/>
                <a:sym typeface="Arial"/>
              </a:rPr>
              <a:t> (Lecture)</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508" name="Google Shape;508;g2ad4a74f2a1_0_1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ae1b67305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ae1b673055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521" name="Google Shape;521;g2ae1b673055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8e6cafb9dc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28e6cafb9dc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So if we now know that humans tend to trust robots with higher levels of </a:t>
            </a:r>
            <a:r>
              <a:rPr lang="en-US" sz="1300" dirty="0" err="1">
                <a:latin typeface="Arial" panose="020B0604020202020204" pitchFamily="34" charset="0"/>
                <a:cs typeface="Arial" panose="020B0604020202020204" pitchFamily="34" charset="0"/>
              </a:rPr>
              <a:t>antropomorphsim</a:t>
            </a:r>
            <a:r>
              <a:rPr lang="en-US" sz="1300" dirty="0">
                <a:latin typeface="Arial" panose="020B0604020202020204" pitchFamily="34" charset="0"/>
                <a:cs typeface="Arial" panose="020B0604020202020204" pitchFamily="34" charset="0"/>
              </a:rPr>
              <a:t> more, and we want robots to use non-verbal communication to interact with us - a first idea is to make robots mimic humans with their communication. So for this there are two challenges: first creating these human like gestures, and second figuring out - do humans now also understand these gestures correctly</a:t>
            </a:r>
            <a:endParaRPr sz="1300" dirty="0">
              <a:latin typeface="Arial" panose="020B0604020202020204" pitchFamily="34" charset="0"/>
              <a:cs typeface="Arial" panose="020B0604020202020204" pitchFamily="34" charset="0"/>
            </a:endParaRPr>
          </a:p>
        </p:txBody>
      </p:sp>
      <p:sp>
        <p:nvSpPr>
          <p:cNvPr id="529" name="Google Shape;529;g28e6cafb9dc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ad4a74f2a1_0_9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2ad4a74f2a1_0_9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542" name="Google Shape;542;g2ad4a74f2a1_0_9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ad4a74f2a1_0_9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ad4a74f2a1_0_9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https://static1.squarespace.com/static/558995bbe4b0157c14e90f83/t/5b121823f950b792dfd50d9f/1527912491586/generative-methods-object+%281%29.pdf</a:t>
            </a:r>
            <a:endParaRPr sz="1300" dirty="0">
              <a:latin typeface="Arial" panose="020B0604020202020204" pitchFamily="34" charset="0"/>
              <a:cs typeface="Arial" panose="020B0604020202020204" pitchFamily="34" charset="0"/>
            </a:endParaRPr>
          </a:p>
        </p:txBody>
      </p:sp>
      <p:sp>
        <p:nvSpPr>
          <p:cNvPr id="554" name="Google Shape;554;g2ad4a74f2a1_0_9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ad4a74f2a1_0_9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2ad4a74f2a1_0_9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568" name="Google Shape;568;g2ad4a74f2a1_0_9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ad4a74f2a1_0_4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Robots are also great for these scenarios where humans cant go, due to in this case radiation</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However, these robots still often times require human input to solve problems they cant solve on their own.</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p:txBody>
      </p:sp>
      <p:sp>
        <p:nvSpPr>
          <p:cNvPr id="281" name="Google Shape;281;g2ad4a74f2a1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ad4a74f2a1_0_1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2ad4a74f2a1_0_1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581" name="Google Shape;581;g2ad4a74f2a1_0_1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ad4a74f2a1_0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2ad4a74f2a1_0_10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593" name="Google Shape;593;g2ad4a74f2a1_0_10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ad4a74f2a1_0_1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2ad4a74f2a1_0_13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604" name="Google Shape;604;g2ad4a74f2a1_0_13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ad4a74f2a1_0_10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2ad4a74f2a1_0_10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619" name="Google Shape;619;g2ad4a74f2a1_0_10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ad4a74f2a1_0_10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g2ad4a74f2a1_0_10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Learning from demonstration can be hard for novice users which do not know the capabilities of the robot so there is also research on how to improve that.</a:t>
            </a:r>
            <a:endParaRPr sz="1300" dirty="0">
              <a:latin typeface="Arial" panose="020B0604020202020204" pitchFamily="34" charset="0"/>
              <a:cs typeface="Arial" panose="020B0604020202020204" pitchFamily="34" charset="0"/>
            </a:endParaRPr>
          </a:p>
        </p:txBody>
      </p:sp>
      <p:sp>
        <p:nvSpPr>
          <p:cNvPr id="630" name="Google Shape;630;g2ad4a74f2a1_0_10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ad4a74f2a1_0_1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2ad4a74f2a1_0_1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641" name="Google Shape;641;g2ad4a74f2a1_0_1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acd5be1732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2acd5be1732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651" name="Google Shape;651;g2acd5be1732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adbe2891c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g2adbe2891c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663" name="Google Shape;663;g2adbe2891c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ad4a74f2a1_0_1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2ad4a74f2a1_0_1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100"/>
              </a:spcBef>
              <a:spcAft>
                <a:spcPts val="0"/>
              </a:spcAft>
              <a:buClr>
                <a:srgbClr val="89BD3E"/>
              </a:buClr>
              <a:buSzPts val="2400"/>
              <a:buFont typeface="Noto Sans Symbols"/>
              <a:buChar char="▪"/>
            </a:pPr>
            <a:r>
              <a:rPr lang="en-US" sz="2200" dirty="0">
                <a:latin typeface="Arial"/>
                <a:ea typeface="Arial"/>
                <a:cs typeface="Arial"/>
                <a:sym typeface="Arial"/>
              </a:rPr>
              <a:t>The robot should now actually support us with tasks</a:t>
            </a:r>
            <a:endParaRPr sz="2200" dirty="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dirty="0">
                <a:latin typeface="Arial"/>
                <a:ea typeface="Arial"/>
                <a:cs typeface="Arial"/>
                <a:sym typeface="Arial"/>
              </a:rPr>
              <a:t>What are the important factors? </a:t>
            </a:r>
            <a:endParaRPr sz="2200" dirty="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dirty="0">
                <a:latin typeface="Arial"/>
                <a:ea typeface="Arial"/>
                <a:cs typeface="Arial"/>
                <a:sym typeface="Arial"/>
              </a:rPr>
              <a:t>How can it support? </a:t>
            </a:r>
            <a:endParaRPr sz="2200" dirty="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dirty="0">
                <a:latin typeface="Arial"/>
                <a:ea typeface="Arial"/>
                <a:cs typeface="Arial"/>
                <a:sym typeface="Arial"/>
              </a:rPr>
              <a:t>Do tasks on its own vs supporting</a:t>
            </a:r>
            <a:endParaRPr sz="2200" dirty="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dirty="0">
                <a:latin typeface="Arial"/>
                <a:ea typeface="Arial"/>
                <a:cs typeface="Arial"/>
                <a:sym typeface="Arial"/>
              </a:rPr>
              <a:t>Handing over objects</a:t>
            </a:r>
            <a:endParaRPr sz="1300" dirty="0">
              <a:latin typeface="Arial" panose="020B0604020202020204" pitchFamily="34" charset="0"/>
              <a:cs typeface="Arial" panose="020B0604020202020204" pitchFamily="34" charset="0"/>
            </a:endParaRPr>
          </a:p>
        </p:txBody>
      </p:sp>
      <p:sp>
        <p:nvSpPr>
          <p:cNvPr id="674" name="Google Shape;674;g2ad4a74f2a1_0_12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ad4a74f2a1_0_10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2ad4a74f2a1_0_10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38162" lvl="1" indent="-180975" algn="l" rtl="0">
              <a:lnSpc>
                <a:spcPct val="90000"/>
              </a:lnSpc>
              <a:spcBef>
                <a:spcPts val="1100"/>
              </a:spcBef>
              <a:spcAft>
                <a:spcPts val="0"/>
              </a:spcAft>
              <a:buClr>
                <a:srgbClr val="89BD3E"/>
              </a:buClr>
              <a:buSzPts val="1800"/>
              <a:buFont typeface="Noto Sans Symbols"/>
              <a:buChar char="▪"/>
            </a:pPr>
            <a:r>
              <a:rPr lang="en-US" sz="2000" u="sng">
                <a:solidFill>
                  <a:schemeClr val="hlink"/>
                </a:solidFill>
                <a:latin typeface="Arial"/>
                <a:ea typeface="Arial"/>
                <a:cs typeface="Arial"/>
                <a:sym typeface="Arial"/>
                <a:hlinkClick r:id="rId3"/>
              </a:rPr>
              <a:t>https://www.youtube.com/watch?v=YYXqxRY76qY</a:t>
            </a:r>
            <a:r>
              <a:rPr lang="en-US" sz="2000">
                <a:latin typeface="Arial"/>
                <a:ea typeface="Arial"/>
                <a:cs typeface="Arial"/>
                <a:sym typeface="Arial"/>
              </a:rPr>
              <a:t> </a:t>
            </a:r>
            <a:endParaRPr sz="2000">
              <a:latin typeface="Arial"/>
              <a:ea typeface="Arial"/>
              <a:cs typeface="Arial"/>
              <a:sym typeface="Arial"/>
            </a:endParaRPr>
          </a:p>
          <a:p>
            <a:pPr marL="538162" lvl="1" indent="-193675" algn="l" rtl="0">
              <a:lnSpc>
                <a:spcPct val="90000"/>
              </a:lnSpc>
              <a:spcBef>
                <a:spcPts val="1100"/>
              </a:spcBef>
              <a:spcAft>
                <a:spcPts val="0"/>
              </a:spcAft>
              <a:buClr>
                <a:srgbClr val="89BD3E"/>
              </a:buClr>
              <a:buSzPts val="2000"/>
              <a:buFont typeface="Arial"/>
              <a:buChar char="▪"/>
            </a:pPr>
            <a:r>
              <a:rPr lang="en-US" sz="2000" u="sng">
                <a:solidFill>
                  <a:schemeClr val="hlink"/>
                </a:solidFill>
                <a:latin typeface="Arial"/>
                <a:ea typeface="Arial"/>
                <a:cs typeface="Arial"/>
                <a:sym typeface="Arial"/>
                <a:hlinkClick r:id="rId4"/>
              </a:rPr>
              <a:t>https://www.youtube.com/watch?v=UOntVfjizGg</a:t>
            </a:r>
            <a:r>
              <a:rPr lang="en-US" sz="2000">
                <a:latin typeface="Arial"/>
                <a:ea typeface="Arial"/>
                <a:cs typeface="Arial"/>
                <a:sym typeface="Arial"/>
              </a:rPr>
              <a:t> </a:t>
            </a:r>
            <a:endParaRPr sz="2000">
              <a:latin typeface="Arial"/>
              <a:ea typeface="Arial"/>
              <a:cs typeface="Arial"/>
              <a:sym typeface="Arial"/>
            </a:endParaRPr>
          </a:p>
          <a:p>
            <a:pPr marL="538162" lvl="1" indent="-193675" algn="l" rtl="0">
              <a:lnSpc>
                <a:spcPct val="90000"/>
              </a:lnSpc>
              <a:spcBef>
                <a:spcPts val="1100"/>
              </a:spcBef>
              <a:spcAft>
                <a:spcPts val="0"/>
              </a:spcAft>
              <a:buClr>
                <a:srgbClr val="89BD3E"/>
              </a:buClr>
              <a:buSzPts val="2000"/>
              <a:buFont typeface="Arial"/>
              <a:buChar char="▪"/>
            </a:pPr>
            <a:r>
              <a:rPr lang="en-US" sz="2000" u="sng">
                <a:solidFill>
                  <a:schemeClr val="hlink"/>
                </a:solidFill>
                <a:latin typeface="Arial"/>
                <a:ea typeface="Arial"/>
                <a:cs typeface="Arial"/>
                <a:sym typeface="Arial"/>
                <a:hlinkClick r:id="rId5"/>
              </a:rPr>
              <a:t>https://www.youtube.com/watch?v=QIr2IYrp2rY</a:t>
            </a:r>
            <a:r>
              <a:rPr lang="en-US" sz="2000">
                <a:latin typeface="Arial"/>
                <a:ea typeface="Arial"/>
                <a:cs typeface="Arial"/>
                <a:sym typeface="Arial"/>
              </a:rPr>
              <a:t> </a:t>
            </a:r>
            <a:endParaRPr sz="2000">
              <a:latin typeface="Arial"/>
              <a:ea typeface="Arial"/>
              <a:cs typeface="Arial"/>
              <a:sym typeface="Arial"/>
            </a:endParaRPr>
          </a:p>
          <a:p>
            <a:pPr marL="538162" lvl="1" indent="-193675" algn="l" rtl="0">
              <a:lnSpc>
                <a:spcPct val="90000"/>
              </a:lnSpc>
              <a:spcBef>
                <a:spcPts val="1100"/>
              </a:spcBef>
              <a:spcAft>
                <a:spcPts val="0"/>
              </a:spcAft>
              <a:buClr>
                <a:srgbClr val="89BD3E"/>
              </a:buClr>
              <a:buSzPts val="2000"/>
              <a:buFont typeface="Arial"/>
              <a:buChar char="▪"/>
            </a:pPr>
            <a:r>
              <a:rPr lang="en-US" sz="2000" u="sng">
                <a:solidFill>
                  <a:schemeClr val="hlink"/>
                </a:solidFill>
                <a:latin typeface="Arial"/>
                <a:ea typeface="Arial"/>
                <a:cs typeface="Arial"/>
                <a:sym typeface="Arial"/>
                <a:hlinkClick r:id="rId6"/>
              </a:rPr>
              <a:t>https://www.youtube.com/watch?v=TKyEbTcFW5M</a:t>
            </a:r>
            <a:r>
              <a:rPr lang="en-US" sz="2000">
                <a:latin typeface="Arial"/>
                <a:ea typeface="Arial"/>
                <a:cs typeface="Arial"/>
                <a:sym typeface="Arial"/>
              </a:rPr>
              <a:t> </a:t>
            </a:r>
            <a:endParaRPr sz="2000">
              <a:latin typeface="Arial"/>
              <a:ea typeface="Arial"/>
              <a:cs typeface="Arial"/>
              <a:sym typeface="Arial"/>
            </a:endParaRPr>
          </a:p>
        </p:txBody>
      </p:sp>
      <p:sp>
        <p:nvSpPr>
          <p:cNvPr id="686" name="Google Shape;686;g2ad4a74f2a1_0_10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ad4a74f2a1_0_9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ad4a74f2a1_0_9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290" name="Google Shape;290;g2ad4a74f2a1_0_9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ad4a74f2a1_0_1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2ad4a74f2a1_0_1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696" name="Google Shape;696;g2ad4a74f2a1_0_1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ad4a74f2a1_0_1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2ad4a74f2a1_0_1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706" name="Google Shape;706;g2ad4a74f2a1_0_1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ad4a74f2a1_0_1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2ad4a74f2a1_0_12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717" name="Google Shape;717;g2ad4a74f2a1_0_12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ad4a74f2a1_0_1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2ad4a74f2a1_0_1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733" name="Google Shape;733;g2ad4a74f2a1_0_1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ad4a74f2a1_0_1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ad4a74f2a1_0_12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744" name="Google Shape;744;g2ad4a74f2a1_0_12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ad4a74f2a1_0_1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2ad4a74f2a1_0_1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755" name="Google Shape;755;g2ad4a74f2a1_0_1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ad4a74f2a1_0_1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2ad4a74f2a1_0_1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770" name="Google Shape;770;g2ad4a74f2a1_0_1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acd5be1732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g2acd5be1732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We saw Non-verbal communication is essential for </a:t>
            </a:r>
            <a:r>
              <a:rPr lang="en-US" sz="1300" dirty="0" err="1">
                <a:latin typeface="Arial" panose="020B0604020202020204" pitchFamily="34" charset="0"/>
                <a:cs typeface="Arial" panose="020B0604020202020204" pitchFamily="34" charset="0"/>
              </a:rPr>
              <a:t>Cobots</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Paralinguistics: tone or loudness of voice</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Body language: e.g. posture → extrovert, introvert</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Appearance: e.g. what you wear</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basically everything but words</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NVC among humans is a common denominator</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essential for us to interpret intention</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impact the relationship you have with another person</a:t>
            </a:r>
            <a:endParaRPr sz="1300" dirty="0">
              <a:latin typeface="Arial" panose="020B0604020202020204" pitchFamily="34" charset="0"/>
              <a:cs typeface="Arial" panose="020B0604020202020204" pitchFamily="34" charset="0"/>
            </a:endParaRPr>
          </a:p>
        </p:txBody>
      </p:sp>
      <p:sp>
        <p:nvSpPr>
          <p:cNvPr id="780" name="Google Shape;780;g2acd5be1732_0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ae1b673055_6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g2ae1b673055_6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300" dirty="0">
                <a:latin typeface="Arial" panose="020B0604020202020204" pitchFamily="34" charset="0"/>
                <a:cs typeface="Arial" panose="020B0604020202020204" pitchFamily="34" charset="0"/>
              </a:rPr>
              <a:t>Proxemics is one of the  modalities</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Especially important in HRI </a:t>
            </a:r>
            <a:r>
              <a:rPr lang="en-US" sz="1300" dirty="0" err="1">
                <a:latin typeface="Arial" panose="020B0604020202020204" pitchFamily="34" charset="0"/>
                <a:cs typeface="Arial" panose="020B0604020202020204" pitchFamily="34" charset="0"/>
              </a:rPr>
              <a:t>bc</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In contrast to conventional industrial robotics, here we share the same space \w the robot</a:t>
            </a:r>
            <a:endParaRPr sz="1300" dirty="0">
              <a:latin typeface="Arial" panose="020B0604020202020204" pitchFamily="34" charset="0"/>
              <a:cs typeface="Arial" panose="020B0604020202020204" pitchFamily="34" charset="0"/>
            </a:endParaRPr>
          </a:p>
        </p:txBody>
      </p:sp>
      <p:sp>
        <p:nvSpPr>
          <p:cNvPr id="791" name="Google Shape;791;g2ae1b673055_6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ae1b67305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2ae1b67305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Hall came up with the term “Proxemics”, 4 regions, concentric circles</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Explain how humans use space in social interactions</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When we interact with each other, depending on how well we know the other person, automatically find the appropriate distance on this scale</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If distance and type of interaction don’t match, it causes discomfort</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Personal: close enough for handshake, still can see whole body</a:t>
            </a:r>
            <a:endParaRPr sz="1300" dirty="0">
              <a:latin typeface="Arial" panose="020B0604020202020204" pitchFamily="34" charset="0"/>
              <a:cs typeface="Arial" panose="020B0604020202020204" pitchFamily="34" charset="0"/>
            </a:endParaRPr>
          </a:p>
        </p:txBody>
      </p:sp>
      <p:sp>
        <p:nvSpPr>
          <p:cNvPr id="802" name="Google Shape;802;g2ae1b673055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ad4a74f2a1_0_5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Nowadays, there are now also collaborative robots, which can already do more human like tasks.</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They are used for direct human interaction in shared spaces. </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How should future interaction with them look like?</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p:txBody>
      </p:sp>
      <p:sp>
        <p:nvSpPr>
          <p:cNvPr id="298" name="Google Shape;298;g2ad4a74f2a1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ade22e9b41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2ade22e9b41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Since then a lot of research has been done to refine this (more space in front/back, dominant hand, traffic)</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When it becomes unpleasant highly depends on context (culture, eye-contact, relationship, level of interaction, object, speed, direction)</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Nevertheless these approximate boundaries continue to be quite universal</a:t>
            </a:r>
            <a:endParaRPr sz="1300" dirty="0">
              <a:latin typeface="Arial" panose="020B0604020202020204" pitchFamily="34" charset="0"/>
              <a:cs typeface="Arial" panose="020B0604020202020204" pitchFamily="34" charset="0"/>
            </a:endParaRPr>
          </a:p>
        </p:txBody>
      </p:sp>
      <p:sp>
        <p:nvSpPr>
          <p:cNvPr id="822" name="Google Shape;822;g2ade22e9b41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add318105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2add3181053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100"/>
              </a:spcBef>
              <a:spcAft>
                <a:spcPts val="0"/>
              </a:spcAft>
              <a:buNone/>
            </a:pPr>
            <a:r>
              <a:rPr lang="en-US" sz="1400">
                <a:latin typeface="Arial"/>
                <a:ea typeface="Arial"/>
                <a:cs typeface="Arial"/>
                <a:sym typeface="Arial"/>
              </a:rPr>
              <a:t>Types of scenarios typically explored in HR proxemic studies</a:t>
            </a:r>
            <a:endParaRPr sz="1400">
              <a:latin typeface="Arial"/>
              <a:ea typeface="Arial"/>
              <a:cs typeface="Arial"/>
              <a:sym typeface="Arial"/>
            </a:endParaRPr>
          </a:p>
          <a:p>
            <a:pPr marL="0" lvl="0" indent="0" algn="l" rtl="0">
              <a:lnSpc>
                <a:spcPct val="90000"/>
              </a:lnSpc>
              <a:spcBef>
                <a:spcPts val="1100"/>
              </a:spcBef>
              <a:spcAft>
                <a:spcPts val="0"/>
              </a:spcAft>
              <a:buNone/>
            </a:pPr>
            <a:r>
              <a:rPr lang="en-US" sz="1400">
                <a:latin typeface="Arial"/>
                <a:ea typeface="Arial"/>
                <a:cs typeface="Arial"/>
                <a:sym typeface="Arial"/>
              </a:rPr>
              <a:t>to evaluate speed and distance effect on human (dis)comfort</a:t>
            </a:r>
            <a:endParaRPr sz="1400">
              <a:latin typeface="Arial"/>
              <a:ea typeface="Arial"/>
              <a:cs typeface="Arial"/>
              <a:sym typeface="Arial"/>
            </a:endParaRPr>
          </a:p>
        </p:txBody>
      </p:sp>
      <p:sp>
        <p:nvSpPr>
          <p:cNvPr id="833" name="Google Shape;833;g2add3181053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ade22e9b41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2ade22e9b41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What do you think could be a problem with the results of these studies?</a:t>
            </a:r>
            <a:endParaRPr sz="1300" dirty="0">
              <a:latin typeface="Arial" panose="020B0604020202020204" pitchFamily="34" charset="0"/>
              <a:cs typeface="Arial" panose="020B0604020202020204" pitchFamily="34" charset="0"/>
            </a:endParaRPr>
          </a:p>
        </p:txBody>
      </p:sp>
      <p:sp>
        <p:nvSpPr>
          <p:cNvPr id="844" name="Google Shape;844;g2ade22e9b41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ade22e9b41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2ade22e9b41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100"/>
              </a:spcBef>
              <a:spcAft>
                <a:spcPts val="0"/>
              </a:spcAft>
              <a:buNone/>
            </a:pPr>
            <a:r>
              <a:rPr lang="en-US">
                <a:latin typeface="Arial"/>
                <a:ea typeface="Arial"/>
                <a:cs typeface="Arial"/>
                <a:sym typeface="Arial"/>
              </a:rPr>
              <a:t>One influencing factor seems to be anthropomorphism</a:t>
            </a:r>
            <a:endParaRPr>
              <a:latin typeface="Arial"/>
              <a:ea typeface="Arial"/>
              <a:cs typeface="Arial"/>
              <a:sym typeface="Arial"/>
            </a:endParaRPr>
          </a:p>
          <a:p>
            <a:pPr marL="0" lvl="0" indent="0" algn="l" rtl="0">
              <a:lnSpc>
                <a:spcPct val="90000"/>
              </a:lnSpc>
              <a:spcBef>
                <a:spcPts val="1100"/>
              </a:spcBef>
              <a:spcAft>
                <a:spcPts val="0"/>
              </a:spcAft>
              <a:buNone/>
            </a:pPr>
            <a:r>
              <a:rPr lang="en-US">
                <a:latin typeface="Arial"/>
                <a:ea typeface="Arial"/>
                <a:cs typeface="Arial"/>
                <a:sym typeface="Arial"/>
              </a:rPr>
              <a:t>Results:</a:t>
            </a:r>
            <a:endParaRPr>
              <a:latin typeface="Arial"/>
              <a:ea typeface="Arial"/>
              <a:cs typeface="Arial"/>
              <a:sym typeface="Arial"/>
            </a:endParaRPr>
          </a:p>
          <a:p>
            <a:pPr marL="457200" lvl="0" indent="-317500" algn="l" rtl="0">
              <a:lnSpc>
                <a:spcPct val="90000"/>
              </a:lnSpc>
              <a:spcBef>
                <a:spcPts val="1100"/>
              </a:spcBef>
              <a:spcAft>
                <a:spcPts val="0"/>
              </a:spcAft>
              <a:buSzPts val="1400"/>
              <a:buFont typeface="Arial"/>
              <a:buChar char="-"/>
            </a:pPr>
            <a:r>
              <a:rPr lang="en-US">
                <a:latin typeface="Arial"/>
                <a:ea typeface="Arial"/>
                <a:cs typeface="Arial"/>
                <a:sym typeface="Arial"/>
              </a:rPr>
              <a:t>humanoid more uncomfortable in back → seen as social actor?</a:t>
            </a:r>
            <a:endParaRPr>
              <a:latin typeface="Arial"/>
              <a:ea typeface="Arial"/>
              <a:cs typeface="Arial"/>
              <a:sym typeface="Arial"/>
            </a:endParaRPr>
          </a:p>
          <a:p>
            <a:pPr marL="457200" lvl="0" indent="-317500" algn="l" rtl="0">
              <a:lnSpc>
                <a:spcPct val="90000"/>
              </a:lnSpc>
              <a:spcBef>
                <a:spcPts val="0"/>
              </a:spcBef>
              <a:spcAft>
                <a:spcPts val="0"/>
              </a:spcAft>
              <a:buSzPts val="1400"/>
              <a:buFont typeface="Arial"/>
              <a:buChar char="-"/>
            </a:pPr>
            <a:r>
              <a:rPr lang="en-US">
                <a:latin typeface="Arial"/>
                <a:ea typeface="Arial"/>
                <a:cs typeface="Arial"/>
                <a:sym typeface="Arial"/>
              </a:rPr>
              <a:t>people want more distance in the back → uncertainty</a:t>
            </a:r>
            <a:endParaRPr>
              <a:latin typeface="Arial"/>
              <a:ea typeface="Arial"/>
              <a:cs typeface="Arial"/>
              <a:sym typeface="Arial"/>
            </a:endParaRPr>
          </a:p>
          <a:p>
            <a:pPr marL="0" lvl="0" indent="0" algn="l" rtl="0">
              <a:lnSpc>
                <a:spcPct val="90000"/>
              </a:lnSpc>
              <a:spcBef>
                <a:spcPts val="1100"/>
              </a:spcBef>
              <a:spcAft>
                <a:spcPts val="0"/>
              </a:spcAft>
              <a:buNone/>
            </a:pPr>
            <a:r>
              <a:rPr lang="en-US">
                <a:latin typeface="Arial"/>
                <a:ea typeface="Arial"/>
                <a:cs typeface="Arial"/>
                <a:sym typeface="Arial"/>
              </a:rPr>
              <a:t>Limitations:</a:t>
            </a:r>
            <a:endParaRPr>
              <a:latin typeface="Arial"/>
              <a:ea typeface="Arial"/>
              <a:cs typeface="Arial"/>
              <a:sym typeface="Arial"/>
            </a:endParaRPr>
          </a:p>
          <a:p>
            <a:pPr marL="457200" lvl="0" indent="-317500" algn="l" rtl="0">
              <a:lnSpc>
                <a:spcPct val="90000"/>
              </a:lnSpc>
              <a:spcBef>
                <a:spcPts val="1100"/>
              </a:spcBef>
              <a:spcAft>
                <a:spcPts val="0"/>
              </a:spcAft>
              <a:buSzPts val="1400"/>
              <a:buFont typeface="Arial"/>
              <a:buChar char="-"/>
            </a:pPr>
            <a:r>
              <a:rPr lang="en-US">
                <a:latin typeface="Arial"/>
                <a:ea typeface="Arial"/>
                <a:cs typeface="Arial"/>
                <a:sym typeface="Arial"/>
              </a:rPr>
              <a:t>participants were told to keep their position → influence on ratings</a:t>
            </a:r>
            <a:endParaRPr>
              <a:latin typeface="Arial"/>
              <a:ea typeface="Arial"/>
              <a:cs typeface="Arial"/>
              <a:sym typeface="Arial"/>
            </a:endParaRPr>
          </a:p>
          <a:p>
            <a:pPr marL="457200" lvl="0" indent="-317500" algn="l" rtl="0">
              <a:lnSpc>
                <a:spcPct val="90000"/>
              </a:lnSpc>
              <a:spcBef>
                <a:spcPts val="0"/>
              </a:spcBef>
              <a:spcAft>
                <a:spcPts val="0"/>
              </a:spcAft>
              <a:buSzPts val="1400"/>
              <a:buFont typeface="Arial"/>
              <a:buChar char="-"/>
            </a:pPr>
            <a:r>
              <a:rPr lang="en-US">
                <a:latin typeface="Arial"/>
                <a:ea typeface="Arial"/>
                <a:cs typeface="Arial"/>
                <a:sym typeface="Arial"/>
              </a:rPr>
              <a:t>participants had no task → no distraction</a:t>
            </a:r>
            <a:endParaRPr>
              <a:latin typeface="Arial"/>
              <a:ea typeface="Arial"/>
              <a:cs typeface="Arial"/>
              <a:sym typeface="Arial"/>
            </a:endParaRPr>
          </a:p>
          <a:p>
            <a:pPr marL="0" lvl="0" indent="0" algn="l" rtl="0">
              <a:lnSpc>
                <a:spcPct val="90000"/>
              </a:lnSpc>
              <a:spcBef>
                <a:spcPts val="1100"/>
              </a:spcBef>
              <a:spcAft>
                <a:spcPts val="0"/>
              </a:spcAft>
              <a:buNone/>
            </a:pPr>
            <a:r>
              <a:rPr lang="en-US">
                <a:latin typeface="Arial"/>
                <a:ea typeface="Arial"/>
                <a:cs typeface="Arial"/>
                <a:sym typeface="Arial"/>
              </a:rPr>
              <a:t>A lot of factors have to be considered when conducting Robot Proxemic  Studies</a:t>
            </a:r>
            <a:endParaRPr>
              <a:latin typeface="Arial"/>
              <a:ea typeface="Arial"/>
              <a:cs typeface="Arial"/>
              <a:sym typeface="Arial"/>
            </a:endParaRPr>
          </a:p>
        </p:txBody>
      </p:sp>
      <p:sp>
        <p:nvSpPr>
          <p:cNvPr id="864" name="Google Shape;864;g2ade22e9b41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ade22e9b41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g2ade22e9b41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Novelty Effect wears off or:</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users learn the capabilities and ways of a robot and can anticipate them → Trust ← predictability of actions ← character ---</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Physics: we had handovers, you can see shape but not weight</a:t>
            </a:r>
            <a:endParaRPr sz="1300" dirty="0">
              <a:latin typeface="Arial" panose="020B0604020202020204" pitchFamily="34" charset="0"/>
              <a:cs typeface="Arial" panose="020B0604020202020204" pitchFamily="34" charset="0"/>
            </a:endParaRPr>
          </a:p>
        </p:txBody>
      </p:sp>
      <p:sp>
        <p:nvSpPr>
          <p:cNvPr id="880" name="Google Shape;880;g2ade22e9b41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ade22e9b41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2ade22e9b41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Build our own robotic lab for HRI studies</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Look and Feel like a kitchen at home → overcome effect of lab settings</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Features:</a:t>
            </a:r>
            <a:endParaRPr sz="1300" dirty="0">
              <a:latin typeface="Arial" panose="020B0604020202020204" pitchFamily="34" charset="0"/>
              <a:cs typeface="Arial" panose="020B0604020202020204" pitchFamily="34" charset="0"/>
            </a:endParaRPr>
          </a:p>
          <a:p>
            <a:pPr marL="457200" lvl="0" indent="-311150" algn="l" rtl="0">
              <a:spcBef>
                <a:spcPts val="0"/>
              </a:spcBef>
              <a:spcAft>
                <a:spcPts val="0"/>
              </a:spcAft>
              <a:buSzPts val="1300"/>
              <a:buChar char="-"/>
            </a:pPr>
            <a:r>
              <a:rPr lang="en-US" sz="1300" dirty="0">
                <a:latin typeface="Arial" panose="020B0604020202020204" pitchFamily="34" charset="0"/>
                <a:cs typeface="Arial" panose="020B0604020202020204" pitchFamily="34" charset="0"/>
              </a:rPr>
              <a:t>2 Robotic Arms</a:t>
            </a:r>
            <a:endParaRPr sz="1300" dirty="0">
              <a:latin typeface="Arial" panose="020B0604020202020204" pitchFamily="34" charset="0"/>
              <a:cs typeface="Arial" panose="020B0604020202020204" pitchFamily="34" charset="0"/>
            </a:endParaRPr>
          </a:p>
          <a:p>
            <a:pPr marL="457200" lvl="0" indent="-311150" algn="l" rtl="0">
              <a:spcBef>
                <a:spcPts val="0"/>
              </a:spcBef>
              <a:spcAft>
                <a:spcPts val="0"/>
              </a:spcAft>
              <a:buSzPts val="1300"/>
              <a:buChar char="-"/>
            </a:pPr>
            <a:r>
              <a:rPr lang="en-US" sz="1300" dirty="0">
                <a:latin typeface="Arial" panose="020B0604020202020204" pitchFamily="34" charset="0"/>
                <a:cs typeface="Arial" panose="020B0604020202020204" pitchFamily="34" charset="0"/>
              </a:rPr>
              <a:t>Smart Kitchen Appliances</a:t>
            </a:r>
            <a:endParaRPr sz="1300" dirty="0">
              <a:latin typeface="Arial" panose="020B0604020202020204" pitchFamily="34" charset="0"/>
              <a:cs typeface="Arial" panose="020B0604020202020204" pitchFamily="34" charset="0"/>
            </a:endParaRPr>
          </a:p>
        </p:txBody>
      </p:sp>
      <p:sp>
        <p:nvSpPr>
          <p:cNvPr id="895" name="Google Shape;895;g2ade22e9b41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ae1b673055_6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g2ae1b673055_6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Build our own robotic lab for HRI studies</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Look and Feel like a kitchen at home → overcome effect of lab settings</a:t>
            </a:r>
            <a:endParaRPr sz="13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300" dirty="0">
                <a:latin typeface="Arial" panose="020B0604020202020204" pitchFamily="34" charset="0"/>
                <a:cs typeface="Arial" panose="020B0604020202020204" pitchFamily="34" charset="0"/>
              </a:rPr>
              <a:t>Features:</a:t>
            </a:r>
            <a:endParaRPr sz="1300" dirty="0">
              <a:latin typeface="Arial" panose="020B0604020202020204" pitchFamily="34" charset="0"/>
              <a:cs typeface="Arial" panose="020B0604020202020204" pitchFamily="34" charset="0"/>
            </a:endParaRPr>
          </a:p>
          <a:p>
            <a:pPr marL="457200" lvl="0" indent="-311150" algn="l" rtl="0">
              <a:spcBef>
                <a:spcPts val="0"/>
              </a:spcBef>
              <a:spcAft>
                <a:spcPts val="0"/>
              </a:spcAft>
              <a:buSzPts val="1300"/>
              <a:buChar char="-"/>
            </a:pPr>
            <a:r>
              <a:rPr lang="en-US" sz="1300" dirty="0">
                <a:latin typeface="Arial" panose="020B0604020202020204" pitchFamily="34" charset="0"/>
                <a:cs typeface="Arial" panose="020B0604020202020204" pitchFamily="34" charset="0"/>
              </a:rPr>
              <a:t>2 Robotic Arms</a:t>
            </a:r>
            <a:endParaRPr sz="1300" dirty="0">
              <a:latin typeface="Arial" panose="020B0604020202020204" pitchFamily="34" charset="0"/>
              <a:cs typeface="Arial" panose="020B0604020202020204" pitchFamily="34" charset="0"/>
            </a:endParaRPr>
          </a:p>
          <a:p>
            <a:pPr marL="457200" lvl="0" indent="-311150" algn="l" rtl="0">
              <a:spcBef>
                <a:spcPts val="0"/>
              </a:spcBef>
              <a:spcAft>
                <a:spcPts val="0"/>
              </a:spcAft>
              <a:buSzPts val="1300"/>
              <a:buChar char="-"/>
            </a:pPr>
            <a:r>
              <a:rPr lang="en-US" sz="1300" dirty="0">
                <a:latin typeface="Arial" panose="020B0604020202020204" pitchFamily="34" charset="0"/>
                <a:cs typeface="Arial" panose="020B0604020202020204" pitchFamily="34" charset="0"/>
              </a:rPr>
              <a:t>Smart Kitchen Appliances</a:t>
            </a:r>
            <a:endParaRPr sz="1300" dirty="0">
              <a:latin typeface="Arial" panose="020B0604020202020204" pitchFamily="34" charset="0"/>
              <a:cs typeface="Arial" panose="020B0604020202020204" pitchFamily="34" charset="0"/>
            </a:endParaRPr>
          </a:p>
        </p:txBody>
      </p:sp>
      <p:sp>
        <p:nvSpPr>
          <p:cNvPr id="906" name="Google Shape;906;g2ae1b673055_6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ade22e9b41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2ade22e9b41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919" name="Google Shape;919;g2ade22e9b41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acd5be1732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g2acd5be1732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938" name="Google Shape;938;g2acd5be1732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2acd5be1732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g2acd5be1732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949" name="Google Shape;949;g2acd5be1732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ad4a74f2a1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2ad4a74f2a1_0_6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This way we can directly interact with robots, like we would do with humans.</a:t>
            </a:r>
            <a:endParaRPr dirty="0">
              <a:latin typeface="Arial" panose="020B0604020202020204" pitchFamily="34" charset="0"/>
              <a:cs typeface="Arial" panose="020B0604020202020204" pitchFamily="34" charset="0"/>
            </a:endParaRPr>
          </a:p>
          <a:p>
            <a:pPr marL="15875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In this case it is obviously the same as playing against a chess computer on a game level. </a:t>
            </a:r>
            <a:endParaRPr dirty="0">
              <a:latin typeface="Arial" panose="020B0604020202020204" pitchFamily="34" charset="0"/>
              <a:cs typeface="Arial" panose="020B0604020202020204" pitchFamily="34" charset="0"/>
            </a:endParaRPr>
          </a:p>
          <a:p>
            <a:pPr marL="15875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But seeing the robot taking the turns is making the whole thing a bit more tangible. </a:t>
            </a:r>
            <a:endParaRPr dirty="0">
              <a:latin typeface="Arial" panose="020B0604020202020204" pitchFamily="34" charset="0"/>
              <a:cs typeface="Arial" panose="020B0604020202020204" pitchFamily="34" charset="0"/>
            </a:endParaRPr>
          </a:p>
          <a:p>
            <a:pPr marL="15875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ad4a74f2a1_0_1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g2ad4a74f2a1_0_1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959" name="Google Shape;959;g2ad4a74f2a1_0_1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2acd5be1732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g2acd5be1732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100"/>
              </a:spcBef>
              <a:spcAft>
                <a:spcPts val="0"/>
              </a:spcAft>
              <a:buClr>
                <a:srgbClr val="89BD3E"/>
              </a:buClr>
              <a:buSzPts val="2400"/>
              <a:buFont typeface="Noto Sans Symbols"/>
              <a:buChar char="▪"/>
            </a:pPr>
            <a:r>
              <a:rPr lang="en-US" sz="2200">
                <a:latin typeface="Arial"/>
                <a:ea typeface="Arial"/>
                <a:cs typeface="Arial"/>
                <a:sym typeface="Arial"/>
              </a:rPr>
              <a:t>Amazon Astro already out (glorified roomba)</a:t>
            </a:r>
            <a:endParaRPr sz="220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a:latin typeface="Arial"/>
                <a:ea typeface="Arial"/>
                <a:cs typeface="Arial"/>
                <a:sym typeface="Arial"/>
              </a:rPr>
              <a:t>Give them arms so they can actually interact with the environment </a:t>
            </a:r>
            <a:endParaRPr sz="220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a:latin typeface="Arial"/>
                <a:ea typeface="Arial"/>
                <a:cs typeface="Arial"/>
                <a:sym typeface="Arial"/>
              </a:rPr>
              <a:t>Intent Communication</a:t>
            </a:r>
            <a:endParaRPr sz="220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a:latin typeface="Arial"/>
                <a:ea typeface="Arial"/>
                <a:cs typeface="Arial"/>
                <a:sym typeface="Arial"/>
              </a:rPr>
              <a:t>Resolving Conflicts</a:t>
            </a:r>
            <a:endParaRPr sz="2200">
              <a:latin typeface="Arial"/>
              <a:ea typeface="Arial"/>
              <a:cs typeface="Arial"/>
              <a:sym typeface="Arial"/>
            </a:endParaRPr>
          </a:p>
          <a:p>
            <a:pPr marL="538162" lvl="1" indent="-180975" algn="l" rtl="0">
              <a:lnSpc>
                <a:spcPct val="90000"/>
              </a:lnSpc>
              <a:spcBef>
                <a:spcPts val="1100"/>
              </a:spcBef>
              <a:spcAft>
                <a:spcPts val="0"/>
              </a:spcAft>
              <a:buClr>
                <a:srgbClr val="89BD3E"/>
              </a:buClr>
              <a:buSzPts val="1800"/>
              <a:buFont typeface="Noto Sans Symbols"/>
              <a:buChar char="▪"/>
            </a:pPr>
            <a:r>
              <a:rPr lang="en-US" sz="2000" u="sng">
                <a:solidFill>
                  <a:schemeClr val="hlink"/>
                </a:solidFill>
                <a:latin typeface="Arial"/>
                <a:ea typeface="Arial"/>
                <a:cs typeface="Arial"/>
                <a:sym typeface="Arial"/>
                <a:hlinkClick r:id="rId3"/>
              </a:rPr>
              <a:t>https://dl.acm.org/doi/pdf/10.1145/3568162.3576969</a:t>
            </a:r>
            <a:r>
              <a:rPr lang="en-US" sz="2000">
                <a:latin typeface="Arial"/>
                <a:ea typeface="Arial"/>
                <a:cs typeface="Arial"/>
                <a:sym typeface="Arial"/>
              </a:rPr>
              <a:t> </a:t>
            </a:r>
            <a:endParaRPr sz="200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a:latin typeface="Arial"/>
                <a:ea typeface="Arial"/>
                <a:cs typeface="Arial"/>
                <a:sym typeface="Arial"/>
              </a:rPr>
              <a:t>Safety</a:t>
            </a:r>
            <a:endParaRPr sz="220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a:latin typeface="Arial"/>
                <a:ea typeface="Arial"/>
                <a:cs typeface="Arial"/>
                <a:sym typeface="Arial"/>
              </a:rPr>
              <a:t>Trust</a:t>
            </a:r>
            <a:endParaRPr sz="2200">
              <a:latin typeface="Arial"/>
              <a:ea typeface="Arial"/>
              <a:cs typeface="Arial"/>
              <a:sym typeface="Arial"/>
            </a:endParaRPr>
          </a:p>
        </p:txBody>
      </p:sp>
      <p:sp>
        <p:nvSpPr>
          <p:cNvPr id="970" name="Google Shape;970;g2acd5be1732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2ad9376bd6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2ad9376bd6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982" name="Google Shape;982;g2ad9376bd6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latin typeface="Arial" panose="020B0604020202020204" pitchFamily="34" charset="0"/>
              <a:cs typeface="Arial" panose="020B0604020202020204" pitchFamily="34" charset="0"/>
            </a:endParaRPr>
          </a:p>
        </p:txBody>
      </p:sp>
      <p:sp>
        <p:nvSpPr>
          <p:cNvPr id="1004" name="Google Shape;1004;p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ad4a74f2a1_0_7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In other cases, this tangibility is not only nice to have but can help with various household tasks like helping to cook etc. </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Not only how the robot moves – but also how does the robot decide – dialogue between robot and human</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Doorbell ring example</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Elderly example</a:t>
            </a: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latin typeface="Arial" panose="020B0604020202020204" pitchFamily="34" charset="0"/>
              <a:cs typeface="Arial" panose="020B0604020202020204" pitchFamily="34" charset="0"/>
            </a:endParaRPr>
          </a:p>
        </p:txBody>
      </p:sp>
      <p:sp>
        <p:nvSpPr>
          <p:cNvPr id="313" name="Google Shape;313;g2ad4a74f2a1_0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ad4a74f2a1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ad4a74f2a1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1100"/>
              </a:spcBef>
              <a:spcAft>
                <a:spcPts val="0"/>
              </a:spcAft>
              <a:buClr>
                <a:srgbClr val="89BD3E"/>
              </a:buClr>
              <a:buSzPts val="2400"/>
              <a:buFont typeface="Noto Sans Symbols"/>
              <a:buChar char="▪"/>
            </a:pPr>
            <a:r>
              <a:rPr lang="en-US" sz="2200" u="sng" dirty="0">
                <a:solidFill>
                  <a:schemeClr val="hlink"/>
                </a:solidFill>
                <a:latin typeface="Arial"/>
                <a:ea typeface="Arial"/>
                <a:cs typeface="Arial"/>
                <a:sym typeface="Arial"/>
                <a:hlinkClick r:id="rId3"/>
              </a:rPr>
              <a:t>https://www.youtube.com/watch?v=2QX-yESGaHY</a:t>
            </a:r>
            <a:r>
              <a:rPr lang="en-US" sz="2200" dirty="0">
                <a:latin typeface="Arial"/>
                <a:ea typeface="Arial"/>
                <a:cs typeface="Arial"/>
                <a:sym typeface="Arial"/>
              </a:rPr>
              <a:t> </a:t>
            </a:r>
            <a:endParaRPr sz="2200" dirty="0">
              <a:latin typeface="Arial"/>
              <a:ea typeface="Arial"/>
              <a:cs typeface="Arial"/>
              <a:sym typeface="Arial"/>
            </a:endParaRPr>
          </a:p>
          <a:p>
            <a:pPr marL="285750" lvl="0" indent="-285750" algn="l" rtl="0">
              <a:lnSpc>
                <a:spcPct val="90000"/>
              </a:lnSpc>
              <a:spcBef>
                <a:spcPts val="1100"/>
              </a:spcBef>
              <a:spcAft>
                <a:spcPts val="0"/>
              </a:spcAft>
              <a:buClr>
                <a:srgbClr val="89BD3E"/>
              </a:buClr>
              <a:buSzPts val="2400"/>
              <a:buFont typeface="Noto Sans Symbols"/>
              <a:buChar char="▪"/>
            </a:pPr>
            <a:r>
              <a:rPr lang="en-US" sz="2200" u="sng" dirty="0">
                <a:solidFill>
                  <a:schemeClr val="hlink"/>
                </a:solidFill>
                <a:latin typeface="Arial"/>
                <a:ea typeface="Arial"/>
                <a:cs typeface="Arial"/>
                <a:sym typeface="Arial"/>
                <a:hlinkClick r:id="rId4"/>
              </a:rPr>
              <a:t>https://www.human-robot-interaction.org/</a:t>
            </a:r>
            <a:r>
              <a:rPr lang="en-US" sz="2200" dirty="0">
                <a:latin typeface="Arial"/>
                <a:ea typeface="Arial"/>
                <a:cs typeface="Arial"/>
                <a:sym typeface="Arial"/>
              </a:rPr>
              <a:t> </a:t>
            </a:r>
            <a:endParaRPr sz="1300" dirty="0">
              <a:latin typeface="Arial" panose="020B0604020202020204" pitchFamily="34" charset="0"/>
              <a:cs typeface="Arial" panose="020B0604020202020204" pitchFamily="34" charset="0"/>
            </a:endParaRPr>
          </a:p>
        </p:txBody>
      </p:sp>
      <p:sp>
        <p:nvSpPr>
          <p:cNvPr id="322" name="Google Shape;322;g2ad4a74f2a1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acd5be1732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acd5be1732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sp>
        <p:nvSpPr>
          <p:cNvPr id="335" name="Google Shape;335;g2acd5be1732_0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74"/>
          <p:cNvSpPr>
            <a:spLocks noGrp="1"/>
          </p:cNvSpPr>
          <p:nvPr>
            <p:ph type="pic" idx="2"/>
          </p:nvPr>
        </p:nvSpPr>
        <p:spPr>
          <a:xfrm>
            <a:off x="0" y="1089025"/>
            <a:ext cx="12192000" cy="2879725"/>
          </a:xfrm>
          <a:prstGeom prst="rect">
            <a:avLst/>
          </a:prstGeom>
          <a:noFill/>
          <a:ln>
            <a:noFill/>
          </a:ln>
        </p:spPr>
      </p:sp>
      <p:sp>
        <p:nvSpPr>
          <p:cNvPr id="19" name="Google Shape;19;p74"/>
          <p:cNvSpPr txBox="1">
            <a:spLocks noGrp="1"/>
          </p:cNvSpPr>
          <p:nvPr>
            <p:ph type="ctrTitle"/>
          </p:nvPr>
        </p:nvSpPr>
        <p:spPr>
          <a:xfrm>
            <a:off x="695327" y="3968749"/>
            <a:ext cx="7956548" cy="119841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74"/>
          <p:cNvSpPr txBox="1">
            <a:spLocks noGrp="1"/>
          </p:cNvSpPr>
          <p:nvPr>
            <p:ph type="subTitle" idx="1"/>
          </p:nvPr>
        </p:nvSpPr>
        <p:spPr>
          <a:xfrm>
            <a:off x="695325" y="5202085"/>
            <a:ext cx="11496675" cy="927253"/>
          </a:xfrm>
          <a:prstGeom prst="rect">
            <a:avLst/>
          </a:prstGeom>
          <a:noFill/>
          <a:ln>
            <a:noFill/>
          </a:ln>
        </p:spPr>
        <p:txBody>
          <a:bodyPr spcFirstLastPara="1" wrap="square" lIns="0" tIns="0" rIns="0" bIns="0" anchor="t" anchorCtr="0">
            <a:normAutofit/>
          </a:bodyPr>
          <a:lstStyle>
            <a:lvl1pPr lvl="0" algn="l">
              <a:lnSpc>
                <a:spcPct val="100000"/>
              </a:lnSpc>
              <a:spcBef>
                <a:spcPts val="500"/>
              </a:spcBef>
              <a:spcAft>
                <a:spcPts val="0"/>
              </a:spcAft>
              <a:buSzPts val="2400"/>
              <a:buNone/>
              <a:defRPr sz="1800"/>
            </a:lvl1pPr>
            <a:lvl2pPr lvl="1" algn="ctr">
              <a:lnSpc>
                <a:spcPct val="90000"/>
              </a:lnSpc>
              <a:spcBef>
                <a:spcPts val="600"/>
              </a:spcBef>
              <a:spcAft>
                <a:spcPts val="0"/>
              </a:spcAft>
              <a:buSzPts val="2000"/>
              <a:buNone/>
              <a:defRPr sz="2000"/>
            </a:lvl2pPr>
            <a:lvl3pPr lvl="2" algn="ctr">
              <a:lnSpc>
                <a:spcPct val="90000"/>
              </a:lnSpc>
              <a:spcBef>
                <a:spcPts val="600"/>
              </a:spcBef>
              <a:spcAft>
                <a:spcPts val="0"/>
              </a:spcAft>
              <a:buSzPts val="1800"/>
              <a:buNone/>
              <a:defRPr sz="1800"/>
            </a:lvl3pPr>
            <a:lvl4pPr lvl="3" algn="ctr">
              <a:lnSpc>
                <a:spcPct val="90000"/>
              </a:lnSpc>
              <a:spcBef>
                <a:spcPts val="600"/>
              </a:spcBef>
              <a:spcAft>
                <a:spcPts val="0"/>
              </a:spcAft>
              <a:buSzPts val="1600"/>
              <a:buNone/>
              <a:defRPr sz="1600"/>
            </a:lvl4pPr>
            <a:lvl5pPr lvl="4" algn="ctr">
              <a:lnSpc>
                <a:spcPct val="9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74"/>
          <p:cNvSpPr/>
          <p:nvPr/>
        </p:nvSpPr>
        <p:spPr>
          <a:xfrm>
            <a:off x="0" y="3968750"/>
            <a:ext cx="12192000" cy="138029"/>
          </a:xfrm>
          <a:prstGeom prst="rect">
            <a:avLst/>
          </a:prstGeom>
          <a:solidFill>
            <a:srgbClr val="89BD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74"/>
          <p:cNvSpPr>
            <a:spLocks noGrp="1"/>
          </p:cNvSpPr>
          <p:nvPr>
            <p:ph type="pic" idx="3"/>
          </p:nvPr>
        </p:nvSpPr>
        <p:spPr>
          <a:xfrm>
            <a:off x="6213687" y="371953"/>
            <a:ext cx="2534303" cy="502699"/>
          </a:xfrm>
          <a:prstGeom prst="rect">
            <a:avLst/>
          </a:prstGeom>
          <a:noFill/>
          <a:ln>
            <a:noFill/>
          </a:ln>
        </p:spPr>
      </p:sp>
      <p:sp>
        <p:nvSpPr>
          <p:cNvPr id="23" name="Google Shape;23;p74"/>
          <p:cNvSpPr>
            <a:spLocks noGrp="1"/>
          </p:cNvSpPr>
          <p:nvPr>
            <p:ph type="pic" idx="4"/>
          </p:nvPr>
        </p:nvSpPr>
        <p:spPr>
          <a:xfrm>
            <a:off x="695325" y="371953"/>
            <a:ext cx="2749020" cy="502699"/>
          </a:xfrm>
          <a:prstGeom prst="rect">
            <a:avLst/>
          </a:prstGeom>
          <a:noFill/>
          <a:ln>
            <a:noFill/>
          </a:ln>
        </p:spPr>
      </p:sp>
      <p:sp>
        <p:nvSpPr>
          <p:cNvPr id="24" name="Google Shape;24;p74"/>
          <p:cNvSpPr>
            <a:spLocks noGrp="1"/>
          </p:cNvSpPr>
          <p:nvPr>
            <p:ph type="pic" idx="5"/>
          </p:nvPr>
        </p:nvSpPr>
        <p:spPr>
          <a:xfrm>
            <a:off x="3454506" y="371953"/>
            <a:ext cx="2749020" cy="502699"/>
          </a:xfrm>
          <a:prstGeom prst="rect">
            <a:avLst/>
          </a:prstGeom>
          <a:noFill/>
          <a:ln>
            <a:noFill/>
          </a:ln>
        </p:spPr>
      </p:sp>
      <p:sp>
        <p:nvSpPr>
          <p:cNvPr id="25" name="Google Shape;25;p74"/>
          <p:cNvSpPr txBox="1">
            <a:spLocks noGrp="1"/>
          </p:cNvSpPr>
          <p:nvPr>
            <p:ph type="body" idx="6"/>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74"/>
          <p:cNvSpPr>
            <a:spLocks noGrp="1"/>
          </p:cNvSpPr>
          <p:nvPr>
            <p:ph type="pic" idx="7"/>
          </p:nvPr>
        </p:nvSpPr>
        <p:spPr>
          <a:xfrm>
            <a:off x="8747657" y="371952"/>
            <a:ext cx="2534303" cy="502699"/>
          </a:xfrm>
          <a:prstGeom prst="rect">
            <a:avLst/>
          </a:prstGeom>
          <a:noFill/>
          <a:ln>
            <a:noFill/>
          </a:ln>
        </p:spPr>
      </p:sp>
      <p:sp>
        <p:nvSpPr>
          <p:cNvPr id="27" name="Google Shape;27;p74"/>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4"/>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4"/>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438">
          <p15:clr>
            <a:srgbClr val="FBAE40"/>
          </p15:clr>
        </p15:guide>
        <p15:guide id="2" pos="3840">
          <p15:clr>
            <a:srgbClr val="FBAE40"/>
          </p15:clr>
        </p15:guide>
        <p15:guide id="3" orient="horz" pos="39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7"/>
        <p:cNvGrpSpPr/>
        <p:nvPr/>
      </p:nvGrpSpPr>
      <p:grpSpPr>
        <a:xfrm>
          <a:off x="0" y="0"/>
          <a:ext cx="0" cy="0"/>
          <a:chOff x="0" y="0"/>
          <a:chExt cx="0" cy="0"/>
        </a:xfrm>
      </p:grpSpPr>
      <p:sp>
        <p:nvSpPr>
          <p:cNvPr id="88" name="Google Shape;88;p83"/>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3"/>
          <p:cNvSpPr txBox="1">
            <a:spLocks noGrp="1"/>
          </p:cNvSpPr>
          <p:nvPr>
            <p:ph type="body" idx="1"/>
          </p:nvPr>
        </p:nvSpPr>
        <p:spPr>
          <a:xfrm>
            <a:off x="695324" y="1592264"/>
            <a:ext cx="7956551" cy="453707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83"/>
          <p:cNvSpPr txBox="1">
            <a:spLocks noGrp="1"/>
          </p:cNvSpPr>
          <p:nvPr>
            <p:ph type="body" idx="2"/>
          </p:nvPr>
        </p:nvSpPr>
        <p:spPr>
          <a:xfrm>
            <a:off x="695326" y="1089025"/>
            <a:ext cx="7956549"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83"/>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83"/>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83"/>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8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95"/>
        <p:cNvGrpSpPr/>
        <p:nvPr/>
      </p:nvGrpSpPr>
      <p:grpSpPr>
        <a:xfrm>
          <a:off x="0" y="0"/>
          <a:ext cx="0" cy="0"/>
          <a:chOff x="0" y="0"/>
          <a:chExt cx="0" cy="0"/>
        </a:xfrm>
      </p:grpSpPr>
      <p:sp>
        <p:nvSpPr>
          <p:cNvPr id="96" name="Google Shape;96;p84"/>
          <p:cNvSpPr txBox="1">
            <a:spLocks noGrp="1"/>
          </p:cNvSpPr>
          <p:nvPr>
            <p:ph type="body" idx="1"/>
          </p:nvPr>
        </p:nvSpPr>
        <p:spPr>
          <a:xfrm>
            <a:off x="695325" y="1592264"/>
            <a:ext cx="3806041" cy="453707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84"/>
          <p:cNvSpPr txBox="1">
            <a:spLocks noGrp="1"/>
          </p:cNvSpPr>
          <p:nvPr>
            <p:ph type="body" idx="2"/>
          </p:nvPr>
        </p:nvSpPr>
        <p:spPr>
          <a:xfrm>
            <a:off x="4767283" y="1592265"/>
            <a:ext cx="3884592" cy="453707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Clr>
                <a:srgbClr val="8BC24A"/>
              </a:buClr>
              <a:buSzPts val="2400"/>
              <a:buChar char="▪"/>
              <a:defRPr/>
            </a:lvl1pPr>
            <a:lvl2pPr marL="914400" lvl="1" indent="-355600" algn="l">
              <a:lnSpc>
                <a:spcPct val="90000"/>
              </a:lnSpc>
              <a:spcBef>
                <a:spcPts val="600"/>
              </a:spcBef>
              <a:spcAft>
                <a:spcPts val="0"/>
              </a:spcAft>
              <a:buClr>
                <a:srgbClr val="8BC24A"/>
              </a:buClr>
              <a:buSzPts val="2000"/>
              <a:buChar char="▪"/>
              <a:defRPr/>
            </a:lvl2pPr>
            <a:lvl3pPr marL="1371600" lvl="2" indent="-342900" algn="l">
              <a:lnSpc>
                <a:spcPct val="90000"/>
              </a:lnSpc>
              <a:spcBef>
                <a:spcPts val="600"/>
              </a:spcBef>
              <a:spcAft>
                <a:spcPts val="0"/>
              </a:spcAft>
              <a:buClr>
                <a:srgbClr val="8BC24A"/>
              </a:buClr>
              <a:buSzPts val="1800"/>
              <a:buChar char="▪"/>
              <a:defRPr/>
            </a:lvl3pPr>
            <a:lvl4pPr marL="1828800" lvl="3" indent="-330200" algn="l">
              <a:lnSpc>
                <a:spcPct val="90000"/>
              </a:lnSpc>
              <a:spcBef>
                <a:spcPts val="600"/>
              </a:spcBef>
              <a:spcAft>
                <a:spcPts val="0"/>
              </a:spcAft>
              <a:buClr>
                <a:srgbClr val="8BC24A"/>
              </a:buClr>
              <a:buSzPts val="1600"/>
              <a:buChar char="▪"/>
              <a:defRPr/>
            </a:lvl4pPr>
            <a:lvl5pPr marL="2286000" lvl="4" indent="-330200" algn="l">
              <a:lnSpc>
                <a:spcPct val="90000"/>
              </a:lnSpc>
              <a:spcBef>
                <a:spcPts val="600"/>
              </a:spcBef>
              <a:spcAft>
                <a:spcPts val="0"/>
              </a:spcAft>
              <a:buClr>
                <a:srgbClr val="8BC24A"/>
              </a:buClr>
              <a:buSzPts val="16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84"/>
          <p:cNvSpPr txBox="1">
            <a:spLocks noGrp="1"/>
          </p:cNvSpPr>
          <p:nvPr>
            <p:ph type="body" idx="3"/>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84"/>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84"/>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84"/>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84"/>
          <p:cNvSpPr txBox="1">
            <a:spLocks noGrp="1"/>
          </p:cNvSpPr>
          <p:nvPr>
            <p:ph type="title"/>
          </p:nvPr>
        </p:nvSpPr>
        <p:spPr>
          <a:xfrm>
            <a:off x="695327" y="115888"/>
            <a:ext cx="79565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84"/>
          <p:cNvSpPr txBox="1">
            <a:spLocks noGrp="1"/>
          </p:cNvSpPr>
          <p:nvPr>
            <p:ph type="body" idx="4"/>
          </p:nvPr>
        </p:nvSpPr>
        <p:spPr>
          <a:xfrm>
            <a:off x="695326" y="1089025"/>
            <a:ext cx="7956549"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4"/>
        <p:cNvGrpSpPr/>
        <p:nvPr/>
      </p:nvGrpSpPr>
      <p:grpSpPr>
        <a:xfrm>
          <a:off x="0" y="0"/>
          <a:ext cx="0" cy="0"/>
          <a:chOff x="0" y="0"/>
          <a:chExt cx="0" cy="0"/>
        </a:xfrm>
      </p:grpSpPr>
      <p:sp>
        <p:nvSpPr>
          <p:cNvPr id="105" name="Google Shape;105;p85"/>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85"/>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85"/>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85"/>
          <p:cNvSpPr txBox="1">
            <a:spLocks noGrp="1"/>
          </p:cNvSpPr>
          <p:nvPr>
            <p:ph type="body" idx="1"/>
          </p:nvPr>
        </p:nvSpPr>
        <p:spPr>
          <a:xfrm>
            <a:off x="695326" y="6356350"/>
            <a:ext cx="561022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85"/>
          <p:cNvSpPr>
            <a:spLocks noGrp="1"/>
          </p:cNvSpPr>
          <p:nvPr>
            <p:ph type="pic" idx="2"/>
          </p:nvPr>
        </p:nvSpPr>
        <p:spPr>
          <a:xfrm>
            <a:off x="0" y="0"/>
            <a:ext cx="12192000" cy="6237288"/>
          </a:xfrm>
          <a:prstGeom prst="rect">
            <a:avLst/>
          </a:prstGeom>
          <a:noFill/>
          <a:ln>
            <a:noFill/>
          </a:ln>
        </p:spPr>
      </p:sp>
      <p:sp>
        <p:nvSpPr>
          <p:cNvPr id="110" name="Google Shape;110;p85"/>
          <p:cNvSpPr txBox="1">
            <a:spLocks noGrp="1"/>
          </p:cNvSpPr>
          <p:nvPr>
            <p:ph type="body" idx="3"/>
          </p:nvPr>
        </p:nvSpPr>
        <p:spPr>
          <a:xfrm>
            <a:off x="695325" y="430236"/>
            <a:ext cx="10801350" cy="65878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1"/>
        <p:cNvGrpSpPr/>
        <p:nvPr/>
      </p:nvGrpSpPr>
      <p:grpSpPr>
        <a:xfrm>
          <a:off x="0" y="0"/>
          <a:ext cx="0" cy="0"/>
          <a:chOff x="0" y="0"/>
          <a:chExt cx="0" cy="0"/>
        </a:xfrm>
      </p:grpSpPr>
      <p:sp>
        <p:nvSpPr>
          <p:cNvPr id="112" name="Google Shape;112;p86"/>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86"/>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86"/>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86"/>
          <p:cNvSpPr txBox="1">
            <a:spLocks noGrp="1"/>
          </p:cNvSpPr>
          <p:nvPr>
            <p:ph type="body" idx="1"/>
          </p:nvPr>
        </p:nvSpPr>
        <p:spPr>
          <a:xfrm>
            <a:off x="695326" y="6356350"/>
            <a:ext cx="561022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86"/>
          <p:cNvSpPr>
            <a:spLocks noGrp="1"/>
          </p:cNvSpPr>
          <p:nvPr>
            <p:ph type="pic" idx="2"/>
          </p:nvPr>
        </p:nvSpPr>
        <p:spPr>
          <a:xfrm>
            <a:off x="0" y="0"/>
            <a:ext cx="12192000" cy="6237288"/>
          </a:xfrm>
          <a:prstGeom prst="rect">
            <a:avLst/>
          </a:prstGeom>
          <a:noFill/>
          <a:ln>
            <a:noFill/>
          </a:ln>
        </p:spPr>
      </p:sp>
      <p:sp>
        <p:nvSpPr>
          <p:cNvPr id="117" name="Google Shape;117;p86"/>
          <p:cNvSpPr txBox="1">
            <a:spLocks noGrp="1"/>
          </p:cNvSpPr>
          <p:nvPr>
            <p:ph type="body" idx="3"/>
          </p:nvPr>
        </p:nvSpPr>
        <p:spPr>
          <a:xfrm>
            <a:off x="695325" y="5448563"/>
            <a:ext cx="10801350" cy="658789"/>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0"/>
              </a:spcBef>
              <a:spcAft>
                <a:spcPts val="0"/>
              </a:spcAft>
              <a:buSzPts val="2400"/>
              <a:buNone/>
              <a:defRPr sz="1400" b="0">
                <a:solidFill>
                  <a:schemeClr val="dk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8"/>
        <p:cNvGrpSpPr/>
        <p:nvPr/>
      </p:nvGrpSpPr>
      <p:grpSpPr>
        <a:xfrm>
          <a:off x="0" y="0"/>
          <a:ext cx="0" cy="0"/>
          <a:chOff x="0" y="0"/>
          <a:chExt cx="0" cy="0"/>
        </a:xfrm>
      </p:grpSpPr>
      <p:sp>
        <p:nvSpPr>
          <p:cNvPr id="119" name="Google Shape;119;p87"/>
          <p:cNvSpPr>
            <a:spLocks noGrp="1"/>
          </p:cNvSpPr>
          <p:nvPr>
            <p:ph type="pic" idx="2"/>
          </p:nvPr>
        </p:nvSpPr>
        <p:spPr>
          <a:xfrm>
            <a:off x="0" y="1"/>
            <a:ext cx="3000786" cy="6233756"/>
          </a:xfrm>
          <a:prstGeom prst="rect">
            <a:avLst/>
          </a:prstGeom>
          <a:noFill/>
          <a:ln>
            <a:noFill/>
          </a:ln>
        </p:spPr>
      </p:sp>
      <p:sp>
        <p:nvSpPr>
          <p:cNvPr id="120" name="Google Shape;120;p87"/>
          <p:cNvSpPr/>
          <p:nvPr/>
        </p:nvSpPr>
        <p:spPr>
          <a:xfrm rot="5400000">
            <a:off x="-370283" y="3371399"/>
            <a:ext cx="6858000" cy="115200"/>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 name="Google Shape;121;p87"/>
          <p:cNvSpPr txBox="1">
            <a:spLocks noGrp="1"/>
          </p:cNvSpPr>
          <p:nvPr>
            <p:ph type="title"/>
          </p:nvPr>
        </p:nvSpPr>
        <p:spPr>
          <a:xfrm>
            <a:off x="3734790" y="365126"/>
            <a:ext cx="5341224" cy="723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87"/>
          <p:cNvSpPr txBox="1">
            <a:spLocks noGrp="1"/>
          </p:cNvSpPr>
          <p:nvPr>
            <p:ph type="body" idx="1"/>
          </p:nvPr>
        </p:nvSpPr>
        <p:spPr>
          <a:xfrm>
            <a:off x="3734790" y="1592264"/>
            <a:ext cx="5341224" cy="449242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87"/>
          <p:cNvSpPr txBox="1">
            <a:spLocks noGrp="1"/>
          </p:cNvSpPr>
          <p:nvPr>
            <p:ph type="body" idx="3"/>
          </p:nvPr>
        </p:nvSpPr>
        <p:spPr>
          <a:xfrm>
            <a:off x="3734790" y="1089025"/>
            <a:ext cx="5341224"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87"/>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87"/>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87"/>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87"/>
          <p:cNvSpPr txBox="1">
            <a:spLocks noGrp="1"/>
          </p:cNvSpPr>
          <p:nvPr>
            <p:ph type="body" idx="4"/>
          </p:nvPr>
        </p:nvSpPr>
        <p:spPr>
          <a:xfrm>
            <a:off x="695326" y="6356350"/>
            <a:ext cx="561022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128"/>
        <p:cNvGrpSpPr/>
        <p:nvPr/>
      </p:nvGrpSpPr>
      <p:grpSpPr>
        <a:xfrm>
          <a:off x="0" y="0"/>
          <a:ext cx="0" cy="0"/>
          <a:chOff x="0" y="0"/>
          <a:chExt cx="0" cy="0"/>
        </a:xfrm>
      </p:grpSpPr>
      <p:sp>
        <p:nvSpPr>
          <p:cNvPr id="129" name="Google Shape;129;p88"/>
          <p:cNvSpPr txBox="1">
            <a:spLocks noGrp="1"/>
          </p:cNvSpPr>
          <p:nvPr>
            <p:ph type="title"/>
          </p:nvPr>
        </p:nvSpPr>
        <p:spPr>
          <a:xfrm>
            <a:off x="695325" y="136525"/>
            <a:ext cx="10801349" cy="95250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88"/>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88"/>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88"/>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39"/>
        <p:cNvGrpSpPr/>
        <p:nvPr/>
      </p:nvGrpSpPr>
      <p:grpSpPr>
        <a:xfrm>
          <a:off x="0" y="0"/>
          <a:ext cx="0" cy="0"/>
          <a:chOff x="0" y="0"/>
          <a:chExt cx="0" cy="0"/>
        </a:xfrm>
      </p:grpSpPr>
      <p:sp>
        <p:nvSpPr>
          <p:cNvPr id="140" name="Google Shape;140;g2ad4a74f2a1_0_328"/>
          <p:cNvSpPr>
            <a:spLocks noGrp="1"/>
          </p:cNvSpPr>
          <p:nvPr>
            <p:ph type="pic" idx="2"/>
          </p:nvPr>
        </p:nvSpPr>
        <p:spPr>
          <a:xfrm>
            <a:off x="0" y="0"/>
            <a:ext cx="12192000" cy="3908100"/>
          </a:xfrm>
          <a:prstGeom prst="rect">
            <a:avLst/>
          </a:prstGeom>
          <a:noFill/>
          <a:ln>
            <a:noFill/>
          </a:ln>
        </p:spPr>
      </p:sp>
      <p:sp>
        <p:nvSpPr>
          <p:cNvPr id="141" name="Google Shape;141;g2ad4a74f2a1_0_328"/>
          <p:cNvSpPr/>
          <p:nvPr/>
        </p:nvSpPr>
        <p:spPr>
          <a:xfrm>
            <a:off x="0" y="3908120"/>
            <a:ext cx="12192000" cy="2949900"/>
          </a:xfrm>
          <a:prstGeom prst="rect">
            <a:avLst/>
          </a:prstGeom>
          <a:solidFill>
            <a:srgbClr val="009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42" name="Google Shape;142;g2ad4a74f2a1_0_328"/>
          <p:cNvSpPr txBox="1">
            <a:spLocks noGrp="1"/>
          </p:cNvSpPr>
          <p:nvPr>
            <p:ph type="ctrTitle"/>
          </p:nvPr>
        </p:nvSpPr>
        <p:spPr>
          <a:xfrm>
            <a:off x="696000" y="4008329"/>
            <a:ext cx="10800000" cy="15690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5000"/>
              <a:buFont typeface="Arial"/>
              <a:buNone/>
              <a:defRPr sz="5000"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g2ad4a74f2a1_0_328"/>
          <p:cNvSpPr txBox="1">
            <a:spLocks noGrp="1"/>
          </p:cNvSpPr>
          <p:nvPr>
            <p:ph type="subTitle" idx="1"/>
          </p:nvPr>
        </p:nvSpPr>
        <p:spPr>
          <a:xfrm>
            <a:off x="696000" y="5649238"/>
            <a:ext cx="10800000" cy="650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000"/>
              <a:buNone/>
              <a:defRPr sz="2000">
                <a:solidFill>
                  <a:schemeClr val="lt1"/>
                </a:solidFill>
              </a:defRPr>
            </a:lvl1pPr>
            <a:lvl2pPr lvl="1" algn="ctr" rtl="0">
              <a:lnSpc>
                <a:spcPct val="90000"/>
              </a:lnSpc>
              <a:spcBef>
                <a:spcPts val="500"/>
              </a:spcBef>
              <a:spcAft>
                <a:spcPts val="0"/>
              </a:spcAft>
              <a:buSzPts val="2000"/>
              <a:buNone/>
              <a:defRPr sz="2000"/>
            </a:lvl2pPr>
            <a:lvl3pPr lvl="2" algn="ctr" rtl="0">
              <a:lnSpc>
                <a:spcPct val="90000"/>
              </a:lnSpc>
              <a:spcBef>
                <a:spcPts val="500"/>
              </a:spcBef>
              <a:spcAft>
                <a:spcPts val="0"/>
              </a:spcAft>
              <a:buSzPts val="1800"/>
              <a:buNone/>
              <a:defRPr sz="1800"/>
            </a:lvl3pPr>
            <a:lvl4pPr lvl="3" algn="ctr" rtl="0">
              <a:lnSpc>
                <a:spcPct val="90000"/>
              </a:lnSpc>
              <a:spcBef>
                <a:spcPts val="500"/>
              </a:spcBef>
              <a:spcAft>
                <a:spcPts val="0"/>
              </a:spcAft>
              <a:buSzPts val="1600"/>
              <a:buNone/>
              <a:defRPr sz="1600"/>
            </a:lvl4pPr>
            <a:lvl5pPr lvl="4" algn="ctr" rtl="0">
              <a:lnSpc>
                <a:spcPct val="90000"/>
              </a:lnSpc>
              <a:spcBef>
                <a:spcPts val="500"/>
              </a:spcBef>
              <a:spcAft>
                <a:spcPts val="0"/>
              </a:spcAft>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44" name="Google Shape;144;g2ad4a74f2a1_0_328"/>
          <p:cNvSpPr/>
          <p:nvPr/>
        </p:nvSpPr>
        <p:spPr>
          <a:xfrm>
            <a:off x="685800" y="307803"/>
            <a:ext cx="5391600" cy="108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ad4a74f2a1_0_328"/>
          <p:cNvSpPr>
            <a:spLocks noGrp="1"/>
          </p:cNvSpPr>
          <p:nvPr>
            <p:ph type="pic" idx="3"/>
          </p:nvPr>
        </p:nvSpPr>
        <p:spPr>
          <a:xfrm>
            <a:off x="10426700" y="307803"/>
            <a:ext cx="1079400" cy="1079400"/>
          </a:xfrm>
          <a:prstGeom prst="rect">
            <a:avLst/>
          </a:prstGeom>
          <a:noFill/>
          <a:ln>
            <a:noFill/>
          </a:ln>
        </p:spPr>
      </p:sp>
      <p:sp>
        <p:nvSpPr>
          <p:cNvPr id="146" name="Google Shape;146;g2ad4a74f2a1_0_328"/>
          <p:cNvSpPr>
            <a:spLocks noGrp="1"/>
          </p:cNvSpPr>
          <p:nvPr>
            <p:ph type="pic" idx="4"/>
          </p:nvPr>
        </p:nvSpPr>
        <p:spPr>
          <a:xfrm>
            <a:off x="9165419" y="307803"/>
            <a:ext cx="1079400" cy="1079400"/>
          </a:xfrm>
          <a:prstGeom prst="rect">
            <a:avLst/>
          </a:prstGeom>
          <a:noFill/>
          <a:ln>
            <a:noFill/>
          </a:ln>
        </p:spPr>
      </p:sp>
      <p:sp>
        <p:nvSpPr>
          <p:cNvPr id="147" name="Google Shape;147;g2ad4a74f2a1_0_328"/>
          <p:cNvSpPr>
            <a:spLocks noGrp="1"/>
          </p:cNvSpPr>
          <p:nvPr>
            <p:ph type="pic" idx="5"/>
          </p:nvPr>
        </p:nvSpPr>
        <p:spPr>
          <a:xfrm>
            <a:off x="7904138" y="307803"/>
            <a:ext cx="1079400" cy="10794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8"/>
        <p:cNvGrpSpPr/>
        <p:nvPr/>
      </p:nvGrpSpPr>
      <p:grpSpPr>
        <a:xfrm>
          <a:off x="0" y="0"/>
          <a:ext cx="0" cy="0"/>
          <a:chOff x="0" y="0"/>
          <a:chExt cx="0" cy="0"/>
        </a:xfrm>
      </p:grpSpPr>
      <p:sp>
        <p:nvSpPr>
          <p:cNvPr id="149" name="Google Shape;149;g2ad4a74f2a1_0_337"/>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0" name="Google Shape;150;g2ad4a74f2a1_0_337"/>
          <p:cNvSpPr txBox="1">
            <a:spLocks noGrp="1"/>
          </p:cNvSpPr>
          <p:nvPr>
            <p:ph type="body" idx="1"/>
          </p:nvPr>
        </p:nvSpPr>
        <p:spPr>
          <a:xfrm>
            <a:off x="696000" y="1800000"/>
            <a:ext cx="10800000" cy="4500000"/>
          </a:xfrm>
          <a:prstGeom prst="rect">
            <a:avLst/>
          </a:prstGeom>
          <a:noFill/>
          <a:ln>
            <a:noFill/>
          </a:ln>
        </p:spPr>
        <p:txBody>
          <a:bodyPr spcFirstLastPara="1" wrap="square" lIns="0" tIns="0" rIns="0"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1" name="Google Shape;151;g2ad4a74f2a1_0_337"/>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2ad4a74f2a1_0_337"/>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g2ad4a74f2a1_0_337"/>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g2ad4a74f2a1_0_337"/>
          <p:cNvSpPr txBox="1">
            <a:spLocks noGrp="1"/>
          </p:cNvSpPr>
          <p:nvPr>
            <p:ph type="body" idx="2"/>
          </p:nvPr>
        </p:nvSpPr>
        <p:spPr>
          <a:xfrm>
            <a:off x="696000" y="1365600"/>
            <a:ext cx="10800000" cy="3624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1000"/>
              </a:spcBef>
              <a:spcAft>
                <a:spcPts val="0"/>
              </a:spcAft>
              <a:buSzPts val="2000"/>
              <a:buNone/>
              <a:defRPr sz="2000" b="1">
                <a:solidFill>
                  <a:srgbClr val="009540"/>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5"/>
        <p:cNvGrpSpPr/>
        <p:nvPr/>
      </p:nvGrpSpPr>
      <p:grpSpPr>
        <a:xfrm>
          <a:off x="0" y="0"/>
          <a:ext cx="0" cy="0"/>
          <a:chOff x="0" y="0"/>
          <a:chExt cx="0" cy="0"/>
        </a:xfrm>
      </p:grpSpPr>
      <p:sp>
        <p:nvSpPr>
          <p:cNvPr id="156" name="Google Shape;156;g2ad4a74f2a1_0_344"/>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2ad4a74f2a1_0_344"/>
          <p:cNvSpPr txBox="1">
            <a:spLocks noGrp="1"/>
          </p:cNvSpPr>
          <p:nvPr>
            <p:ph type="body" idx="1"/>
          </p:nvPr>
        </p:nvSpPr>
        <p:spPr>
          <a:xfrm>
            <a:off x="696000" y="1800000"/>
            <a:ext cx="5323800" cy="4500000"/>
          </a:xfrm>
          <a:prstGeom prst="rect">
            <a:avLst/>
          </a:prstGeom>
          <a:noFill/>
          <a:ln>
            <a:noFill/>
          </a:ln>
        </p:spPr>
        <p:txBody>
          <a:bodyPr spcFirstLastPara="1" wrap="square" lIns="0" tIns="0" rIns="0"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8" name="Google Shape;158;g2ad4a74f2a1_0_344"/>
          <p:cNvSpPr txBox="1">
            <a:spLocks noGrp="1"/>
          </p:cNvSpPr>
          <p:nvPr>
            <p:ph type="body" idx="2"/>
          </p:nvPr>
        </p:nvSpPr>
        <p:spPr>
          <a:xfrm>
            <a:off x="6172201" y="1800000"/>
            <a:ext cx="5323800" cy="4500000"/>
          </a:xfrm>
          <a:prstGeom prst="rect">
            <a:avLst/>
          </a:prstGeom>
          <a:noFill/>
          <a:ln>
            <a:noFill/>
          </a:ln>
        </p:spPr>
        <p:txBody>
          <a:bodyPr spcFirstLastPara="1" wrap="square" lIns="0" tIns="0" rIns="0"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9" name="Google Shape;159;g2ad4a74f2a1_0_344"/>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g2ad4a74f2a1_0_344"/>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 name="Google Shape;161;g2ad4a74f2a1_0_344"/>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g2ad4a74f2a1_0_344"/>
          <p:cNvSpPr txBox="1">
            <a:spLocks noGrp="1"/>
          </p:cNvSpPr>
          <p:nvPr>
            <p:ph type="body" idx="3"/>
          </p:nvPr>
        </p:nvSpPr>
        <p:spPr>
          <a:xfrm>
            <a:off x="696000" y="1365600"/>
            <a:ext cx="10800000" cy="3624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1000"/>
              </a:spcBef>
              <a:spcAft>
                <a:spcPts val="0"/>
              </a:spcAft>
              <a:buSzPts val="2000"/>
              <a:buNone/>
              <a:defRPr sz="2000" b="1">
                <a:solidFill>
                  <a:srgbClr val="009540"/>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63"/>
        <p:cNvGrpSpPr/>
        <p:nvPr/>
      </p:nvGrpSpPr>
      <p:grpSpPr>
        <a:xfrm>
          <a:off x="0" y="0"/>
          <a:ext cx="0" cy="0"/>
          <a:chOff x="0" y="0"/>
          <a:chExt cx="0" cy="0"/>
        </a:xfrm>
      </p:grpSpPr>
      <p:sp>
        <p:nvSpPr>
          <p:cNvPr id="164" name="Google Shape;164;g2ad4a74f2a1_0_352"/>
          <p:cNvSpPr>
            <a:spLocks noGrp="1"/>
          </p:cNvSpPr>
          <p:nvPr>
            <p:ph type="pic" idx="2"/>
          </p:nvPr>
        </p:nvSpPr>
        <p:spPr>
          <a:xfrm>
            <a:off x="0" y="0"/>
            <a:ext cx="12192000" cy="6858000"/>
          </a:xfrm>
          <a:prstGeom prst="rect">
            <a:avLst/>
          </a:prstGeom>
          <a:noFill/>
          <a:ln>
            <a:noFill/>
          </a:ln>
        </p:spPr>
      </p:sp>
      <p:sp>
        <p:nvSpPr>
          <p:cNvPr id="165" name="Google Shape;165;g2ad4a74f2a1_0_352"/>
          <p:cNvSpPr/>
          <p:nvPr/>
        </p:nvSpPr>
        <p:spPr>
          <a:xfrm>
            <a:off x="685800" y="307803"/>
            <a:ext cx="5391600" cy="108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2ad4a74f2a1_0_352"/>
          <p:cNvSpPr>
            <a:spLocks noGrp="1"/>
          </p:cNvSpPr>
          <p:nvPr>
            <p:ph type="pic" idx="3"/>
          </p:nvPr>
        </p:nvSpPr>
        <p:spPr>
          <a:xfrm>
            <a:off x="10426700" y="307803"/>
            <a:ext cx="1079400" cy="1079400"/>
          </a:xfrm>
          <a:prstGeom prst="rect">
            <a:avLst/>
          </a:prstGeom>
          <a:noFill/>
          <a:ln>
            <a:noFill/>
          </a:ln>
        </p:spPr>
      </p:sp>
      <p:sp>
        <p:nvSpPr>
          <p:cNvPr id="167" name="Google Shape;167;g2ad4a74f2a1_0_352"/>
          <p:cNvSpPr>
            <a:spLocks noGrp="1"/>
          </p:cNvSpPr>
          <p:nvPr>
            <p:ph type="pic" idx="4"/>
          </p:nvPr>
        </p:nvSpPr>
        <p:spPr>
          <a:xfrm>
            <a:off x="9165419" y="307803"/>
            <a:ext cx="1079400" cy="1079400"/>
          </a:xfrm>
          <a:prstGeom prst="rect">
            <a:avLst/>
          </a:prstGeom>
          <a:noFill/>
          <a:ln>
            <a:noFill/>
          </a:ln>
        </p:spPr>
      </p:sp>
      <p:sp>
        <p:nvSpPr>
          <p:cNvPr id="168" name="Google Shape;168;g2ad4a74f2a1_0_352"/>
          <p:cNvSpPr>
            <a:spLocks noGrp="1"/>
          </p:cNvSpPr>
          <p:nvPr>
            <p:ph type="pic" idx="5"/>
          </p:nvPr>
        </p:nvSpPr>
        <p:spPr>
          <a:xfrm>
            <a:off x="7904138" y="307803"/>
            <a:ext cx="1079400" cy="1079400"/>
          </a:xfrm>
          <a:prstGeom prst="rect">
            <a:avLst/>
          </a:prstGeom>
          <a:noFill/>
          <a:ln>
            <a:noFill/>
          </a:ln>
        </p:spPr>
      </p:sp>
      <p:sp>
        <p:nvSpPr>
          <p:cNvPr id="169" name="Google Shape;169;g2ad4a74f2a1_0_352"/>
          <p:cNvSpPr txBox="1">
            <a:spLocks noGrp="1"/>
          </p:cNvSpPr>
          <p:nvPr>
            <p:ph type="ctrTitle"/>
          </p:nvPr>
        </p:nvSpPr>
        <p:spPr>
          <a:xfrm>
            <a:off x="696000" y="4011704"/>
            <a:ext cx="10800000" cy="15654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5000"/>
              <a:buFont typeface="Arial"/>
              <a:buNone/>
              <a:defRPr sz="5000" b="1" i="0">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g2ad4a74f2a1_0_352"/>
          <p:cNvSpPr txBox="1">
            <a:spLocks noGrp="1"/>
          </p:cNvSpPr>
          <p:nvPr>
            <p:ph type="subTitle" idx="1"/>
          </p:nvPr>
        </p:nvSpPr>
        <p:spPr>
          <a:xfrm>
            <a:off x="696000" y="5649238"/>
            <a:ext cx="10800000" cy="650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000"/>
              <a:buNone/>
              <a:defRPr sz="2000"/>
            </a:lvl1pPr>
            <a:lvl2pPr lvl="1" algn="ctr" rtl="0">
              <a:lnSpc>
                <a:spcPct val="90000"/>
              </a:lnSpc>
              <a:spcBef>
                <a:spcPts val="500"/>
              </a:spcBef>
              <a:spcAft>
                <a:spcPts val="0"/>
              </a:spcAft>
              <a:buSzPts val="2000"/>
              <a:buNone/>
              <a:defRPr sz="2000"/>
            </a:lvl2pPr>
            <a:lvl3pPr lvl="2" algn="ctr" rtl="0">
              <a:lnSpc>
                <a:spcPct val="90000"/>
              </a:lnSpc>
              <a:spcBef>
                <a:spcPts val="500"/>
              </a:spcBef>
              <a:spcAft>
                <a:spcPts val="0"/>
              </a:spcAft>
              <a:buSzPts val="1800"/>
              <a:buNone/>
              <a:defRPr sz="1800"/>
            </a:lvl3pPr>
            <a:lvl4pPr lvl="3" algn="ctr" rtl="0">
              <a:lnSpc>
                <a:spcPct val="90000"/>
              </a:lnSpc>
              <a:spcBef>
                <a:spcPts val="500"/>
              </a:spcBef>
              <a:spcAft>
                <a:spcPts val="0"/>
              </a:spcAft>
              <a:buSzPts val="1600"/>
              <a:buNone/>
              <a:defRPr sz="1600"/>
            </a:lvl4pPr>
            <a:lvl5pPr lvl="4" algn="ctr" rtl="0">
              <a:lnSpc>
                <a:spcPct val="90000"/>
              </a:lnSpc>
              <a:spcBef>
                <a:spcPts val="500"/>
              </a:spcBef>
              <a:spcAft>
                <a:spcPts val="0"/>
              </a:spcAft>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
        <p:cNvGrpSpPr/>
        <p:nvPr/>
      </p:nvGrpSpPr>
      <p:grpSpPr>
        <a:xfrm>
          <a:off x="0" y="0"/>
          <a:ext cx="0" cy="0"/>
          <a:chOff x="0" y="0"/>
          <a:chExt cx="0" cy="0"/>
        </a:xfrm>
      </p:grpSpPr>
      <p:sp>
        <p:nvSpPr>
          <p:cNvPr id="31" name="Google Shape;31;p75"/>
          <p:cNvSpPr txBox="1">
            <a:spLocks noGrp="1"/>
          </p:cNvSpPr>
          <p:nvPr>
            <p:ph type="title"/>
          </p:nvPr>
        </p:nvSpPr>
        <p:spPr>
          <a:xfrm>
            <a:off x="695327" y="115888"/>
            <a:ext cx="108013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5"/>
          <p:cNvSpPr txBox="1">
            <a:spLocks noGrp="1"/>
          </p:cNvSpPr>
          <p:nvPr>
            <p:ph type="body" idx="1"/>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75"/>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5"/>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5"/>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75"/>
          <p:cNvSpPr txBox="1">
            <a:spLocks noGrp="1"/>
          </p:cNvSpPr>
          <p:nvPr>
            <p:ph type="body" idx="2"/>
          </p:nvPr>
        </p:nvSpPr>
        <p:spPr>
          <a:xfrm>
            <a:off x="695326" y="1089025"/>
            <a:ext cx="10801347" cy="503239"/>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5"/>
          <p:cNvSpPr txBox="1">
            <a:spLocks noGrp="1"/>
          </p:cNvSpPr>
          <p:nvPr>
            <p:ph type="body" idx="3"/>
          </p:nvPr>
        </p:nvSpPr>
        <p:spPr>
          <a:xfrm>
            <a:off x="695324" y="1592264"/>
            <a:ext cx="10801347" cy="453707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171"/>
        <p:cNvGrpSpPr/>
        <p:nvPr/>
      </p:nvGrpSpPr>
      <p:grpSpPr>
        <a:xfrm>
          <a:off x="0" y="0"/>
          <a:ext cx="0" cy="0"/>
          <a:chOff x="0" y="0"/>
          <a:chExt cx="0" cy="0"/>
        </a:xfrm>
      </p:grpSpPr>
      <p:sp>
        <p:nvSpPr>
          <p:cNvPr id="172" name="Google Shape;172;g2ad4a74f2a1_0_360"/>
          <p:cNvSpPr/>
          <p:nvPr/>
        </p:nvSpPr>
        <p:spPr>
          <a:xfrm>
            <a:off x="685800" y="307803"/>
            <a:ext cx="5391600" cy="108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ad4a74f2a1_0_360"/>
          <p:cNvSpPr>
            <a:spLocks noGrp="1"/>
          </p:cNvSpPr>
          <p:nvPr>
            <p:ph type="pic" idx="2"/>
          </p:nvPr>
        </p:nvSpPr>
        <p:spPr>
          <a:xfrm>
            <a:off x="10426700" y="307803"/>
            <a:ext cx="1079400" cy="1079400"/>
          </a:xfrm>
          <a:prstGeom prst="rect">
            <a:avLst/>
          </a:prstGeom>
          <a:noFill/>
          <a:ln>
            <a:noFill/>
          </a:ln>
        </p:spPr>
      </p:sp>
      <p:sp>
        <p:nvSpPr>
          <p:cNvPr id="174" name="Google Shape;174;g2ad4a74f2a1_0_360"/>
          <p:cNvSpPr>
            <a:spLocks noGrp="1"/>
          </p:cNvSpPr>
          <p:nvPr>
            <p:ph type="pic" idx="3"/>
          </p:nvPr>
        </p:nvSpPr>
        <p:spPr>
          <a:xfrm>
            <a:off x="9165419" y="307803"/>
            <a:ext cx="1079400" cy="1079400"/>
          </a:xfrm>
          <a:prstGeom prst="rect">
            <a:avLst/>
          </a:prstGeom>
          <a:noFill/>
          <a:ln>
            <a:noFill/>
          </a:ln>
        </p:spPr>
      </p:sp>
      <p:sp>
        <p:nvSpPr>
          <p:cNvPr id="175" name="Google Shape;175;g2ad4a74f2a1_0_360"/>
          <p:cNvSpPr>
            <a:spLocks noGrp="1"/>
          </p:cNvSpPr>
          <p:nvPr>
            <p:ph type="pic" idx="4"/>
          </p:nvPr>
        </p:nvSpPr>
        <p:spPr>
          <a:xfrm>
            <a:off x="7904138" y="307803"/>
            <a:ext cx="1079400" cy="1079400"/>
          </a:xfrm>
          <a:prstGeom prst="rect">
            <a:avLst/>
          </a:prstGeom>
          <a:noFill/>
          <a:ln>
            <a:noFill/>
          </a:ln>
        </p:spPr>
      </p:sp>
      <p:sp>
        <p:nvSpPr>
          <p:cNvPr id="176" name="Google Shape;176;g2ad4a74f2a1_0_360"/>
          <p:cNvSpPr txBox="1">
            <a:spLocks noGrp="1"/>
          </p:cNvSpPr>
          <p:nvPr>
            <p:ph type="ctrTitle"/>
          </p:nvPr>
        </p:nvSpPr>
        <p:spPr>
          <a:xfrm>
            <a:off x="696000" y="4011704"/>
            <a:ext cx="10800000" cy="15654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5000"/>
              <a:buFont typeface="Arial"/>
              <a:buNone/>
              <a:defRPr sz="5000" b="1" i="0">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g2ad4a74f2a1_0_360"/>
          <p:cNvSpPr txBox="1">
            <a:spLocks noGrp="1"/>
          </p:cNvSpPr>
          <p:nvPr>
            <p:ph type="subTitle" idx="1"/>
          </p:nvPr>
        </p:nvSpPr>
        <p:spPr>
          <a:xfrm>
            <a:off x="696000" y="5649238"/>
            <a:ext cx="10800000" cy="650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000"/>
              <a:buNone/>
              <a:defRPr sz="2000"/>
            </a:lvl1pPr>
            <a:lvl2pPr lvl="1" algn="ctr" rtl="0">
              <a:lnSpc>
                <a:spcPct val="90000"/>
              </a:lnSpc>
              <a:spcBef>
                <a:spcPts val="500"/>
              </a:spcBef>
              <a:spcAft>
                <a:spcPts val="0"/>
              </a:spcAft>
              <a:buSzPts val="2000"/>
              <a:buNone/>
              <a:defRPr sz="2000"/>
            </a:lvl2pPr>
            <a:lvl3pPr lvl="2" algn="ctr" rtl="0">
              <a:lnSpc>
                <a:spcPct val="90000"/>
              </a:lnSpc>
              <a:spcBef>
                <a:spcPts val="500"/>
              </a:spcBef>
              <a:spcAft>
                <a:spcPts val="0"/>
              </a:spcAft>
              <a:buSzPts val="1800"/>
              <a:buNone/>
              <a:defRPr sz="1800"/>
            </a:lvl3pPr>
            <a:lvl4pPr lvl="3" algn="ctr" rtl="0">
              <a:lnSpc>
                <a:spcPct val="90000"/>
              </a:lnSpc>
              <a:spcBef>
                <a:spcPts val="500"/>
              </a:spcBef>
              <a:spcAft>
                <a:spcPts val="0"/>
              </a:spcAft>
              <a:buSzPts val="1600"/>
              <a:buNone/>
              <a:defRPr sz="1600"/>
            </a:lvl4pPr>
            <a:lvl5pPr lvl="4" algn="ctr" rtl="0">
              <a:lnSpc>
                <a:spcPct val="90000"/>
              </a:lnSpc>
              <a:spcBef>
                <a:spcPts val="500"/>
              </a:spcBef>
              <a:spcAft>
                <a:spcPts val="0"/>
              </a:spcAft>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8"/>
        <p:cNvGrpSpPr/>
        <p:nvPr/>
      </p:nvGrpSpPr>
      <p:grpSpPr>
        <a:xfrm>
          <a:off x="0" y="0"/>
          <a:ext cx="0" cy="0"/>
          <a:chOff x="0" y="0"/>
          <a:chExt cx="0" cy="0"/>
        </a:xfrm>
      </p:grpSpPr>
      <p:sp>
        <p:nvSpPr>
          <p:cNvPr id="179" name="Google Shape;179;g2ad4a74f2a1_0_367"/>
          <p:cNvSpPr txBox="1">
            <a:spLocks noGrp="1"/>
          </p:cNvSpPr>
          <p:nvPr>
            <p:ph type="title"/>
          </p:nvPr>
        </p:nvSpPr>
        <p:spPr>
          <a:xfrm>
            <a:off x="696000" y="1709738"/>
            <a:ext cx="10800000" cy="28527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6000"/>
              <a:buFont typeface="Arial"/>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0" name="Google Shape;180;g2ad4a74f2a1_0_367"/>
          <p:cNvSpPr txBox="1">
            <a:spLocks noGrp="1"/>
          </p:cNvSpPr>
          <p:nvPr>
            <p:ph type="body" idx="1"/>
          </p:nvPr>
        </p:nvSpPr>
        <p:spPr>
          <a:xfrm>
            <a:off x="696000" y="4589463"/>
            <a:ext cx="10800000" cy="1500300"/>
          </a:xfrm>
          <a:prstGeom prst="rect">
            <a:avLst/>
          </a:prstGeom>
          <a:noFill/>
          <a:ln>
            <a:noFill/>
          </a:ln>
        </p:spPr>
        <p:txBody>
          <a:bodyPr spcFirstLastPara="1" wrap="square" lIns="0" tIns="0" rIns="0" bIns="45700" anchor="t" anchorCtr="0">
            <a:normAutofit/>
          </a:bodyPr>
          <a:lstStyle>
            <a:lvl1pPr marL="457200" lvl="0" indent="-228600" algn="l" rtl="0">
              <a:lnSpc>
                <a:spcPct val="90000"/>
              </a:lnSpc>
              <a:spcBef>
                <a:spcPts val="1000"/>
              </a:spcBef>
              <a:spcAft>
                <a:spcPts val="0"/>
              </a:spcAft>
              <a:buSzPts val="2400"/>
              <a:buNone/>
              <a:defRPr sz="2400">
                <a:solidFill>
                  <a:srgbClr val="888888"/>
                </a:solidFill>
              </a:defRPr>
            </a:lvl1pPr>
            <a:lvl2pPr marL="914400" lvl="1" indent="-228600" algn="l" rtl="0">
              <a:lnSpc>
                <a:spcPct val="90000"/>
              </a:lnSpc>
              <a:spcBef>
                <a:spcPts val="500"/>
              </a:spcBef>
              <a:spcAft>
                <a:spcPts val="0"/>
              </a:spcAft>
              <a:buSzPts val="2000"/>
              <a:buNone/>
              <a:defRPr sz="2000">
                <a:solidFill>
                  <a:srgbClr val="888888"/>
                </a:solidFill>
              </a:defRPr>
            </a:lvl2pPr>
            <a:lvl3pPr marL="1371600" lvl="2" indent="-228600" algn="l" rtl="0">
              <a:lnSpc>
                <a:spcPct val="90000"/>
              </a:lnSpc>
              <a:spcBef>
                <a:spcPts val="500"/>
              </a:spcBef>
              <a:spcAft>
                <a:spcPts val="0"/>
              </a:spcAft>
              <a:buSzPts val="1800"/>
              <a:buNone/>
              <a:defRPr sz="1800">
                <a:solidFill>
                  <a:srgbClr val="888888"/>
                </a:solidFill>
              </a:defRPr>
            </a:lvl3pPr>
            <a:lvl4pPr marL="1828800" lvl="3" indent="-228600" algn="l" rtl="0">
              <a:lnSpc>
                <a:spcPct val="90000"/>
              </a:lnSpc>
              <a:spcBef>
                <a:spcPts val="500"/>
              </a:spcBef>
              <a:spcAft>
                <a:spcPts val="0"/>
              </a:spcAft>
              <a:buSzPts val="1600"/>
              <a:buNone/>
              <a:defRPr sz="1600">
                <a:solidFill>
                  <a:srgbClr val="888888"/>
                </a:solidFill>
              </a:defRPr>
            </a:lvl4pPr>
            <a:lvl5pPr marL="2286000" lvl="4" indent="-228600" algn="l" rtl="0">
              <a:lnSpc>
                <a:spcPct val="90000"/>
              </a:lnSpc>
              <a:spcBef>
                <a:spcPts val="500"/>
              </a:spcBef>
              <a:spcAft>
                <a:spcPts val="0"/>
              </a:spcAft>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1" name="Google Shape;181;g2ad4a74f2a1_0_367"/>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2" name="Google Shape;182;g2ad4a74f2a1_0_367"/>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3" name="Google Shape;183;g2ad4a74f2a1_0_367"/>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1">
  <p:cSld name="Picture 1">
    <p:spTree>
      <p:nvGrpSpPr>
        <p:cNvPr id="1" name="Shape 184"/>
        <p:cNvGrpSpPr/>
        <p:nvPr/>
      </p:nvGrpSpPr>
      <p:grpSpPr>
        <a:xfrm>
          <a:off x="0" y="0"/>
          <a:ext cx="0" cy="0"/>
          <a:chOff x="0" y="0"/>
          <a:chExt cx="0" cy="0"/>
        </a:xfrm>
      </p:grpSpPr>
      <p:sp>
        <p:nvSpPr>
          <p:cNvPr id="185" name="Google Shape;185;g2ad4a74f2a1_0_373"/>
          <p:cNvSpPr>
            <a:spLocks noGrp="1"/>
          </p:cNvSpPr>
          <p:nvPr>
            <p:ph type="pic" idx="2"/>
          </p:nvPr>
        </p:nvSpPr>
        <p:spPr>
          <a:xfrm>
            <a:off x="0" y="0"/>
            <a:ext cx="12192000" cy="6858000"/>
          </a:xfrm>
          <a:prstGeom prst="rect">
            <a:avLst/>
          </a:prstGeom>
          <a:noFill/>
          <a:ln>
            <a:noFill/>
          </a:ln>
        </p:spPr>
      </p:sp>
      <p:sp>
        <p:nvSpPr>
          <p:cNvPr id="186" name="Google Shape;186;g2ad4a74f2a1_0_373"/>
          <p:cNvSpPr>
            <a:spLocks noGrp="1"/>
          </p:cNvSpPr>
          <p:nvPr>
            <p:ph type="pic" idx="3"/>
          </p:nvPr>
        </p:nvSpPr>
        <p:spPr>
          <a:xfrm>
            <a:off x="0" y="0"/>
            <a:ext cx="12192000" cy="6858000"/>
          </a:xfrm>
          <a:prstGeom prst="rect">
            <a:avLst/>
          </a:prstGeom>
          <a:noFill/>
          <a:ln>
            <a:noFill/>
          </a:ln>
        </p:spPr>
      </p:sp>
      <p:sp>
        <p:nvSpPr>
          <p:cNvPr id="187" name="Google Shape;187;g2ad4a74f2a1_0_373"/>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g2ad4a74f2a1_0_373"/>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g2ad4a74f2a1_0_373"/>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2">
  <p:cSld name="Picture 2">
    <p:spTree>
      <p:nvGrpSpPr>
        <p:cNvPr id="1" name="Shape 190"/>
        <p:cNvGrpSpPr/>
        <p:nvPr/>
      </p:nvGrpSpPr>
      <p:grpSpPr>
        <a:xfrm>
          <a:off x="0" y="0"/>
          <a:ext cx="0" cy="0"/>
          <a:chOff x="0" y="0"/>
          <a:chExt cx="0" cy="0"/>
        </a:xfrm>
      </p:grpSpPr>
      <p:sp>
        <p:nvSpPr>
          <p:cNvPr id="191" name="Google Shape;191;g2ad4a74f2a1_0_379"/>
          <p:cNvSpPr>
            <a:spLocks noGrp="1"/>
          </p:cNvSpPr>
          <p:nvPr>
            <p:ph type="pic" idx="2"/>
          </p:nvPr>
        </p:nvSpPr>
        <p:spPr>
          <a:xfrm>
            <a:off x="0" y="1800000"/>
            <a:ext cx="12192000" cy="5058000"/>
          </a:xfrm>
          <a:prstGeom prst="rect">
            <a:avLst/>
          </a:prstGeom>
          <a:noFill/>
          <a:ln>
            <a:noFill/>
          </a:ln>
        </p:spPr>
      </p:sp>
      <p:sp>
        <p:nvSpPr>
          <p:cNvPr id="192" name="Google Shape;192;g2ad4a74f2a1_0_379"/>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3" name="Google Shape;193;g2ad4a74f2a1_0_379"/>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g2ad4a74f2a1_0_379"/>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g2ad4a74f2a1_0_379"/>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g2ad4a74f2a1_0_379"/>
          <p:cNvSpPr txBox="1">
            <a:spLocks noGrp="1"/>
          </p:cNvSpPr>
          <p:nvPr>
            <p:ph type="body" idx="1"/>
          </p:nvPr>
        </p:nvSpPr>
        <p:spPr>
          <a:xfrm>
            <a:off x="696000" y="1365600"/>
            <a:ext cx="10800000" cy="3624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1000"/>
              </a:spcBef>
              <a:spcAft>
                <a:spcPts val="0"/>
              </a:spcAft>
              <a:buSzPts val="2000"/>
              <a:buNone/>
              <a:defRPr sz="2000" b="1">
                <a:solidFill>
                  <a:srgbClr val="009540"/>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3">
  <p:cSld name="Picture 3">
    <p:spTree>
      <p:nvGrpSpPr>
        <p:cNvPr id="1" name="Shape 197"/>
        <p:cNvGrpSpPr/>
        <p:nvPr/>
      </p:nvGrpSpPr>
      <p:grpSpPr>
        <a:xfrm>
          <a:off x="0" y="0"/>
          <a:ext cx="0" cy="0"/>
          <a:chOff x="0" y="0"/>
          <a:chExt cx="0" cy="0"/>
        </a:xfrm>
      </p:grpSpPr>
      <p:sp>
        <p:nvSpPr>
          <p:cNvPr id="198" name="Google Shape;198;g2ad4a74f2a1_0_386"/>
          <p:cNvSpPr>
            <a:spLocks noGrp="1"/>
          </p:cNvSpPr>
          <p:nvPr>
            <p:ph type="pic" idx="2"/>
          </p:nvPr>
        </p:nvSpPr>
        <p:spPr>
          <a:xfrm>
            <a:off x="8379728" y="0"/>
            <a:ext cx="3812400" cy="6858000"/>
          </a:xfrm>
          <a:prstGeom prst="rect">
            <a:avLst/>
          </a:prstGeom>
          <a:noFill/>
          <a:ln>
            <a:noFill/>
          </a:ln>
        </p:spPr>
      </p:sp>
      <p:sp>
        <p:nvSpPr>
          <p:cNvPr id="199" name="Google Shape;199;g2ad4a74f2a1_0_386"/>
          <p:cNvSpPr txBox="1">
            <a:spLocks noGrp="1"/>
          </p:cNvSpPr>
          <p:nvPr>
            <p:ph type="title"/>
          </p:nvPr>
        </p:nvSpPr>
        <p:spPr>
          <a:xfrm>
            <a:off x="696000" y="120875"/>
            <a:ext cx="7560000" cy="12447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0" name="Google Shape;200;g2ad4a74f2a1_0_386"/>
          <p:cNvSpPr txBox="1">
            <a:spLocks noGrp="1"/>
          </p:cNvSpPr>
          <p:nvPr>
            <p:ph type="body" idx="1"/>
          </p:nvPr>
        </p:nvSpPr>
        <p:spPr>
          <a:xfrm>
            <a:off x="696000" y="1800000"/>
            <a:ext cx="7560000" cy="4500000"/>
          </a:xfrm>
          <a:prstGeom prst="rect">
            <a:avLst/>
          </a:prstGeom>
          <a:noFill/>
          <a:ln>
            <a:noFill/>
          </a:ln>
        </p:spPr>
        <p:txBody>
          <a:bodyPr spcFirstLastPara="1" wrap="square" lIns="0" tIns="0" rIns="0"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1" name="Google Shape;201;g2ad4a74f2a1_0_386"/>
          <p:cNvSpPr txBox="1">
            <a:spLocks noGrp="1"/>
          </p:cNvSpPr>
          <p:nvPr>
            <p:ph type="dt" idx="10"/>
          </p:nvPr>
        </p:nvSpPr>
        <p:spPr>
          <a:xfrm>
            <a:off x="6762000" y="6377125"/>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g2ad4a74f2a1_0_386"/>
          <p:cNvSpPr txBox="1">
            <a:spLocks noGrp="1"/>
          </p:cNvSpPr>
          <p:nvPr>
            <p:ph type="ftr" idx="11"/>
          </p:nvPr>
        </p:nvSpPr>
        <p:spPr>
          <a:xfrm>
            <a:off x="696000" y="6377125"/>
            <a:ext cx="594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3" name="Google Shape;203;g2ad4a74f2a1_0_386"/>
          <p:cNvSpPr txBox="1">
            <a:spLocks noGrp="1"/>
          </p:cNvSpPr>
          <p:nvPr>
            <p:ph type="sldNum" idx="12"/>
          </p:nvPr>
        </p:nvSpPr>
        <p:spPr>
          <a:xfrm>
            <a:off x="7608000" y="6377125"/>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g2ad4a74f2a1_0_386"/>
          <p:cNvSpPr txBox="1">
            <a:spLocks noGrp="1"/>
          </p:cNvSpPr>
          <p:nvPr>
            <p:ph type="body" idx="3"/>
          </p:nvPr>
        </p:nvSpPr>
        <p:spPr>
          <a:xfrm>
            <a:off x="696000" y="1365600"/>
            <a:ext cx="7560000" cy="3624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1000"/>
              </a:spcBef>
              <a:spcAft>
                <a:spcPts val="0"/>
              </a:spcAft>
              <a:buSzPts val="2000"/>
              <a:buNone/>
              <a:defRPr sz="2000" b="1">
                <a:solidFill>
                  <a:srgbClr val="009540"/>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5" name="Google Shape;205;g2ad4a74f2a1_0_386"/>
          <p:cNvSpPr/>
          <p:nvPr/>
        </p:nvSpPr>
        <p:spPr>
          <a:xfrm>
            <a:off x="8325728" y="0"/>
            <a:ext cx="54000" cy="6858000"/>
          </a:xfrm>
          <a:prstGeom prst="rect">
            <a:avLst/>
          </a:prstGeom>
          <a:solidFill>
            <a:srgbClr val="009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4">
  <p:cSld name="Picture 4">
    <p:spTree>
      <p:nvGrpSpPr>
        <p:cNvPr id="1" name="Shape 206"/>
        <p:cNvGrpSpPr/>
        <p:nvPr/>
      </p:nvGrpSpPr>
      <p:grpSpPr>
        <a:xfrm>
          <a:off x="0" y="0"/>
          <a:ext cx="0" cy="0"/>
          <a:chOff x="0" y="0"/>
          <a:chExt cx="0" cy="0"/>
        </a:xfrm>
      </p:grpSpPr>
      <p:sp>
        <p:nvSpPr>
          <p:cNvPr id="207" name="Google Shape;207;g2ad4a74f2a1_0_395"/>
          <p:cNvSpPr>
            <a:spLocks noGrp="1"/>
          </p:cNvSpPr>
          <p:nvPr>
            <p:ph type="pic" idx="2"/>
          </p:nvPr>
        </p:nvSpPr>
        <p:spPr>
          <a:xfrm>
            <a:off x="6097200" y="0"/>
            <a:ext cx="6094800" cy="6858000"/>
          </a:xfrm>
          <a:prstGeom prst="rect">
            <a:avLst/>
          </a:prstGeom>
          <a:noFill/>
          <a:ln>
            <a:noFill/>
          </a:ln>
        </p:spPr>
      </p:sp>
      <p:sp>
        <p:nvSpPr>
          <p:cNvPr id="208" name="Google Shape;208;g2ad4a74f2a1_0_395"/>
          <p:cNvSpPr txBox="1">
            <a:spLocks noGrp="1"/>
          </p:cNvSpPr>
          <p:nvPr>
            <p:ph type="title"/>
          </p:nvPr>
        </p:nvSpPr>
        <p:spPr>
          <a:xfrm>
            <a:off x="696000" y="120875"/>
            <a:ext cx="5278800" cy="12447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g2ad4a74f2a1_0_395"/>
          <p:cNvSpPr txBox="1">
            <a:spLocks noGrp="1"/>
          </p:cNvSpPr>
          <p:nvPr>
            <p:ph type="body" idx="1"/>
          </p:nvPr>
        </p:nvSpPr>
        <p:spPr>
          <a:xfrm>
            <a:off x="696000" y="1800000"/>
            <a:ext cx="5278800" cy="4500000"/>
          </a:xfrm>
          <a:prstGeom prst="rect">
            <a:avLst/>
          </a:prstGeom>
          <a:noFill/>
          <a:ln>
            <a:noFill/>
          </a:ln>
        </p:spPr>
        <p:txBody>
          <a:bodyPr spcFirstLastPara="1" wrap="square" lIns="0" tIns="0" rIns="0"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0" name="Google Shape;210;g2ad4a74f2a1_0_395"/>
          <p:cNvSpPr txBox="1">
            <a:spLocks noGrp="1"/>
          </p:cNvSpPr>
          <p:nvPr>
            <p:ph type="dt" idx="10"/>
          </p:nvPr>
        </p:nvSpPr>
        <p:spPr>
          <a:xfrm>
            <a:off x="4480915" y="6377125"/>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1" name="Google Shape;211;g2ad4a74f2a1_0_395"/>
          <p:cNvSpPr txBox="1">
            <a:spLocks noGrp="1"/>
          </p:cNvSpPr>
          <p:nvPr>
            <p:ph type="ftr" idx="11"/>
          </p:nvPr>
        </p:nvSpPr>
        <p:spPr>
          <a:xfrm>
            <a:off x="695999" y="6377125"/>
            <a:ext cx="36588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2" name="Google Shape;212;g2ad4a74f2a1_0_395"/>
          <p:cNvSpPr txBox="1">
            <a:spLocks noGrp="1"/>
          </p:cNvSpPr>
          <p:nvPr>
            <p:ph type="sldNum" idx="12"/>
          </p:nvPr>
        </p:nvSpPr>
        <p:spPr>
          <a:xfrm>
            <a:off x="5326915" y="6377125"/>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3" name="Google Shape;213;g2ad4a74f2a1_0_395"/>
          <p:cNvSpPr txBox="1">
            <a:spLocks noGrp="1"/>
          </p:cNvSpPr>
          <p:nvPr>
            <p:ph type="body" idx="3"/>
          </p:nvPr>
        </p:nvSpPr>
        <p:spPr>
          <a:xfrm>
            <a:off x="696000" y="1365600"/>
            <a:ext cx="5278800" cy="3624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1000"/>
              </a:spcBef>
              <a:spcAft>
                <a:spcPts val="0"/>
              </a:spcAft>
              <a:buSzPts val="2000"/>
              <a:buNone/>
              <a:defRPr sz="2000" b="1">
                <a:solidFill>
                  <a:srgbClr val="009540"/>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4" name="Google Shape;214;g2ad4a74f2a1_0_395"/>
          <p:cNvSpPr/>
          <p:nvPr/>
        </p:nvSpPr>
        <p:spPr>
          <a:xfrm>
            <a:off x="6047096" y="0"/>
            <a:ext cx="54000" cy="6858000"/>
          </a:xfrm>
          <a:prstGeom prst="rect">
            <a:avLst/>
          </a:prstGeom>
          <a:solidFill>
            <a:srgbClr val="0095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15"/>
        <p:cNvGrpSpPr/>
        <p:nvPr/>
      </p:nvGrpSpPr>
      <p:grpSpPr>
        <a:xfrm>
          <a:off x="0" y="0"/>
          <a:ext cx="0" cy="0"/>
          <a:chOff x="0" y="0"/>
          <a:chExt cx="0" cy="0"/>
        </a:xfrm>
      </p:grpSpPr>
      <p:sp>
        <p:nvSpPr>
          <p:cNvPr id="216" name="Google Shape;216;g2ad4a74f2a1_0_404"/>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7" name="Google Shape;217;g2ad4a74f2a1_0_404"/>
          <p:cNvSpPr txBox="1">
            <a:spLocks noGrp="1"/>
          </p:cNvSpPr>
          <p:nvPr>
            <p:ph type="body" idx="1"/>
          </p:nvPr>
        </p:nvSpPr>
        <p:spPr>
          <a:xfrm>
            <a:off x="696000" y="1799999"/>
            <a:ext cx="5301600" cy="705000"/>
          </a:xfrm>
          <a:prstGeom prst="rect">
            <a:avLst/>
          </a:prstGeom>
          <a:noFill/>
          <a:ln>
            <a:noFill/>
          </a:ln>
        </p:spPr>
        <p:txBody>
          <a:bodyPr spcFirstLastPara="1" wrap="square" lIns="0" tIns="0" rIns="0" bIns="45700" anchor="b" anchorCtr="0">
            <a:normAutofit/>
          </a:bodyPr>
          <a:lstStyle>
            <a:lvl1pPr marL="457200" lvl="0" indent="-228600" algn="l" rtl="0">
              <a:lnSpc>
                <a:spcPct val="90000"/>
              </a:lnSpc>
              <a:spcBef>
                <a:spcPts val="1000"/>
              </a:spcBef>
              <a:spcAft>
                <a:spcPts val="0"/>
              </a:spcAft>
              <a:buSzPts val="2400"/>
              <a:buNone/>
              <a:defRPr sz="24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SzPts val="1800"/>
              <a:buNone/>
              <a:defRPr sz="1800" b="1"/>
            </a:lvl3pPr>
            <a:lvl4pPr marL="1828800" lvl="3" indent="-228600" algn="l" rtl="0">
              <a:lnSpc>
                <a:spcPct val="90000"/>
              </a:lnSpc>
              <a:spcBef>
                <a:spcPts val="500"/>
              </a:spcBef>
              <a:spcAft>
                <a:spcPts val="0"/>
              </a:spcAft>
              <a:buSzPts val="1600"/>
              <a:buNone/>
              <a:defRPr sz="1600" b="1"/>
            </a:lvl4pPr>
            <a:lvl5pPr marL="2286000" lvl="4" indent="-228600" algn="l" rtl="0">
              <a:lnSpc>
                <a:spcPct val="90000"/>
              </a:lnSpc>
              <a:spcBef>
                <a:spcPts val="500"/>
              </a:spcBef>
              <a:spcAft>
                <a:spcPts val="0"/>
              </a:spcAft>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18" name="Google Shape;218;g2ad4a74f2a1_0_404"/>
          <p:cNvSpPr txBox="1">
            <a:spLocks noGrp="1"/>
          </p:cNvSpPr>
          <p:nvPr>
            <p:ph type="body" idx="2"/>
          </p:nvPr>
        </p:nvSpPr>
        <p:spPr>
          <a:xfrm>
            <a:off x="696000" y="2505074"/>
            <a:ext cx="5301600" cy="3795000"/>
          </a:xfrm>
          <a:prstGeom prst="rect">
            <a:avLst/>
          </a:prstGeom>
          <a:noFill/>
          <a:ln>
            <a:noFill/>
          </a:ln>
        </p:spPr>
        <p:txBody>
          <a:bodyPr spcFirstLastPara="1" wrap="square" lIns="0" tIns="0" rIns="0"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9" name="Google Shape;219;g2ad4a74f2a1_0_404"/>
          <p:cNvSpPr txBox="1">
            <a:spLocks noGrp="1"/>
          </p:cNvSpPr>
          <p:nvPr>
            <p:ph type="body" idx="3"/>
          </p:nvPr>
        </p:nvSpPr>
        <p:spPr>
          <a:xfrm>
            <a:off x="6172200" y="1799999"/>
            <a:ext cx="5323800" cy="705000"/>
          </a:xfrm>
          <a:prstGeom prst="rect">
            <a:avLst/>
          </a:prstGeom>
          <a:noFill/>
          <a:ln>
            <a:noFill/>
          </a:ln>
        </p:spPr>
        <p:txBody>
          <a:bodyPr spcFirstLastPara="1" wrap="square" lIns="0" tIns="0" rIns="0" bIns="45700" anchor="b" anchorCtr="0">
            <a:normAutofit/>
          </a:bodyPr>
          <a:lstStyle>
            <a:lvl1pPr marL="457200" lvl="0" indent="-228600" algn="l" rtl="0">
              <a:lnSpc>
                <a:spcPct val="90000"/>
              </a:lnSpc>
              <a:spcBef>
                <a:spcPts val="1000"/>
              </a:spcBef>
              <a:spcAft>
                <a:spcPts val="0"/>
              </a:spcAft>
              <a:buSzPts val="2400"/>
              <a:buNone/>
              <a:defRPr sz="24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SzPts val="1800"/>
              <a:buNone/>
              <a:defRPr sz="1800" b="1"/>
            </a:lvl3pPr>
            <a:lvl4pPr marL="1828800" lvl="3" indent="-228600" algn="l" rtl="0">
              <a:lnSpc>
                <a:spcPct val="90000"/>
              </a:lnSpc>
              <a:spcBef>
                <a:spcPts val="500"/>
              </a:spcBef>
              <a:spcAft>
                <a:spcPts val="0"/>
              </a:spcAft>
              <a:buSzPts val="1600"/>
              <a:buNone/>
              <a:defRPr sz="1600" b="1"/>
            </a:lvl4pPr>
            <a:lvl5pPr marL="2286000" lvl="4" indent="-228600" algn="l" rtl="0">
              <a:lnSpc>
                <a:spcPct val="90000"/>
              </a:lnSpc>
              <a:spcBef>
                <a:spcPts val="500"/>
              </a:spcBef>
              <a:spcAft>
                <a:spcPts val="0"/>
              </a:spcAft>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20" name="Google Shape;220;g2ad4a74f2a1_0_404"/>
          <p:cNvSpPr txBox="1">
            <a:spLocks noGrp="1"/>
          </p:cNvSpPr>
          <p:nvPr>
            <p:ph type="body" idx="4"/>
          </p:nvPr>
        </p:nvSpPr>
        <p:spPr>
          <a:xfrm>
            <a:off x="6172200" y="2505074"/>
            <a:ext cx="5323800" cy="3795000"/>
          </a:xfrm>
          <a:prstGeom prst="rect">
            <a:avLst/>
          </a:prstGeom>
          <a:noFill/>
          <a:ln>
            <a:noFill/>
          </a:ln>
        </p:spPr>
        <p:txBody>
          <a:bodyPr spcFirstLastPara="1" wrap="square" lIns="0" tIns="0" rIns="0"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1" name="Google Shape;221;g2ad4a74f2a1_0_404"/>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2" name="Google Shape;222;g2ad4a74f2a1_0_404"/>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g2ad4a74f2a1_0_404"/>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4" name="Google Shape;224;g2ad4a74f2a1_0_404"/>
          <p:cNvSpPr txBox="1">
            <a:spLocks noGrp="1"/>
          </p:cNvSpPr>
          <p:nvPr>
            <p:ph type="body" idx="5"/>
          </p:nvPr>
        </p:nvSpPr>
        <p:spPr>
          <a:xfrm>
            <a:off x="696000" y="1365600"/>
            <a:ext cx="10800000" cy="3624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1000"/>
              </a:spcBef>
              <a:spcAft>
                <a:spcPts val="0"/>
              </a:spcAft>
              <a:buSzPts val="2000"/>
              <a:buNone/>
              <a:defRPr sz="2000" b="1">
                <a:solidFill>
                  <a:srgbClr val="009540"/>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5"/>
        <p:cNvGrpSpPr/>
        <p:nvPr/>
      </p:nvGrpSpPr>
      <p:grpSpPr>
        <a:xfrm>
          <a:off x="0" y="0"/>
          <a:ext cx="0" cy="0"/>
          <a:chOff x="0" y="0"/>
          <a:chExt cx="0" cy="0"/>
        </a:xfrm>
      </p:grpSpPr>
      <p:sp>
        <p:nvSpPr>
          <p:cNvPr id="226" name="Google Shape;226;g2ad4a74f2a1_0_414"/>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2ad4a74f2a1_0_414"/>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g2ad4a74f2a1_0_414"/>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9" name="Google Shape;229;g2ad4a74f2a1_0_414"/>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0" name="Google Shape;230;g2ad4a74f2a1_0_414"/>
          <p:cNvSpPr txBox="1">
            <a:spLocks noGrp="1"/>
          </p:cNvSpPr>
          <p:nvPr>
            <p:ph type="body" idx="1"/>
          </p:nvPr>
        </p:nvSpPr>
        <p:spPr>
          <a:xfrm>
            <a:off x="696000" y="1365600"/>
            <a:ext cx="10800000" cy="3624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1000"/>
              </a:spcBef>
              <a:spcAft>
                <a:spcPts val="0"/>
              </a:spcAft>
              <a:buSzPts val="2000"/>
              <a:buNone/>
              <a:defRPr sz="2000" b="1">
                <a:solidFill>
                  <a:srgbClr val="009540"/>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31"/>
        <p:cNvGrpSpPr/>
        <p:nvPr/>
      </p:nvGrpSpPr>
      <p:grpSpPr>
        <a:xfrm>
          <a:off x="0" y="0"/>
          <a:ext cx="0" cy="0"/>
          <a:chOff x="0" y="0"/>
          <a:chExt cx="0" cy="0"/>
        </a:xfrm>
      </p:grpSpPr>
      <p:sp>
        <p:nvSpPr>
          <p:cNvPr id="232" name="Google Shape;232;g2ad4a74f2a1_0_420"/>
          <p:cNvSpPr txBox="1">
            <a:spLocks noGrp="1"/>
          </p:cNvSpPr>
          <p:nvPr>
            <p:ph type="title"/>
          </p:nvPr>
        </p:nvSpPr>
        <p:spPr>
          <a:xfrm>
            <a:off x="696000" y="120876"/>
            <a:ext cx="4339500" cy="14949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3200"/>
              <a:buFont typeface="Arial"/>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3" name="Google Shape;233;g2ad4a74f2a1_0_420"/>
          <p:cNvSpPr txBox="1">
            <a:spLocks noGrp="1"/>
          </p:cNvSpPr>
          <p:nvPr>
            <p:ph type="body" idx="1"/>
          </p:nvPr>
        </p:nvSpPr>
        <p:spPr>
          <a:xfrm>
            <a:off x="5183188" y="120875"/>
            <a:ext cx="6312900" cy="6179100"/>
          </a:xfrm>
          <a:prstGeom prst="rect">
            <a:avLst/>
          </a:prstGeom>
          <a:noFill/>
          <a:ln>
            <a:noFill/>
          </a:ln>
        </p:spPr>
        <p:txBody>
          <a:bodyPr spcFirstLastPara="1" wrap="square" lIns="0" tIns="0" rIns="0" bIns="45700" anchor="t" anchorCtr="0">
            <a:normAutofit/>
          </a:bodyPr>
          <a:lstStyle>
            <a:lvl1pPr marL="457200" lvl="0" indent="-431800" algn="l" rtl="0">
              <a:lnSpc>
                <a:spcPct val="90000"/>
              </a:lnSpc>
              <a:spcBef>
                <a:spcPts val="1000"/>
              </a:spcBef>
              <a:spcAft>
                <a:spcPts val="0"/>
              </a:spcAft>
              <a:buSzPts val="3200"/>
              <a:buChar char="▪"/>
              <a:defRPr sz="3200"/>
            </a:lvl1pPr>
            <a:lvl2pPr marL="914400" lvl="1" indent="-406400" algn="l" rtl="0">
              <a:lnSpc>
                <a:spcPct val="90000"/>
              </a:lnSpc>
              <a:spcBef>
                <a:spcPts val="500"/>
              </a:spcBef>
              <a:spcAft>
                <a:spcPts val="0"/>
              </a:spcAft>
              <a:buSzPts val="2800"/>
              <a:buChar char="▪"/>
              <a:defRPr sz="2800"/>
            </a:lvl2pPr>
            <a:lvl3pPr marL="1371600" lvl="2" indent="-381000" algn="l" rtl="0">
              <a:lnSpc>
                <a:spcPct val="90000"/>
              </a:lnSpc>
              <a:spcBef>
                <a:spcPts val="500"/>
              </a:spcBef>
              <a:spcAft>
                <a:spcPts val="0"/>
              </a:spcAft>
              <a:buSzPts val="2400"/>
              <a:buChar char="▪"/>
              <a:defRPr sz="2400"/>
            </a:lvl3pPr>
            <a:lvl4pPr marL="1828800" lvl="3" indent="-355600" algn="l" rtl="0">
              <a:lnSpc>
                <a:spcPct val="90000"/>
              </a:lnSpc>
              <a:spcBef>
                <a:spcPts val="500"/>
              </a:spcBef>
              <a:spcAft>
                <a:spcPts val="0"/>
              </a:spcAft>
              <a:buSzPts val="2000"/>
              <a:buChar char="▪"/>
              <a:defRPr sz="2000"/>
            </a:lvl4pPr>
            <a:lvl5pPr marL="2286000" lvl="4" indent="-355600" algn="l" rtl="0">
              <a:lnSpc>
                <a:spcPct val="90000"/>
              </a:lnSpc>
              <a:spcBef>
                <a:spcPts val="500"/>
              </a:spcBef>
              <a:spcAft>
                <a:spcPts val="0"/>
              </a:spcAft>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34" name="Google Shape;234;g2ad4a74f2a1_0_420"/>
          <p:cNvSpPr txBox="1">
            <a:spLocks noGrp="1"/>
          </p:cNvSpPr>
          <p:nvPr>
            <p:ph type="body" idx="2"/>
          </p:nvPr>
        </p:nvSpPr>
        <p:spPr>
          <a:xfrm>
            <a:off x="696000" y="2057400"/>
            <a:ext cx="4339500" cy="4242600"/>
          </a:xfrm>
          <a:prstGeom prst="rect">
            <a:avLst/>
          </a:prstGeom>
          <a:noFill/>
          <a:ln>
            <a:noFill/>
          </a:ln>
        </p:spPr>
        <p:txBody>
          <a:bodyPr spcFirstLastPara="1" wrap="square" lIns="0" tIns="0" rIns="0" bIns="45700" anchor="t" anchorCtr="0">
            <a:normAutofit/>
          </a:bodyPr>
          <a:lstStyle>
            <a:lvl1pPr marL="457200" lvl="0" indent="-228600" algn="l" rtl="0">
              <a:lnSpc>
                <a:spcPct val="90000"/>
              </a:lnSpc>
              <a:spcBef>
                <a:spcPts val="1000"/>
              </a:spcBef>
              <a:spcAft>
                <a:spcPts val="0"/>
              </a:spcAft>
              <a:buSzPts val="1600"/>
              <a:buNone/>
              <a:defRPr sz="1600"/>
            </a:lvl1pPr>
            <a:lvl2pPr marL="914400" lvl="1" indent="-228600" algn="l" rtl="0">
              <a:lnSpc>
                <a:spcPct val="90000"/>
              </a:lnSpc>
              <a:spcBef>
                <a:spcPts val="500"/>
              </a:spcBef>
              <a:spcAft>
                <a:spcPts val="0"/>
              </a:spcAft>
              <a:buSzPts val="1400"/>
              <a:buNone/>
              <a:defRPr sz="1400"/>
            </a:lvl2pPr>
            <a:lvl3pPr marL="1371600" lvl="2" indent="-228600" algn="l" rtl="0">
              <a:lnSpc>
                <a:spcPct val="90000"/>
              </a:lnSpc>
              <a:spcBef>
                <a:spcPts val="500"/>
              </a:spcBef>
              <a:spcAft>
                <a:spcPts val="0"/>
              </a:spcAft>
              <a:buSzPts val="1200"/>
              <a:buNone/>
              <a:defRPr sz="1200"/>
            </a:lvl3pPr>
            <a:lvl4pPr marL="1828800" lvl="3" indent="-228600" algn="l" rtl="0">
              <a:lnSpc>
                <a:spcPct val="90000"/>
              </a:lnSpc>
              <a:spcBef>
                <a:spcPts val="500"/>
              </a:spcBef>
              <a:spcAft>
                <a:spcPts val="0"/>
              </a:spcAft>
              <a:buSzPts val="1000"/>
              <a:buNone/>
              <a:defRPr sz="1000"/>
            </a:lvl4pPr>
            <a:lvl5pPr marL="2286000" lvl="4" indent="-228600" algn="l" rtl="0">
              <a:lnSpc>
                <a:spcPct val="90000"/>
              </a:lnSpc>
              <a:spcBef>
                <a:spcPts val="500"/>
              </a:spcBef>
              <a:spcAft>
                <a:spcPts val="0"/>
              </a:spcAft>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35" name="Google Shape;235;g2ad4a74f2a1_0_420"/>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6" name="Google Shape;236;g2ad4a74f2a1_0_420"/>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7" name="Google Shape;237;g2ad4a74f2a1_0_420"/>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g2ad4a74f2a1_0_420"/>
          <p:cNvSpPr txBox="1">
            <a:spLocks noGrp="1"/>
          </p:cNvSpPr>
          <p:nvPr>
            <p:ph type="body" idx="3"/>
          </p:nvPr>
        </p:nvSpPr>
        <p:spPr>
          <a:xfrm>
            <a:off x="696000" y="1615858"/>
            <a:ext cx="4339500" cy="3624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1000"/>
              </a:spcBef>
              <a:spcAft>
                <a:spcPts val="0"/>
              </a:spcAft>
              <a:buSzPts val="2000"/>
              <a:buNone/>
              <a:defRPr sz="2000" b="1">
                <a:solidFill>
                  <a:srgbClr val="009540"/>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39"/>
        <p:cNvGrpSpPr/>
        <p:nvPr/>
      </p:nvGrpSpPr>
      <p:grpSpPr>
        <a:xfrm>
          <a:off x="0" y="0"/>
          <a:ext cx="0" cy="0"/>
          <a:chOff x="0" y="0"/>
          <a:chExt cx="0" cy="0"/>
        </a:xfrm>
      </p:grpSpPr>
      <p:sp>
        <p:nvSpPr>
          <p:cNvPr id="240" name="Google Shape;240;g2ad4a74f2a1_0_428"/>
          <p:cNvSpPr txBox="1">
            <a:spLocks noGrp="1"/>
          </p:cNvSpPr>
          <p:nvPr>
            <p:ph type="title"/>
          </p:nvPr>
        </p:nvSpPr>
        <p:spPr>
          <a:xfrm>
            <a:off x="696000" y="120876"/>
            <a:ext cx="4339500" cy="14949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lt1"/>
              </a:buClr>
              <a:buSzPts val="3200"/>
              <a:buFont typeface="Arial"/>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g2ad4a74f2a1_0_428"/>
          <p:cNvSpPr>
            <a:spLocks noGrp="1"/>
          </p:cNvSpPr>
          <p:nvPr>
            <p:ph type="pic" idx="2"/>
          </p:nvPr>
        </p:nvSpPr>
        <p:spPr>
          <a:xfrm>
            <a:off x="5183188" y="120875"/>
            <a:ext cx="6312900" cy="6179100"/>
          </a:xfrm>
          <a:prstGeom prst="rect">
            <a:avLst/>
          </a:prstGeom>
          <a:noFill/>
          <a:ln>
            <a:noFill/>
          </a:ln>
        </p:spPr>
      </p:sp>
      <p:sp>
        <p:nvSpPr>
          <p:cNvPr id="242" name="Google Shape;242;g2ad4a74f2a1_0_428"/>
          <p:cNvSpPr txBox="1">
            <a:spLocks noGrp="1"/>
          </p:cNvSpPr>
          <p:nvPr>
            <p:ph type="body" idx="1"/>
          </p:nvPr>
        </p:nvSpPr>
        <p:spPr>
          <a:xfrm>
            <a:off x="696000" y="2057400"/>
            <a:ext cx="4339500" cy="4242600"/>
          </a:xfrm>
          <a:prstGeom prst="rect">
            <a:avLst/>
          </a:prstGeom>
          <a:noFill/>
          <a:ln>
            <a:noFill/>
          </a:ln>
        </p:spPr>
        <p:txBody>
          <a:bodyPr spcFirstLastPara="1" wrap="square" lIns="0" tIns="0" rIns="0" bIns="45700" anchor="t" anchorCtr="0">
            <a:normAutofit/>
          </a:bodyPr>
          <a:lstStyle>
            <a:lvl1pPr marL="457200" lvl="0" indent="-228600" algn="l" rtl="0">
              <a:lnSpc>
                <a:spcPct val="90000"/>
              </a:lnSpc>
              <a:spcBef>
                <a:spcPts val="1000"/>
              </a:spcBef>
              <a:spcAft>
                <a:spcPts val="0"/>
              </a:spcAft>
              <a:buSzPts val="1600"/>
              <a:buNone/>
              <a:defRPr sz="1600"/>
            </a:lvl1pPr>
            <a:lvl2pPr marL="914400" lvl="1" indent="-228600" algn="l" rtl="0">
              <a:lnSpc>
                <a:spcPct val="90000"/>
              </a:lnSpc>
              <a:spcBef>
                <a:spcPts val="500"/>
              </a:spcBef>
              <a:spcAft>
                <a:spcPts val="0"/>
              </a:spcAft>
              <a:buSzPts val="1400"/>
              <a:buNone/>
              <a:defRPr sz="1400"/>
            </a:lvl2pPr>
            <a:lvl3pPr marL="1371600" lvl="2" indent="-228600" algn="l" rtl="0">
              <a:lnSpc>
                <a:spcPct val="90000"/>
              </a:lnSpc>
              <a:spcBef>
                <a:spcPts val="500"/>
              </a:spcBef>
              <a:spcAft>
                <a:spcPts val="0"/>
              </a:spcAft>
              <a:buSzPts val="1200"/>
              <a:buNone/>
              <a:defRPr sz="1200"/>
            </a:lvl3pPr>
            <a:lvl4pPr marL="1828800" lvl="3" indent="-228600" algn="l" rtl="0">
              <a:lnSpc>
                <a:spcPct val="90000"/>
              </a:lnSpc>
              <a:spcBef>
                <a:spcPts val="500"/>
              </a:spcBef>
              <a:spcAft>
                <a:spcPts val="0"/>
              </a:spcAft>
              <a:buSzPts val="1000"/>
              <a:buNone/>
              <a:defRPr sz="1000"/>
            </a:lvl4pPr>
            <a:lvl5pPr marL="2286000" lvl="4" indent="-228600" algn="l" rtl="0">
              <a:lnSpc>
                <a:spcPct val="90000"/>
              </a:lnSpc>
              <a:spcBef>
                <a:spcPts val="500"/>
              </a:spcBef>
              <a:spcAft>
                <a:spcPts val="0"/>
              </a:spcAft>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43" name="Google Shape;243;g2ad4a74f2a1_0_428"/>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4" name="Google Shape;244;g2ad4a74f2a1_0_428"/>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1200">
                <a:solidFill>
                  <a:srgbClr val="19130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5" name="Google Shape;245;g2ad4a74f2a1_0_428"/>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913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6" name="Google Shape;246;g2ad4a74f2a1_0_428"/>
          <p:cNvSpPr txBox="1">
            <a:spLocks noGrp="1"/>
          </p:cNvSpPr>
          <p:nvPr>
            <p:ph type="body" idx="3"/>
          </p:nvPr>
        </p:nvSpPr>
        <p:spPr>
          <a:xfrm>
            <a:off x="696000" y="1615858"/>
            <a:ext cx="4339500" cy="362400"/>
          </a:xfrm>
          <a:prstGeom prst="rect">
            <a:avLst/>
          </a:prstGeom>
          <a:noFill/>
          <a:ln>
            <a:noFill/>
          </a:ln>
        </p:spPr>
        <p:txBody>
          <a:bodyPr spcFirstLastPara="1" wrap="square" lIns="0" tIns="0" rIns="0" bIns="0" anchor="ctr" anchorCtr="0">
            <a:normAutofit/>
          </a:bodyPr>
          <a:lstStyle>
            <a:lvl1pPr marL="457200" lvl="0" indent="-228600" algn="l" rtl="0">
              <a:lnSpc>
                <a:spcPct val="90000"/>
              </a:lnSpc>
              <a:spcBef>
                <a:spcPts val="1000"/>
              </a:spcBef>
              <a:spcAft>
                <a:spcPts val="0"/>
              </a:spcAft>
              <a:buSzPts val="2000"/>
              <a:buNone/>
              <a:defRPr sz="2000" b="1">
                <a:solidFill>
                  <a:srgbClr val="009540"/>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8"/>
        <p:cNvGrpSpPr/>
        <p:nvPr/>
      </p:nvGrpSpPr>
      <p:grpSpPr>
        <a:xfrm>
          <a:off x="0" y="0"/>
          <a:ext cx="0" cy="0"/>
          <a:chOff x="0" y="0"/>
          <a:chExt cx="0" cy="0"/>
        </a:xfrm>
      </p:grpSpPr>
      <p:sp>
        <p:nvSpPr>
          <p:cNvPr id="39" name="Google Shape;39;p76"/>
          <p:cNvSpPr txBox="1">
            <a:spLocks noGrp="1"/>
          </p:cNvSpPr>
          <p:nvPr>
            <p:ph type="title"/>
          </p:nvPr>
        </p:nvSpPr>
        <p:spPr>
          <a:xfrm>
            <a:off x="695325" y="1089026"/>
            <a:ext cx="10801200" cy="28797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6"/>
          <p:cNvSpPr txBox="1">
            <a:spLocks noGrp="1"/>
          </p:cNvSpPr>
          <p:nvPr>
            <p:ph type="body" idx="1"/>
          </p:nvPr>
        </p:nvSpPr>
        <p:spPr>
          <a:xfrm>
            <a:off x="695325" y="4089747"/>
            <a:ext cx="10801200" cy="203970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500"/>
              </a:spcBef>
              <a:spcAft>
                <a:spcPts val="0"/>
              </a:spcAft>
              <a:buSzPts val="2400"/>
              <a:buNone/>
              <a:defRPr sz="2400">
                <a:solidFill>
                  <a:schemeClr val="dk1"/>
                </a:solidFill>
              </a:defRPr>
            </a:lvl1pPr>
            <a:lvl2pPr marL="914400" lvl="1" indent="-228600" algn="l">
              <a:lnSpc>
                <a:spcPct val="90000"/>
              </a:lnSpc>
              <a:spcBef>
                <a:spcPts val="600"/>
              </a:spcBef>
              <a:spcAft>
                <a:spcPts val="0"/>
              </a:spcAft>
              <a:buSzPts val="2000"/>
              <a:buNone/>
              <a:defRPr sz="2000">
                <a:solidFill>
                  <a:srgbClr val="888888"/>
                </a:solidFill>
              </a:defRPr>
            </a:lvl2pPr>
            <a:lvl3pPr marL="1371600" lvl="2" indent="-228600" algn="l">
              <a:lnSpc>
                <a:spcPct val="90000"/>
              </a:lnSpc>
              <a:spcBef>
                <a:spcPts val="600"/>
              </a:spcBef>
              <a:spcAft>
                <a:spcPts val="0"/>
              </a:spcAft>
              <a:buSzPts val="1800"/>
              <a:buNone/>
              <a:defRPr sz="1800">
                <a:solidFill>
                  <a:srgbClr val="888888"/>
                </a:solidFill>
              </a:defRPr>
            </a:lvl3pPr>
            <a:lvl4pPr marL="1828800" lvl="3" indent="-228600" algn="l">
              <a:lnSpc>
                <a:spcPct val="90000"/>
              </a:lnSpc>
              <a:spcBef>
                <a:spcPts val="600"/>
              </a:spcBef>
              <a:spcAft>
                <a:spcPts val="0"/>
              </a:spcAft>
              <a:buSzPts val="1600"/>
              <a:buNone/>
              <a:defRPr sz="1600">
                <a:solidFill>
                  <a:srgbClr val="888888"/>
                </a:solidFill>
              </a:defRPr>
            </a:lvl4pPr>
            <a:lvl5pPr marL="2286000" lvl="4" indent="-228600" algn="l">
              <a:lnSpc>
                <a:spcPct val="90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76"/>
          <p:cNvSpPr txBox="1">
            <a:spLocks noGrp="1"/>
          </p:cNvSpPr>
          <p:nvPr>
            <p:ph type="body" idx="2"/>
          </p:nvPr>
        </p:nvSpPr>
        <p:spPr>
          <a:xfrm>
            <a:off x="695326" y="6356350"/>
            <a:ext cx="83064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6"/>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Clr>
                <a:schemeClr val="lt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3" name="Google Shape;43;p7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0" marR="0" lvl="1"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0" marR="0" lvl="2"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0" marR="0" lvl="3"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0" marR="0" lvl="4"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0" marR="0" lvl="5"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0" marR="0" lvl="6"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0" marR="0" lvl="7"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0" marR="0" lvl="8"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76"/>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45"/>
        <p:cNvGrpSpPr/>
        <p:nvPr/>
      </p:nvGrpSpPr>
      <p:grpSpPr>
        <a:xfrm>
          <a:off x="0" y="0"/>
          <a:ext cx="0" cy="0"/>
          <a:chOff x="0" y="0"/>
          <a:chExt cx="0" cy="0"/>
        </a:xfrm>
      </p:grpSpPr>
      <p:sp>
        <p:nvSpPr>
          <p:cNvPr id="46" name="Google Shape;46;p77"/>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7"/>
          <p:cNvSpPr txBox="1">
            <a:spLocks noGrp="1"/>
          </p:cNvSpPr>
          <p:nvPr>
            <p:ph type="body" idx="1"/>
          </p:nvPr>
        </p:nvSpPr>
        <p:spPr>
          <a:xfrm>
            <a:off x="695324" y="1592264"/>
            <a:ext cx="79566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7"/>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7"/>
          <p:cNvSpPr txBox="1">
            <a:spLocks noGrp="1"/>
          </p:cNvSpPr>
          <p:nvPr>
            <p:ph type="body" idx="3"/>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7"/>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Clr>
                <a:schemeClr val="lt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1" name="Google Shape;51;p7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0" marR="0" lvl="1"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0" marR="0" lvl="2"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0" marR="0" lvl="3"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0" marR="0" lvl="4"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0" marR="0" lvl="5"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0" marR="0" lvl="6"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0" marR="0" lvl="7"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0" marR="0" lvl="8"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77"/>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3_Title and Content 2">
    <p:spTree>
      <p:nvGrpSpPr>
        <p:cNvPr id="1" name="Shape 53"/>
        <p:cNvGrpSpPr/>
        <p:nvPr/>
      </p:nvGrpSpPr>
      <p:grpSpPr>
        <a:xfrm>
          <a:off x="0" y="0"/>
          <a:ext cx="0" cy="0"/>
          <a:chOff x="0" y="0"/>
          <a:chExt cx="0" cy="0"/>
        </a:xfrm>
      </p:grpSpPr>
      <p:sp>
        <p:nvSpPr>
          <p:cNvPr id="54" name="Google Shape;54;p78"/>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8"/>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78"/>
          <p:cNvSpPr txBox="1">
            <a:spLocks noGrp="1"/>
          </p:cNvSpPr>
          <p:nvPr>
            <p:ph type="dt" idx="10"/>
          </p:nvPr>
        </p:nvSpPr>
        <p:spPr>
          <a:xfrm>
            <a:off x="6305550" y="6352598"/>
            <a:ext cx="12255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Clr>
                <a:schemeClr val="lt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7" name="Google Shape;57;p78"/>
          <p:cNvSpPr txBox="1">
            <a:spLocks noGrp="1"/>
          </p:cNvSpPr>
          <p:nvPr>
            <p:ph type="ftr" idx="11"/>
          </p:nvPr>
        </p:nvSpPr>
        <p:spPr>
          <a:xfrm>
            <a:off x="8791074" y="6352598"/>
            <a:ext cx="32454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8" name="Google Shape;58;p7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0" marR="0" lvl="1"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0" marR="0" lvl="2"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0" marR="0" lvl="3"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0" marR="0" lvl="4"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0" marR="0" lvl="5"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L="0" marR="0" lvl="6"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L="0" marR="0" lvl="7"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L="0" marR="0" lvl="8" indent="0" algn="r">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78"/>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lvl1pPr marL="457200" lvl="0" indent="-228600" algn="l">
              <a:lnSpc>
                <a:spcPct val="90000"/>
              </a:lnSpc>
              <a:spcBef>
                <a:spcPts val="500"/>
              </a:spcBef>
              <a:spcAft>
                <a:spcPts val="0"/>
              </a:spcAft>
              <a:buSzPts val="2400"/>
              <a:buNone/>
              <a:defRPr sz="2000" b="1" i="0">
                <a:solidFill>
                  <a:srgbClr val="8BC24A"/>
                </a:solidFill>
                <a:latin typeface="Arial"/>
                <a:ea typeface="Arial"/>
                <a:cs typeface="Arial"/>
                <a:sym typeface="Arial"/>
              </a:defRPr>
            </a:lvl1pPr>
            <a:lvl2pPr marL="914400" lvl="1" indent="-228600" algn="l">
              <a:lnSpc>
                <a:spcPct val="90000"/>
              </a:lnSpc>
              <a:spcBef>
                <a:spcPts val="600"/>
              </a:spcBef>
              <a:spcAft>
                <a:spcPts val="0"/>
              </a:spcAft>
              <a:buSzPts val="1400"/>
              <a:buNone/>
              <a:defRPr sz="1400" b="0" i="0">
                <a:solidFill>
                  <a:srgbClr val="00B0F0"/>
                </a:solidFill>
                <a:latin typeface="Helvetica Neue"/>
                <a:ea typeface="Helvetica Neue"/>
                <a:cs typeface="Helvetica Neue"/>
                <a:sym typeface="Helvetica Neue"/>
              </a:defRPr>
            </a:lvl2pPr>
            <a:lvl3pPr marL="1371600" lvl="2" indent="-228600" algn="l">
              <a:lnSpc>
                <a:spcPct val="90000"/>
              </a:lnSpc>
              <a:spcBef>
                <a:spcPts val="600"/>
              </a:spcBef>
              <a:spcAft>
                <a:spcPts val="0"/>
              </a:spcAft>
              <a:buSzPts val="1200"/>
              <a:buNone/>
              <a:defRPr sz="1200" b="0" i="0">
                <a:solidFill>
                  <a:srgbClr val="00B0F0"/>
                </a:solidFill>
                <a:latin typeface="Helvetica Neue"/>
                <a:ea typeface="Helvetica Neue"/>
                <a:cs typeface="Helvetica Neue"/>
                <a:sym typeface="Helvetica Neue"/>
              </a:defRPr>
            </a:lvl3pPr>
            <a:lvl4pPr marL="1828800" lvl="3"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4pPr>
            <a:lvl5pPr marL="2286000" lvl="4" indent="-228600" algn="l">
              <a:lnSpc>
                <a:spcPct val="90000"/>
              </a:lnSpc>
              <a:spcBef>
                <a:spcPts val="600"/>
              </a:spcBef>
              <a:spcAft>
                <a:spcPts val="0"/>
              </a:spcAft>
              <a:buSzPts val="1100"/>
              <a:buNone/>
              <a:defRPr sz="1100" b="0" i="0">
                <a:solidFill>
                  <a:srgbClr val="00B0F0"/>
                </a:solidFill>
                <a:latin typeface="Helvetica Neue"/>
                <a:ea typeface="Helvetica Neue"/>
                <a:cs typeface="Helvetica Neue"/>
                <a:sym typeface="Helvetica Neu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8"/>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1"/>
        <p:cNvGrpSpPr/>
        <p:nvPr/>
      </p:nvGrpSpPr>
      <p:grpSpPr>
        <a:xfrm>
          <a:off x="0" y="0"/>
          <a:ext cx="0" cy="0"/>
          <a:chOff x="0" y="0"/>
          <a:chExt cx="0" cy="0"/>
        </a:xfrm>
      </p:grpSpPr>
      <p:sp>
        <p:nvSpPr>
          <p:cNvPr id="62" name="Google Shape;62;p79"/>
          <p:cNvSpPr txBox="1">
            <a:spLocks noGrp="1"/>
          </p:cNvSpPr>
          <p:nvPr>
            <p:ph type="title"/>
          </p:nvPr>
        </p:nvSpPr>
        <p:spPr>
          <a:xfrm>
            <a:off x="695325" y="1089026"/>
            <a:ext cx="10801349" cy="287972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9"/>
          <p:cNvSpPr txBox="1">
            <a:spLocks noGrp="1"/>
          </p:cNvSpPr>
          <p:nvPr>
            <p:ph type="body" idx="1"/>
          </p:nvPr>
        </p:nvSpPr>
        <p:spPr>
          <a:xfrm>
            <a:off x="695325" y="4089747"/>
            <a:ext cx="10801349" cy="2039591"/>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500"/>
              </a:spcBef>
              <a:spcAft>
                <a:spcPts val="0"/>
              </a:spcAft>
              <a:buSzPts val="2400"/>
              <a:buNone/>
              <a:defRPr sz="2400">
                <a:solidFill>
                  <a:schemeClr val="dk1"/>
                </a:solidFill>
              </a:defRPr>
            </a:lvl1pPr>
            <a:lvl2pPr marL="914400" lvl="1" indent="-228600" algn="l">
              <a:lnSpc>
                <a:spcPct val="90000"/>
              </a:lnSpc>
              <a:spcBef>
                <a:spcPts val="600"/>
              </a:spcBef>
              <a:spcAft>
                <a:spcPts val="0"/>
              </a:spcAft>
              <a:buSzPts val="2000"/>
              <a:buNone/>
              <a:defRPr sz="2000">
                <a:solidFill>
                  <a:srgbClr val="888888"/>
                </a:solidFill>
              </a:defRPr>
            </a:lvl2pPr>
            <a:lvl3pPr marL="1371600" lvl="2" indent="-228600" algn="l">
              <a:lnSpc>
                <a:spcPct val="90000"/>
              </a:lnSpc>
              <a:spcBef>
                <a:spcPts val="600"/>
              </a:spcBef>
              <a:spcAft>
                <a:spcPts val="0"/>
              </a:spcAft>
              <a:buSzPts val="1800"/>
              <a:buNone/>
              <a:defRPr sz="1800">
                <a:solidFill>
                  <a:srgbClr val="888888"/>
                </a:solidFill>
              </a:defRPr>
            </a:lvl3pPr>
            <a:lvl4pPr marL="1828800" lvl="3" indent="-228600" algn="l">
              <a:lnSpc>
                <a:spcPct val="90000"/>
              </a:lnSpc>
              <a:spcBef>
                <a:spcPts val="600"/>
              </a:spcBef>
              <a:spcAft>
                <a:spcPts val="0"/>
              </a:spcAft>
              <a:buSzPts val="1600"/>
              <a:buNone/>
              <a:defRPr sz="1600">
                <a:solidFill>
                  <a:srgbClr val="888888"/>
                </a:solidFill>
              </a:defRPr>
            </a:lvl4pPr>
            <a:lvl5pPr marL="2286000" lvl="4" indent="-228600" algn="l">
              <a:lnSpc>
                <a:spcPct val="90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4" name="Google Shape;64;p79"/>
          <p:cNvSpPr txBox="1">
            <a:spLocks noGrp="1"/>
          </p:cNvSpPr>
          <p:nvPr>
            <p:ph type="body" idx="2"/>
          </p:nvPr>
        </p:nvSpPr>
        <p:spPr>
          <a:xfrm>
            <a:off x="695326" y="6356350"/>
            <a:ext cx="8306434"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79"/>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9"/>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9"/>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68"/>
        <p:cNvGrpSpPr/>
        <p:nvPr/>
      </p:nvGrpSpPr>
      <p:grpSpPr>
        <a:xfrm>
          <a:off x="0" y="0"/>
          <a:ext cx="0" cy="0"/>
          <a:chOff x="0" y="0"/>
          <a:chExt cx="0" cy="0"/>
        </a:xfrm>
      </p:grpSpPr>
      <p:sp>
        <p:nvSpPr>
          <p:cNvPr id="69" name="Google Shape;69;p80"/>
          <p:cNvSpPr txBox="1">
            <a:spLocks noGrp="1"/>
          </p:cNvSpPr>
          <p:nvPr>
            <p:ph type="title"/>
          </p:nvPr>
        </p:nvSpPr>
        <p:spPr>
          <a:xfrm>
            <a:off x="695325" y="136525"/>
            <a:ext cx="10801349" cy="95250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0"/>
          <p:cNvSpPr txBox="1">
            <a:spLocks noGrp="1"/>
          </p:cNvSpPr>
          <p:nvPr>
            <p:ph type="body" idx="1"/>
          </p:nvPr>
        </p:nvSpPr>
        <p:spPr>
          <a:xfrm>
            <a:off x="695326" y="1592263"/>
            <a:ext cx="7956550" cy="453707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80"/>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0"/>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0"/>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ff-screen">
  <p:cSld name="Title off-screen">
    <p:spTree>
      <p:nvGrpSpPr>
        <p:cNvPr id="1" name="Shape 74"/>
        <p:cNvGrpSpPr/>
        <p:nvPr/>
      </p:nvGrpSpPr>
      <p:grpSpPr>
        <a:xfrm>
          <a:off x="0" y="0"/>
          <a:ext cx="0" cy="0"/>
          <a:chOff x="0" y="0"/>
          <a:chExt cx="0" cy="0"/>
        </a:xfrm>
      </p:grpSpPr>
      <p:sp>
        <p:nvSpPr>
          <p:cNvPr id="75" name="Google Shape;75;p81"/>
          <p:cNvSpPr txBox="1">
            <a:spLocks noGrp="1"/>
          </p:cNvSpPr>
          <p:nvPr>
            <p:ph type="title"/>
          </p:nvPr>
        </p:nvSpPr>
        <p:spPr>
          <a:xfrm>
            <a:off x="695325" y="-422031"/>
            <a:ext cx="10801349" cy="39970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1"/>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1"/>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81"/>
          <p:cNvSpPr txBox="1">
            <a:spLocks noGrp="1"/>
          </p:cNvSpPr>
          <p:nvPr>
            <p:ph type="body" idx="1"/>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and Content">
  <p:cSld name="3_Title and Content 3">
    <p:spTree>
      <p:nvGrpSpPr>
        <p:cNvPr id="1" name="Shape 80"/>
        <p:cNvGrpSpPr/>
        <p:nvPr/>
      </p:nvGrpSpPr>
      <p:grpSpPr>
        <a:xfrm>
          <a:off x="0" y="0"/>
          <a:ext cx="0" cy="0"/>
          <a:chOff x="0" y="0"/>
          <a:chExt cx="0" cy="0"/>
        </a:xfrm>
      </p:grpSpPr>
      <p:sp>
        <p:nvSpPr>
          <p:cNvPr id="81" name="Google Shape;81;p82"/>
          <p:cNvSpPr txBox="1">
            <a:spLocks noGrp="1"/>
          </p:cNvSpPr>
          <p:nvPr>
            <p:ph type="title"/>
          </p:nvPr>
        </p:nvSpPr>
        <p:spPr>
          <a:xfrm>
            <a:off x="695327" y="115888"/>
            <a:ext cx="10801348" cy="97313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82"/>
          <p:cNvSpPr txBox="1">
            <a:spLocks noGrp="1"/>
          </p:cNvSpPr>
          <p:nvPr>
            <p:ph type="body" idx="1"/>
          </p:nvPr>
        </p:nvSpPr>
        <p:spPr>
          <a:xfrm>
            <a:off x="695327" y="1268412"/>
            <a:ext cx="10801348" cy="486092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500"/>
              </a:spcBef>
              <a:spcAft>
                <a:spcPts val="0"/>
              </a:spcAft>
              <a:buSzPts val="24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82"/>
          <p:cNvSpPr txBox="1">
            <a:spLocks noGrp="1"/>
          </p:cNvSpPr>
          <p:nvPr>
            <p:ph type="body" idx="2"/>
          </p:nvPr>
        </p:nvSpPr>
        <p:spPr>
          <a:xfrm>
            <a:off x="695325" y="6356350"/>
            <a:ext cx="5610225" cy="36512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0"/>
              </a:spcBef>
              <a:spcAft>
                <a:spcPts val="0"/>
              </a:spcAft>
              <a:buSzPts val="2400"/>
              <a:buNone/>
              <a:defRPr sz="1600" b="0">
                <a:solidFill>
                  <a:schemeClr val="lt1"/>
                </a:solidFill>
              </a:defRPr>
            </a:lvl1pPr>
            <a:lvl2pPr marL="914400" lvl="1" indent="-228600" algn="l">
              <a:lnSpc>
                <a:spcPct val="90000"/>
              </a:lnSpc>
              <a:spcBef>
                <a:spcPts val="500"/>
              </a:spcBef>
              <a:spcAft>
                <a:spcPts val="0"/>
              </a:spcAft>
              <a:buSzPts val="2000"/>
              <a:buNone/>
              <a:defRPr b="1">
                <a:solidFill>
                  <a:schemeClr val="lt1"/>
                </a:solidFill>
              </a:defRPr>
            </a:lvl2pPr>
            <a:lvl3pPr marL="1371600" lvl="2" indent="-228600" algn="l">
              <a:lnSpc>
                <a:spcPct val="90000"/>
              </a:lnSpc>
              <a:spcBef>
                <a:spcPts val="600"/>
              </a:spcBef>
              <a:spcAft>
                <a:spcPts val="0"/>
              </a:spcAft>
              <a:buSzPts val="1800"/>
              <a:buNone/>
              <a:defRPr b="1">
                <a:solidFill>
                  <a:schemeClr val="lt1"/>
                </a:solidFill>
              </a:defRPr>
            </a:lvl3pPr>
            <a:lvl4pPr marL="1828800" lvl="3" indent="-228600" algn="l">
              <a:lnSpc>
                <a:spcPct val="90000"/>
              </a:lnSpc>
              <a:spcBef>
                <a:spcPts val="600"/>
              </a:spcBef>
              <a:spcAft>
                <a:spcPts val="0"/>
              </a:spcAft>
              <a:buSzPts val="1600"/>
              <a:buNone/>
              <a:defRPr b="1">
                <a:solidFill>
                  <a:schemeClr val="lt1"/>
                </a:solidFill>
              </a:defRPr>
            </a:lvl4pPr>
            <a:lvl5pPr marL="2286000" lvl="4" indent="-228600" algn="l">
              <a:lnSpc>
                <a:spcPct val="90000"/>
              </a:lnSpc>
              <a:spcBef>
                <a:spcPts val="600"/>
              </a:spcBef>
              <a:spcAft>
                <a:spcPts val="0"/>
              </a:spcAft>
              <a:buSzPts val="1600"/>
              <a:buNone/>
              <a:defRPr b="1">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82"/>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82"/>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82"/>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p:nvPr/>
        </p:nvSpPr>
        <p:spPr>
          <a:xfrm>
            <a:off x="8668084" y="6237963"/>
            <a:ext cx="3523915" cy="620037"/>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73"/>
          <p:cNvSpPr/>
          <p:nvPr/>
        </p:nvSpPr>
        <p:spPr>
          <a:xfrm>
            <a:off x="0" y="6237963"/>
            <a:ext cx="8651874" cy="620037"/>
          </a:xfrm>
          <a:prstGeom prst="rect">
            <a:avLst/>
          </a:prstGeom>
          <a:solidFill>
            <a:srgbClr val="8BC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73"/>
          <p:cNvSpPr txBox="1">
            <a:spLocks noGrp="1"/>
          </p:cNvSpPr>
          <p:nvPr>
            <p:ph type="body" idx="1"/>
          </p:nvPr>
        </p:nvSpPr>
        <p:spPr>
          <a:xfrm>
            <a:off x="695326" y="1592263"/>
            <a:ext cx="7956550" cy="45370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500"/>
              </a:spcBef>
              <a:spcAft>
                <a:spcPts val="0"/>
              </a:spcAft>
              <a:buClr>
                <a:srgbClr val="89BD3E"/>
              </a:buClr>
              <a:buSzPts val="24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600"/>
              </a:spcBef>
              <a:spcAft>
                <a:spcPts val="0"/>
              </a:spcAft>
              <a:buClr>
                <a:srgbClr val="89BD3E"/>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600"/>
              </a:spcBef>
              <a:spcAft>
                <a:spcPts val="0"/>
              </a:spcAft>
              <a:buClr>
                <a:srgbClr val="89BD3E"/>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600"/>
              </a:spcBef>
              <a:spcAft>
                <a:spcPts val="0"/>
              </a:spcAft>
              <a:buClr>
                <a:srgbClr val="89BD3E"/>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73"/>
          <p:cNvSpPr txBox="1">
            <a:spLocks noGrp="1"/>
          </p:cNvSpPr>
          <p:nvPr>
            <p:ph type="title"/>
          </p:nvPr>
        </p:nvSpPr>
        <p:spPr>
          <a:xfrm>
            <a:off x="695325" y="136525"/>
            <a:ext cx="10801349" cy="952501"/>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73"/>
          <p:cNvSpPr txBox="1">
            <a:spLocks noGrp="1"/>
          </p:cNvSpPr>
          <p:nvPr>
            <p:ph type="dt" idx="10"/>
          </p:nvPr>
        </p:nvSpPr>
        <p:spPr>
          <a:xfrm>
            <a:off x="6305550" y="6352598"/>
            <a:ext cx="122554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73"/>
          <p:cNvSpPr txBox="1">
            <a:spLocks noGrp="1"/>
          </p:cNvSpPr>
          <p:nvPr>
            <p:ph type="ftr" idx="11"/>
          </p:nvPr>
        </p:nvSpPr>
        <p:spPr>
          <a:xfrm>
            <a:off x="8791074" y="6352598"/>
            <a:ext cx="324535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73"/>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Arial"/>
                <a:ea typeface="Arial"/>
                <a:cs typeface="Arial"/>
                <a:sym typeface="Arial"/>
              </a:defRPr>
            </a:lvl1pPr>
            <a:lvl2pPr marL="0" marR="0" lvl="1" indent="0" algn="r" rtl="0">
              <a:spcBef>
                <a:spcPts val="0"/>
              </a:spcBef>
              <a:buNone/>
              <a:defRPr sz="1600" b="0" i="0" u="none" strike="noStrike" cap="none">
                <a:solidFill>
                  <a:schemeClr val="lt1"/>
                </a:solidFill>
                <a:latin typeface="Arial"/>
                <a:ea typeface="Arial"/>
                <a:cs typeface="Arial"/>
                <a:sym typeface="Arial"/>
              </a:defRPr>
            </a:lvl2pPr>
            <a:lvl3pPr marL="0" marR="0" lvl="2" indent="0" algn="r" rtl="0">
              <a:spcBef>
                <a:spcPts val="0"/>
              </a:spcBef>
              <a:buNone/>
              <a:defRPr sz="1600" b="0" i="0" u="none" strike="noStrike" cap="none">
                <a:solidFill>
                  <a:schemeClr val="lt1"/>
                </a:solidFill>
                <a:latin typeface="Arial"/>
                <a:ea typeface="Arial"/>
                <a:cs typeface="Arial"/>
                <a:sym typeface="Arial"/>
              </a:defRPr>
            </a:lvl3pPr>
            <a:lvl4pPr marL="0" marR="0" lvl="3" indent="0" algn="r" rtl="0">
              <a:spcBef>
                <a:spcPts val="0"/>
              </a:spcBef>
              <a:buNone/>
              <a:defRPr sz="1600" b="0" i="0" u="none" strike="noStrike" cap="none">
                <a:solidFill>
                  <a:schemeClr val="lt1"/>
                </a:solidFill>
                <a:latin typeface="Arial"/>
                <a:ea typeface="Arial"/>
                <a:cs typeface="Arial"/>
                <a:sym typeface="Arial"/>
              </a:defRPr>
            </a:lvl4pPr>
            <a:lvl5pPr marL="0" marR="0" lvl="4" indent="0" algn="r" rtl="0">
              <a:spcBef>
                <a:spcPts val="0"/>
              </a:spcBef>
              <a:buNone/>
              <a:defRPr sz="1600" b="0" i="0" u="none" strike="noStrike" cap="none">
                <a:solidFill>
                  <a:schemeClr val="lt1"/>
                </a:solidFill>
                <a:latin typeface="Arial"/>
                <a:ea typeface="Arial"/>
                <a:cs typeface="Arial"/>
                <a:sym typeface="Arial"/>
              </a:defRPr>
            </a:lvl5pPr>
            <a:lvl6pPr marL="0" marR="0" lvl="5" indent="0" algn="r" rtl="0">
              <a:spcBef>
                <a:spcPts val="0"/>
              </a:spcBef>
              <a:buNone/>
              <a:defRPr sz="1600" b="0" i="0" u="none" strike="noStrike" cap="none">
                <a:solidFill>
                  <a:schemeClr val="lt1"/>
                </a:solidFill>
                <a:latin typeface="Arial"/>
                <a:ea typeface="Arial"/>
                <a:cs typeface="Arial"/>
                <a:sym typeface="Arial"/>
              </a:defRPr>
            </a:lvl6pPr>
            <a:lvl7pPr marL="0" marR="0" lvl="6" indent="0" algn="r" rtl="0">
              <a:spcBef>
                <a:spcPts val="0"/>
              </a:spcBef>
              <a:buNone/>
              <a:defRPr sz="1600" b="0" i="0" u="none" strike="noStrike" cap="none">
                <a:solidFill>
                  <a:schemeClr val="lt1"/>
                </a:solidFill>
                <a:latin typeface="Arial"/>
                <a:ea typeface="Arial"/>
                <a:cs typeface="Arial"/>
                <a:sym typeface="Arial"/>
              </a:defRPr>
            </a:lvl7pPr>
            <a:lvl8pPr marL="0" marR="0" lvl="7" indent="0" algn="r" rtl="0">
              <a:spcBef>
                <a:spcPts val="0"/>
              </a:spcBef>
              <a:buNone/>
              <a:defRPr sz="1600" b="0" i="0" u="none" strike="noStrike" cap="none">
                <a:solidFill>
                  <a:schemeClr val="lt1"/>
                </a:solidFill>
                <a:latin typeface="Arial"/>
                <a:ea typeface="Arial"/>
                <a:cs typeface="Arial"/>
                <a:sym typeface="Arial"/>
              </a:defRPr>
            </a:lvl8pPr>
            <a:lvl9pPr marL="0" marR="0" lvl="8" indent="0" algn="r" rtl="0">
              <a:spcBef>
                <a:spcPts val="0"/>
              </a:spcBef>
              <a:buNone/>
              <a:defRPr sz="1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8">
          <p15:clr>
            <a:srgbClr val="F26B43"/>
          </p15:clr>
        </p15:guide>
        <p15:guide id="2" pos="7582">
          <p15:clr>
            <a:srgbClr val="F26B43"/>
          </p15:clr>
        </p15:guide>
        <p15:guide id="3" pos="2933">
          <p15:clr>
            <a:srgbClr val="F26B43"/>
          </p15:clr>
        </p15:guide>
        <p15:guide id="4" pos="5450">
          <p15:clr>
            <a:srgbClr val="F26B43"/>
          </p15:clr>
        </p15:guide>
        <p15:guide id="5" orient="horz" pos="2500">
          <p15:clr>
            <a:srgbClr val="F26B43"/>
          </p15:clr>
        </p15:guide>
        <p15:guide id="6" orient="horz" pos="3929">
          <p15:clr>
            <a:srgbClr val="F26B43"/>
          </p15:clr>
        </p15:guide>
        <p15:guide id="7" orient="horz" pos="3997">
          <p15:clr>
            <a:srgbClr val="F26B43"/>
          </p15:clr>
        </p15:guide>
        <p15:guide id="8" orient="horz" pos="73">
          <p15:clr>
            <a:srgbClr val="F26B43"/>
          </p15:clr>
        </p15:guide>
        <p15:guide id="9" orient="horz" pos="686">
          <p15:clr>
            <a:srgbClr val="F26B43"/>
          </p15:clr>
        </p15:guide>
        <p15:guide id="10" orient="horz" pos="1003">
          <p15:clr>
            <a:srgbClr val="F26B43"/>
          </p15:clr>
        </p15:guide>
        <p15:guide id="11" pos="7242">
          <p15:clr>
            <a:srgbClr val="F26B43"/>
          </p15:clr>
        </p15:guide>
        <p15:guide id="12" orient="horz" pos="799">
          <p15:clr>
            <a:srgbClr val="F26B43"/>
          </p15:clr>
        </p15:guide>
        <p15:guide id="13" orient="horz" pos="3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3"/>
        <p:cNvGrpSpPr/>
        <p:nvPr/>
      </p:nvGrpSpPr>
      <p:grpSpPr>
        <a:xfrm>
          <a:off x="0" y="0"/>
          <a:ext cx="0" cy="0"/>
          <a:chOff x="0" y="0"/>
          <a:chExt cx="0" cy="0"/>
        </a:xfrm>
      </p:grpSpPr>
      <p:sp>
        <p:nvSpPr>
          <p:cNvPr id="134" name="Google Shape;134;g2ad4a74f2a1_0_322"/>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 name="Google Shape;135;g2ad4a74f2a1_0_322"/>
          <p:cNvSpPr txBox="1">
            <a:spLocks noGrp="1"/>
          </p:cNvSpPr>
          <p:nvPr>
            <p:ph type="body" idx="1"/>
          </p:nvPr>
        </p:nvSpPr>
        <p:spPr>
          <a:xfrm>
            <a:off x="696000" y="1800000"/>
            <a:ext cx="10800000" cy="4500000"/>
          </a:xfrm>
          <a:prstGeom prst="rect">
            <a:avLst/>
          </a:prstGeom>
          <a:noFill/>
          <a:ln>
            <a:noFill/>
          </a:ln>
        </p:spPr>
        <p:txBody>
          <a:bodyPr spcFirstLastPara="1" wrap="square" lIns="0" tIns="0" rIns="0" bIns="45700" anchor="t" anchorCtr="0">
            <a:normAutofit/>
          </a:bodyPr>
          <a:lstStyle>
            <a:lvl1pPr marL="457200" marR="0" lvl="0" indent="-406400" algn="l" rtl="0">
              <a:lnSpc>
                <a:spcPct val="90000"/>
              </a:lnSpc>
              <a:spcBef>
                <a:spcPts val="1000"/>
              </a:spcBef>
              <a:spcAft>
                <a:spcPts val="0"/>
              </a:spcAft>
              <a:buClr>
                <a:srgbClr val="009540"/>
              </a:buClr>
              <a:buSzPts val="2800"/>
              <a:buFont typeface="Noto Sans"/>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rgbClr val="009540"/>
              </a:buClr>
              <a:buSzPts val="2400"/>
              <a:buFont typeface="Noto Sans"/>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rgbClr val="009540"/>
              </a:buClr>
              <a:buSzPts val="2000"/>
              <a:buFont typeface="Noto Sans"/>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rgbClr val="009540"/>
              </a:buClr>
              <a:buSzPts val="1800"/>
              <a:buFont typeface="Noto Sans"/>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rgbClr val="009540"/>
              </a:buClr>
              <a:buSzPts val="1800"/>
              <a:buFont typeface="Noto Sans"/>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g2ad4a74f2a1_0_322"/>
          <p:cNvSpPr txBox="1">
            <a:spLocks noGrp="1"/>
          </p:cNvSpPr>
          <p:nvPr>
            <p:ph type="dt" idx="10"/>
          </p:nvPr>
        </p:nvSpPr>
        <p:spPr>
          <a:xfrm>
            <a:off x="10002000" y="6372000"/>
            <a:ext cx="720000" cy="3651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g2ad4a74f2a1_0_322"/>
          <p:cNvSpPr txBox="1">
            <a:spLocks noGrp="1"/>
          </p:cNvSpPr>
          <p:nvPr>
            <p:ph type="ftr" idx="11"/>
          </p:nvPr>
        </p:nvSpPr>
        <p:spPr>
          <a:xfrm>
            <a:off x="696000" y="6372000"/>
            <a:ext cx="9180000" cy="360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g2ad4a74f2a1_0_322"/>
          <p:cNvSpPr txBox="1">
            <a:spLocks noGrp="1"/>
          </p:cNvSpPr>
          <p:nvPr>
            <p:ph type="sldNum" idx="12"/>
          </p:nvPr>
        </p:nvSpPr>
        <p:spPr>
          <a:xfrm>
            <a:off x="10848000" y="6372000"/>
            <a:ext cx="648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spectrum.ieee.org/robots-and-racis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0a0HnVqh1j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109/roman.2000.89251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doi.org/10.1007/s12369-008-0001-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hyperlink" Target="http://drive.google.com/file/d/1bsKy6f6vuBXYzkTUrVHRr07XqLnSR0ES/vie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ta9SkcJdSB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TyC9aVdhw8c"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drive.google.com/file/d/1bv5Yef30A8U06QSIWLrvFX6Yytho7YNw/view"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0NYJ_9FIHZ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IsjCdoIAA7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w1Ff4nqcUvk"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drive.google.com/file/d/1bOak-2FYPwh2yvEkzFydq6XeJoC0CvXv/view"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drive.google.com/file/d/1bZRzti2Ssy4VlKDxadaJbISJg81FFzyI/view" TargetMode="External"/><Relationship Id="rId5" Type="http://schemas.openxmlformats.org/officeDocument/2006/relationships/hyperlink" Target="http://drive.google.com/file/d/1bM5R5wQ1qb5fkH35IxP5tLI24Od2njbZ/view" TargetMode="Externa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doi.org/10.1007/s12369-021-00805-6"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109/IROS.2012.6385716"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doi.org/10.1007/978-3-030-05204-1_42" TargetMode="External"/><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hyperlink" Target="https://doi.org/10.1109/IROS40897.2019.8968191"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doi.org/10.1007/s12369-013-0188-9" TargetMode="External"/><Relationship Id="rId11" Type="http://schemas.openxmlformats.org/officeDocument/2006/relationships/image" Target="../media/image65.jpg"/><Relationship Id="rId5" Type="http://schemas.openxmlformats.org/officeDocument/2006/relationships/image" Target="../media/image62.png"/><Relationship Id="rId10" Type="http://schemas.openxmlformats.org/officeDocument/2006/relationships/hyperlink" Target="https://doi.org/10.1109/HRI.2013.6483561" TargetMode="External"/><Relationship Id="rId4" Type="http://schemas.openxmlformats.org/officeDocument/2006/relationships/hyperlink" Target="https://doi.org/10.1109/ROMAN.2005.1513803" TargetMode="External"/><Relationship Id="rId9"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doi.org/10.1007/s12369-021-00805-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drive.google.com/file/d/1EoGQHxN6lzdt3y980DoNWMH6_x0HpUMj/view" TargetMode="Externa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OYrjktkzfkw"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djzOBZUFzTw"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hyperlink" Target="https://hri-eu.github.io/Loom/index.htm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drive.google.com/file/d/1bB7BrDGyzHARbLwdIiR8R_P0PCunXlMJ/view"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
          <p:cNvSpPr txBox="1">
            <a:spLocks noGrp="1"/>
          </p:cNvSpPr>
          <p:nvPr>
            <p:ph type="ctrTitle"/>
          </p:nvPr>
        </p:nvSpPr>
        <p:spPr>
          <a:xfrm>
            <a:off x="695327" y="3968749"/>
            <a:ext cx="7956548" cy="1198412"/>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Introduction to Intelligent User Interfaces</a:t>
            </a:r>
            <a:endParaRPr/>
          </a:p>
        </p:txBody>
      </p:sp>
      <p:sp>
        <p:nvSpPr>
          <p:cNvPr id="253" name="Google Shape;253;p1"/>
          <p:cNvSpPr txBox="1">
            <a:spLocks noGrp="1"/>
          </p:cNvSpPr>
          <p:nvPr>
            <p:ph type="subTitle" idx="1"/>
          </p:nvPr>
        </p:nvSpPr>
        <p:spPr>
          <a:xfrm>
            <a:off x="695325" y="5202085"/>
            <a:ext cx="11496675" cy="92725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None/>
            </a:pPr>
            <a:r>
              <a:rPr lang="en-US" dirty="0"/>
              <a:t>Introduction into Human-Robot Interaction</a:t>
            </a:r>
          </a:p>
        </p:txBody>
      </p:sp>
      <p:sp>
        <p:nvSpPr>
          <p:cNvPr id="254" name="Google Shape;254;p1"/>
          <p:cNvSpPr>
            <a:spLocks noGrp="1"/>
          </p:cNvSpPr>
          <p:nvPr>
            <p:ph type="pic" idx="4"/>
          </p:nvPr>
        </p:nvSpPr>
        <p:spPr>
          <a:xfrm>
            <a:off x="695325" y="371953"/>
            <a:ext cx="2749020" cy="502699"/>
          </a:xfrm>
          <a:prstGeom prst="rect">
            <a:avLst/>
          </a:prstGeom>
          <a:noFill/>
          <a:ln>
            <a:noFill/>
          </a:ln>
        </p:spPr>
      </p:sp>
      <p:sp>
        <p:nvSpPr>
          <p:cNvPr id="255" name="Google Shape;255;p1"/>
          <p:cNvSpPr>
            <a:spLocks noGrp="1"/>
          </p:cNvSpPr>
          <p:nvPr>
            <p:ph type="pic" idx="5"/>
          </p:nvPr>
        </p:nvSpPr>
        <p:spPr>
          <a:xfrm>
            <a:off x="3454506" y="371953"/>
            <a:ext cx="2749020" cy="502699"/>
          </a:xfrm>
          <a:prstGeom prst="rect">
            <a:avLst/>
          </a:prstGeom>
          <a:noFill/>
          <a:ln>
            <a:noFill/>
          </a:ln>
        </p:spPr>
      </p:sp>
      <p:sp>
        <p:nvSpPr>
          <p:cNvPr id="256" name="Google Shape;256;p1"/>
          <p:cNvSpPr txBox="1">
            <a:spLocks noGrp="1"/>
          </p:cNvSpPr>
          <p:nvPr>
            <p:ph type="sldNum" idx="12"/>
          </p:nvPr>
        </p:nvSpPr>
        <p:spPr>
          <a:xfrm>
            <a:off x="7686675" y="6359905"/>
            <a:ext cx="7831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257" name="Google Shape;257;p1"/>
          <p:cNvSpPr>
            <a:spLocks noGrp="1"/>
          </p:cNvSpPr>
          <p:nvPr>
            <p:ph type="pic" idx="7"/>
          </p:nvPr>
        </p:nvSpPr>
        <p:spPr>
          <a:xfrm>
            <a:off x="8747657" y="371952"/>
            <a:ext cx="2534303" cy="502699"/>
          </a:xfrm>
          <a:prstGeom prst="rect">
            <a:avLst/>
          </a:prstGeom>
          <a:noFill/>
          <a:ln>
            <a:noFill/>
          </a:ln>
        </p:spPr>
      </p:sp>
      <p:pic>
        <p:nvPicPr>
          <p:cNvPr id="258" name="Google Shape;258;p1"/>
          <p:cNvPicPr preferRelativeResize="0"/>
          <p:nvPr/>
        </p:nvPicPr>
        <p:blipFill rotWithShape="1">
          <a:blip r:embed="rId3">
            <a:alphaModFix/>
          </a:blip>
          <a:srcRect/>
          <a:stretch/>
        </p:blipFill>
        <p:spPr>
          <a:xfrm>
            <a:off x="695327" y="6343404"/>
            <a:ext cx="1160554" cy="406194"/>
          </a:xfrm>
          <a:prstGeom prst="rect">
            <a:avLst/>
          </a:prstGeom>
          <a:noFill/>
          <a:ln>
            <a:noFill/>
          </a:ln>
        </p:spPr>
      </p:pic>
      <p:pic>
        <p:nvPicPr>
          <p:cNvPr id="259" name="Google Shape;259;p1" descr="A person sitting at a table using a computer&#10;&#10;Description automatically generated"/>
          <p:cNvPicPr preferRelativeResize="0">
            <a:picLocks noGrp="1"/>
          </p:cNvPicPr>
          <p:nvPr>
            <p:ph type="pic" idx="2"/>
          </p:nvPr>
        </p:nvPicPr>
        <p:blipFill rotWithShape="1">
          <a:blip r:embed="rId4">
            <a:alphaModFix/>
          </a:blip>
          <a:srcRect t="43604" b="19626"/>
          <a:stretch/>
        </p:blipFill>
        <p:spPr>
          <a:xfrm>
            <a:off x="0" y="1089025"/>
            <a:ext cx="12192000" cy="2879725"/>
          </a:xfrm>
          <a:prstGeom prst="rect">
            <a:avLst/>
          </a:prstGeom>
          <a:noFill/>
          <a:ln>
            <a:noFill/>
          </a:ln>
        </p:spPr>
      </p:pic>
      <p:sp>
        <p:nvSpPr>
          <p:cNvPr id="260" name="Google Shape;260;p1"/>
          <p:cNvSpPr>
            <a:spLocks noGrp="1"/>
          </p:cNvSpPr>
          <p:nvPr>
            <p:ph type="pic" idx="3"/>
          </p:nvPr>
        </p:nvSpPr>
        <p:spPr>
          <a:xfrm>
            <a:off x="6213687" y="371953"/>
            <a:ext cx="2534303" cy="502699"/>
          </a:xfrm>
          <a:prstGeom prst="rect">
            <a:avLst/>
          </a:prstGeom>
          <a:no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ad4a74f2a1_0_1030"/>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Advances in Robotics enable HRI Research</a:t>
            </a:r>
            <a:endParaRPr/>
          </a:p>
        </p:txBody>
      </p:sp>
      <p:sp>
        <p:nvSpPr>
          <p:cNvPr id="348" name="Google Shape;348;g2ad4a74f2a1_0_1030"/>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349" name="Google Shape;349;g2ad4a74f2a1_0_103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350" name="Google Shape;350;g2ad4a74f2a1_0_1030"/>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351" name="Google Shape;351;g2ad4a74f2a1_0_1030"/>
          <p:cNvSpPr txBox="1">
            <a:spLocks noGrp="1"/>
          </p:cNvSpPr>
          <p:nvPr>
            <p:ph type="body" idx="3"/>
          </p:nvPr>
        </p:nvSpPr>
        <p:spPr>
          <a:xfrm>
            <a:off x="695325" y="1592275"/>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150000"/>
              </a:lnSpc>
              <a:spcBef>
                <a:spcPts val="1100"/>
              </a:spcBef>
              <a:spcAft>
                <a:spcPts val="0"/>
              </a:spcAft>
              <a:buSzPts val="2400"/>
              <a:buChar char="▪"/>
            </a:pPr>
            <a:r>
              <a:rPr lang="en-US"/>
              <a:t>Humanoid Robots</a:t>
            </a:r>
            <a:endParaRPr/>
          </a:p>
          <a:p>
            <a:pPr marL="285750" lvl="0" indent="-285750" algn="l" rtl="0">
              <a:lnSpc>
                <a:spcPct val="150000"/>
              </a:lnSpc>
              <a:spcBef>
                <a:spcPts val="1100"/>
              </a:spcBef>
              <a:spcAft>
                <a:spcPts val="0"/>
              </a:spcAft>
              <a:buSzPts val="2400"/>
              <a:buChar char="▪"/>
            </a:pPr>
            <a:r>
              <a:rPr lang="en-US"/>
              <a:t>Sensory enhancements</a:t>
            </a:r>
            <a:endParaRPr/>
          </a:p>
          <a:p>
            <a:pPr marL="285750" lvl="0" indent="-285750" algn="l" rtl="0">
              <a:lnSpc>
                <a:spcPct val="150000"/>
              </a:lnSpc>
              <a:spcBef>
                <a:spcPts val="1100"/>
              </a:spcBef>
              <a:spcAft>
                <a:spcPts val="0"/>
              </a:spcAft>
              <a:buSzPts val="2400"/>
              <a:buChar char="▪"/>
            </a:pPr>
            <a:r>
              <a:rPr lang="en-US"/>
              <a:t>Collaborative Robots (Cobots)</a:t>
            </a:r>
            <a:endParaRPr/>
          </a:p>
          <a:p>
            <a:pPr marL="285750" lvl="0" indent="-285750" algn="l" rtl="0">
              <a:lnSpc>
                <a:spcPct val="150000"/>
              </a:lnSpc>
              <a:spcBef>
                <a:spcPts val="1100"/>
              </a:spcBef>
              <a:spcAft>
                <a:spcPts val="0"/>
              </a:spcAft>
              <a:buSzPts val="2400"/>
              <a:buChar char="▪"/>
            </a:pPr>
            <a:r>
              <a:rPr lang="en-US"/>
              <a:t>Better build quality</a:t>
            </a:r>
            <a:endParaRPr/>
          </a:p>
          <a:p>
            <a:pPr marL="285750" lvl="0" indent="-285750" algn="l" rtl="0">
              <a:lnSpc>
                <a:spcPct val="150000"/>
              </a:lnSpc>
              <a:spcBef>
                <a:spcPts val="1100"/>
              </a:spcBef>
              <a:spcAft>
                <a:spcPts val="0"/>
              </a:spcAft>
              <a:buSzPts val="2400"/>
              <a:buChar char="▪"/>
            </a:pPr>
            <a:r>
              <a:rPr lang="en-US"/>
              <a:t>Advances in AI </a:t>
            </a:r>
            <a:endParaRPr/>
          </a:p>
          <a:p>
            <a:pPr marL="538162" lvl="1" indent="-180975" algn="l" rtl="0">
              <a:lnSpc>
                <a:spcPct val="150000"/>
              </a:lnSpc>
              <a:spcBef>
                <a:spcPts val="1100"/>
              </a:spcBef>
              <a:spcAft>
                <a:spcPts val="0"/>
              </a:spcAft>
              <a:buSzPts val="1800"/>
              <a:buChar char="▪"/>
            </a:pPr>
            <a:r>
              <a:rPr lang="en-US"/>
              <a:t>Natural language processing</a:t>
            </a:r>
            <a:endParaRPr/>
          </a:p>
          <a:p>
            <a:pPr marL="538162" lvl="1" indent="-180975" algn="l" rtl="0">
              <a:lnSpc>
                <a:spcPct val="150000"/>
              </a:lnSpc>
              <a:spcBef>
                <a:spcPts val="1100"/>
              </a:spcBef>
              <a:spcAft>
                <a:spcPts val="0"/>
              </a:spcAft>
              <a:buSzPts val="1800"/>
              <a:buChar char="▪"/>
            </a:pPr>
            <a:r>
              <a:rPr lang="en-US"/>
              <a:t>Gesture Recognition</a:t>
            </a:r>
            <a:endParaRPr/>
          </a:p>
          <a:p>
            <a:pPr marL="0" lvl="0" indent="0" algn="l" rtl="0">
              <a:lnSpc>
                <a:spcPct val="90000"/>
              </a:lnSpc>
              <a:spcBef>
                <a:spcPts val="1100"/>
              </a:spcBef>
              <a:spcAft>
                <a:spcPts val="0"/>
              </a:spcAft>
              <a:buNone/>
            </a:pPr>
            <a:endParaRPr/>
          </a:p>
        </p:txBody>
      </p:sp>
      <p:pic>
        <p:nvPicPr>
          <p:cNvPr id="352" name="Google Shape;352;g2ad4a74f2a1_0_1030"/>
          <p:cNvPicPr preferRelativeResize="0"/>
          <p:nvPr/>
        </p:nvPicPr>
        <p:blipFill rotWithShape="1">
          <a:blip r:embed="rId3">
            <a:alphaModFix/>
          </a:blip>
          <a:srcRect l="38140" r="18434"/>
          <a:stretch/>
        </p:blipFill>
        <p:spPr>
          <a:xfrm>
            <a:off x="9381275" y="3392500"/>
            <a:ext cx="2115255" cy="2736973"/>
          </a:xfrm>
          <a:prstGeom prst="rect">
            <a:avLst/>
          </a:prstGeom>
          <a:noFill/>
          <a:ln>
            <a:noFill/>
          </a:ln>
        </p:spPr>
      </p:pic>
      <p:pic>
        <p:nvPicPr>
          <p:cNvPr id="353" name="Google Shape;353;g2ad4a74f2a1_0_1030"/>
          <p:cNvPicPr preferRelativeResize="0"/>
          <p:nvPr/>
        </p:nvPicPr>
        <p:blipFill>
          <a:blip r:embed="rId4">
            <a:alphaModFix/>
          </a:blip>
          <a:stretch>
            <a:fillRect/>
          </a:stretch>
        </p:blipFill>
        <p:spPr>
          <a:xfrm>
            <a:off x="5169807" y="2060512"/>
            <a:ext cx="4102238" cy="2736975"/>
          </a:xfrm>
          <a:prstGeom prst="rect">
            <a:avLst/>
          </a:prstGeom>
          <a:noFill/>
          <a:ln>
            <a:noFill/>
          </a:ln>
        </p:spPr>
      </p:pic>
      <p:pic>
        <p:nvPicPr>
          <p:cNvPr id="354" name="Google Shape;354;g2ad4a74f2a1_0_1030"/>
          <p:cNvPicPr preferRelativeResize="0"/>
          <p:nvPr/>
        </p:nvPicPr>
        <p:blipFill>
          <a:blip r:embed="rId5">
            <a:alphaModFix/>
          </a:blip>
          <a:stretch>
            <a:fillRect/>
          </a:stretch>
        </p:blipFill>
        <p:spPr>
          <a:xfrm>
            <a:off x="9381275" y="471125"/>
            <a:ext cx="2115250" cy="28211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ad4a74f2a1_0_1039"/>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Domains of HRI Research</a:t>
            </a:r>
            <a:endParaRPr/>
          </a:p>
        </p:txBody>
      </p:sp>
      <p:sp>
        <p:nvSpPr>
          <p:cNvPr id="361" name="Google Shape;361;g2ad4a74f2a1_0_1039"/>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362" name="Google Shape;362;g2ad4a74f2a1_0_103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363" name="Google Shape;363;g2ad4a74f2a1_0_1039"/>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364" name="Google Shape;364;g2ad4a74f2a1_0_1039"/>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150000"/>
              </a:lnSpc>
              <a:spcBef>
                <a:spcPts val="1100"/>
              </a:spcBef>
              <a:spcAft>
                <a:spcPts val="0"/>
              </a:spcAft>
              <a:buSzPts val="2400"/>
              <a:buChar char="▪"/>
            </a:pPr>
            <a:r>
              <a:rPr lang="en-US"/>
              <a:t>Accessibility  </a:t>
            </a:r>
            <a:endParaRPr/>
          </a:p>
          <a:p>
            <a:pPr marL="285750" lvl="0" indent="-285750" algn="l" rtl="0">
              <a:lnSpc>
                <a:spcPct val="150000"/>
              </a:lnSpc>
              <a:spcBef>
                <a:spcPts val="1100"/>
              </a:spcBef>
              <a:spcAft>
                <a:spcPts val="0"/>
              </a:spcAft>
              <a:buSzPts val="2400"/>
              <a:buChar char="▪"/>
            </a:pPr>
            <a:r>
              <a:rPr lang="en-US"/>
              <a:t>Supporting Elderly</a:t>
            </a:r>
            <a:endParaRPr/>
          </a:p>
          <a:p>
            <a:pPr marL="285750" lvl="0" indent="-285750" algn="l" rtl="0">
              <a:lnSpc>
                <a:spcPct val="150000"/>
              </a:lnSpc>
              <a:spcBef>
                <a:spcPts val="1100"/>
              </a:spcBef>
              <a:spcAft>
                <a:spcPts val="0"/>
              </a:spcAft>
              <a:buSzPts val="2400"/>
              <a:buChar char="▪"/>
            </a:pPr>
            <a:r>
              <a:rPr lang="en-US"/>
              <a:t>Educating Children</a:t>
            </a:r>
            <a:endParaRPr/>
          </a:p>
          <a:p>
            <a:pPr marL="285750" lvl="0" indent="-285750" algn="l" rtl="0">
              <a:lnSpc>
                <a:spcPct val="150000"/>
              </a:lnSpc>
              <a:spcBef>
                <a:spcPts val="1100"/>
              </a:spcBef>
              <a:spcAft>
                <a:spcPts val="0"/>
              </a:spcAft>
              <a:buSzPts val="2400"/>
              <a:buChar char="▪"/>
            </a:pPr>
            <a:r>
              <a:rPr lang="en-US"/>
              <a:t>Supporting Communication</a:t>
            </a:r>
            <a:endParaRPr/>
          </a:p>
          <a:p>
            <a:pPr marL="285750" lvl="0" indent="-285750" algn="l" rtl="0">
              <a:lnSpc>
                <a:spcPct val="150000"/>
              </a:lnSpc>
              <a:spcBef>
                <a:spcPts val="1100"/>
              </a:spcBef>
              <a:spcAft>
                <a:spcPts val="0"/>
              </a:spcAft>
              <a:buSzPts val="2400"/>
              <a:buChar char="▪"/>
            </a:pPr>
            <a:r>
              <a:rPr lang="en-US"/>
              <a:t>Supporting with Household Tasks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2adbbe339b2_0_1"/>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Accessibility </a:t>
            </a:r>
            <a:endParaRPr/>
          </a:p>
        </p:txBody>
      </p:sp>
      <p:sp>
        <p:nvSpPr>
          <p:cNvPr id="371" name="Google Shape;371;g2adbbe339b2_0_1"/>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372" name="Google Shape;372;g2adbbe339b2_0_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373" name="Google Shape;373;g2adbbe339b2_0_1"/>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Clr>
                <a:srgbClr val="000000"/>
              </a:buClr>
              <a:buSzPts val="2400"/>
              <a:buFont typeface="Arial"/>
              <a:buNone/>
            </a:pPr>
            <a:r>
              <a:rPr lang="en-US"/>
              <a:t>Exploring Levels of Control for a Navigation Assistant for Blind Travelers</a:t>
            </a:r>
            <a:endParaRPr/>
          </a:p>
        </p:txBody>
      </p:sp>
      <p:sp>
        <p:nvSpPr>
          <p:cNvPr id="374" name="Google Shape;374;g2adbbe339b2_0_1"/>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100"/>
              </a:spcBef>
              <a:spcAft>
                <a:spcPts val="0"/>
              </a:spcAft>
              <a:buSzPts val="2400"/>
              <a:buChar char="▪"/>
            </a:pPr>
            <a:r>
              <a:rPr lang="en-US"/>
              <a:t>Robot guiding blind people while walking</a:t>
            </a:r>
            <a:endParaRPr/>
          </a:p>
          <a:p>
            <a:pPr marL="457200" lvl="0" indent="-381000" algn="l" rtl="0">
              <a:lnSpc>
                <a:spcPct val="90000"/>
              </a:lnSpc>
              <a:spcBef>
                <a:spcPts val="0"/>
              </a:spcBef>
              <a:spcAft>
                <a:spcPts val="0"/>
              </a:spcAft>
              <a:buSzPts val="2400"/>
              <a:buChar char="▪"/>
            </a:pPr>
            <a:r>
              <a:rPr lang="en-US"/>
              <a:t>Different levels of user and robot control</a:t>
            </a:r>
            <a:endParaRPr/>
          </a:p>
          <a:p>
            <a:pPr marL="457200" lvl="0" indent="-381000" algn="l" rtl="0">
              <a:lnSpc>
                <a:spcPct val="90000"/>
              </a:lnSpc>
              <a:spcBef>
                <a:spcPts val="0"/>
              </a:spcBef>
              <a:spcAft>
                <a:spcPts val="0"/>
              </a:spcAft>
              <a:buSzPts val="2400"/>
              <a:buChar char="▪"/>
            </a:pPr>
            <a:r>
              <a:rPr lang="en-US"/>
              <a:t>Users prefer different levels of autonomy </a:t>
            </a:r>
            <a:endParaRPr/>
          </a:p>
        </p:txBody>
      </p:sp>
      <p:pic>
        <p:nvPicPr>
          <p:cNvPr id="375" name="Google Shape;375;g2adbbe339b2_0_1"/>
          <p:cNvPicPr preferRelativeResize="0"/>
          <p:nvPr/>
        </p:nvPicPr>
        <p:blipFill>
          <a:blip r:embed="rId3">
            <a:alphaModFix/>
          </a:blip>
          <a:stretch>
            <a:fillRect/>
          </a:stretch>
        </p:blipFill>
        <p:spPr>
          <a:xfrm>
            <a:off x="695400" y="2811451"/>
            <a:ext cx="10801201" cy="2937020"/>
          </a:xfrm>
          <a:prstGeom prst="rect">
            <a:avLst/>
          </a:prstGeom>
          <a:noFill/>
          <a:ln>
            <a:noFill/>
          </a:ln>
        </p:spPr>
      </p:pic>
      <p:sp>
        <p:nvSpPr>
          <p:cNvPr id="376" name="Google Shape;376;g2adbbe339b2_0_1"/>
          <p:cNvSpPr txBox="1"/>
          <p:nvPr/>
        </p:nvSpPr>
        <p:spPr>
          <a:xfrm>
            <a:off x="695325" y="5883050"/>
            <a:ext cx="108012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Ranganeni, V., Sinclair, M., Ofek, E., Miller, A., Campbell, J., Kolobov, A., &amp; Cutrell, E. (2023, March). Exploring Levels of Control for a Navigation Assistant for Blind Travelers. In </a:t>
            </a:r>
            <a:r>
              <a:rPr lang="en-US" sz="800" i="1">
                <a:solidFill>
                  <a:srgbClr val="222222"/>
                </a:solidFill>
                <a:highlight>
                  <a:srgbClr val="FFFFFF"/>
                </a:highlight>
              </a:rPr>
              <a:t>Proceedings of the 2023 ACM/IEEE International Conference on Human-Robot Interaction</a:t>
            </a:r>
            <a:r>
              <a:rPr lang="en-US" sz="800">
                <a:solidFill>
                  <a:srgbClr val="222222"/>
                </a:solidFill>
                <a:highlight>
                  <a:srgbClr val="FFFFFF"/>
                </a:highlight>
              </a:rPr>
              <a:t> (pp. 4-12).</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adbbe339b2_0_16"/>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Accessibility </a:t>
            </a:r>
            <a:endParaRPr/>
          </a:p>
        </p:txBody>
      </p:sp>
      <p:sp>
        <p:nvSpPr>
          <p:cNvPr id="383" name="Google Shape;383;g2adbbe339b2_0_16"/>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384" name="Google Shape;384;g2adbbe339b2_0_1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385" name="Google Shape;385;g2adbbe339b2_0_16"/>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Clr>
                <a:schemeClr val="dk1"/>
              </a:buClr>
              <a:buSzPts val="1100"/>
              <a:buFont typeface="Arial"/>
              <a:buNone/>
            </a:pPr>
            <a:r>
              <a:rPr lang="en-US"/>
              <a:t>"The Robot Made Us Hear Each Other": Fostering Inclusive Conversations among Mixed-Visual Ability Children</a:t>
            </a:r>
            <a:endParaRPr/>
          </a:p>
          <a:p>
            <a:pPr marL="0" lvl="0" indent="0" algn="l" rtl="0">
              <a:lnSpc>
                <a:spcPct val="90000"/>
              </a:lnSpc>
              <a:spcBef>
                <a:spcPts val="0"/>
              </a:spcBef>
              <a:spcAft>
                <a:spcPts val="0"/>
              </a:spcAft>
              <a:buSzPts val="2400"/>
              <a:buNone/>
            </a:pPr>
            <a:endParaRPr/>
          </a:p>
        </p:txBody>
      </p:sp>
      <p:sp>
        <p:nvSpPr>
          <p:cNvPr id="386" name="Google Shape;386;g2adbbe339b2_0_16"/>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457200" lvl="0" indent="-381000" algn="l" rtl="0">
              <a:lnSpc>
                <a:spcPct val="150000"/>
              </a:lnSpc>
              <a:spcBef>
                <a:spcPts val="1100"/>
              </a:spcBef>
              <a:spcAft>
                <a:spcPts val="0"/>
              </a:spcAft>
              <a:buSzPts val="2400"/>
              <a:buChar char="▪"/>
            </a:pPr>
            <a:r>
              <a:rPr lang="en-US"/>
              <a:t>Robot as mediator in conversations between children</a:t>
            </a:r>
            <a:endParaRPr/>
          </a:p>
          <a:p>
            <a:pPr marL="457200" lvl="0" indent="-381000" algn="l" rtl="0">
              <a:lnSpc>
                <a:spcPct val="150000"/>
              </a:lnSpc>
              <a:spcBef>
                <a:spcPts val="0"/>
              </a:spcBef>
              <a:spcAft>
                <a:spcPts val="0"/>
              </a:spcAft>
              <a:buSzPts val="2400"/>
              <a:buChar char="▪"/>
            </a:pPr>
            <a:r>
              <a:rPr lang="en-US"/>
              <a:t>Encouraging the least participative child to speak</a:t>
            </a:r>
            <a:endParaRPr/>
          </a:p>
          <a:p>
            <a:pPr marL="457200" lvl="0" indent="-381000" algn="l" rtl="0">
              <a:lnSpc>
                <a:spcPct val="150000"/>
              </a:lnSpc>
              <a:spcBef>
                <a:spcPts val="0"/>
              </a:spcBef>
              <a:spcAft>
                <a:spcPts val="0"/>
              </a:spcAft>
              <a:buSzPts val="2400"/>
              <a:buChar char="▪"/>
            </a:pPr>
            <a:r>
              <a:rPr lang="en-US"/>
              <a:t>Fosters inclusion in mixed-visual ability group conversations</a:t>
            </a:r>
            <a:endParaRPr/>
          </a:p>
        </p:txBody>
      </p:sp>
      <p:sp>
        <p:nvSpPr>
          <p:cNvPr id="387" name="Google Shape;387;g2adbbe339b2_0_16"/>
          <p:cNvSpPr txBox="1"/>
          <p:nvPr/>
        </p:nvSpPr>
        <p:spPr>
          <a:xfrm>
            <a:off x="695325" y="5883050"/>
            <a:ext cx="108012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Neto, I., Correia, F., Rocha, F., Piedade, P., Paiva, A., &amp; Nicolau, H. (2023, March). The Robot Made Us Hear Each Other: Fostering Inclusive Conversations among Mixed-Visual Ability Children. In </a:t>
            </a:r>
            <a:r>
              <a:rPr lang="en-US" sz="800" i="1">
                <a:solidFill>
                  <a:srgbClr val="222222"/>
                </a:solidFill>
                <a:highlight>
                  <a:srgbClr val="FFFFFF"/>
                </a:highlight>
              </a:rPr>
              <a:t>Proceedings of the 2023 ACM/IEEE International Conference on Human-Robot Interaction</a:t>
            </a:r>
            <a:r>
              <a:rPr lang="en-US" sz="800">
                <a:solidFill>
                  <a:srgbClr val="222222"/>
                </a:solidFill>
                <a:highlight>
                  <a:srgbClr val="FFFFFF"/>
                </a:highlight>
              </a:rPr>
              <a:t> (pp. 13-23).</a:t>
            </a:r>
            <a:endParaRPr sz="800"/>
          </a:p>
        </p:txBody>
      </p:sp>
      <p:pic>
        <p:nvPicPr>
          <p:cNvPr id="388" name="Google Shape;388;g2adbbe339b2_0_16"/>
          <p:cNvPicPr preferRelativeResize="0"/>
          <p:nvPr/>
        </p:nvPicPr>
        <p:blipFill rotWithShape="1">
          <a:blip r:embed="rId3">
            <a:alphaModFix/>
          </a:blip>
          <a:srcRect l="9922" r="6276"/>
          <a:stretch/>
        </p:blipFill>
        <p:spPr>
          <a:xfrm>
            <a:off x="695325" y="3755950"/>
            <a:ext cx="2952269" cy="2076450"/>
          </a:xfrm>
          <a:prstGeom prst="rect">
            <a:avLst/>
          </a:prstGeom>
          <a:noFill/>
          <a:ln>
            <a:noFill/>
          </a:ln>
        </p:spPr>
      </p:pic>
      <p:pic>
        <p:nvPicPr>
          <p:cNvPr id="389" name="Google Shape;389;g2adbbe339b2_0_16"/>
          <p:cNvPicPr preferRelativeResize="0"/>
          <p:nvPr/>
        </p:nvPicPr>
        <p:blipFill>
          <a:blip r:embed="rId4">
            <a:alphaModFix/>
          </a:blip>
          <a:stretch>
            <a:fillRect/>
          </a:stretch>
        </p:blipFill>
        <p:spPr>
          <a:xfrm>
            <a:off x="3466938" y="3755950"/>
            <a:ext cx="8029575" cy="2076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g2adbe2891cd_0_28"/>
          <p:cNvPicPr preferRelativeResize="0"/>
          <p:nvPr/>
        </p:nvPicPr>
        <p:blipFill>
          <a:blip r:embed="rId3">
            <a:alphaModFix/>
          </a:blip>
          <a:stretch>
            <a:fillRect/>
          </a:stretch>
        </p:blipFill>
        <p:spPr>
          <a:xfrm>
            <a:off x="8166100" y="2992175"/>
            <a:ext cx="3330425" cy="2718253"/>
          </a:xfrm>
          <a:prstGeom prst="rect">
            <a:avLst/>
          </a:prstGeom>
          <a:noFill/>
          <a:ln>
            <a:noFill/>
          </a:ln>
        </p:spPr>
      </p:pic>
      <p:sp>
        <p:nvSpPr>
          <p:cNvPr id="396" name="Google Shape;396;g2adbe2891cd_0_28"/>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Supporting Elderly People</a:t>
            </a:r>
            <a:endParaRPr/>
          </a:p>
        </p:txBody>
      </p:sp>
      <p:sp>
        <p:nvSpPr>
          <p:cNvPr id="397" name="Google Shape;397;g2adbe2891cd_0_28"/>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398" name="Google Shape;398;g2adbe2891cd_0_2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399" name="Google Shape;399;g2adbe2891cd_0_28"/>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SzPts val="2400"/>
              <a:buNone/>
            </a:pPr>
            <a:endParaRPr/>
          </a:p>
        </p:txBody>
      </p:sp>
      <p:sp>
        <p:nvSpPr>
          <p:cNvPr id="400" name="Google Shape;400;g2adbe2891cd_0_28"/>
          <p:cNvSpPr txBox="1">
            <a:spLocks noGrp="1"/>
          </p:cNvSpPr>
          <p:nvPr>
            <p:ph type="body" idx="3"/>
          </p:nvPr>
        </p:nvSpPr>
        <p:spPr>
          <a:xfrm>
            <a:off x="695325" y="1592275"/>
            <a:ext cx="6036000" cy="4537200"/>
          </a:xfrm>
          <a:prstGeom prst="rect">
            <a:avLst/>
          </a:prstGeom>
          <a:noFill/>
          <a:ln>
            <a:noFill/>
          </a:ln>
        </p:spPr>
        <p:txBody>
          <a:bodyPr spcFirstLastPara="1" wrap="square" lIns="91425" tIns="45700" rIns="91425" bIns="45700" anchor="t" anchorCtr="0">
            <a:normAutofit/>
          </a:bodyPr>
          <a:lstStyle/>
          <a:p>
            <a:pPr marL="457200" lvl="0" indent="-381000" algn="l" rtl="0">
              <a:lnSpc>
                <a:spcPct val="150000"/>
              </a:lnSpc>
              <a:spcBef>
                <a:spcPts val="1100"/>
              </a:spcBef>
              <a:spcAft>
                <a:spcPts val="0"/>
              </a:spcAft>
              <a:buSzPts val="2400"/>
              <a:buChar char="▪"/>
            </a:pPr>
            <a:r>
              <a:rPr lang="en-US"/>
              <a:t>Socially Assistive Robots to support elderly</a:t>
            </a:r>
            <a:endParaRPr/>
          </a:p>
          <a:p>
            <a:pPr marL="457200" lvl="0" indent="-381000" algn="l" rtl="0">
              <a:lnSpc>
                <a:spcPct val="150000"/>
              </a:lnSpc>
              <a:spcBef>
                <a:spcPts val="0"/>
              </a:spcBef>
              <a:spcAft>
                <a:spcPts val="0"/>
              </a:spcAft>
              <a:buSzPts val="2400"/>
              <a:buChar char="▪"/>
            </a:pPr>
            <a:r>
              <a:rPr lang="en-US"/>
              <a:t>Humanoid robots (e.g., Pepper) can work in a care home, but moderating person is needed</a:t>
            </a:r>
            <a:endParaRPr/>
          </a:p>
          <a:p>
            <a:pPr marL="457200" lvl="0" indent="-381000" algn="l" rtl="0">
              <a:lnSpc>
                <a:spcPct val="150000"/>
              </a:lnSpc>
              <a:spcBef>
                <a:spcPts val="0"/>
              </a:spcBef>
              <a:spcAft>
                <a:spcPts val="0"/>
              </a:spcAft>
              <a:buSzPts val="2400"/>
              <a:buChar char="▪"/>
            </a:pPr>
            <a:r>
              <a:rPr lang="en-US"/>
              <a:t>Elderly residents are positively engaged in robot trainings sessions </a:t>
            </a:r>
            <a:endParaRPr/>
          </a:p>
        </p:txBody>
      </p:sp>
      <p:sp>
        <p:nvSpPr>
          <p:cNvPr id="401" name="Google Shape;401;g2adbe2891cd_0_28"/>
          <p:cNvSpPr txBox="1"/>
          <p:nvPr/>
        </p:nvSpPr>
        <p:spPr>
          <a:xfrm>
            <a:off x="695400" y="5760050"/>
            <a:ext cx="108012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Carros, F., Meurer, J., Löffler, D., Unbehaun, D., Matthies, S., Koch, I., ... &amp; Wulf, V. (2020, April). Exploring human-robot interaction with the elderly: results from a ten-week case study in a care home. In Proceedings of the 2020 CHI Conference on Human Factors in Computing Systems (pp. 1-12).</a:t>
            </a:r>
            <a:endParaRPr sz="800">
              <a:solidFill>
                <a:srgbClr val="222222"/>
              </a:solidFill>
              <a:highlight>
                <a:srgbClr val="FFFFFF"/>
              </a:highlight>
            </a:endParaRPr>
          </a:p>
          <a:p>
            <a:pPr marL="0" lvl="0" indent="0" algn="l" rtl="0">
              <a:spcBef>
                <a:spcPts val="0"/>
              </a:spcBef>
              <a:spcAft>
                <a:spcPts val="0"/>
              </a:spcAft>
              <a:buNone/>
            </a:pPr>
            <a:r>
              <a:rPr lang="en-US" sz="800">
                <a:solidFill>
                  <a:srgbClr val="222222"/>
                </a:solidFill>
                <a:highlight>
                  <a:srgbClr val="FFFFFF"/>
                </a:highlight>
              </a:rPr>
              <a:t>Fasola, J., &amp; Mataric, M. J. (2012). Using socially assistive human–robot interaction to motivate physical exercise for older adults. </a:t>
            </a:r>
            <a:r>
              <a:rPr lang="en-US" sz="800" i="1">
                <a:solidFill>
                  <a:srgbClr val="222222"/>
                </a:solidFill>
                <a:highlight>
                  <a:srgbClr val="FFFFFF"/>
                </a:highlight>
              </a:rPr>
              <a:t>Proceedings of the IEEE</a:t>
            </a:r>
            <a:r>
              <a:rPr lang="en-US" sz="800">
                <a:solidFill>
                  <a:srgbClr val="222222"/>
                </a:solidFill>
                <a:highlight>
                  <a:srgbClr val="FFFFFF"/>
                </a:highlight>
              </a:rPr>
              <a:t>, </a:t>
            </a:r>
            <a:r>
              <a:rPr lang="en-US" sz="800" i="1">
                <a:solidFill>
                  <a:srgbClr val="222222"/>
                </a:solidFill>
                <a:highlight>
                  <a:srgbClr val="FFFFFF"/>
                </a:highlight>
              </a:rPr>
              <a:t>100</a:t>
            </a:r>
            <a:r>
              <a:rPr lang="en-US" sz="800">
                <a:solidFill>
                  <a:srgbClr val="222222"/>
                </a:solidFill>
                <a:highlight>
                  <a:srgbClr val="FFFFFF"/>
                </a:highlight>
              </a:rPr>
              <a:t>(8), 2512-2526.</a:t>
            </a:r>
            <a:endParaRPr sz="800">
              <a:solidFill>
                <a:srgbClr val="222222"/>
              </a:solidFill>
              <a:highlight>
                <a:srgbClr val="FFFFFF"/>
              </a:highlight>
            </a:endParaRPr>
          </a:p>
        </p:txBody>
      </p:sp>
      <p:pic>
        <p:nvPicPr>
          <p:cNvPr id="402" name="Google Shape;402;g2adbe2891cd_0_28"/>
          <p:cNvPicPr preferRelativeResize="0"/>
          <p:nvPr/>
        </p:nvPicPr>
        <p:blipFill>
          <a:blip r:embed="rId4">
            <a:alphaModFix/>
          </a:blip>
          <a:stretch>
            <a:fillRect/>
          </a:stretch>
        </p:blipFill>
        <p:spPr>
          <a:xfrm>
            <a:off x="8166100" y="936700"/>
            <a:ext cx="3330426" cy="2125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adbe2891cd_0_45"/>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Supporting &amp; Educating Children</a:t>
            </a:r>
            <a:endParaRPr/>
          </a:p>
        </p:txBody>
      </p:sp>
      <p:sp>
        <p:nvSpPr>
          <p:cNvPr id="409" name="Google Shape;409;g2adbe2891cd_0_45"/>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410" name="Google Shape;410;g2adbe2891cd_0_4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411" name="Google Shape;411;g2adbe2891cd_0_45"/>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SzPts val="2400"/>
              <a:buNone/>
            </a:pPr>
            <a:endParaRPr/>
          </a:p>
        </p:txBody>
      </p:sp>
      <p:sp>
        <p:nvSpPr>
          <p:cNvPr id="412" name="Google Shape;412;g2adbe2891cd_0_45"/>
          <p:cNvSpPr txBox="1">
            <a:spLocks noGrp="1"/>
          </p:cNvSpPr>
          <p:nvPr>
            <p:ph type="body" idx="3"/>
          </p:nvPr>
        </p:nvSpPr>
        <p:spPr>
          <a:xfrm>
            <a:off x="695326" y="1592275"/>
            <a:ext cx="10801200" cy="4537200"/>
          </a:xfrm>
          <a:prstGeom prst="rect">
            <a:avLst/>
          </a:prstGeom>
          <a:noFill/>
          <a:ln>
            <a:noFill/>
          </a:ln>
        </p:spPr>
        <p:txBody>
          <a:bodyPr spcFirstLastPara="1" wrap="square" lIns="91425" tIns="45700" rIns="91425" bIns="45700" anchor="t" anchorCtr="0">
            <a:normAutofit/>
          </a:bodyPr>
          <a:lstStyle/>
          <a:p>
            <a:pPr marL="457200" lvl="0" indent="-381000" algn="l" rtl="0">
              <a:lnSpc>
                <a:spcPct val="150000"/>
              </a:lnSpc>
              <a:spcBef>
                <a:spcPts val="1100"/>
              </a:spcBef>
              <a:spcAft>
                <a:spcPts val="0"/>
              </a:spcAft>
              <a:buSzPts val="2400"/>
              <a:buChar char="▪"/>
            </a:pPr>
            <a:r>
              <a:rPr lang="en-US"/>
              <a:t>NAO robot used for applied studies to train child speech and fostering interaction</a:t>
            </a:r>
            <a:endParaRPr/>
          </a:p>
        </p:txBody>
      </p:sp>
      <p:sp>
        <p:nvSpPr>
          <p:cNvPr id="413" name="Google Shape;413;g2adbe2891cd_0_45"/>
          <p:cNvSpPr txBox="1"/>
          <p:nvPr/>
        </p:nvSpPr>
        <p:spPr>
          <a:xfrm>
            <a:off x="695325" y="5597375"/>
            <a:ext cx="10801200" cy="492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Baxter, P., Belpaeme, T., Canamero, L., Cosi, P., Demiris, Y., Enescu, V., ... &amp; Wood, R. (2011, March). Long-term human-robot interaction with young users. In IEEE/ACM human-robot interaction 2011 conference (robots with children workshop) (Vol. 80). IEEE/ACM.</a:t>
            </a:r>
            <a:endParaRPr sz="800">
              <a:solidFill>
                <a:srgbClr val="222222"/>
              </a:solidFill>
              <a:highlight>
                <a:srgbClr val="FFFFFF"/>
              </a:highlight>
            </a:endParaRPr>
          </a:p>
          <a:p>
            <a:pPr marL="0" lvl="0" indent="0" algn="l" rtl="0">
              <a:spcBef>
                <a:spcPts val="0"/>
              </a:spcBef>
              <a:spcAft>
                <a:spcPts val="0"/>
              </a:spcAft>
              <a:buNone/>
            </a:pPr>
            <a:r>
              <a:rPr lang="en-US" sz="800">
                <a:solidFill>
                  <a:srgbClr val="222222"/>
                </a:solidFill>
                <a:highlight>
                  <a:srgbClr val="FFFFFF"/>
                </a:highlight>
              </a:rPr>
              <a:t>Kennedy, J., Lemaignan, S., Montassier, C., Lavalade, P., Irfan, B., Papadopoulos, F., ... &amp; Belpaeme, T. (2017, March). Child speech recognition in human-robot interaction: evaluations and recommendations. In Proceedings of the 2017 ACM/IEEE international conference on human-robot interaction (pp. 82-90).</a:t>
            </a:r>
            <a:endParaRPr sz="800">
              <a:solidFill>
                <a:srgbClr val="222222"/>
              </a:solidFill>
              <a:highlight>
                <a:srgbClr val="FFFFFF"/>
              </a:highlight>
            </a:endParaRPr>
          </a:p>
        </p:txBody>
      </p:sp>
      <p:pic>
        <p:nvPicPr>
          <p:cNvPr id="414" name="Google Shape;414;g2adbe2891cd_0_45"/>
          <p:cNvPicPr preferRelativeResize="0"/>
          <p:nvPr/>
        </p:nvPicPr>
        <p:blipFill>
          <a:blip r:embed="rId3">
            <a:alphaModFix/>
          </a:blip>
          <a:stretch>
            <a:fillRect/>
          </a:stretch>
        </p:blipFill>
        <p:spPr>
          <a:xfrm>
            <a:off x="6764750" y="2392300"/>
            <a:ext cx="2944926" cy="2567500"/>
          </a:xfrm>
          <a:prstGeom prst="rect">
            <a:avLst/>
          </a:prstGeom>
          <a:noFill/>
          <a:ln>
            <a:noFill/>
          </a:ln>
        </p:spPr>
      </p:pic>
      <p:pic>
        <p:nvPicPr>
          <p:cNvPr id="415" name="Google Shape;415;g2adbe2891cd_0_45"/>
          <p:cNvPicPr preferRelativeResize="0"/>
          <p:nvPr/>
        </p:nvPicPr>
        <p:blipFill>
          <a:blip r:embed="rId4">
            <a:alphaModFix/>
          </a:blip>
          <a:stretch>
            <a:fillRect/>
          </a:stretch>
        </p:blipFill>
        <p:spPr>
          <a:xfrm>
            <a:off x="2752725" y="2392300"/>
            <a:ext cx="3820678" cy="2567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2acd5be1732_0_10"/>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422" name="Google Shape;422;g2acd5be1732_0_1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423" name="Google Shape;423;g2acd5be1732_0_10"/>
          <p:cNvPicPr preferRelativeResize="0"/>
          <p:nvPr/>
        </p:nvPicPr>
        <p:blipFill>
          <a:blip r:embed="rId3">
            <a:alphaModFix/>
          </a:blip>
          <a:stretch>
            <a:fillRect/>
          </a:stretch>
        </p:blipFill>
        <p:spPr>
          <a:xfrm>
            <a:off x="695325" y="1089100"/>
            <a:ext cx="9142823" cy="5148201"/>
          </a:xfrm>
          <a:prstGeom prst="rect">
            <a:avLst/>
          </a:prstGeom>
          <a:noFill/>
          <a:ln>
            <a:noFill/>
          </a:ln>
        </p:spPr>
      </p:pic>
      <p:sp>
        <p:nvSpPr>
          <p:cNvPr id="424" name="Google Shape;424;g2acd5be1732_0_10"/>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Robots in Domestic Settings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acd5be1732_0_11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What is a Robot?</a:t>
            </a:r>
            <a:endParaRPr/>
          </a:p>
        </p:txBody>
      </p:sp>
      <p:sp>
        <p:nvSpPr>
          <p:cNvPr id="431" name="Google Shape;431;g2acd5be1732_0_11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432" name="Google Shape;432;g2acd5be1732_0_11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433" name="Google Shape;433;g2acd5be1732_0_114"/>
          <p:cNvPicPr preferRelativeResize="0"/>
          <p:nvPr/>
        </p:nvPicPr>
        <p:blipFill>
          <a:blip r:embed="rId3">
            <a:alphaModFix/>
          </a:blip>
          <a:stretch>
            <a:fillRect/>
          </a:stretch>
        </p:blipFill>
        <p:spPr>
          <a:xfrm>
            <a:off x="1239425" y="1089100"/>
            <a:ext cx="9372300" cy="4967525"/>
          </a:xfrm>
          <a:prstGeom prst="rect">
            <a:avLst/>
          </a:prstGeom>
          <a:noFill/>
          <a:ln>
            <a:noFill/>
          </a:ln>
        </p:spPr>
      </p:pic>
      <p:sp>
        <p:nvSpPr>
          <p:cNvPr id="434" name="Google Shape;434;g2acd5be1732_0_114"/>
          <p:cNvSpPr txBox="1"/>
          <p:nvPr/>
        </p:nvSpPr>
        <p:spPr>
          <a:xfrm>
            <a:off x="9730150" y="59455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u="sng">
                <a:solidFill>
                  <a:schemeClr val="hlink"/>
                </a:solidFill>
                <a:hlinkClick r:id="rId4"/>
              </a:rPr>
              <a:t>https://spectrum.ieee.org/robots-and-racism</a:t>
            </a:r>
            <a:r>
              <a:rPr lang="en-US" sz="800"/>
              <a:t> </a:t>
            </a:r>
            <a:endParaRPr sz="800"/>
          </a:p>
          <a:p>
            <a:pPr marL="0" lvl="0" indent="0" algn="l" rtl="0">
              <a:spcBef>
                <a:spcPts val="0"/>
              </a:spcBef>
              <a:spcAft>
                <a:spcPts val="0"/>
              </a:spcAft>
              <a:buNone/>
            </a:pPr>
            <a:endParaRPr sz="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2ad89d960ae_0_13"/>
          <p:cNvSpPr txBox="1">
            <a:spLocks noGrp="1"/>
          </p:cNvSpPr>
          <p:nvPr>
            <p:ph type="title"/>
          </p:nvPr>
        </p:nvSpPr>
        <p:spPr>
          <a:xfrm>
            <a:off x="695327" y="115888"/>
            <a:ext cx="10801200" cy="973200"/>
          </a:xfrm>
          <a:prstGeom prst="rect">
            <a:avLst/>
          </a:prstGeom>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Humanoid Robots</a:t>
            </a:r>
            <a:endParaRPr/>
          </a:p>
        </p:txBody>
      </p:sp>
      <p:sp>
        <p:nvSpPr>
          <p:cNvPr id="441" name="Google Shape;441;g2ad89d960ae_0_13"/>
          <p:cNvSpPr txBox="1">
            <a:spLocks noGrp="1"/>
          </p:cNvSpPr>
          <p:nvPr>
            <p:ph type="body" idx="1"/>
          </p:nvPr>
        </p:nvSpPr>
        <p:spPr>
          <a:xfrm>
            <a:off x="695325" y="6356350"/>
            <a:ext cx="56103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442" name="Google Shape;442;g2ad89d960ae_0_13"/>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443" name="Google Shape;443;g2ad89d960ae_0_13"/>
          <p:cNvSpPr txBox="1">
            <a:spLocks noGrp="1"/>
          </p:cNvSpPr>
          <p:nvPr>
            <p:ph type="body" idx="2"/>
          </p:nvPr>
        </p:nvSpPr>
        <p:spPr>
          <a:xfrm>
            <a:off x="695326" y="1089025"/>
            <a:ext cx="10801200" cy="503100"/>
          </a:xfrm>
          <a:prstGeom prst="rect">
            <a:avLst/>
          </a:prstGeom>
        </p:spPr>
        <p:txBody>
          <a:bodyPr spcFirstLastPara="1" wrap="square" lIns="0" tIns="36000" rIns="0" bIns="0" anchor="t" anchorCtr="0">
            <a:noAutofit/>
          </a:bodyPr>
          <a:lstStyle/>
          <a:p>
            <a:pPr marL="0" lvl="0" indent="0" algn="l" rtl="0">
              <a:spcBef>
                <a:spcPts val="500"/>
              </a:spcBef>
              <a:spcAft>
                <a:spcPts val="600"/>
              </a:spcAft>
              <a:buNone/>
            </a:pPr>
            <a:endParaRPr/>
          </a:p>
        </p:txBody>
      </p:sp>
      <p:sp>
        <p:nvSpPr>
          <p:cNvPr id="444" name="Google Shape;444;g2ad89d960ae_0_13"/>
          <p:cNvSpPr txBox="1">
            <a:spLocks noGrp="1"/>
          </p:cNvSpPr>
          <p:nvPr>
            <p:ph type="body" idx="3"/>
          </p:nvPr>
        </p:nvSpPr>
        <p:spPr>
          <a:xfrm>
            <a:off x="695324" y="1592264"/>
            <a:ext cx="10801200" cy="4537200"/>
          </a:xfrm>
          <a:prstGeom prst="rect">
            <a:avLst/>
          </a:prstGeom>
        </p:spPr>
        <p:txBody>
          <a:bodyPr spcFirstLastPara="1" wrap="square" lIns="91425" tIns="45700" rIns="91425" bIns="45700" anchor="t" anchorCtr="0">
            <a:normAutofit/>
          </a:bodyPr>
          <a:lstStyle/>
          <a:p>
            <a:pPr marL="0" lvl="0" indent="0" algn="l" rtl="0">
              <a:spcBef>
                <a:spcPts val="500"/>
              </a:spcBef>
              <a:spcAft>
                <a:spcPts val="600"/>
              </a:spcAft>
              <a:buNone/>
            </a:pPr>
            <a:endParaRPr/>
          </a:p>
        </p:txBody>
      </p:sp>
      <p:pic>
        <p:nvPicPr>
          <p:cNvPr id="445" name="Google Shape;445;g2ad89d960ae_0_13" descr="The latest generation of Asimo robots built by Honda which has been unveiled today, July 16 2014. Pub workers and baristas could face an uncertain future after Honda unveiled a talking robot which can open and serve drinks. Asimo is the world's most advanced 'humanoid robot' with Honda first starting work on it in 1986. The latest generation Asimo has improved intelligence, enhanced hand dexterity and can run forwards and backwards, climb and descend stairs, hop and even jump. Asimo, which stands for Advanced Step in Innovative Mobility, will even recognise the faces and voices of multiple people speaking simultaneously." title="Honda showcases new version of their ASIMO robot">
            <a:hlinkClick r:id="rId3"/>
          </p:cNvPr>
          <p:cNvPicPr preferRelativeResize="0"/>
          <p:nvPr/>
        </p:nvPicPr>
        <p:blipFill>
          <a:blip r:embed="rId4">
            <a:alphaModFix/>
          </a:blip>
          <a:stretch>
            <a:fillRect/>
          </a:stretch>
        </p:blipFill>
        <p:spPr>
          <a:xfrm>
            <a:off x="695325" y="1089025"/>
            <a:ext cx="9152479" cy="5148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10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ad4a74f2a1_0_114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US"/>
              <a:t>Non-humanoid Robots</a:t>
            </a:r>
            <a:endParaRPr/>
          </a:p>
        </p:txBody>
      </p:sp>
      <p:sp>
        <p:nvSpPr>
          <p:cNvPr id="452" name="Google Shape;452;g2ad4a74f2a1_0_114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453" name="Google Shape;453;g2ad4a74f2a1_0_114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454" name="Google Shape;454;g2ad4a74f2a1_0_114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455" name="Google Shape;455;g2ad4a74f2a1_0_1144"/>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100"/>
              </a:spcBef>
              <a:spcAft>
                <a:spcPts val="0"/>
              </a:spcAft>
              <a:buNone/>
            </a:pPr>
            <a:endParaRPr/>
          </a:p>
        </p:txBody>
      </p:sp>
      <p:sp>
        <p:nvSpPr>
          <p:cNvPr id="456" name="Google Shape;456;g2ad4a74f2a1_0_1144"/>
          <p:cNvSpPr txBox="1"/>
          <p:nvPr/>
        </p:nvSpPr>
        <p:spPr>
          <a:xfrm>
            <a:off x="695325" y="5883050"/>
            <a:ext cx="108012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Hoffman, G., Zuckerman, O., Hirschberger, G., Luria, M., &amp; Shani Sherman, T. (2015, March). Design and evaluation of a peripheral robotic conversation companion. In </a:t>
            </a:r>
            <a:r>
              <a:rPr lang="en-US" sz="800" i="1">
                <a:solidFill>
                  <a:srgbClr val="222222"/>
                </a:solidFill>
                <a:highlight>
                  <a:srgbClr val="FFFFFF"/>
                </a:highlight>
              </a:rPr>
              <a:t>Proceedings of the tenth annual ACM/IEEE international conference on human-robot interaction</a:t>
            </a:r>
            <a:r>
              <a:rPr lang="en-US" sz="800">
                <a:solidFill>
                  <a:srgbClr val="222222"/>
                </a:solidFill>
                <a:highlight>
                  <a:srgbClr val="FFFFFF"/>
                </a:highlight>
              </a:rPr>
              <a:t> (pp. 3-10).</a:t>
            </a:r>
            <a:endParaRPr sz="800"/>
          </a:p>
        </p:txBody>
      </p:sp>
      <p:pic>
        <p:nvPicPr>
          <p:cNvPr id="457" name="Google Shape;457;g2ad4a74f2a1_0_1144"/>
          <p:cNvPicPr preferRelativeResize="0"/>
          <p:nvPr/>
        </p:nvPicPr>
        <p:blipFill>
          <a:blip r:embed="rId3">
            <a:alphaModFix/>
          </a:blip>
          <a:stretch>
            <a:fillRect/>
          </a:stretch>
        </p:blipFill>
        <p:spPr>
          <a:xfrm>
            <a:off x="7485450" y="2277925"/>
            <a:ext cx="4011225" cy="2539075"/>
          </a:xfrm>
          <a:prstGeom prst="rect">
            <a:avLst/>
          </a:prstGeom>
          <a:noFill/>
          <a:ln>
            <a:noFill/>
          </a:ln>
        </p:spPr>
      </p:pic>
      <p:pic>
        <p:nvPicPr>
          <p:cNvPr id="458" name="Google Shape;458;g2ad4a74f2a1_0_1144"/>
          <p:cNvPicPr preferRelativeResize="0"/>
          <p:nvPr/>
        </p:nvPicPr>
        <p:blipFill>
          <a:blip r:embed="rId4">
            <a:alphaModFix/>
          </a:blip>
          <a:stretch>
            <a:fillRect/>
          </a:stretch>
        </p:blipFill>
        <p:spPr>
          <a:xfrm>
            <a:off x="695325" y="2277925"/>
            <a:ext cx="6862354" cy="2539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ad4a74f2a1_0_316"/>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1800"/>
              <a:buNone/>
            </a:pPr>
            <a:r>
              <a:rPr lang="en-US"/>
              <a:t>Motivation of PhD Topic</a:t>
            </a:r>
            <a:endParaRPr/>
          </a:p>
        </p:txBody>
      </p:sp>
      <p:sp>
        <p:nvSpPr>
          <p:cNvPr id="277" name="Google Shape;277;g2ad4a74f2a1_0_316"/>
          <p:cNvSpPr txBox="1">
            <a:spLocks noGrp="1"/>
          </p:cNvSpPr>
          <p:nvPr>
            <p:ph type="body" idx="2"/>
          </p:nvPr>
        </p:nvSpPr>
        <p:spPr>
          <a:xfrm>
            <a:off x="696000" y="1365600"/>
            <a:ext cx="10800000" cy="362400"/>
          </a:xfrm>
          <a:prstGeom prst="rect">
            <a:avLst/>
          </a:prstGeom>
          <a:noFill/>
          <a:ln>
            <a:noFill/>
          </a:ln>
        </p:spPr>
        <p:txBody>
          <a:bodyPr spcFirstLastPara="1" wrap="square" lIns="0" tIns="0" rIns="0" bIns="0" anchor="ctr" anchorCtr="0">
            <a:normAutofit fontScale="92500" lnSpcReduction="10000"/>
          </a:bodyPr>
          <a:lstStyle/>
          <a:p>
            <a:pPr marL="457200" lvl="0" indent="-228600" algn="l" rtl="0">
              <a:lnSpc>
                <a:spcPct val="90000"/>
              </a:lnSpc>
              <a:spcBef>
                <a:spcPts val="1000"/>
              </a:spcBef>
              <a:spcAft>
                <a:spcPts val="0"/>
              </a:spcAft>
              <a:buSzPts val="2162"/>
              <a:buNone/>
            </a:pPr>
            <a:endParaRPr/>
          </a:p>
        </p:txBody>
      </p:sp>
      <p:pic>
        <p:nvPicPr>
          <p:cNvPr id="278" name="Google Shape;278;g2ad4a74f2a1_0_316" descr="white sewing machine"/>
          <p:cNvPicPr preferRelativeResize="0"/>
          <p:nvPr/>
        </p:nvPicPr>
        <p:blipFill rotWithShape="1">
          <a:blip r:embed="rId3">
            <a:alphaModFix/>
          </a:blip>
          <a:srcRect/>
          <a:stretch/>
        </p:blipFill>
        <p:spPr>
          <a:xfrm>
            <a:off x="0" y="-925703"/>
            <a:ext cx="12192000" cy="813176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acd5be1732_0_10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Anthropomorphism</a:t>
            </a:r>
            <a:endParaRPr/>
          </a:p>
        </p:txBody>
      </p:sp>
      <p:sp>
        <p:nvSpPr>
          <p:cNvPr id="465" name="Google Shape;465;g2acd5be1732_0_10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466" name="Google Shape;466;g2acd5be1732_0_10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467" name="Google Shape;467;g2acd5be1732_0_10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468" name="Google Shape;468;g2acd5be1732_0_104"/>
          <p:cNvSpPr txBox="1">
            <a:spLocks noGrp="1"/>
          </p:cNvSpPr>
          <p:nvPr>
            <p:ph type="body" idx="3"/>
          </p:nvPr>
        </p:nvSpPr>
        <p:spPr>
          <a:xfrm>
            <a:off x="695325" y="1592275"/>
            <a:ext cx="75771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100"/>
              </a:spcBef>
              <a:spcAft>
                <a:spcPts val="0"/>
              </a:spcAft>
              <a:buSzPts val="2400"/>
              <a:buChar char="▪"/>
            </a:pPr>
            <a:r>
              <a:rPr lang="en-US"/>
              <a:t>Definition: </a:t>
            </a:r>
            <a:r>
              <a:rPr lang="en-US" i="1"/>
              <a:t>Anthropomorphism is the idea that an object has feelings or characteristics like those of a human being. In other words, it means that humans regard the object as a person to communicate with, and moreover try to read its mind. [1]</a:t>
            </a:r>
            <a:endParaRPr i="1"/>
          </a:p>
          <a:p>
            <a:pPr marL="285750" lvl="0" indent="-285750" algn="l" rtl="0">
              <a:lnSpc>
                <a:spcPct val="90000"/>
              </a:lnSpc>
              <a:spcBef>
                <a:spcPts val="1100"/>
              </a:spcBef>
              <a:spcAft>
                <a:spcPts val="0"/>
              </a:spcAft>
              <a:buSzPts val="2400"/>
              <a:buChar char="▪"/>
            </a:pPr>
            <a:r>
              <a:rPr lang="en-US"/>
              <a:t>Gradient in how many human traits we can describe a machine with </a:t>
            </a:r>
            <a:endParaRPr/>
          </a:p>
          <a:p>
            <a:pPr marL="285750" lvl="0" indent="-285750" algn="l" rtl="0">
              <a:lnSpc>
                <a:spcPct val="90000"/>
              </a:lnSpc>
              <a:spcBef>
                <a:spcPts val="1100"/>
              </a:spcBef>
              <a:spcAft>
                <a:spcPts val="0"/>
              </a:spcAft>
              <a:buSzPts val="2400"/>
              <a:buChar char="▪"/>
            </a:pPr>
            <a:r>
              <a:rPr lang="en-US"/>
              <a:t>How to Measure: Godspeed Questionnaire [2]</a:t>
            </a:r>
            <a:endParaRPr/>
          </a:p>
          <a:p>
            <a:pPr marL="285750" lvl="0" indent="-285750" algn="l" rtl="0">
              <a:lnSpc>
                <a:spcPct val="90000"/>
              </a:lnSpc>
              <a:spcBef>
                <a:spcPts val="1100"/>
              </a:spcBef>
              <a:spcAft>
                <a:spcPts val="0"/>
              </a:spcAft>
              <a:buSzPts val="2400"/>
              <a:buChar char="▪"/>
            </a:pPr>
            <a:r>
              <a:rPr lang="en-US"/>
              <a:t>Already minor adjustments can increase the levels of perceived anthropomorphism of non-humanoid robots [3]</a:t>
            </a:r>
            <a:endParaRPr/>
          </a:p>
        </p:txBody>
      </p:sp>
      <p:sp>
        <p:nvSpPr>
          <p:cNvPr id="469" name="Google Shape;469;g2acd5be1732_0_104"/>
          <p:cNvSpPr txBox="1"/>
          <p:nvPr/>
        </p:nvSpPr>
        <p:spPr>
          <a:xfrm>
            <a:off x="695400" y="5384750"/>
            <a:ext cx="10801200" cy="744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800">
                <a:solidFill>
                  <a:schemeClr val="dk1"/>
                </a:solidFill>
              </a:rPr>
              <a:t>[1] Ono, T.; Imai, M.; Ishiguro, H. (2000) Anthropomorphic communications in the emerging relationship between humans and robots. Proceedings 9th IEEE International Workshop on Robot and Human Interactive Communication. IEEE RO-MAN 2000.. </a:t>
            </a:r>
            <a:r>
              <a:rPr lang="en-US" sz="800" u="sng">
                <a:solidFill>
                  <a:schemeClr val="dk1"/>
                </a:solidFill>
                <a:hlinkClick r:id="rId3">
                  <a:extLst>
                    <a:ext uri="{A12FA001-AC4F-418D-AE19-62706E023703}">
                      <ahyp:hlinkClr xmlns:ahyp="http://schemas.microsoft.com/office/drawing/2018/hyperlinkcolor" val="tx"/>
                    </a:ext>
                  </a:extLst>
                </a:hlinkClick>
              </a:rPr>
              <a:t>https://doi.org/10.1109/roman.2000.892519</a:t>
            </a:r>
            <a:r>
              <a:rPr lang="en-US" sz="800">
                <a:solidFill>
                  <a:schemeClr val="dk1"/>
                </a:solidFill>
              </a:rPr>
              <a:t> </a:t>
            </a:r>
            <a:endParaRPr sz="800">
              <a:solidFill>
                <a:schemeClr val="dk1"/>
              </a:solidFill>
            </a:endParaRPr>
          </a:p>
          <a:p>
            <a:pPr marL="0" lvl="0" indent="0" algn="l" rtl="0">
              <a:spcBef>
                <a:spcPts val="0"/>
              </a:spcBef>
              <a:spcAft>
                <a:spcPts val="0"/>
              </a:spcAft>
              <a:buClr>
                <a:schemeClr val="dk1"/>
              </a:buClr>
              <a:buSzPts val="1100"/>
              <a:buFont typeface="Arial"/>
              <a:buNone/>
            </a:pPr>
            <a:r>
              <a:rPr lang="en-US" sz="800">
                <a:solidFill>
                  <a:schemeClr val="dk1"/>
                </a:solidFill>
              </a:rPr>
              <a:t>[2] Bartneck, C., Croft, E., Kulic, D. &amp; Zoghbi, S. (2009) Measurement instruments for the anthropomorphism, animacy, likeability, perceived intelligence, and perceived safety of robots. International Journal of Social Robotics, </a:t>
            </a:r>
            <a:r>
              <a:rPr lang="en-US" sz="800" u="sng">
                <a:solidFill>
                  <a:schemeClr val="dk1"/>
                </a:solidFill>
                <a:hlinkClick r:id="rId4">
                  <a:extLst>
                    <a:ext uri="{A12FA001-AC4F-418D-AE19-62706E023703}">
                      <ahyp:hlinkClr xmlns:ahyp="http://schemas.microsoft.com/office/drawing/2018/hyperlinkcolor" val="tx"/>
                    </a:ext>
                  </a:extLst>
                </a:hlinkClick>
              </a:rPr>
              <a:t>https://doi.org/10.1007/s12369-008-0001-3</a:t>
            </a:r>
            <a:r>
              <a:rPr lang="en-US" sz="800">
                <a:solidFill>
                  <a:schemeClr val="dk1"/>
                </a:solidFill>
              </a:rPr>
              <a:t> </a:t>
            </a:r>
            <a:endParaRPr sz="800">
              <a:solidFill>
                <a:schemeClr val="dk1"/>
              </a:solidFill>
            </a:endParaRPr>
          </a:p>
          <a:p>
            <a:pPr marL="0" lvl="0" indent="0" algn="l" rtl="0">
              <a:spcBef>
                <a:spcPts val="0"/>
              </a:spcBef>
              <a:spcAft>
                <a:spcPts val="0"/>
              </a:spcAft>
              <a:buClr>
                <a:schemeClr val="dk1"/>
              </a:buClr>
              <a:buSzPts val="1100"/>
              <a:buFont typeface="Arial"/>
              <a:buNone/>
            </a:pPr>
            <a:r>
              <a:rPr lang="en-US" sz="800">
                <a:solidFill>
                  <a:schemeClr val="dk1"/>
                </a:solidFill>
              </a:rPr>
              <a:t>[3] Terzioğlu, Y., Mutlu, B., &amp; Şahin, E. (2020, March). Designing social cues for collaborative robots: the role of gaze and breathing in human-robot collaboration. In Proceedings of the 2020 ACM/IEEE international conference on human-robot interaction (pp. 343-357).</a:t>
            </a:r>
            <a:endParaRPr sz="800">
              <a:solidFill>
                <a:schemeClr val="dk1"/>
              </a:solidFill>
            </a:endParaRPr>
          </a:p>
        </p:txBody>
      </p:sp>
      <p:pic>
        <p:nvPicPr>
          <p:cNvPr id="470" name="Google Shape;470;g2acd5be1732_0_104"/>
          <p:cNvPicPr preferRelativeResize="0"/>
          <p:nvPr/>
        </p:nvPicPr>
        <p:blipFill>
          <a:blip r:embed="rId5">
            <a:alphaModFix/>
          </a:blip>
          <a:stretch>
            <a:fillRect/>
          </a:stretch>
        </p:blipFill>
        <p:spPr>
          <a:xfrm>
            <a:off x="8118450" y="3580325"/>
            <a:ext cx="3378225" cy="1726275"/>
          </a:xfrm>
          <a:prstGeom prst="rect">
            <a:avLst/>
          </a:prstGeom>
          <a:noFill/>
          <a:ln>
            <a:noFill/>
          </a:ln>
        </p:spPr>
      </p:pic>
      <p:pic>
        <p:nvPicPr>
          <p:cNvPr id="471" name="Google Shape;471;g2acd5be1732_0_104"/>
          <p:cNvPicPr preferRelativeResize="0"/>
          <p:nvPr/>
        </p:nvPicPr>
        <p:blipFill rotWithShape="1">
          <a:blip r:embed="rId6">
            <a:alphaModFix/>
          </a:blip>
          <a:srcRect l="10402" t="6976"/>
          <a:stretch/>
        </p:blipFill>
        <p:spPr>
          <a:xfrm>
            <a:off x="8118300" y="1026531"/>
            <a:ext cx="3378225" cy="25138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2ad4a74f2a1_0_33"/>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478" name="Google Shape;478;g2ad4a74f2a1_0_3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479" name="Google Shape;479;g2ad4a74f2a1_0_33"/>
          <p:cNvPicPr preferRelativeResize="0"/>
          <p:nvPr/>
        </p:nvPicPr>
        <p:blipFill>
          <a:blip r:embed="rId3">
            <a:alphaModFix/>
          </a:blip>
          <a:stretch>
            <a:fillRect/>
          </a:stretch>
        </p:blipFill>
        <p:spPr>
          <a:xfrm>
            <a:off x="2315442" y="334325"/>
            <a:ext cx="7561106" cy="5630724"/>
          </a:xfrm>
          <a:prstGeom prst="rect">
            <a:avLst/>
          </a:prstGeom>
          <a:noFill/>
          <a:ln>
            <a:noFill/>
          </a:ln>
        </p:spPr>
      </p:pic>
      <p:sp>
        <p:nvSpPr>
          <p:cNvPr id="480" name="Google Shape;480;g2ad4a74f2a1_0_33"/>
          <p:cNvSpPr txBox="1"/>
          <p:nvPr/>
        </p:nvSpPr>
        <p:spPr>
          <a:xfrm>
            <a:off x="9192000" y="57908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Ivaldi, S. (2018). Intelligent human-robot collaboration with prediction and anticipation. ERCIM news.</a:t>
            </a:r>
            <a:endParaRPr sz="800"/>
          </a:p>
          <a:p>
            <a:pPr marL="0" lvl="0" indent="0" algn="l" rtl="0">
              <a:spcBef>
                <a:spcPts val="0"/>
              </a:spcBef>
              <a:spcAft>
                <a:spcPts val="0"/>
              </a:spcAft>
              <a:buNone/>
            </a:pP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ad4a74f2a1_0_982"/>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Trust in Human-Robot Interaction</a:t>
            </a:r>
            <a:endParaRPr/>
          </a:p>
        </p:txBody>
      </p:sp>
      <p:sp>
        <p:nvSpPr>
          <p:cNvPr id="487" name="Google Shape;487;g2ad4a74f2a1_0_982"/>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488" name="Google Shape;488;g2ad4a74f2a1_0_98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489" name="Google Shape;489;g2ad4a74f2a1_0_982"/>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The Psychology of Interpersonal Trust</a:t>
            </a:r>
            <a:endParaRPr/>
          </a:p>
        </p:txBody>
      </p:sp>
      <p:sp>
        <p:nvSpPr>
          <p:cNvPr id="490" name="Google Shape;490;g2ad4a74f2a1_0_982"/>
          <p:cNvSpPr txBox="1">
            <a:spLocks noGrp="1"/>
          </p:cNvSpPr>
          <p:nvPr>
            <p:ph type="body" idx="3"/>
          </p:nvPr>
        </p:nvSpPr>
        <p:spPr>
          <a:xfrm>
            <a:off x="5935400" y="2066875"/>
            <a:ext cx="4863900" cy="3311700"/>
          </a:xfrm>
          <a:prstGeom prst="rect">
            <a:avLst/>
          </a:prstGeom>
          <a:noFill/>
          <a:ln>
            <a:noFill/>
          </a:ln>
        </p:spPr>
        <p:txBody>
          <a:bodyPr spcFirstLastPara="1" wrap="square" lIns="91425" tIns="45700" rIns="91425" bIns="45700" anchor="ctr" anchorCtr="0">
            <a:normAutofit/>
          </a:bodyPr>
          <a:lstStyle/>
          <a:p>
            <a:pPr marL="0" lvl="0" indent="0" algn="just" rtl="0">
              <a:lnSpc>
                <a:spcPct val="115000"/>
              </a:lnSpc>
              <a:spcBef>
                <a:spcPts val="1100"/>
              </a:spcBef>
              <a:spcAft>
                <a:spcPts val="0"/>
              </a:spcAft>
              <a:buNone/>
            </a:pPr>
            <a:r>
              <a:rPr lang="en-US"/>
              <a:t>“to believe that someone is good and honest and will not harm you, or that something is safe and reliable”</a:t>
            </a:r>
            <a:endParaRPr/>
          </a:p>
        </p:txBody>
      </p:sp>
      <p:pic>
        <p:nvPicPr>
          <p:cNvPr id="491" name="Google Shape;491;g2ad4a74f2a1_0_982"/>
          <p:cNvPicPr preferRelativeResize="0"/>
          <p:nvPr/>
        </p:nvPicPr>
        <p:blipFill>
          <a:blip r:embed="rId3">
            <a:alphaModFix/>
          </a:blip>
          <a:stretch>
            <a:fillRect/>
          </a:stretch>
        </p:blipFill>
        <p:spPr>
          <a:xfrm>
            <a:off x="695325" y="2066894"/>
            <a:ext cx="4710800" cy="3311675"/>
          </a:xfrm>
          <a:prstGeom prst="rect">
            <a:avLst/>
          </a:prstGeom>
          <a:noFill/>
          <a:ln>
            <a:noFill/>
          </a:ln>
        </p:spPr>
      </p:pic>
      <p:sp>
        <p:nvSpPr>
          <p:cNvPr id="492" name="Google Shape;492;g2ad4a74f2a1_0_982"/>
          <p:cNvSpPr txBox="1"/>
          <p:nvPr/>
        </p:nvSpPr>
        <p:spPr>
          <a:xfrm>
            <a:off x="7799300" y="507077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https://dictionary.cambridge.org/dictionary/english/trust</a:t>
            </a:r>
            <a:endParaRPr sz="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2adbe2891cd_0_62"/>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Trust in Human-Robot Interaction</a:t>
            </a:r>
            <a:endParaRPr/>
          </a:p>
        </p:txBody>
      </p:sp>
      <p:sp>
        <p:nvSpPr>
          <p:cNvPr id="499" name="Google Shape;499;g2adbe2891cd_0_62"/>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500" name="Google Shape;500;g2adbe2891cd_0_6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501" name="Google Shape;501;g2adbe2891cd_0_62"/>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02" name="Google Shape;502;g2adbe2891cd_0_62"/>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r>
              <a:rPr lang="en-US"/>
              <a:t>What’s the difference between human-human trust and trust in </a:t>
            </a:r>
            <a:r>
              <a:rPr lang="en-US" b="1"/>
              <a:t>computers</a:t>
            </a:r>
            <a:r>
              <a:rPr lang="en-US"/>
              <a:t>/</a:t>
            </a:r>
            <a:r>
              <a:rPr lang="en-US" b="1"/>
              <a:t>robots</a:t>
            </a:r>
            <a:r>
              <a:rPr lang="en-US"/>
              <a:t>? </a:t>
            </a:r>
            <a:endParaRPr/>
          </a:p>
        </p:txBody>
      </p:sp>
      <p:sp>
        <p:nvSpPr>
          <p:cNvPr id="503" name="Google Shape;503;g2adbe2891cd_0_62"/>
          <p:cNvSpPr txBox="1"/>
          <p:nvPr/>
        </p:nvSpPr>
        <p:spPr>
          <a:xfrm>
            <a:off x="695325" y="5883050"/>
            <a:ext cx="108012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US" sz="800">
                <a:solidFill>
                  <a:srgbClr val="222222"/>
                </a:solidFill>
                <a:highlight>
                  <a:srgbClr val="FFFFFF"/>
                </a:highlight>
              </a:rPr>
              <a:t>Schaefer, K. E. (2016). Measuring trust in human robot interactions: Development of the “trust perception scale-HRI”. In Robust intelligence and trust in autonomous systems (pp. 191-218). Boston, MA: Springer US.</a:t>
            </a:r>
            <a:endParaRPr sz="800">
              <a:solidFill>
                <a:srgbClr val="222222"/>
              </a:solidFill>
              <a:highlight>
                <a:srgbClr val="FFFFFF"/>
              </a:highlight>
            </a:endParaRPr>
          </a:p>
          <a:p>
            <a:pPr marL="0" lvl="0" indent="0" algn="l" rtl="0">
              <a:spcBef>
                <a:spcPts val="0"/>
              </a:spcBef>
              <a:spcAft>
                <a:spcPts val="0"/>
              </a:spcAft>
              <a:buNone/>
            </a:pPr>
            <a:endParaRPr sz="800">
              <a:solidFill>
                <a:srgbClr val="222222"/>
              </a:solidFill>
              <a:highlight>
                <a:srgbClr val="FFFFFF"/>
              </a:highlight>
            </a:endParaRPr>
          </a:p>
        </p:txBody>
      </p:sp>
      <p:pic>
        <p:nvPicPr>
          <p:cNvPr id="504" name="Google Shape;504;g2adbe2891cd_0_62"/>
          <p:cNvPicPr preferRelativeResize="0"/>
          <p:nvPr/>
        </p:nvPicPr>
        <p:blipFill>
          <a:blip r:embed="rId3">
            <a:alphaModFix/>
          </a:blip>
          <a:stretch>
            <a:fillRect/>
          </a:stretch>
        </p:blipFill>
        <p:spPr>
          <a:xfrm>
            <a:off x="3028688" y="2028125"/>
            <a:ext cx="6134475" cy="3771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2ad4a74f2a1_0_1280"/>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US"/>
              <a:t>Trust and Anthropomorphism</a:t>
            </a:r>
            <a:endParaRPr/>
          </a:p>
        </p:txBody>
      </p:sp>
      <p:sp>
        <p:nvSpPr>
          <p:cNvPr id="511" name="Google Shape;511;g2ad4a74f2a1_0_1280"/>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512" name="Google Shape;512;g2ad4a74f2a1_0_128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513" name="Google Shape;513;g2ad4a74f2a1_0_1280"/>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14" name="Google Shape;514;g2ad4a74f2a1_0_1280"/>
          <p:cNvSpPr txBox="1">
            <a:spLocks noGrp="1"/>
          </p:cNvSpPr>
          <p:nvPr>
            <p:ph type="body" idx="3"/>
          </p:nvPr>
        </p:nvSpPr>
        <p:spPr>
          <a:xfrm>
            <a:off x="695325" y="1592275"/>
            <a:ext cx="795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115000"/>
              </a:lnSpc>
              <a:spcBef>
                <a:spcPts val="1100"/>
              </a:spcBef>
              <a:spcAft>
                <a:spcPts val="0"/>
              </a:spcAft>
              <a:buSzPts val="2400"/>
              <a:buChar char="▪"/>
            </a:pPr>
            <a:r>
              <a:rPr lang="en-US"/>
              <a:t>Higher levels of anthropomorphism lead to higher level of trust [2]</a:t>
            </a:r>
            <a:endParaRPr/>
          </a:p>
          <a:p>
            <a:pPr marL="285750" lvl="0" indent="-285750" algn="l" rtl="0">
              <a:lnSpc>
                <a:spcPct val="115000"/>
              </a:lnSpc>
              <a:spcBef>
                <a:spcPts val="1100"/>
              </a:spcBef>
              <a:spcAft>
                <a:spcPts val="0"/>
              </a:spcAft>
              <a:buSzPts val="2400"/>
              <a:buChar char="▪"/>
            </a:pPr>
            <a:r>
              <a:rPr lang="en-US"/>
              <a:t>Appearance and behaviour of robot can lead to overestimation of its functionality [1] </a:t>
            </a:r>
            <a:endParaRPr/>
          </a:p>
          <a:p>
            <a:pPr marL="285750" lvl="0" indent="-285750" algn="l" rtl="0">
              <a:lnSpc>
                <a:spcPct val="115000"/>
              </a:lnSpc>
              <a:spcBef>
                <a:spcPts val="1100"/>
              </a:spcBef>
              <a:spcAft>
                <a:spcPts val="0"/>
              </a:spcAft>
              <a:buSzPts val="2400"/>
              <a:buChar char="▪"/>
            </a:pPr>
            <a:r>
              <a:rPr lang="en-US"/>
              <a:t>Perceived anthropomorphism is not only limited to the appearance of the robot but also its behaviour [3]</a:t>
            </a:r>
            <a:endParaRPr/>
          </a:p>
          <a:p>
            <a:pPr marL="285750" lvl="0" indent="-285750" algn="l" rtl="0">
              <a:lnSpc>
                <a:spcPct val="115000"/>
              </a:lnSpc>
              <a:spcBef>
                <a:spcPts val="1100"/>
              </a:spcBef>
              <a:spcAft>
                <a:spcPts val="0"/>
              </a:spcAft>
              <a:buSzPts val="2400"/>
              <a:buChar char="▪"/>
            </a:pPr>
            <a:r>
              <a:rPr lang="en-US"/>
              <a:t>Users often assume and expect a humanoid robot can do everything another human could do based on its appearance [3]</a:t>
            </a:r>
            <a:endParaRPr/>
          </a:p>
          <a:p>
            <a:pPr marL="285750" lvl="0" indent="-285750" algn="l" rtl="0">
              <a:lnSpc>
                <a:spcPct val="115000"/>
              </a:lnSpc>
              <a:spcBef>
                <a:spcPts val="1100"/>
              </a:spcBef>
              <a:spcAft>
                <a:spcPts val="0"/>
              </a:spcAft>
              <a:buSzPts val="2400"/>
              <a:buChar char="▪"/>
            </a:pPr>
            <a:endParaRPr/>
          </a:p>
        </p:txBody>
      </p:sp>
      <p:sp>
        <p:nvSpPr>
          <p:cNvPr id="515" name="Google Shape;515;g2ad4a74f2a1_0_1280"/>
          <p:cNvSpPr txBox="1"/>
          <p:nvPr/>
        </p:nvSpPr>
        <p:spPr>
          <a:xfrm>
            <a:off x="695400" y="5513875"/>
            <a:ext cx="10801200" cy="615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[1] Sharkey, A., &amp; Sharkey, N. (2021). We need to talk about deception in social robotics!. Ethics and Information Technology, 23, 309-316.</a:t>
            </a:r>
            <a:endParaRPr sz="800">
              <a:solidFill>
                <a:srgbClr val="222222"/>
              </a:solidFill>
              <a:highlight>
                <a:srgbClr val="FFFFFF"/>
              </a:highlight>
            </a:endParaRPr>
          </a:p>
          <a:p>
            <a:pPr marL="0" lvl="0" indent="0" algn="l" rtl="0">
              <a:spcBef>
                <a:spcPts val="0"/>
              </a:spcBef>
              <a:spcAft>
                <a:spcPts val="0"/>
              </a:spcAft>
              <a:buNone/>
            </a:pPr>
            <a:r>
              <a:rPr lang="en-US" sz="800">
                <a:solidFill>
                  <a:srgbClr val="222222"/>
                </a:solidFill>
                <a:highlight>
                  <a:srgbClr val="FFFFFF"/>
                </a:highlight>
              </a:rPr>
              <a:t>[2] Natarajan, M., &amp; Gombolay, M. (2020, March). Effects of anthropomorphism and accountability on trust in human robot interaction. In Proceedings of the 2020 ACM/IEEE international conference on human-robot interaction (pp. 33-42).</a:t>
            </a:r>
            <a:endParaRPr sz="800">
              <a:solidFill>
                <a:srgbClr val="222222"/>
              </a:solidFill>
              <a:highlight>
                <a:srgbClr val="FFFFFF"/>
              </a:highlight>
            </a:endParaRPr>
          </a:p>
          <a:p>
            <a:pPr marL="0" lvl="0" indent="0" algn="l" rtl="0">
              <a:spcBef>
                <a:spcPts val="0"/>
              </a:spcBef>
              <a:spcAft>
                <a:spcPts val="0"/>
              </a:spcAft>
              <a:buNone/>
            </a:pPr>
            <a:r>
              <a:rPr lang="en-US" sz="800">
                <a:solidFill>
                  <a:srgbClr val="222222"/>
                </a:solidFill>
                <a:highlight>
                  <a:srgbClr val="FFFFFF"/>
                </a:highlight>
              </a:rPr>
              <a:t>[3] </a:t>
            </a:r>
            <a:r>
              <a:rPr lang="en-US" sz="800">
                <a:solidFill>
                  <a:srgbClr val="222222"/>
                </a:solidFill>
                <a:highlight>
                  <a:schemeClr val="lt1"/>
                </a:highlight>
              </a:rPr>
              <a:t>Złotowski, J., Proudfoot, D., Yogeeswaran, K., &amp; Bartneck, C. (2015). Anthropomorphism: opportunities and challenges in human–robot interaction. </a:t>
            </a:r>
            <a:r>
              <a:rPr lang="en-US" sz="800" i="1">
                <a:solidFill>
                  <a:srgbClr val="222222"/>
                </a:solidFill>
                <a:highlight>
                  <a:schemeClr val="lt1"/>
                </a:highlight>
              </a:rPr>
              <a:t>International journal of social robotics</a:t>
            </a:r>
            <a:r>
              <a:rPr lang="en-US" sz="800">
                <a:solidFill>
                  <a:srgbClr val="222222"/>
                </a:solidFill>
                <a:highlight>
                  <a:schemeClr val="lt1"/>
                </a:highlight>
              </a:rPr>
              <a:t>, </a:t>
            </a:r>
            <a:r>
              <a:rPr lang="en-US" sz="800" i="1">
                <a:solidFill>
                  <a:srgbClr val="222222"/>
                </a:solidFill>
                <a:highlight>
                  <a:schemeClr val="lt1"/>
                </a:highlight>
              </a:rPr>
              <a:t>7</a:t>
            </a:r>
            <a:r>
              <a:rPr lang="en-US" sz="800">
                <a:solidFill>
                  <a:srgbClr val="222222"/>
                </a:solidFill>
                <a:highlight>
                  <a:schemeClr val="lt1"/>
                </a:highlight>
              </a:rPr>
              <a:t>, 347-360.</a:t>
            </a:r>
            <a:endParaRPr sz="800">
              <a:solidFill>
                <a:schemeClr val="dk1"/>
              </a:solidFill>
            </a:endParaRPr>
          </a:p>
          <a:p>
            <a:pPr marL="0" lvl="0" indent="0" algn="l" rtl="0">
              <a:spcBef>
                <a:spcPts val="0"/>
              </a:spcBef>
              <a:spcAft>
                <a:spcPts val="0"/>
              </a:spcAft>
              <a:buClr>
                <a:schemeClr val="dk1"/>
              </a:buClr>
              <a:buSzPts val="1100"/>
              <a:buFont typeface="Arial"/>
              <a:buNone/>
            </a:pPr>
            <a:endParaRPr sz="800">
              <a:solidFill>
                <a:srgbClr val="222222"/>
              </a:solidFill>
              <a:highlight>
                <a:srgbClr val="FFFFFF"/>
              </a:highlight>
            </a:endParaRPr>
          </a:p>
          <a:p>
            <a:pPr marL="0" lvl="0" indent="0" algn="l" rtl="0">
              <a:spcBef>
                <a:spcPts val="0"/>
              </a:spcBef>
              <a:spcAft>
                <a:spcPts val="0"/>
              </a:spcAft>
              <a:buNone/>
            </a:pPr>
            <a:endParaRPr sz="800">
              <a:solidFill>
                <a:srgbClr val="222222"/>
              </a:solidFill>
              <a:highlight>
                <a:srgbClr val="FFFFFF"/>
              </a:highlight>
            </a:endParaRPr>
          </a:p>
        </p:txBody>
      </p:sp>
      <p:pic>
        <p:nvPicPr>
          <p:cNvPr id="516" name="Google Shape;516;g2ad4a74f2a1_0_1280"/>
          <p:cNvPicPr preferRelativeResize="0"/>
          <p:nvPr/>
        </p:nvPicPr>
        <p:blipFill>
          <a:blip r:embed="rId3">
            <a:alphaModFix/>
          </a:blip>
          <a:stretch>
            <a:fillRect/>
          </a:stretch>
        </p:blipFill>
        <p:spPr>
          <a:xfrm>
            <a:off x="9045524" y="936699"/>
            <a:ext cx="2755950" cy="2029825"/>
          </a:xfrm>
          <a:prstGeom prst="rect">
            <a:avLst/>
          </a:prstGeom>
          <a:noFill/>
          <a:ln>
            <a:noFill/>
          </a:ln>
        </p:spPr>
      </p:pic>
      <p:pic>
        <p:nvPicPr>
          <p:cNvPr id="517" name="Google Shape;517;g2ad4a74f2a1_0_1280"/>
          <p:cNvPicPr preferRelativeResize="0"/>
          <p:nvPr/>
        </p:nvPicPr>
        <p:blipFill>
          <a:blip r:embed="rId4">
            <a:alphaModFix/>
          </a:blip>
          <a:stretch>
            <a:fillRect/>
          </a:stretch>
        </p:blipFill>
        <p:spPr>
          <a:xfrm>
            <a:off x="8580776" y="3193376"/>
            <a:ext cx="3220700" cy="23351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ae1b673055_0_1"/>
          <p:cNvSpPr txBox="1">
            <a:spLocks noGrp="1"/>
          </p:cNvSpPr>
          <p:nvPr>
            <p:ph type="title"/>
          </p:nvPr>
        </p:nvSpPr>
        <p:spPr>
          <a:xfrm>
            <a:off x="695325" y="115959"/>
            <a:ext cx="10801200" cy="57684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a:t>How can we use this Information? How can robots communicate their intents? </a:t>
            </a:r>
            <a:endParaRPr/>
          </a:p>
        </p:txBody>
      </p:sp>
      <p:sp>
        <p:nvSpPr>
          <p:cNvPr id="524" name="Google Shape;524;g2ae1b673055_0_1"/>
          <p:cNvSpPr txBox="1">
            <a:spLocks noGrp="1"/>
          </p:cNvSpPr>
          <p:nvPr>
            <p:ph type="body" idx="1"/>
          </p:nvPr>
        </p:nvSpPr>
        <p:spPr>
          <a:xfrm>
            <a:off x="695325" y="6356350"/>
            <a:ext cx="56103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525" name="Google Shape;525;g2ae1b673055_0_1"/>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28e6cafb9dc_0_9"/>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US"/>
              <a:t>Understandability of Robot Expressions</a:t>
            </a:r>
            <a:endParaRPr/>
          </a:p>
        </p:txBody>
      </p:sp>
      <p:sp>
        <p:nvSpPr>
          <p:cNvPr id="532" name="Google Shape;532;g28e6cafb9dc_0_9"/>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533" name="Google Shape;533;g28e6cafb9dc_0_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534" name="Google Shape;534;g28e6cafb9dc_0_9"/>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Clr>
                <a:schemeClr val="dk1"/>
              </a:buClr>
              <a:buSzPts val="1100"/>
              <a:buFont typeface="Arial"/>
              <a:buNone/>
            </a:pPr>
            <a:r>
              <a:rPr lang="en-US"/>
              <a:t>Face2Gesture</a:t>
            </a:r>
            <a:endParaRPr/>
          </a:p>
          <a:p>
            <a:pPr marL="0" lvl="0" indent="0" algn="l" rtl="0">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SzPts val="2400"/>
              <a:buNone/>
            </a:pPr>
            <a:endParaRPr/>
          </a:p>
        </p:txBody>
      </p:sp>
      <p:sp>
        <p:nvSpPr>
          <p:cNvPr id="535" name="Google Shape;535;g28e6cafb9dc_0_9"/>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r>
              <a:rPr lang="en-US"/>
              <a:t>Automatically generate and map affective robot movements to emotional facial expressions of humans</a:t>
            </a:r>
            <a:endParaRPr/>
          </a:p>
        </p:txBody>
      </p:sp>
      <p:sp>
        <p:nvSpPr>
          <p:cNvPr id="536" name="Google Shape;536;g28e6cafb9dc_0_9"/>
          <p:cNvSpPr txBox="1"/>
          <p:nvPr/>
        </p:nvSpPr>
        <p:spPr>
          <a:xfrm>
            <a:off x="695325" y="6067850"/>
            <a:ext cx="114966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Suguitan, M., DePalma, N., Hoffman, G., &amp; Hodgins, J. (2023). Face2Gesture: Translating Facial Expressions Into Robot Movements Through Shared Latent Space Neural Networks. </a:t>
            </a:r>
            <a:r>
              <a:rPr lang="en-US" sz="800" i="1">
                <a:solidFill>
                  <a:srgbClr val="222222"/>
                </a:solidFill>
                <a:highlight>
                  <a:srgbClr val="FFFFFF"/>
                </a:highlight>
              </a:rPr>
              <a:t>ACM Transactions on Human-Robot Interaction</a:t>
            </a:r>
            <a:r>
              <a:rPr lang="en-US" sz="800">
                <a:solidFill>
                  <a:srgbClr val="222222"/>
                </a:solidFill>
                <a:highlight>
                  <a:srgbClr val="FFFFFF"/>
                </a:highlight>
              </a:rPr>
              <a:t>.</a:t>
            </a:r>
            <a:endParaRPr sz="800"/>
          </a:p>
        </p:txBody>
      </p:sp>
      <p:pic>
        <p:nvPicPr>
          <p:cNvPr id="537" name="Google Shape;537;g28e6cafb9dc_0_9"/>
          <p:cNvPicPr preferRelativeResize="0"/>
          <p:nvPr/>
        </p:nvPicPr>
        <p:blipFill rotWithShape="1">
          <a:blip r:embed="rId3">
            <a:alphaModFix/>
          </a:blip>
          <a:srcRect b="3809"/>
          <a:stretch/>
        </p:blipFill>
        <p:spPr>
          <a:xfrm>
            <a:off x="695325" y="2305025"/>
            <a:ext cx="4771600" cy="3367751"/>
          </a:xfrm>
          <a:prstGeom prst="rect">
            <a:avLst/>
          </a:prstGeom>
          <a:noFill/>
          <a:ln>
            <a:noFill/>
          </a:ln>
        </p:spPr>
      </p:pic>
      <p:pic>
        <p:nvPicPr>
          <p:cNvPr id="538" name="Google Shape;538;g28e6cafb9dc_0_9"/>
          <p:cNvPicPr preferRelativeResize="0"/>
          <p:nvPr/>
        </p:nvPicPr>
        <p:blipFill rotWithShape="1">
          <a:blip r:embed="rId4">
            <a:alphaModFix/>
          </a:blip>
          <a:srcRect b="4461"/>
          <a:stretch/>
        </p:blipFill>
        <p:spPr>
          <a:xfrm>
            <a:off x="4658000" y="2305025"/>
            <a:ext cx="7224513" cy="3501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2ad4a74f2a1_0_950"/>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US"/>
              <a:t>Understandability of Robot Expressions</a:t>
            </a:r>
            <a:endParaRPr/>
          </a:p>
        </p:txBody>
      </p:sp>
      <p:sp>
        <p:nvSpPr>
          <p:cNvPr id="545" name="Google Shape;545;g2ad4a74f2a1_0_950"/>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546" name="Google Shape;546;g2ad4a74f2a1_0_95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547" name="Google Shape;547;g2ad4a74f2a1_0_950"/>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Clr>
                <a:schemeClr val="dk1"/>
              </a:buClr>
              <a:buSzPts val="1100"/>
              <a:buFont typeface="Arial"/>
              <a:buNone/>
            </a:pPr>
            <a:r>
              <a:rPr lang="en-US"/>
              <a:t>Face2Gesture</a:t>
            </a:r>
            <a:endParaRPr/>
          </a:p>
          <a:p>
            <a:pPr marL="0" lvl="0" indent="0" algn="l" rtl="0">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SzPts val="2400"/>
              <a:buNone/>
            </a:pPr>
            <a:endParaRPr/>
          </a:p>
        </p:txBody>
      </p:sp>
      <p:sp>
        <p:nvSpPr>
          <p:cNvPr id="548" name="Google Shape;548;g2ad4a74f2a1_0_950"/>
          <p:cNvSpPr txBox="1">
            <a:spLocks noGrp="1"/>
          </p:cNvSpPr>
          <p:nvPr>
            <p:ph type="body" idx="3"/>
          </p:nvPr>
        </p:nvSpPr>
        <p:spPr>
          <a:xfrm>
            <a:off x="695324" y="1592275"/>
            <a:ext cx="4957500" cy="4537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100"/>
              </a:spcBef>
              <a:spcAft>
                <a:spcPts val="0"/>
              </a:spcAft>
              <a:buNone/>
            </a:pPr>
            <a:r>
              <a:rPr lang="en-US"/>
              <a:t>Subjective user evaluation reveals that users could recognize happy and sad movements, but not angry</a:t>
            </a:r>
            <a:endParaRPr/>
          </a:p>
        </p:txBody>
      </p:sp>
      <p:pic>
        <p:nvPicPr>
          <p:cNvPr id="549" name="Google Shape;549;g2ad4a74f2a1_0_950"/>
          <p:cNvPicPr preferRelativeResize="0"/>
          <p:nvPr/>
        </p:nvPicPr>
        <p:blipFill>
          <a:blip r:embed="rId3">
            <a:alphaModFix/>
          </a:blip>
          <a:stretch>
            <a:fillRect/>
          </a:stretch>
        </p:blipFill>
        <p:spPr>
          <a:xfrm>
            <a:off x="5706600" y="1593888"/>
            <a:ext cx="5789918" cy="4261224"/>
          </a:xfrm>
          <a:prstGeom prst="rect">
            <a:avLst/>
          </a:prstGeom>
          <a:noFill/>
          <a:ln>
            <a:noFill/>
          </a:ln>
        </p:spPr>
      </p:pic>
      <p:sp>
        <p:nvSpPr>
          <p:cNvPr id="550" name="Google Shape;550;g2ad4a74f2a1_0_950"/>
          <p:cNvSpPr txBox="1"/>
          <p:nvPr/>
        </p:nvSpPr>
        <p:spPr>
          <a:xfrm>
            <a:off x="695325" y="6067850"/>
            <a:ext cx="114966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Suguitan, M., DePalma, N., Hoffman, G., &amp; Hodgins, J. (2023). Face2Gesture: Translating Facial Expressions Into Robot Movements Through Shared Latent Space Neural Networks. </a:t>
            </a:r>
            <a:r>
              <a:rPr lang="en-US" sz="800" i="1">
                <a:solidFill>
                  <a:srgbClr val="222222"/>
                </a:solidFill>
                <a:highlight>
                  <a:srgbClr val="FFFFFF"/>
                </a:highlight>
              </a:rPr>
              <a:t>ACM Transactions on Human-Robot Interaction</a:t>
            </a:r>
            <a:r>
              <a:rPr lang="en-US" sz="800">
                <a:solidFill>
                  <a:srgbClr val="222222"/>
                </a:solidFill>
                <a:highlight>
                  <a:srgbClr val="FFFFFF"/>
                </a:highlight>
              </a:rPr>
              <a:t>.</a:t>
            </a:r>
            <a:endParaRPr sz="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ad4a74f2a1_0_935"/>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Generating Robot Gestures</a:t>
            </a:r>
            <a:endParaRPr/>
          </a:p>
        </p:txBody>
      </p:sp>
      <p:sp>
        <p:nvSpPr>
          <p:cNvPr id="557" name="Google Shape;557;g2ad4a74f2a1_0_935"/>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558" name="Google Shape;558;g2ad4a74f2a1_0_93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559" name="Google Shape;559;g2ad4a74f2a1_0_935"/>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SzPts val="2400"/>
              <a:buNone/>
            </a:pPr>
            <a:endParaRPr/>
          </a:p>
        </p:txBody>
      </p:sp>
      <p:sp>
        <p:nvSpPr>
          <p:cNvPr id="560" name="Google Shape;560;g2ad4a74f2a1_0_935"/>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0" algn="l" rtl="0">
              <a:lnSpc>
                <a:spcPct val="90000"/>
              </a:lnSpc>
              <a:spcBef>
                <a:spcPts val="1100"/>
              </a:spcBef>
              <a:spcAft>
                <a:spcPts val="0"/>
              </a:spcAft>
              <a:buNone/>
            </a:pPr>
            <a:endParaRPr/>
          </a:p>
        </p:txBody>
      </p:sp>
      <p:sp>
        <p:nvSpPr>
          <p:cNvPr id="561" name="Google Shape;561;g2ad4a74f2a1_0_935"/>
          <p:cNvSpPr txBox="1"/>
          <p:nvPr/>
        </p:nvSpPr>
        <p:spPr>
          <a:xfrm>
            <a:off x="695400" y="5760050"/>
            <a:ext cx="108012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Deng, E. C., &amp; Mataric, M. J. (2018). Generative Methods for Object-Based Gestures for Socially Interactive Robots.</a:t>
            </a:r>
            <a:endParaRPr sz="8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sz="800">
                <a:solidFill>
                  <a:srgbClr val="222222"/>
                </a:solidFill>
                <a:highlight>
                  <a:schemeClr val="lt1"/>
                </a:highlight>
              </a:rPr>
              <a:t>Van de Perre, G., Van Damme, M., Lefeber, D., &amp; Vanderborght, B. (2015). Development of a generic method to generate upper-body emotional expressions for different social robots. </a:t>
            </a:r>
            <a:r>
              <a:rPr lang="en-US" sz="800" i="1">
                <a:solidFill>
                  <a:srgbClr val="222222"/>
                </a:solidFill>
                <a:highlight>
                  <a:schemeClr val="lt1"/>
                </a:highlight>
              </a:rPr>
              <a:t>Advanced Robotics</a:t>
            </a:r>
            <a:r>
              <a:rPr lang="en-US" sz="800">
                <a:solidFill>
                  <a:srgbClr val="222222"/>
                </a:solidFill>
                <a:highlight>
                  <a:schemeClr val="lt1"/>
                </a:highlight>
              </a:rPr>
              <a:t>, </a:t>
            </a:r>
            <a:r>
              <a:rPr lang="en-US" sz="800" i="1">
                <a:solidFill>
                  <a:srgbClr val="222222"/>
                </a:solidFill>
                <a:highlight>
                  <a:schemeClr val="lt1"/>
                </a:highlight>
              </a:rPr>
              <a:t>29</a:t>
            </a:r>
            <a:r>
              <a:rPr lang="en-US" sz="800">
                <a:solidFill>
                  <a:srgbClr val="222222"/>
                </a:solidFill>
                <a:highlight>
                  <a:schemeClr val="lt1"/>
                </a:highlight>
              </a:rPr>
              <a:t>(9), 597-609.</a:t>
            </a:r>
            <a:endParaRPr sz="800">
              <a:solidFill>
                <a:schemeClr val="dk1"/>
              </a:solidFill>
            </a:endParaRPr>
          </a:p>
          <a:p>
            <a:pPr marL="0" lvl="0" indent="0" algn="l" rtl="0">
              <a:spcBef>
                <a:spcPts val="0"/>
              </a:spcBef>
              <a:spcAft>
                <a:spcPts val="0"/>
              </a:spcAft>
              <a:buNone/>
            </a:pPr>
            <a:endParaRPr sz="800">
              <a:solidFill>
                <a:srgbClr val="222222"/>
              </a:solidFill>
              <a:highlight>
                <a:srgbClr val="FFFFFF"/>
              </a:highlight>
            </a:endParaRPr>
          </a:p>
        </p:txBody>
      </p:sp>
      <p:pic>
        <p:nvPicPr>
          <p:cNvPr id="562" name="Google Shape;562;g2ad4a74f2a1_0_935"/>
          <p:cNvPicPr preferRelativeResize="0"/>
          <p:nvPr/>
        </p:nvPicPr>
        <p:blipFill>
          <a:blip r:embed="rId3">
            <a:alphaModFix/>
          </a:blip>
          <a:stretch>
            <a:fillRect/>
          </a:stretch>
        </p:blipFill>
        <p:spPr>
          <a:xfrm>
            <a:off x="331900" y="1371275"/>
            <a:ext cx="5018649" cy="2383821"/>
          </a:xfrm>
          <a:prstGeom prst="rect">
            <a:avLst/>
          </a:prstGeom>
          <a:noFill/>
          <a:ln>
            <a:noFill/>
          </a:ln>
        </p:spPr>
      </p:pic>
      <p:pic>
        <p:nvPicPr>
          <p:cNvPr id="563" name="Google Shape;563;g2ad4a74f2a1_0_935"/>
          <p:cNvPicPr preferRelativeResize="0"/>
          <p:nvPr/>
        </p:nvPicPr>
        <p:blipFill>
          <a:blip r:embed="rId4">
            <a:alphaModFix/>
          </a:blip>
          <a:stretch>
            <a:fillRect/>
          </a:stretch>
        </p:blipFill>
        <p:spPr>
          <a:xfrm>
            <a:off x="481650" y="4046208"/>
            <a:ext cx="5018649" cy="1504643"/>
          </a:xfrm>
          <a:prstGeom prst="rect">
            <a:avLst/>
          </a:prstGeom>
          <a:noFill/>
          <a:ln>
            <a:noFill/>
          </a:ln>
        </p:spPr>
      </p:pic>
      <p:pic>
        <p:nvPicPr>
          <p:cNvPr id="564" name="Google Shape;564;g2ad4a74f2a1_0_935"/>
          <p:cNvPicPr preferRelativeResize="0"/>
          <p:nvPr/>
        </p:nvPicPr>
        <p:blipFill>
          <a:blip r:embed="rId5">
            <a:alphaModFix/>
          </a:blip>
          <a:stretch>
            <a:fillRect/>
          </a:stretch>
        </p:blipFill>
        <p:spPr>
          <a:xfrm>
            <a:off x="5794563" y="2165774"/>
            <a:ext cx="5714625" cy="3188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ad4a74f2a1_0_992"/>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1100"/>
              <a:buFont typeface="Arial"/>
              <a:buNone/>
            </a:pPr>
            <a:r>
              <a:rPr lang="en-US"/>
              <a:t>Generating Robot Gestures for Non-Verbal Communication</a:t>
            </a:r>
            <a:endParaRPr/>
          </a:p>
        </p:txBody>
      </p:sp>
      <p:sp>
        <p:nvSpPr>
          <p:cNvPr id="571" name="Google Shape;571;g2ad4a74f2a1_0_992"/>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572" name="Google Shape;572;g2ad4a74f2a1_0_99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573" name="Google Shape;573;g2ad4a74f2a1_0_992"/>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Clr>
                <a:schemeClr val="dk1"/>
              </a:buClr>
              <a:buSzPts val="1100"/>
              <a:buFont typeface="Arial"/>
              <a:buNone/>
            </a:pPr>
            <a:r>
              <a:rPr lang="en-US"/>
              <a:t>Robotic Gesture Generation based on a Cognitive Basis for Non-Verbal Communication </a:t>
            </a:r>
            <a:endParaRPr/>
          </a:p>
          <a:p>
            <a:pPr marL="0" lvl="0" indent="0" algn="l" rtl="0">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SzPts val="2400"/>
              <a:buNone/>
            </a:pPr>
            <a:endParaRPr/>
          </a:p>
        </p:txBody>
      </p:sp>
      <p:sp>
        <p:nvSpPr>
          <p:cNvPr id="574" name="Google Shape;574;g2ad4a74f2a1_0_992"/>
          <p:cNvSpPr txBox="1"/>
          <p:nvPr/>
        </p:nvSpPr>
        <p:spPr>
          <a:xfrm>
            <a:off x="695400" y="6006350"/>
            <a:ext cx="108012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Yang, J. Y., &amp; Kwon, D. S. (2014, November). Robotic gesture generation based on a cognitive basis for non-verbal communication. In </a:t>
            </a:r>
            <a:r>
              <a:rPr lang="en-US" sz="800" i="1">
                <a:solidFill>
                  <a:srgbClr val="222222"/>
                </a:solidFill>
                <a:highlight>
                  <a:srgbClr val="FFFFFF"/>
                </a:highlight>
              </a:rPr>
              <a:t>2014 11th International Conference on Ubiquitous Robots and Ambient Intelligence (URAI)</a:t>
            </a:r>
            <a:r>
              <a:rPr lang="en-US" sz="800">
                <a:solidFill>
                  <a:srgbClr val="222222"/>
                </a:solidFill>
                <a:highlight>
                  <a:srgbClr val="FFFFFF"/>
                </a:highlight>
              </a:rPr>
              <a:t> IEEE.</a:t>
            </a:r>
            <a:endParaRPr sz="800"/>
          </a:p>
        </p:txBody>
      </p:sp>
      <p:pic>
        <p:nvPicPr>
          <p:cNvPr id="575" name="Google Shape;575;g2ad4a74f2a1_0_992"/>
          <p:cNvPicPr preferRelativeResize="0"/>
          <p:nvPr/>
        </p:nvPicPr>
        <p:blipFill rotWithShape="1">
          <a:blip r:embed="rId3">
            <a:alphaModFix/>
          </a:blip>
          <a:srcRect l="1890" t="4617" r="2635" b="1916"/>
          <a:stretch/>
        </p:blipFill>
        <p:spPr>
          <a:xfrm>
            <a:off x="695325" y="1895800"/>
            <a:ext cx="6672574" cy="3223400"/>
          </a:xfrm>
          <a:prstGeom prst="rect">
            <a:avLst/>
          </a:prstGeom>
          <a:noFill/>
          <a:ln>
            <a:noFill/>
          </a:ln>
        </p:spPr>
      </p:pic>
      <p:pic>
        <p:nvPicPr>
          <p:cNvPr id="576" name="Google Shape;576;g2ad4a74f2a1_0_992"/>
          <p:cNvPicPr preferRelativeResize="0"/>
          <p:nvPr/>
        </p:nvPicPr>
        <p:blipFill>
          <a:blip r:embed="rId4">
            <a:alphaModFix/>
          </a:blip>
          <a:stretch>
            <a:fillRect/>
          </a:stretch>
        </p:blipFill>
        <p:spPr>
          <a:xfrm>
            <a:off x="7155013" y="1895788"/>
            <a:ext cx="2579050" cy="3223425"/>
          </a:xfrm>
          <a:prstGeom prst="rect">
            <a:avLst/>
          </a:prstGeom>
          <a:noFill/>
          <a:ln>
            <a:noFill/>
          </a:ln>
        </p:spPr>
      </p:pic>
      <p:pic>
        <p:nvPicPr>
          <p:cNvPr id="577" name="Google Shape;577;g2ad4a74f2a1_0_992"/>
          <p:cNvPicPr preferRelativeResize="0"/>
          <p:nvPr/>
        </p:nvPicPr>
        <p:blipFill>
          <a:blip r:embed="rId5">
            <a:alphaModFix/>
          </a:blip>
          <a:stretch>
            <a:fillRect/>
          </a:stretch>
        </p:blipFill>
        <p:spPr>
          <a:xfrm>
            <a:off x="9774873" y="1895798"/>
            <a:ext cx="1721660" cy="3223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ad4a74f2a1_0_436"/>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1800"/>
              <a:buNone/>
            </a:pPr>
            <a:r>
              <a:rPr lang="en-US"/>
              <a:t>Motivation of PhD Topic</a:t>
            </a:r>
            <a:endParaRPr/>
          </a:p>
        </p:txBody>
      </p:sp>
      <p:sp>
        <p:nvSpPr>
          <p:cNvPr id="284" name="Google Shape;284;g2ad4a74f2a1_0_436"/>
          <p:cNvSpPr txBox="1">
            <a:spLocks noGrp="1"/>
          </p:cNvSpPr>
          <p:nvPr>
            <p:ph type="body" idx="2"/>
          </p:nvPr>
        </p:nvSpPr>
        <p:spPr>
          <a:xfrm>
            <a:off x="696000" y="1365600"/>
            <a:ext cx="10800000" cy="362400"/>
          </a:xfrm>
          <a:prstGeom prst="rect">
            <a:avLst/>
          </a:prstGeom>
          <a:noFill/>
          <a:ln>
            <a:noFill/>
          </a:ln>
        </p:spPr>
        <p:txBody>
          <a:bodyPr spcFirstLastPara="1" wrap="square" lIns="0" tIns="0" rIns="0" bIns="0" anchor="ctr" anchorCtr="0">
            <a:normAutofit fontScale="92500" lnSpcReduction="10000"/>
          </a:bodyPr>
          <a:lstStyle/>
          <a:p>
            <a:pPr marL="457200" lvl="0" indent="-228600" algn="l" rtl="0">
              <a:lnSpc>
                <a:spcPct val="90000"/>
              </a:lnSpc>
              <a:spcBef>
                <a:spcPts val="1000"/>
              </a:spcBef>
              <a:spcAft>
                <a:spcPts val="0"/>
              </a:spcAft>
              <a:buSzPts val="2162"/>
              <a:buNone/>
            </a:pPr>
            <a:endParaRPr/>
          </a:p>
        </p:txBody>
      </p:sp>
      <p:pic>
        <p:nvPicPr>
          <p:cNvPr id="285" name="Google Shape;285;g2ad4a74f2a1_0_436"/>
          <p:cNvPicPr preferRelativeResize="0"/>
          <p:nvPr/>
        </p:nvPicPr>
        <p:blipFill rotWithShape="1">
          <a:blip r:embed="rId3">
            <a:alphaModFix/>
          </a:blip>
          <a:srcRect/>
          <a:stretch/>
        </p:blipFill>
        <p:spPr>
          <a:xfrm>
            <a:off x="-1122130" y="-109728"/>
            <a:ext cx="13314129" cy="6967728"/>
          </a:xfrm>
          <a:prstGeom prst="rect">
            <a:avLst/>
          </a:prstGeom>
          <a:noFill/>
          <a:ln>
            <a:noFill/>
          </a:ln>
        </p:spPr>
      </p:pic>
      <p:sp>
        <p:nvSpPr>
          <p:cNvPr id="286" name="Google Shape;286;g2ad4a74f2a1_0_436"/>
          <p:cNvSpPr txBox="1"/>
          <p:nvPr/>
        </p:nvSpPr>
        <p:spPr>
          <a:xfrm>
            <a:off x="7011620" y="6611779"/>
            <a:ext cx="6708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chemeClr val="lt1"/>
                </a:solidFill>
                <a:latin typeface="Arial"/>
                <a:ea typeface="Arial"/>
                <a:cs typeface="Arial"/>
                <a:sym typeface="Arial"/>
              </a:rPr>
              <a:t>https://www.bostondynamics.com/resources/blog/how-much-radiation-can-spot-withstand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2ad4a74f2a1_0_1122"/>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Humorous Robotic Behavior as a New Approach to Mitigating Social Awkwardness</a:t>
            </a:r>
            <a:endParaRPr/>
          </a:p>
        </p:txBody>
      </p:sp>
      <p:sp>
        <p:nvSpPr>
          <p:cNvPr id="584" name="Google Shape;584;g2ad4a74f2a1_0_1122"/>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585" name="Google Shape;585;g2ad4a74f2a1_0_112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586" name="Google Shape;586;g2ad4a74f2a1_0_1122"/>
          <p:cNvSpPr txBox="1"/>
          <p:nvPr/>
        </p:nvSpPr>
        <p:spPr>
          <a:xfrm>
            <a:off x="695325" y="6006350"/>
            <a:ext cx="108012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Press, V. S., &amp; Erel, H. (2023, April). Humorous Robotic Behavior as a New Approach to Mitigating Social Awkwardness. In </a:t>
            </a:r>
            <a:r>
              <a:rPr lang="en-US" sz="800" i="1">
                <a:solidFill>
                  <a:srgbClr val="222222"/>
                </a:solidFill>
                <a:highlight>
                  <a:srgbClr val="FFFFFF"/>
                </a:highlight>
              </a:rPr>
              <a:t>Proceedings of the 2023 CHI Conference on Human Factors in Computing Systems</a:t>
            </a:r>
            <a:r>
              <a:rPr lang="en-US" sz="800">
                <a:solidFill>
                  <a:srgbClr val="222222"/>
                </a:solidFill>
                <a:highlight>
                  <a:srgbClr val="FFFFFF"/>
                </a:highlight>
              </a:rPr>
              <a:t> (pp. 1-16).</a:t>
            </a:r>
            <a:endParaRPr sz="800"/>
          </a:p>
        </p:txBody>
      </p:sp>
      <p:pic>
        <p:nvPicPr>
          <p:cNvPr id="587" name="Google Shape;587;g2ad4a74f2a1_0_1122"/>
          <p:cNvPicPr preferRelativeResize="0"/>
          <p:nvPr/>
        </p:nvPicPr>
        <p:blipFill>
          <a:blip r:embed="rId3">
            <a:alphaModFix/>
          </a:blip>
          <a:stretch>
            <a:fillRect/>
          </a:stretch>
        </p:blipFill>
        <p:spPr>
          <a:xfrm>
            <a:off x="3056463" y="1089100"/>
            <a:ext cx="4245876" cy="2174599"/>
          </a:xfrm>
          <a:prstGeom prst="rect">
            <a:avLst/>
          </a:prstGeom>
          <a:noFill/>
          <a:ln>
            <a:noFill/>
          </a:ln>
        </p:spPr>
      </p:pic>
      <p:pic>
        <p:nvPicPr>
          <p:cNvPr id="588" name="Google Shape;588;g2ad4a74f2a1_0_1122"/>
          <p:cNvPicPr preferRelativeResize="0"/>
          <p:nvPr/>
        </p:nvPicPr>
        <p:blipFill>
          <a:blip r:embed="rId4">
            <a:alphaModFix/>
          </a:blip>
          <a:stretch>
            <a:fillRect/>
          </a:stretch>
        </p:blipFill>
        <p:spPr>
          <a:xfrm>
            <a:off x="9663475" y="1969013"/>
            <a:ext cx="1833050" cy="3033469"/>
          </a:xfrm>
          <a:prstGeom prst="rect">
            <a:avLst/>
          </a:prstGeom>
          <a:noFill/>
          <a:ln>
            <a:noFill/>
          </a:ln>
        </p:spPr>
      </p:pic>
      <p:pic>
        <p:nvPicPr>
          <p:cNvPr id="589" name="Google Shape;589;g2ad4a74f2a1_0_1122"/>
          <p:cNvPicPr preferRelativeResize="0"/>
          <p:nvPr/>
        </p:nvPicPr>
        <p:blipFill rotWithShape="1">
          <a:blip r:embed="rId5">
            <a:alphaModFix/>
          </a:blip>
          <a:srcRect l="1332" t="3418"/>
          <a:stretch/>
        </p:blipFill>
        <p:spPr>
          <a:xfrm>
            <a:off x="695325" y="3263700"/>
            <a:ext cx="8968150" cy="2604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ad4a74f2a1_0_1001"/>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Creating Understandable Robotic Expressions</a:t>
            </a:r>
            <a:endParaRPr/>
          </a:p>
        </p:txBody>
      </p:sp>
      <p:sp>
        <p:nvSpPr>
          <p:cNvPr id="596" name="Google Shape;596;g2ad4a74f2a1_0_1001"/>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597" name="Google Shape;597;g2ad4a74f2a1_0_100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598" name="Google Shape;598;g2ad4a74f2a1_0_1001"/>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599" name="Google Shape;599;g2ad4a74f2a1_0_1001"/>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100"/>
              </a:spcBef>
              <a:spcAft>
                <a:spcPts val="0"/>
              </a:spcAft>
              <a:buNone/>
            </a:pPr>
            <a:endParaRPr/>
          </a:p>
        </p:txBody>
      </p:sp>
      <p:pic>
        <p:nvPicPr>
          <p:cNvPr id="600" name="Google Shape;600;g2ad4a74f2a1_0_1001" title="CHI24_ExpressionsApproach.mp4">
            <a:hlinkClick r:id="rId3"/>
          </p:cNvPr>
          <p:cNvPicPr preferRelativeResize="0"/>
          <p:nvPr/>
        </p:nvPicPr>
        <p:blipFill>
          <a:blip r:embed="rId4">
            <a:alphaModFix/>
          </a:blip>
          <a:stretch>
            <a:fillRect/>
          </a:stretch>
        </p:blipFill>
        <p:spPr>
          <a:xfrm>
            <a:off x="695325" y="1089100"/>
            <a:ext cx="6720500" cy="5040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0"/>
                                        </p:tgtEl>
                                        <p:attrNameLst>
                                          <p:attrName>style.visibility</p:attrName>
                                        </p:attrNameLst>
                                      </p:cBhvr>
                                      <p:to>
                                        <p:strVal val="visible"/>
                                      </p:to>
                                    </p:set>
                                    <p:animEffect transition="in" filter="fade">
                                      <p:cBhvr>
                                        <p:cTn id="7" dur="10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ad4a74f2a1_0_1350"/>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How can we teach robots new tasks? </a:t>
            </a:r>
            <a:endParaRPr/>
          </a:p>
        </p:txBody>
      </p:sp>
      <p:sp>
        <p:nvSpPr>
          <p:cNvPr id="607" name="Google Shape;607;g2ad4a74f2a1_0_1350"/>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SzPts val="2400"/>
              <a:buNone/>
            </a:pPr>
            <a:r>
              <a:rPr lang="en-US"/>
              <a:t>Human-Robot Interaction</a:t>
            </a:r>
            <a:endParaRPr/>
          </a:p>
        </p:txBody>
      </p:sp>
      <p:sp>
        <p:nvSpPr>
          <p:cNvPr id="608" name="Google Shape;608;g2ad4a74f2a1_0_135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609" name="Google Shape;609;g2ad4a74f2a1_0_1350"/>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610" name="Google Shape;610;g2ad4a74f2a1_0_1350"/>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100"/>
              </a:spcBef>
              <a:spcAft>
                <a:spcPts val="0"/>
              </a:spcAft>
              <a:buSzPts val="2400"/>
              <a:buChar char="▪"/>
            </a:pPr>
            <a:endParaRPr/>
          </a:p>
        </p:txBody>
      </p:sp>
      <p:pic>
        <p:nvPicPr>
          <p:cNvPr id="611" name="Google Shape;611;g2ad4a74f2a1_0_1350"/>
          <p:cNvPicPr preferRelativeResize="0"/>
          <p:nvPr/>
        </p:nvPicPr>
        <p:blipFill>
          <a:blip r:embed="rId3">
            <a:alphaModFix/>
          </a:blip>
          <a:stretch>
            <a:fillRect/>
          </a:stretch>
        </p:blipFill>
        <p:spPr>
          <a:xfrm>
            <a:off x="695325" y="1592275"/>
            <a:ext cx="6416862" cy="4277900"/>
          </a:xfrm>
          <a:prstGeom prst="rect">
            <a:avLst/>
          </a:prstGeom>
          <a:noFill/>
          <a:ln>
            <a:noFill/>
          </a:ln>
        </p:spPr>
      </p:pic>
      <p:sp>
        <p:nvSpPr>
          <p:cNvPr id="612" name="Google Shape;612;g2ad4a74f2a1_0_1350"/>
          <p:cNvSpPr txBox="1"/>
          <p:nvPr/>
        </p:nvSpPr>
        <p:spPr>
          <a:xfrm>
            <a:off x="695325" y="5870325"/>
            <a:ext cx="108012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t>https://research.engineering.asu.edu/exploring-new-frontiers-in-human-robot-collaborations/</a:t>
            </a:r>
            <a:endParaRPr sz="800"/>
          </a:p>
          <a:p>
            <a:pPr marL="0" lvl="0" indent="0" algn="l" rtl="0">
              <a:spcBef>
                <a:spcPts val="0"/>
              </a:spcBef>
              <a:spcAft>
                <a:spcPts val="0"/>
              </a:spcAft>
              <a:buNone/>
            </a:pPr>
            <a:r>
              <a:rPr lang="en-US" sz="800">
                <a:solidFill>
                  <a:srgbClr val="222222"/>
                </a:solidFill>
                <a:highlight>
                  <a:srgbClr val="FFFFFF"/>
                </a:highlight>
              </a:rPr>
              <a:t>Arduengo, M., Colomé, A., Lobo-Prat, J., Sentis, L., &amp; Torras, C. (2023). Gaussian-process-based robot learning from demonstration. </a:t>
            </a:r>
            <a:r>
              <a:rPr lang="en-US" sz="800" i="1">
                <a:solidFill>
                  <a:srgbClr val="222222"/>
                </a:solidFill>
                <a:highlight>
                  <a:srgbClr val="FFFFFF"/>
                </a:highlight>
              </a:rPr>
              <a:t>Journal of Ambient Intelligence and Humanized Computing</a:t>
            </a:r>
            <a:r>
              <a:rPr lang="en-US" sz="800">
                <a:solidFill>
                  <a:srgbClr val="222222"/>
                </a:solidFill>
                <a:highlight>
                  <a:srgbClr val="FFFFFF"/>
                </a:highlight>
              </a:rPr>
              <a:t>, 1-14.</a:t>
            </a:r>
            <a:endParaRPr sz="800"/>
          </a:p>
        </p:txBody>
      </p:sp>
      <p:pic>
        <p:nvPicPr>
          <p:cNvPr id="613" name="Google Shape;613;g2ad4a74f2a1_0_1350"/>
          <p:cNvPicPr preferRelativeResize="0"/>
          <p:nvPr/>
        </p:nvPicPr>
        <p:blipFill rotWithShape="1">
          <a:blip r:embed="rId4">
            <a:alphaModFix/>
          </a:blip>
          <a:srcRect l="50768"/>
          <a:stretch/>
        </p:blipFill>
        <p:spPr>
          <a:xfrm>
            <a:off x="7404950" y="1592287"/>
            <a:ext cx="2115425" cy="2158594"/>
          </a:xfrm>
          <a:prstGeom prst="rect">
            <a:avLst/>
          </a:prstGeom>
          <a:noFill/>
          <a:ln>
            <a:noFill/>
          </a:ln>
        </p:spPr>
      </p:pic>
      <p:pic>
        <p:nvPicPr>
          <p:cNvPr id="614" name="Google Shape;614;g2ad4a74f2a1_0_1350"/>
          <p:cNvPicPr preferRelativeResize="0"/>
          <p:nvPr/>
        </p:nvPicPr>
        <p:blipFill rotWithShape="1">
          <a:blip r:embed="rId4">
            <a:alphaModFix/>
          </a:blip>
          <a:srcRect r="50768"/>
          <a:stretch/>
        </p:blipFill>
        <p:spPr>
          <a:xfrm>
            <a:off x="7404950" y="3711606"/>
            <a:ext cx="2115425" cy="2158581"/>
          </a:xfrm>
          <a:prstGeom prst="rect">
            <a:avLst/>
          </a:prstGeom>
          <a:noFill/>
          <a:ln>
            <a:noFill/>
          </a:ln>
        </p:spPr>
      </p:pic>
      <p:sp>
        <p:nvSpPr>
          <p:cNvPr id="615" name="Google Shape;615;g2ad4a74f2a1_0_135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2ad4a74f2a1_0_108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Robot Learning From Demonstration</a:t>
            </a:r>
            <a:endParaRPr/>
          </a:p>
        </p:txBody>
      </p:sp>
      <p:sp>
        <p:nvSpPr>
          <p:cNvPr id="622" name="Google Shape;622;g2ad4a74f2a1_0_108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623" name="Google Shape;623;g2ad4a74f2a1_0_108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624" name="Google Shape;624;g2ad4a74f2a1_0_108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625" name="Google Shape;625;g2ad4a74f2a1_0_1084"/>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100"/>
              </a:spcBef>
              <a:spcAft>
                <a:spcPts val="0"/>
              </a:spcAft>
              <a:buSzPts val="2400"/>
              <a:buChar char="▪"/>
            </a:pPr>
            <a:endParaRPr/>
          </a:p>
        </p:txBody>
      </p:sp>
      <p:pic>
        <p:nvPicPr>
          <p:cNvPr id="626" name="Google Shape;626;g2ad4a74f2a1_0_1084" descr="Learning from Demonstration by Averaging Trajectories (LAT) has been implemented using a Katana robotic manipulator. It uses the ROS operating system.&#10;&#10;LAT works in three phases:&#10;&#10;Demonstration: Repeated recording of trajectories and detection of involved objects (located at changing positions).&#10;Generalisation: Creation of a continuos behaviour model on trajectory level for each object involved.&#10;Reproduction: Fusion of the models, adapted to an arbitrary new situation where all the objects again can be located at different positions.&#10;&#10;Publication:&#10;Reiner, Benjamin and Ertel, Wolfgang and Posenauer, Heiko and Schneider, Markus. LAT: A simple Learning from Demonstration Method. In Proceedings of the IEEE/RSJ International Conference on Intelligent Robots and Systems (IROS'14), Chicago, Illinois, USA. 2014." title="Robot Learning from Demonstration by Averaging Trajectories - Making Coffee">
            <a:hlinkClick r:id="rId3"/>
          </p:cNvPr>
          <p:cNvPicPr preferRelativeResize="0"/>
          <p:nvPr/>
        </p:nvPicPr>
        <p:blipFill>
          <a:blip r:embed="rId4">
            <a:alphaModFix/>
          </a:blip>
          <a:stretch>
            <a:fillRect/>
          </a:stretch>
        </p:blipFill>
        <p:spPr>
          <a:xfrm>
            <a:off x="695325" y="1089100"/>
            <a:ext cx="8960465" cy="5040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ad4a74f2a1_0_101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Explainable Human-Robot Training</a:t>
            </a:r>
            <a:endParaRPr/>
          </a:p>
        </p:txBody>
      </p:sp>
      <p:sp>
        <p:nvSpPr>
          <p:cNvPr id="633" name="Google Shape;633;g2ad4a74f2a1_0_101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634" name="Google Shape;634;g2ad4a74f2a1_0_101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635" name="Google Shape;635;g2ad4a74f2a1_0_101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636" name="Google Shape;636;g2ad4a74f2a1_0_1014" descr="The current spread of social and assistive robotics applications is increasingly highlighting the need for robots that can be easily taught and interacted with, even by users with no technical background. &#10;Still, it is often difficult to grasp what such robots know or to assess if a correct representation of the task is being formed. Augmented Reality (AR) has the potential to bridge this gap. We demonstrate three use cases where AR design elements enhance the explainability and efficiency of human-robot interaction: 1) a human teaching a robot some simple kitchen tasks by demonstration, 2) the robot showing its plan for solving novel tasks in AR to a human for validation, and 3) a robot communicating its intentions via AR while assisting people with limited mobility during daily activities.&#10;&#10;for more information please checkout our paper: https://arxiv.org/abs/2302.01039" title="Explainable Human-Robot Training and Cooperation with Augmented Reality">
            <a:hlinkClick r:id="rId3"/>
          </p:cNvPr>
          <p:cNvPicPr preferRelativeResize="0"/>
          <p:nvPr/>
        </p:nvPicPr>
        <p:blipFill>
          <a:blip r:embed="rId4">
            <a:alphaModFix/>
          </a:blip>
          <a:stretch>
            <a:fillRect/>
          </a:stretch>
        </p:blipFill>
        <p:spPr>
          <a:xfrm>
            <a:off x="695325" y="1089100"/>
            <a:ext cx="8450375" cy="4753325"/>
          </a:xfrm>
          <a:prstGeom prst="rect">
            <a:avLst/>
          </a:prstGeom>
          <a:noFill/>
          <a:ln>
            <a:noFill/>
          </a:ln>
        </p:spPr>
      </p:pic>
      <p:sp>
        <p:nvSpPr>
          <p:cNvPr id="637" name="Google Shape;637;g2ad4a74f2a1_0_1014"/>
          <p:cNvSpPr txBox="1"/>
          <p:nvPr/>
        </p:nvSpPr>
        <p:spPr>
          <a:xfrm>
            <a:off x="695325" y="5806200"/>
            <a:ext cx="104880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Wang, C., Belardinelli, A., Hasler, S., Stouraitis, T., Tanneberg, D., &amp; Gienger, M. (2023, April). Explainable Human-Robot Training and Cooperation with Augmented Reality. In </a:t>
            </a:r>
            <a:r>
              <a:rPr lang="en-US" sz="800" i="1">
                <a:solidFill>
                  <a:srgbClr val="222222"/>
                </a:solidFill>
                <a:highlight>
                  <a:srgbClr val="FFFFFF"/>
                </a:highlight>
              </a:rPr>
              <a:t>Extended Abstracts of the 2023 CHI Conference on Human Factors in Computing Systems</a:t>
            </a:r>
            <a:r>
              <a:rPr lang="en-US" sz="800">
                <a:solidFill>
                  <a:srgbClr val="222222"/>
                </a:solidFill>
                <a:highlight>
                  <a:srgbClr val="FFFFFF"/>
                </a:highlight>
              </a:rPr>
              <a:t> (pp. 1-5).</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animEffect transition="in" filter="fade">
                                      <p:cBhvr>
                                        <p:cTn id="7" dur="10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ad4a74f2a1_0_1220"/>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Making Robots Learn Implicitly </a:t>
            </a:r>
            <a:endParaRPr/>
          </a:p>
        </p:txBody>
      </p:sp>
      <p:sp>
        <p:nvSpPr>
          <p:cNvPr id="644" name="Google Shape;644;g2ad4a74f2a1_0_1220"/>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645" name="Google Shape;645;g2ad4a74f2a1_0_122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646" name="Google Shape;646;g2ad4a74f2a1_0_1220"/>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The Curious Robot</a:t>
            </a:r>
            <a:endParaRPr/>
          </a:p>
        </p:txBody>
      </p:sp>
      <p:pic>
        <p:nvPicPr>
          <p:cNvPr id="647" name="Google Shape;647;g2ad4a74f2a1_0_1220"/>
          <p:cNvPicPr preferRelativeResize="0"/>
          <p:nvPr/>
        </p:nvPicPr>
        <p:blipFill rotWithShape="1">
          <a:blip r:embed="rId3">
            <a:alphaModFix/>
          </a:blip>
          <a:srcRect l="3208" r="2691"/>
          <a:stretch/>
        </p:blipFill>
        <p:spPr>
          <a:xfrm>
            <a:off x="1864063" y="1592275"/>
            <a:ext cx="8463726" cy="4537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acd5be1732_0_63"/>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Investigating Opportunities for Active Smart Assistants to Initiate Interactions With Users</a:t>
            </a:r>
            <a:endParaRPr/>
          </a:p>
        </p:txBody>
      </p:sp>
      <p:sp>
        <p:nvSpPr>
          <p:cNvPr id="654" name="Google Shape;654;g2acd5be1732_0_63"/>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655" name="Google Shape;655;g2acd5be1732_0_6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656" name="Google Shape;656;g2acd5be1732_0_63"/>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657" name="Google Shape;657;g2acd5be1732_0_63"/>
          <p:cNvSpPr txBox="1">
            <a:spLocks noGrp="1"/>
          </p:cNvSpPr>
          <p:nvPr>
            <p:ph type="body" idx="3"/>
          </p:nvPr>
        </p:nvSpPr>
        <p:spPr>
          <a:xfrm>
            <a:off x="695324" y="1592275"/>
            <a:ext cx="32754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100"/>
              </a:spcBef>
              <a:spcAft>
                <a:spcPts val="0"/>
              </a:spcAft>
              <a:buSzPts val="2400"/>
              <a:buChar char="▪"/>
            </a:pPr>
            <a:r>
              <a:rPr lang="en-US"/>
              <a:t>When should the robot interrupt?</a:t>
            </a:r>
            <a:endParaRPr/>
          </a:p>
          <a:p>
            <a:pPr marL="285750" lvl="0" indent="-285750" algn="l" rtl="0">
              <a:lnSpc>
                <a:spcPct val="90000"/>
              </a:lnSpc>
              <a:spcBef>
                <a:spcPts val="1100"/>
              </a:spcBef>
              <a:spcAft>
                <a:spcPts val="0"/>
              </a:spcAft>
              <a:buSzPts val="2400"/>
              <a:buChar char="▪"/>
            </a:pPr>
            <a:r>
              <a:rPr lang="en-US"/>
              <a:t>How should the robot interrupt?</a:t>
            </a:r>
            <a:endParaRPr/>
          </a:p>
          <a:p>
            <a:pPr marL="285750" lvl="0" indent="-285750" algn="l" rtl="0">
              <a:lnSpc>
                <a:spcPct val="90000"/>
              </a:lnSpc>
              <a:spcBef>
                <a:spcPts val="1100"/>
              </a:spcBef>
              <a:spcAft>
                <a:spcPts val="0"/>
              </a:spcAft>
              <a:buSzPts val="2400"/>
              <a:buChar char="▪"/>
            </a:pPr>
            <a:r>
              <a:rPr lang="en-US"/>
              <a:t>How often should the robot ask questions? </a:t>
            </a:r>
            <a:endParaRPr/>
          </a:p>
          <a:p>
            <a:pPr marL="0" lvl="0" indent="0" algn="l" rtl="0">
              <a:lnSpc>
                <a:spcPct val="90000"/>
              </a:lnSpc>
              <a:spcBef>
                <a:spcPts val="1100"/>
              </a:spcBef>
              <a:spcAft>
                <a:spcPts val="0"/>
              </a:spcAft>
              <a:buNone/>
            </a:pPr>
            <a:endParaRPr/>
          </a:p>
        </p:txBody>
      </p:sp>
      <p:pic>
        <p:nvPicPr>
          <p:cNvPr id="658" name="Google Shape;658;g2acd5be1732_0_63"/>
          <p:cNvPicPr preferRelativeResize="0"/>
          <p:nvPr/>
        </p:nvPicPr>
        <p:blipFill>
          <a:blip r:embed="rId3">
            <a:alphaModFix/>
          </a:blip>
          <a:stretch>
            <a:fillRect/>
          </a:stretch>
        </p:blipFill>
        <p:spPr>
          <a:xfrm>
            <a:off x="3970800" y="1606075"/>
            <a:ext cx="7525878" cy="4233300"/>
          </a:xfrm>
          <a:prstGeom prst="rect">
            <a:avLst/>
          </a:prstGeom>
          <a:noFill/>
          <a:ln>
            <a:noFill/>
          </a:ln>
        </p:spPr>
      </p:pic>
      <p:sp>
        <p:nvSpPr>
          <p:cNvPr id="659" name="Google Shape;659;g2acd5be1732_0_63"/>
          <p:cNvSpPr txBox="1"/>
          <p:nvPr/>
        </p:nvSpPr>
        <p:spPr>
          <a:xfrm>
            <a:off x="695400" y="5883050"/>
            <a:ext cx="108012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Leusmann, J., Wiese, J., Ziarko, M., &amp; Mayer, S. (2023, December). Investigating Opportunities for Active Smart Assistants to Initiate Interactions With Users. In </a:t>
            </a:r>
            <a:r>
              <a:rPr lang="en-US" sz="800" i="1">
                <a:solidFill>
                  <a:srgbClr val="222222"/>
                </a:solidFill>
                <a:highlight>
                  <a:srgbClr val="FFFFFF"/>
                </a:highlight>
              </a:rPr>
              <a:t>Proceedings of the 22nd International Conference on Mobile and Ubiquitous Multimedia</a:t>
            </a:r>
            <a:r>
              <a:rPr lang="en-US" sz="800">
                <a:solidFill>
                  <a:srgbClr val="222222"/>
                </a:solidFill>
                <a:highlight>
                  <a:srgbClr val="FFFFFF"/>
                </a:highlight>
              </a:rPr>
              <a:t> (pp. 495-498).</a:t>
            </a:r>
            <a:endParaRPr sz="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2adbe2891cd_0_1"/>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Investigating Opportunities for Active Smart Assistants to Initiate Interactions With Users</a:t>
            </a:r>
            <a:endParaRPr/>
          </a:p>
        </p:txBody>
      </p:sp>
      <p:sp>
        <p:nvSpPr>
          <p:cNvPr id="666" name="Google Shape;666;g2adbe2891cd_0_1"/>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667" name="Google Shape;667;g2adbe2891cd_0_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668" name="Google Shape;668;g2adbe2891cd_0_1"/>
          <p:cNvSpPr txBox="1"/>
          <p:nvPr/>
        </p:nvSpPr>
        <p:spPr>
          <a:xfrm>
            <a:off x="695400" y="5883050"/>
            <a:ext cx="108012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a:solidFill>
                  <a:srgbClr val="222222"/>
                </a:solidFill>
                <a:highlight>
                  <a:srgbClr val="FFFFFF"/>
                </a:highlight>
              </a:rPr>
              <a:t>Leusmann, J., Wiese, J., Ziarko, M., &amp; Mayer, S. (2023, December). Investigating Opportunities for Active Smart Assistants to Initiate Interactions With Users. In </a:t>
            </a:r>
            <a:r>
              <a:rPr lang="en-US" sz="800" i="1">
                <a:solidFill>
                  <a:srgbClr val="222222"/>
                </a:solidFill>
                <a:highlight>
                  <a:srgbClr val="FFFFFF"/>
                </a:highlight>
              </a:rPr>
              <a:t>Proceedings of the 22nd International Conference on Mobile and Ubiquitous Multimedia</a:t>
            </a:r>
            <a:r>
              <a:rPr lang="en-US" sz="800">
                <a:solidFill>
                  <a:srgbClr val="222222"/>
                </a:solidFill>
                <a:highlight>
                  <a:srgbClr val="FFFFFF"/>
                </a:highlight>
              </a:rPr>
              <a:t> (pp. 495-498).</a:t>
            </a:r>
            <a:endParaRPr sz="800"/>
          </a:p>
        </p:txBody>
      </p:sp>
      <p:pic>
        <p:nvPicPr>
          <p:cNvPr id="669" name="Google Shape;669;g2adbe2891cd_0_1" title="MUM2023_Video_143.mp4">
            <a:hlinkClick r:id="rId3"/>
          </p:cNvPr>
          <p:cNvPicPr preferRelativeResize="0"/>
          <p:nvPr/>
        </p:nvPicPr>
        <p:blipFill>
          <a:blip r:embed="rId4">
            <a:alphaModFix/>
          </a:blip>
          <a:stretch>
            <a:fillRect/>
          </a:stretch>
        </p:blipFill>
        <p:spPr>
          <a:xfrm>
            <a:off x="5104750" y="1089100"/>
            <a:ext cx="6391916" cy="4793950"/>
          </a:xfrm>
          <a:prstGeom prst="rect">
            <a:avLst/>
          </a:prstGeom>
          <a:noFill/>
          <a:ln>
            <a:noFill/>
          </a:ln>
        </p:spPr>
      </p:pic>
      <p:sp>
        <p:nvSpPr>
          <p:cNvPr id="670" name="Google Shape;670;g2adbe2891cd_0_1"/>
          <p:cNvSpPr txBox="1">
            <a:spLocks noGrp="1"/>
          </p:cNvSpPr>
          <p:nvPr>
            <p:ph type="body" idx="3"/>
          </p:nvPr>
        </p:nvSpPr>
        <p:spPr>
          <a:xfrm>
            <a:off x="695324" y="1592275"/>
            <a:ext cx="3275400" cy="45372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r>
              <a:rPr lang="en-US"/>
              <a:t>When should the robot interrupt?</a:t>
            </a:r>
            <a:endParaRPr/>
          </a:p>
          <a:p>
            <a:pPr marL="285750" lvl="0" indent="-285750" algn="l" rtl="0">
              <a:spcBef>
                <a:spcPts val="1100"/>
              </a:spcBef>
              <a:spcAft>
                <a:spcPts val="0"/>
              </a:spcAft>
              <a:buSzPts val="2400"/>
              <a:buChar char="▪"/>
            </a:pPr>
            <a:r>
              <a:rPr lang="en-US"/>
              <a:t>How should the robot interrupt?</a:t>
            </a:r>
            <a:endParaRPr/>
          </a:p>
          <a:p>
            <a:pPr marL="285750" lvl="0" indent="-285750" algn="l" rtl="0">
              <a:spcBef>
                <a:spcPts val="1100"/>
              </a:spcBef>
              <a:spcAft>
                <a:spcPts val="0"/>
              </a:spcAft>
              <a:buSzPts val="2400"/>
              <a:buChar char="▪"/>
            </a:pPr>
            <a:r>
              <a:rPr lang="en-US"/>
              <a:t>How often should the robot ask questions? </a:t>
            </a:r>
            <a:endParaRPr/>
          </a:p>
          <a:p>
            <a:pPr marL="0" lvl="0" indent="0" algn="l" rtl="0">
              <a:spcBef>
                <a:spcPts val="1100"/>
              </a:spcBef>
              <a:spcAft>
                <a:spcPts val="0"/>
              </a:spcAft>
              <a:buNone/>
            </a:pPr>
            <a:endParaRPr/>
          </a:p>
          <a:p>
            <a:pPr marL="0" lvl="0" indent="0" algn="l" rtl="0">
              <a:lnSpc>
                <a:spcPct val="90000"/>
              </a:lnSpc>
              <a:spcBef>
                <a:spcPts val="11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animEffect transition="in" filter="fade">
                                      <p:cBhvr>
                                        <p:cTn id="7" dur="10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2ad4a74f2a1_0_1229"/>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Human-Robot Collaboration</a:t>
            </a:r>
            <a:endParaRPr/>
          </a:p>
        </p:txBody>
      </p:sp>
      <p:sp>
        <p:nvSpPr>
          <p:cNvPr id="677" name="Google Shape;677;g2ad4a74f2a1_0_1229"/>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678" name="Google Shape;678;g2ad4a74f2a1_0_122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679" name="Google Shape;679;g2ad4a74f2a1_0_1229"/>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680" name="Google Shape;680;g2ad4a74f2a1_0_1229"/>
          <p:cNvPicPr preferRelativeResize="0"/>
          <p:nvPr/>
        </p:nvPicPr>
        <p:blipFill rotWithShape="1">
          <a:blip r:embed="rId3">
            <a:alphaModFix/>
          </a:blip>
          <a:srcRect r="69706"/>
          <a:stretch/>
        </p:blipFill>
        <p:spPr>
          <a:xfrm>
            <a:off x="695325" y="1592125"/>
            <a:ext cx="2443602" cy="4537201"/>
          </a:xfrm>
          <a:prstGeom prst="rect">
            <a:avLst/>
          </a:prstGeom>
          <a:noFill/>
          <a:ln>
            <a:noFill/>
          </a:ln>
        </p:spPr>
      </p:pic>
      <p:pic>
        <p:nvPicPr>
          <p:cNvPr id="681" name="Google Shape;681;g2ad4a74f2a1_0_1229"/>
          <p:cNvPicPr preferRelativeResize="0"/>
          <p:nvPr/>
        </p:nvPicPr>
        <p:blipFill rotWithShape="1">
          <a:blip r:embed="rId4">
            <a:alphaModFix/>
          </a:blip>
          <a:srcRect r="1565"/>
          <a:stretch/>
        </p:blipFill>
        <p:spPr>
          <a:xfrm>
            <a:off x="4116769" y="1592278"/>
            <a:ext cx="7379755" cy="4537200"/>
          </a:xfrm>
          <a:prstGeom prst="rect">
            <a:avLst/>
          </a:prstGeom>
          <a:noFill/>
          <a:ln>
            <a:noFill/>
          </a:ln>
        </p:spPr>
      </p:pic>
      <p:sp>
        <p:nvSpPr>
          <p:cNvPr id="682" name="Google Shape;682;g2ad4a74f2a1_0_1229"/>
          <p:cNvSpPr/>
          <p:nvPr/>
        </p:nvSpPr>
        <p:spPr>
          <a:xfrm>
            <a:off x="3138925" y="3374125"/>
            <a:ext cx="973200" cy="973200"/>
          </a:xfrm>
          <a:prstGeom prst="mathPlus">
            <a:avLst>
              <a:gd name="adj1" fmla="val 2352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2ad4a74f2a1_0_1057"/>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Human-Robot Handovers</a:t>
            </a:r>
            <a:endParaRPr/>
          </a:p>
        </p:txBody>
      </p:sp>
      <p:sp>
        <p:nvSpPr>
          <p:cNvPr id="689" name="Google Shape;689;g2ad4a74f2a1_0_1057"/>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690" name="Google Shape;690;g2ad4a74f2a1_0_105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691" name="Google Shape;691;g2ad4a74f2a1_0_1057"/>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692" name="Google Shape;692;g2ad4a74f2a1_0_1057"/>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r>
              <a:rPr lang="en-US"/>
              <a:t>One of the most important tasks in Human-Robot Interaction as its needed for almost all collaborative tasks</a:t>
            </a:r>
            <a:endParaRPr/>
          </a:p>
          <a:p>
            <a:pPr marL="285750" lvl="0" indent="-285750" algn="l" rtl="0">
              <a:lnSpc>
                <a:spcPct val="90000"/>
              </a:lnSpc>
              <a:spcBef>
                <a:spcPts val="1100"/>
              </a:spcBef>
              <a:spcAft>
                <a:spcPts val="0"/>
              </a:spcAft>
              <a:buSzPts val="2400"/>
              <a:buChar char="▪"/>
            </a:pPr>
            <a:r>
              <a:rPr lang="en-US"/>
              <a:t>Technical Challenges:</a:t>
            </a:r>
            <a:endParaRPr/>
          </a:p>
          <a:p>
            <a:pPr marL="538162" lvl="1" indent="-180975" algn="l" rtl="0">
              <a:lnSpc>
                <a:spcPct val="90000"/>
              </a:lnSpc>
              <a:spcBef>
                <a:spcPts val="1100"/>
              </a:spcBef>
              <a:spcAft>
                <a:spcPts val="0"/>
              </a:spcAft>
              <a:buSzPts val="1800"/>
              <a:buChar char="▪"/>
            </a:pPr>
            <a:r>
              <a:rPr lang="en-US"/>
              <a:t>How to grab objects? </a:t>
            </a:r>
            <a:endParaRPr/>
          </a:p>
          <a:p>
            <a:pPr marL="538162" lvl="1" indent="-180975" algn="l" rtl="0">
              <a:lnSpc>
                <a:spcPct val="90000"/>
              </a:lnSpc>
              <a:spcBef>
                <a:spcPts val="1100"/>
              </a:spcBef>
              <a:spcAft>
                <a:spcPts val="0"/>
              </a:spcAft>
              <a:buSzPts val="1800"/>
              <a:buChar char="▪"/>
            </a:pPr>
            <a:r>
              <a:rPr lang="en-US"/>
              <a:t>How to hand over objects? </a:t>
            </a:r>
            <a:endParaRPr/>
          </a:p>
          <a:p>
            <a:pPr marL="538162" lvl="1" indent="-180975" algn="l" rtl="0">
              <a:lnSpc>
                <a:spcPct val="90000"/>
              </a:lnSpc>
              <a:spcBef>
                <a:spcPts val="1100"/>
              </a:spcBef>
              <a:spcAft>
                <a:spcPts val="0"/>
              </a:spcAft>
              <a:buSzPts val="1800"/>
              <a:buChar char="▪"/>
            </a:pPr>
            <a:r>
              <a:rPr lang="en-US"/>
              <a:t>Tracking the human hand? </a:t>
            </a:r>
            <a:endParaRPr/>
          </a:p>
          <a:p>
            <a:pPr marL="538162" lvl="1" indent="-180975" algn="l" rtl="0">
              <a:lnSpc>
                <a:spcPct val="90000"/>
              </a:lnSpc>
              <a:spcBef>
                <a:spcPts val="1100"/>
              </a:spcBef>
              <a:spcAft>
                <a:spcPts val="0"/>
              </a:spcAft>
              <a:buSzPts val="1800"/>
              <a:buChar char="▪"/>
            </a:pPr>
            <a:r>
              <a:rPr lang="en-US"/>
              <a:t>How to indicate different stages of the handover? </a:t>
            </a:r>
            <a:endParaRPr/>
          </a:p>
          <a:p>
            <a:pPr marL="538162" lvl="1" indent="-180975" algn="l" rtl="0">
              <a:lnSpc>
                <a:spcPct val="90000"/>
              </a:lnSpc>
              <a:spcBef>
                <a:spcPts val="1100"/>
              </a:spcBef>
              <a:spcAft>
                <a:spcPts val="0"/>
              </a:spcAft>
              <a:buSzPts val="1800"/>
              <a:buChar char="▪"/>
            </a:pPr>
            <a:r>
              <a:rPr lang="en-US"/>
              <a:t>Properties of the objects?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ad4a74f2a1_0_96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293" name="Google Shape;293;g2ad4a74f2a1_0_96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294" name="Google Shape;294;g2ad4a74f2a1_0_96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295" name="Google Shape;295;g2ad4a74f2a1_0_964" descr="Spot provides autonomous data capture for construction and brings automation to the field for efficient data collection. Accurately and frequently capture the reality of your jobsite and act on valuable data insights. Learn more at: https://www.bostondynamics.com/solutions/construction." title="Spot on Site: Construction Solution">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1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2ad4a74f2a1_0_1197"/>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fontScale="90000"/>
          </a:bodyPr>
          <a:lstStyle/>
          <a:p>
            <a:pPr marL="190500" lvl="0" indent="0" algn="l" rtl="0">
              <a:lnSpc>
                <a:spcPct val="91283"/>
              </a:lnSpc>
              <a:spcBef>
                <a:spcPts val="600"/>
              </a:spcBef>
              <a:spcAft>
                <a:spcPts val="900"/>
              </a:spcAft>
              <a:buClr>
                <a:schemeClr val="dk1"/>
              </a:buClr>
              <a:buSzPct val="26506"/>
              <a:buFont typeface="Arial"/>
              <a:buNone/>
            </a:pPr>
            <a:r>
              <a:rPr lang="en-US" sz="4150">
                <a:highlight>
                  <a:srgbClr val="FFFFFF"/>
                </a:highlight>
              </a:rPr>
              <a:t>Learning Human-to-Robot Handovers from Point Clouds</a:t>
            </a:r>
            <a:endParaRPr/>
          </a:p>
        </p:txBody>
      </p:sp>
      <p:sp>
        <p:nvSpPr>
          <p:cNvPr id="699" name="Google Shape;699;g2ad4a74f2a1_0_1197"/>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700" name="Google Shape;700;g2ad4a74f2a1_0_119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pic>
        <p:nvPicPr>
          <p:cNvPr id="701" name="Google Shape;701;g2ad4a74f2a1_0_1197" descr="CVPR 2023 Paper (Highlight). Project page: https://handover-sim2real.github.io/ &#10;&#10;Abstract: We propose the first framework to learn control policies for vision-based human-to-robot handovers, a critical task for human-robot interaction. While research in Embodied AI has made significant progress in training robot agents in simulated environments, interacting with humans remains challenging due to the difficulties of simulating humans. Fortunately, recent research has developed realistic simulated environments for human-to-robot handovers. Leveraging this result, we introduce a method that is trained with a human-in-the-loop via a two-stage teacher-student framework that uses motion and grasp planning, reinforcement learning, and self-supervision. We show significant performance gains over baselines on a simulation benchmark, sim-to-sim transfer and sim-to-real transfer.&#10;&#10;Video content:&#10;00:00 Intro&#10;00:54 Method&#10;03:13 Results&#10;04:26 Summary" title="Learning Human-to-Robot Handovers from Point Clouds">
            <a:hlinkClick r:id="rId3"/>
          </p:cNvPr>
          <p:cNvPicPr preferRelativeResize="0"/>
          <p:nvPr/>
        </p:nvPicPr>
        <p:blipFill>
          <a:blip r:embed="rId4">
            <a:alphaModFix/>
          </a:blip>
          <a:stretch>
            <a:fillRect/>
          </a:stretch>
        </p:blipFill>
        <p:spPr>
          <a:xfrm>
            <a:off x="695325" y="1089100"/>
            <a:ext cx="8960445" cy="5040250"/>
          </a:xfrm>
          <a:prstGeom prst="rect">
            <a:avLst/>
          </a:prstGeom>
          <a:noFill/>
          <a:ln>
            <a:noFill/>
          </a:ln>
        </p:spPr>
      </p:pic>
      <p:sp>
        <p:nvSpPr>
          <p:cNvPr id="702" name="Google Shape;702;g2ad4a74f2a1_0_1197"/>
          <p:cNvSpPr txBox="1"/>
          <p:nvPr/>
        </p:nvSpPr>
        <p:spPr>
          <a:xfrm>
            <a:off x="9655775" y="4959650"/>
            <a:ext cx="18408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222222"/>
                </a:solidFill>
                <a:highlight>
                  <a:srgbClr val="FFFFFF"/>
                </a:highlight>
              </a:rPr>
              <a:t>Christen, S., Yang, W., Pérez-D’Arpino, C., Hilliges, O., Fox, D., &amp; Chao, Y. W. (2023). Learning Human-to-Robot Handovers from Point Clouds. In </a:t>
            </a:r>
            <a:r>
              <a:rPr lang="en-US" sz="800" i="1">
                <a:solidFill>
                  <a:srgbClr val="222222"/>
                </a:solidFill>
                <a:highlight>
                  <a:srgbClr val="FFFFFF"/>
                </a:highlight>
              </a:rPr>
              <a:t>Proceedings of the IEEE/CVF Conference on Computer Vision and Pattern Recognition</a:t>
            </a:r>
            <a:r>
              <a:rPr lang="en-US" sz="800">
                <a:solidFill>
                  <a:srgbClr val="222222"/>
                </a:solidFill>
                <a:highlight>
                  <a:srgbClr val="FFFFFF"/>
                </a:highlight>
              </a:rPr>
              <a:t> (pp. 9654-9664).</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1"/>
                                        </p:tgtEl>
                                        <p:attrNameLst>
                                          <p:attrName>style.visibility</p:attrName>
                                        </p:attrNameLst>
                                      </p:cBhvr>
                                      <p:to>
                                        <p:strVal val="visible"/>
                                      </p:to>
                                    </p:set>
                                    <p:animEffect transition="in" filter="fade">
                                      <p:cBhvr>
                                        <p:cTn id="7" dur="1000"/>
                                        <p:tgtEl>
                                          <p:spTgt spid="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2ad4a74f2a1_0_1247"/>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 Database for Kitchen Objects: Investigating Danger Perception in the Context of Human-Robot Interaction </a:t>
            </a:r>
            <a:endParaRPr/>
          </a:p>
        </p:txBody>
      </p:sp>
      <p:sp>
        <p:nvSpPr>
          <p:cNvPr id="709" name="Google Shape;709;g2ad4a74f2a1_0_1247"/>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710" name="Google Shape;710;g2ad4a74f2a1_0_124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711" name="Google Shape;711;g2ad4a74f2a1_0_1247"/>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712" name="Google Shape;712;g2ad4a74f2a1_0_1247"/>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100"/>
              </a:spcBef>
              <a:spcAft>
                <a:spcPts val="0"/>
              </a:spcAft>
              <a:buSzPts val="2400"/>
              <a:buChar char="▪"/>
            </a:pPr>
            <a:r>
              <a:rPr lang="en-US"/>
              <a:t>Dataset of 153 kitchen objects</a:t>
            </a:r>
            <a:endParaRPr/>
          </a:p>
        </p:txBody>
      </p:sp>
      <p:pic>
        <p:nvPicPr>
          <p:cNvPr id="713" name="Google Shape;713;g2ad4a74f2a1_0_1247" descr="Ein Bild, das Logo, Kalender enthält.&#10;&#10;Automatisch generierte Beschreibung"/>
          <p:cNvPicPr preferRelativeResize="0"/>
          <p:nvPr/>
        </p:nvPicPr>
        <p:blipFill rotWithShape="1">
          <a:blip r:embed="rId3">
            <a:alphaModFix/>
          </a:blip>
          <a:srcRect/>
          <a:stretch/>
        </p:blipFill>
        <p:spPr>
          <a:xfrm>
            <a:off x="695325" y="2029105"/>
            <a:ext cx="10801204" cy="41003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2ad4a74f2a1_0_1293"/>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A Database for Kitchen Objects: Investigating Danger Perception in the Context of Human-Robot Interaction </a:t>
            </a:r>
            <a:endParaRPr/>
          </a:p>
        </p:txBody>
      </p:sp>
      <p:sp>
        <p:nvSpPr>
          <p:cNvPr id="720" name="Google Shape;720;g2ad4a74f2a1_0_1293"/>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721" name="Google Shape;721;g2ad4a74f2a1_0_129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722" name="Google Shape;722;g2ad4a74f2a1_0_1293"/>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Results</a:t>
            </a:r>
            <a:endParaRPr/>
          </a:p>
        </p:txBody>
      </p:sp>
      <p:pic>
        <p:nvPicPr>
          <p:cNvPr id="723" name="Google Shape;723;g2ad4a74f2a1_0_1293" descr="Ein Bild, das Diagramm enthält.&#10;&#10;Automatisch generierte Beschreibung"/>
          <p:cNvPicPr preferRelativeResize="0"/>
          <p:nvPr/>
        </p:nvPicPr>
        <p:blipFill rotWithShape="1">
          <a:blip r:embed="rId3">
            <a:alphaModFix/>
          </a:blip>
          <a:srcRect/>
          <a:stretch/>
        </p:blipFill>
        <p:spPr>
          <a:xfrm>
            <a:off x="695325" y="1592275"/>
            <a:ext cx="3546526" cy="4537204"/>
          </a:xfrm>
          <a:prstGeom prst="rect">
            <a:avLst/>
          </a:prstGeom>
          <a:noFill/>
          <a:ln>
            <a:noFill/>
          </a:ln>
        </p:spPr>
      </p:pic>
      <p:sp>
        <p:nvSpPr>
          <p:cNvPr id="724" name="Google Shape;724;g2ad4a74f2a1_0_1293"/>
          <p:cNvSpPr txBox="1"/>
          <p:nvPr/>
        </p:nvSpPr>
        <p:spPr>
          <a:xfrm>
            <a:off x="8208324" y="5593143"/>
            <a:ext cx="35754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Familiari</a:t>
            </a:r>
            <a:r>
              <a:rPr lang="en-US" sz="1100"/>
              <a:t>ty</a:t>
            </a:r>
            <a:endParaRPr/>
          </a:p>
        </p:txBody>
      </p:sp>
      <p:grpSp>
        <p:nvGrpSpPr>
          <p:cNvPr id="725" name="Google Shape;725;g2ad4a74f2a1_0_1293"/>
          <p:cNvGrpSpPr/>
          <p:nvPr/>
        </p:nvGrpSpPr>
        <p:grpSpPr>
          <a:xfrm>
            <a:off x="8081921" y="1781793"/>
            <a:ext cx="3701989" cy="3701989"/>
            <a:chOff x="5029010" y="1348571"/>
            <a:chExt cx="1827692" cy="1827692"/>
          </a:xfrm>
        </p:grpSpPr>
        <p:pic>
          <p:nvPicPr>
            <p:cNvPr id="726" name="Google Shape;726;g2ad4a74f2a1_0_1293" descr="Ein Bild, das Diagramm enthält.&#10;&#10;Automatisch generierte Beschreibung"/>
            <p:cNvPicPr preferRelativeResize="0"/>
            <p:nvPr/>
          </p:nvPicPr>
          <p:blipFill rotWithShape="1">
            <a:blip r:embed="rId4">
              <a:alphaModFix/>
            </a:blip>
            <a:srcRect/>
            <a:stretch/>
          </p:blipFill>
          <p:spPr>
            <a:xfrm>
              <a:off x="5029010" y="1348571"/>
              <a:ext cx="1827692" cy="1827692"/>
            </a:xfrm>
            <a:prstGeom prst="rect">
              <a:avLst/>
            </a:prstGeom>
            <a:noFill/>
            <a:ln>
              <a:noFill/>
            </a:ln>
          </p:spPr>
        </p:pic>
        <p:pic>
          <p:nvPicPr>
            <p:cNvPr id="727" name="Google Shape;727;g2ad4a74f2a1_0_1293" descr="Ein Bild, das Diagramm enthält.&#10;&#10;Automatisch generierte Beschreibung"/>
            <p:cNvPicPr preferRelativeResize="0"/>
            <p:nvPr/>
          </p:nvPicPr>
          <p:blipFill rotWithShape="1">
            <a:blip r:embed="rId5">
              <a:alphaModFix/>
            </a:blip>
            <a:srcRect b="64670"/>
            <a:stretch/>
          </p:blipFill>
          <p:spPr>
            <a:xfrm>
              <a:off x="5029010" y="1348571"/>
              <a:ext cx="1827692" cy="645707"/>
            </a:xfrm>
            <a:prstGeom prst="rect">
              <a:avLst/>
            </a:prstGeom>
            <a:noFill/>
            <a:ln>
              <a:noFill/>
            </a:ln>
          </p:spPr>
        </p:pic>
      </p:grpSp>
      <p:sp>
        <p:nvSpPr>
          <p:cNvPr id="728" name="Google Shape;728;g2ad4a74f2a1_0_1293"/>
          <p:cNvSpPr txBox="1"/>
          <p:nvPr/>
        </p:nvSpPr>
        <p:spPr>
          <a:xfrm>
            <a:off x="4506325" y="5593143"/>
            <a:ext cx="35754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Owning</a:t>
            </a:r>
            <a:endParaRPr/>
          </a:p>
        </p:txBody>
      </p:sp>
      <p:pic>
        <p:nvPicPr>
          <p:cNvPr id="729" name="Google Shape;729;g2ad4a74f2a1_0_1293" descr="Ein Bild, das Diagramm enthält.&#10;&#10;Automatisch generierte Beschreibung"/>
          <p:cNvPicPr preferRelativeResize="0"/>
          <p:nvPr/>
        </p:nvPicPr>
        <p:blipFill rotWithShape="1">
          <a:blip r:embed="rId6">
            <a:alphaModFix/>
          </a:blip>
          <a:srcRect/>
          <a:stretch/>
        </p:blipFill>
        <p:spPr>
          <a:xfrm>
            <a:off x="4506325" y="1784680"/>
            <a:ext cx="3701997" cy="370197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2ad4a74f2a1_0_1188"/>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Timing in Human-Robot Handovers</a:t>
            </a:r>
            <a:endParaRPr/>
          </a:p>
        </p:txBody>
      </p:sp>
      <p:sp>
        <p:nvSpPr>
          <p:cNvPr id="736" name="Google Shape;736;g2ad4a74f2a1_0_1188"/>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737" name="Google Shape;737;g2ad4a74f2a1_0_118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738" name="Google Shape;738;g2ad4a74f2a1_0_1188"/>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739" name="Google Shape;739;g2ad4a74f2a1_0_1188" descr="We present a system for fast and robust handovers with a robot character, together with a user study investigating the effect of robot speed and reaction time on perceived interaction quality. The system can match and exceed human speeds and confirms that users prefer human-level timing.&#10;&#10;The system has the appearance of a robot character, with a bear-like head and a soft anthropomorphic hand and uses Bezier curves to achieve smooth minimum-jerk motions. Fast timing is enabled by low latency motion capture and real-time trajectory generation: the robot initially moves towards an expected handover location and the trajectory is updated on-the-fly to converge smoothly to the actual handover location. A hybrid automaton provides robustness to failure and unexpected human actions.&#10;&#10;In a 3×3 user study, we vary the speed of the robot and add variable sensorimotor delays. We evaluate the social perception of the robot using the Robot Social Attribute Scale (RoSAS). Inclusion of a small delay, mimicking the delay of the human sensorimotor system, leads to an improvement in perceived qualities over both no delay and long delay conditions. Specifically, with no delay the robot is perceived as more discomforting and with a long delay, it is perceived as less warm.&#10;&#10;Link to publication page: https://la.disneyresearch.com/publication/fast-handovers-with-a-robot-character-small-sensorimotor-delays-improve-perceived-qualities/" title="Fast Handovers with a Robot Character: Small Sensorimotor Delays Improve Perceived Qualities">
            <a:hlinkClick r:id="rId3"/>
          </p:cNvPr>
          <p:cNvPicPr preferRelativeResize="0"/>
          <p:nvPr/>
        </p:nvPicPr>
        <p:blipFill>
          <a:blip r:embed="rId4">
            <a:alphaModFix/>
          </a:blip>
          <a:stretch>
            <a:fillRect/>
          </a:stretch>
        </p:blipFill>
        <p:spPr>
          <a:xfrm>
            <a:off x="695325" y="1089025"/>
            <a:ext cx="9152489" cy="5148275"/>
          </a:xfrm>
          <a:prstGeom prst="rect">
            <a:avLst/>
          </a:prstGeom>
          <a:noFill/>
          <a:ln>
            <a:noFill/>
          </a:ln>
        </p:spPr>
      </p:pic>
      <p:sp>
        <p:nvSpPr>
          <p:cNvPr id="740" name="Google Shape;740;g2ad4a74f2a1_0_1188"/>
          <p:cNvSpPr txBox="1"/>
          <p:nvPr/>
        </p:nvSpPr>
        <p:spPr>
          <a:xfrm>
            <a:off x="9847825" y="5313900"/>
            <a:ext cx="2344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222222"/>
                </a:solidFill>
                <a:highlight>
                  <a:srgbClr val="FFFFFF"/>
                </a:highlight>
              </a:rPr>
              <a:t>Pan, M. K., Knoop, E., Bächer, M., &amp; Niemeyer, G. (2019, November). Fast handovers with a robot character: Small sensorimotor delays improve perceived qualities. In </a:t>
            </a:r>
            <a:r>
              <a:rPr lang="en-US" sz="800" i="1">
                <a:solidFill>
                  <a:srgbClr val="222222"/>
                </a:solidFill>
                <a:highlight>
                  <a:srgbClr val="FFFFFF"/>
                </a:highlight>
              </a:rPr>
              <a:t>2019 IEEE/RSJ International Conference on Intelligent Robots and Systems (IROS)</a:t>
            </a:r>
            <a:r>
              <a:rPr lang="en-US" sz="800">
                <a:solidFill>
                  <a:srgbClr val="222222"/>
                </a:solidFill>
                <a:highlight>
                  <a:srgbClr val="FFFFFF"/>
                </a:highlight>
              </a:rPr>
              <a:t> (pp. 6735-6741). IEEE.</a:t>
            </a:r>
            <a:endParaRPr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10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ad4a74f2a1_0_1261"/>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Predictive Human-Robot Handovers</a:t>
            </a:r>
            <a:endParaRPr/>
          </a:p>
        </p:txBody>
      </p:sp>
      <p:sp>
        <p:nvSpPr>
          <p:cNvPr id="747" name="Google Shape;747;g2ad4a74f2a1_0_1261"/>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748" name="Google Shape;748;g2ad4a74f2a1_0_126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749" name="Google Shape;749;g2ad4a74f2a1_0_1261"/>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Motivation</a:t>
            </a:r>
            <a:endParaRPr/>
          </a:p>
        </p:txBody>
      </p:sp>
      <p:sp>
        <p:nvSpPr>
          <p:cNvPr id="750" name="Google Shape;750;g2ad4a74f2a1_0_1261"/>
          <p:cNvSpPr txBox="1">
            <a:spLocks noGrp="1"/>
          </p:cNvSpPr>
          <p:nvPr>
            <p:ph type="body" idx="3"/>
          </p:nvPr>
        </p:nvSpPr>
        <p:spPr>
          <a:xfrm>
            <a:off x="695325" y="1592275"/>
            <a:ext cx="44766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100"/>
              </a:spcBef>
              <a:spcAft>
                <a:spcPts val="0"/>
              </a:spcAft>
              <a:buSzPts val="2400"/>
              <a:buChar char="▪"/>
            </a:pPr>
            <a:r>
              <a:rPr lang="en-US"/>
              <a:t>Goal: Figure out what timing humans prefer for the robot to start moving when the human hands over an object to the robot</a:t>
            </a:r>
            <a:endParaRPr/>
          </a:p>
          <a:p>
            <a:pPr marL="285750" lvl="0" indent="-285750" algn="l" rtl="0">
              <a:lnSpc>
                <a:spcPct val="90000"/>
              </a:lnSpc>
              <a:spcBef>
                <a:spcPts val="1100"/>
              </a:spcBef>
              <a:spcAft>
                <a:spcPts val="0"/>
              </a:spcAft>
              <a:buSzPts val="2400"/>
              <a:buChar char="▪"/>
            </a:pPr>
            <a:r>
              <a:rPr lang="en-US"/>
              <a:t>Prediction &amp; classification model for human handovers based on human motion data</a:t>
            </a:r>
            <a:endParaRPr/>
          </a:p>
          <a:p>
            <a:pPr marL="285750" lvl="0" indent="-285750" algn="l" rtl="0">
              <a:lnSpc>
                <a:spcPct val="90000"/>
              </a:lnSpc>
              <a:spcBef>
                <a:spcPts val="1100"/>
              </a:spcBef>
              <a:spcAft>
                <a:spcPts val="0"/>
              </a:spcAft>
              <a:buSzPts val="2400"/>
              <a:buChar char="▪"/>
            </a:pPr>
            <a:r>
              <a:rPr lang="en-US"/>
              <a:t>5 different conditions: very early detection, early detection, intermediate detection, late detection, very late detection</a:t>
            </a:r>
            <a:endParaRPr/>
          </a:p>
        </p:txBody>
      </p:sp>
      <p:pic>
        <p:nvPicPr>
          <p:cNvPr id="751" name="Google Shape;751;g2ad4a74f2a1_0_1261"/>
          <p:cNvPicPr preferRelativeResize="0"/>
          <p:nvPr/>
        </p:nvPicPr>
        <p:blipFill>
          <a:blip r:embed="rId3">
            <a:alphaModFix/>
          </a:blip>
          <a:stretch>
            <a:fillRect/>
          </a:stretch>
        </p:blipFill>
        <p:spPr>
          <a:xfrm>
            <a:off x="5171925" y="1365275"/>
            <a:ext cx="6324600" cy="47148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2ad4a74f2a1_0_1238"/>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Predictive Human-Robot Handovers</a:t>
            </a:r>
            <a:endParaRPr/>
          </a:p>
        </p:txBody>
      </p:sp>
      <p:sp>
        <p:nvSpPr>
          <p:cNvPr id="758" name="Google Shape;758;g2ad4a74f2a1_0_1238"/>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759" name="Google Shape;759;g2ad4a74f2a1_0_123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760" name="Google Shape;760;g2ad4a74f2a1_0_1238"/>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Study</a:t>
            </a:r>
            <a:endParaRPr/>
          </a:p>
        </p:txBody>
      </p:sp>
      <p:sp>
        <p:nvSpPr>
          <p:cNvPr id="761" name="Google Shape;761;g2ad4a74f2a1_0_1238"/>
          <p:cNvSpPr txBox="1">
            <a:spLocks noGrp="1"/>
          </p:cNvSpPr>
          <p:nvPr>
            <p:ph type="body" idx="3"/>
          </p:nvPr>
        </p:nvSpPr>
        <p:spPr>
          <a:xfrm>
            <a:off x="8231050" y="2129825"/>
            <a:ext cx="3960900" cy="4749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1100"/>
              </a:spcBef>
              <a:spcAft>
                <a:spcPts val="0"/>
              </a:spcAft>
              <a:buNone/>
            </a:pPr>
            <a:r>
              <a:rPr lang="en-US"/>
              <a:t>Prediction</a:t>
            </a:r>
            <a:endParaRPr/>
          </a:p>
        </p:txBody>
      </p:sp>
      <p:pic>
        <p:nvPicPr>
          <p:cNvPr id="762" name="Google Shape;762;g2ad4a74f2a1_0_1238" title="very_early_detection.mp4">
            <a:hlinkClick r:id="rId3"/>
          </p:cNvPr>
          <p:cNvPicPr preferRelativeResize="0"/>
          <p:nvPr/>
        </p:nvPicPr>
        <p:blipFill>
          <a:blip r:embed="rId4">
            <a:alphaModFix/>
          </a:blip>
          <a:stretch>
            <a:fillRect/>
          </a:stretch>
        </p:blipFill>
        <p:spPr>
          <a:xfrm>
            <a:off x="8231075" y="2604756"/>
            <a:ext cx="3960826" cy="2970618"/>
          </a:xfrm>
          <a:prstGeom prst="rect">
            <a:avLst/>
          </a:prstGeom>
          <a:noFill/>
          <a:ln>
            <a:noFill/>
          </a:ln>
        </p:spPr>
      </p:pic>
      <p:pic>
        <p:nvPicPr>
          <p:cNvPr id="763" name="Google Shape;763;g2ad4a74f2a1_0_1238" title="intermediate_dection.mp4">
            <a:hlinkClick r:id="rId5"/>
          </p:cNvPr>
          <p:cNvPicPr preferRelativeResize="0"/>
          <p:nvPr/>
        </p:nvPicPr>
        <p:blipFill>
          <a:blip r:embed="rId4">
            <a:alphaModFix/>
          </a:blip>
          <a:stretch>
            <a:fillRect/>
          </a:stretch>
        </p:blipFill>
        <p:spPr>
          <a:xfrm>
            <a:off x="4115550" y="2604725"/>
            <a:ext cx="3960900" cy="2970675"/>
          </a:xfrm>
          <a:prstGeom prst="rect">
            <a:avLst/>
          </a:prstGeom>
          <a:noFill/>
          <a:ln>
            <a:noFill/>
          </a:ln>
        </p:spPr>
      </p:pic>
      <p:pic>
        <p:nvPicPr>
          <p:cNvPr id="764" name="Google Shape;764;g2ad4a74f2a1_0_1238" title="long_delay_detection.mp4">
            <a:hlinkClick r:id="rId6"/>
          </p:cNvPr>
          <p:cNvPicPr preferRelativeResize="0"/>
          <p:nvPr/>
        </p:nvPicPr>
        <p:blipFill>
          <a:blip r:embed="rId4">
            <a:alphaModFix/>
          </a:blip>
          <a:stretch>
            <a:fillRect/>
          </a:stretch>
        </p:blipFill>
        <p:spPr>
          <a:xfrm>
            <a:off x="50" y="2604713"/>
            <a:ext cx="3960900" cy="2970688"/>
          </a:xfrm>
          <a:prstGeom prst="rect">
            <a:avLst/>
          </a:prstGeom>
          <a:noFill/>
          <a:ln>
            <a:noFill/>
          </a:ln>
        </p:spPr>
      </p:pic>
      <p:sp>
        <p:nvSpPr>
          <p:cNvPr id="765" name="Google Shape;765;g2ad4a74f2a1_0_1238"/>
          <p:cNvSpPr txBox="1">
            <a:spLocks noGrp="1"/>
          </p:cNvSpPr>
          <p:nvPr>
            <p:ph type="body" idx="3"/>
          </p:nvPr>
        </p:nvSpPr>
        <p:spPr>
          <a:xfrm>
            <a:off x="4115550" y="2129825"/>
            <a:ext cx="3960900" cy="4749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1100"/>
              </a:spcBef>
              <a:spcAft>
                <a:spcPts val="0"/>
              </a:spcAft>
              <a:buNone/>
            </a:pPr>
            <a:r>
              <a:rPr lang="en-US"/>
              <a:t>No Delay/Prediction</a:t>
            </a:r>
            <a:endParaRPr/>
          </a:p>
        </p:txBody>
      </p:sp>
      <p:sp>
        <p:nvSpPr>
          <p:cNvPr id="766" name="Google Shape;766;g2ad4a74f2a1_0_1238"/>
          <p:cNvSpPr txBox="1">
            <a:spLocks noGrp="1"/>
          </p:cNvSpPr>
          <p:nvPr>
            <p:ph type="body" idx="3"/>
          </p:nvPr>
        </p:nvSpPr>
        <p:spPr>
          <a:xfrm>
            <a:off x="0" y="2129825"/>
            <a:ext cx="3960900" cy="4749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1100"/>
              </a:spcBef>
              <a:spcAft>
                <a:spcPts val="0"/>
              </a:spcAft>
              <a:buNone/>
            </a:pPr>
            <a:r>
              <a:rPr lang="en-US"/>
              <a:t>Delay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1000"/>
                                        <p:tgtEl>
                                          <p:spTgt spid="7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3"/>
                                        </p:tgtEl>
                                        <p:attrNameLst>
                                          <p:attrName>style.visibility</p:attrName>
                                        </p:attrNameLst>
                                      </p:cBhvr>
                                      <p:to>
                                        <p:strVal val="visible"/>
                                      </p:to>
                                    </p:set>
                                    <p:animEffect transition="in" filter="fade">
                                      <p:cBhvr>
                                        <p:cTn id="12" dur="1000"/>
                                        <p:tgtEl>
                                          <p:spTgt spid="7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4"/>
                                        </p:tgtEl>
                                        <p:attrNameLst>
                                          <p:attrName>style.visibility</p:attrName>
                                        </p:attrNameLst>
                                      </p:cBhvr>
                                      <p:to>
                                        <p:strVal val="visible"/>
                                      </p:to>
                                    </p:set>
                                    <p:animEffect transition="in" filter="fade">
                                      <p:cBhvr>
                                        <p:cTn id="17" dur="1000"/>
                                        <p:tgtEl>
                                          <p:spTgt spid="7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2"/>
                                        </p:tgtEl>
                                        <p:attrNameLst>
                                          <p:attrName>style.visibility</p:attrName>
                                        </p:attrNameLst>
                                      </p:cBhvr>
                                      <p:to>
                                        <p:strVal val="visible"/>
                                      </p:to>
                                    </p:set>
                                    <p:animEffect transition="in" filter="fade">
                                      <p:cBhvr>
                                        <p:cTn id="22"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ad4a74f2a1_0_1270"/>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Predictive Human-Robot Handovers</a:t>
            </a:r>
            <a:endParaRPr/>
          </a:p>
        </p:txBody>
      </p:sp>
      <p:sp>
        <p:nvSpPr>
          <p:cNvPr id="773" name="Google Shape;773;g2ad4a74f2a1_0_1270"/>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774" name="Google Shape;774;g2ad4a74f2a1_0_127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775" name="Google Shape;775;g2ad4a74f2a1_0_1270"/>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Results</a:t>
            </a:r>
            <a:endParaRPr/>
          </a:p>
        </p:txBody>
      </p:sp>
      <p:pic>
        <p:nvPicPr>
          <p:cNvPr id="776" name="Google Shape;776;g2ad4a74f2a1_0_1270"/>
          <p:cNvPicPr preferRelativeResize="0"/>
          <p:nvPr/>
        </p:nvPicPr>
        <p:blipFill>
          <a:blip r:embed="rId3">
            <a:alphaModFix/>
          </a:blip>
          <a:stretch>
            <a:fillRect/>
          </a:stretch>
        </p:blipFill>
        <p:spPr>
          <a:xfrm>
            <a:off x="695325" y="1832000"/>
            <a:ext cx="10801199" cy="40906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2acd5be1732_0_126"/>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Proxemics in HRI</a:t>
            </a:r>
            <a:endParaRPr/>
          </a:p>
        </p:txBody>
      </p:sp>
      <p:sp>
        <p:nvSpPr>
          <p:cNvPr id="783" name="Google Shape;783;g2acd5be1732_0_126"/>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784" name="Google Shape;784;g2acd5be1732_0_126"/>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785" name="Google Shape;785;g2acd5be1732_0_126"/>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Nonverbal Communication</a:t>
            </a:r>
            <a:endParaRPr/>
          </a:p>
        </p:txBody>
      </p:sp>
      <p:sp>
        <p:nvSpPr>
          <p:cNvPr id="786" name="Google Shape;786;g2acd5be1732_0_126"/>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r>
              <a:rPr lang="en-US"/>
              <a:t>	Facial expressions</a:t>
            </a:r>
            <a:endParaRPr/>
          </a:p>
          <a:p>
            <a:pPr marL="285750" lvl="0" indent="-285750" algn="l" rtl="0">
              <a:spcBef>
                <a:spcPts val="1100"/>
              </a:spcBef>
              <a:spcAft>
                <a:spcPts val="0"/>
              </a:spcAft>
              <a:buSzPts val="2400"/>
              <a:buChar char="▪"/>
            </a:pPr>
            <a:r>
              <a:rPr lang="en-US"/>
              <a:t>	Gestures</a:t>
            </a:r>
            <a:endParaRPr/>
          </a:p>
          <a:p>
            <a:pPr marL="285750" lvl="0" indent="-285750" algn="l" rtl="0">
              <a:spcBef>
                <a:spcPts val="1100"/>
              </a:spcBef>
              <a:spcAft>
                <a:spcPts val="0"/>
              </a:spcAft>
              <a:buSzPts val="2400"/>
              <a:buChar char="▪"/>
            </a:pPr>
            <a:r>
              <a:rPr lang="en-US"/>
              <a:t>	Paralinguistics</a:t>
            </a:r>
            <a:endParaRPr/>
          </a:p>
          <a:p>
            <a:pPr marL="285750" lvl="0" indent="-285750" algn="l" rtl="0">
              <a:spcBef>
                <a:spcPts val="1100"/>
              </a:spcBef>
              <a:spcAft>
                <a:spcPts val="0"/>
              </a:spcAft>
              <a:buSzPts val="2400"/>
              <a:buChar char="▪"/>
            </a:pPr>
            <a:r>
              <a:rPr lang="en-US"/>
              <a:t>	Body language</a:t>
            </a:r>
            <a:endParaRPr/>
          </a:p>
          <a:p>
            <a:pPr marL="285750" lvl="0" indent="-285750" algn="l" rtl="0">
              <a:spcBef>
                <a:spcPts val="1100"/>
              </a:spcBef>
              <a:spcAft>
                <a:spcPts val="0"/>
              </a:spcAft>
              <a:buSzPts val="2400"/>
              <a:buChar char="▪"/>
            </a:pPr>
            <a:r>
              <a:rPr lang="en-US"/>
              <a:t>	Proxemics or personal space</a:t>
            </a:r>
            <a:endParaRPr/>
          </a:p>
          <a:p>
            <a:pPr marL="285750" lvl="0" indent="-285750" algn="l" rtl="0">
              <a:spcBef>
                <a:spcPts val="1100"/>
              </a:spcBef>
              <a:spcAft>
                <a:spcPts val="0"/>
              </a:spcAft>
              <a:buSzPts val="2400"/>
              <a:buChar char="▪"/>
            </a:pPr>
            <a:r>
              <a:rPr lang="en-US"/>
              <a:t>	Eye gaze, haptics (touch)</a:t>
            </a:r>
            <a:endParaRPr/>
          </a:p>
          <a:p>
            <a:pPr marL="285750" lvl="0" indent="-285750" algn="l" rtl="0">
              <a:spcBef>
                <a:spcPts val="1100"/>
              </a:spcBef>
              <a:spcAft>
                <a:spcPts val="0"/>
              </a:spcAft>
              <a:buSzPts val="2400"/>
              <a:buChar char="▪"/>
            </a:pPr>
            <a:r>
              <a:rPr lang="en-US"/>
              <a:t>	Appearance</a:t>
            </a:r>
            <a:endParaRPr/>
          </a:p>
          <a:p>
            <a:pPr marL="285750" lvl="0" indent="-285750" algn="l" rtl="0">
              <a:lnSpc>
                <a:spcPct val="90000"/>
              </a:lnSpc>
              <a:spcBef>
                <a:spcPts val="1100"/>
              </a:spcBef>
              <a:spcAft>
                <a:spcPts val="0"/>
              </a:spcAft>
              <a:buSzPts val="2400"/>
              <a:buChar char="▪"/>
            </a:pPr>
            <a:r>
              <a:rPr lang="en-US"/>
              <a:t>	Artifacts (objects and images)</a:t>
            </a:r>
            <a:endParaRPr/>
          </a:p>
        </p:txBody>
      </p:sp>
      <p:sp>
        <p:nvSpPr>
          <p:cNvPr id="787" name="Google Shape;787;g2acd5be1732_0_126"/>
          <p:cNvSpPr txBox="1"/>
          <p:nvPr/>
        </p:nvSpPr>
        <p:spPr>
          <a:xfrm>
            <a:off x="826450" y="5660900"/>
            <a:ext cx="926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solidFill>
                  <a:schemeClr val="dk1"/>
                </a:solidFill>
              </a:rPr>
              <a:t>Hall, Judith A., and Mark L. Knapp, eds. </a:t>
            </a:r>
            <a:r>
              <a:rPr lang="en-US" sz="1100" i="1">
                <a:solidFill>
                  <a:schemeClr val="dk1"/>
                </a:solidFill>
              </a:rPr>
              <a:t>Nonverbal communication</a:t>
            </a:r>
            <a:r>
              <a:rPr lang="en-US" sz="1100">
                <a:solidFill>
                  <a:schemeClr val="dk1"/>
                </a:solidFill>
              </a:rPr>
              <a:t>. Vol. 2. Walter de Gruyter, 2013.</a:t>
            </a:r>
            <a:endParaRPr sz="11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2ae1b673055_6_33"/>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Proxemics in HRI</a:t>
            </a:r>
            <a:endParaRPr/>
          </a:p>
        </p:txBody>
      </p:sp>
      <p:sp>
        <p:nvSpPr>
          <p:cNvPr id="794" name="Google Shape;794;g2ae1b673055_6_33"/>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795" name="Google Shape;795;g2ae1b673055_6_33"/>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796" name="Google Shape;796;g2ae1b673055_6_33"/>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Nonverbal Communication</a:t>
            </a:r>
            <a:endParaRPr/>
          </a:p>
        </p:txBody>
      </p:sp>
      <p:sp>
        <p:nvSpPr>
          <p:cNvPr id="797" name="Google Shape;797;g2ae1b673055_6_33"/>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r>
              <a:rPr lang="en-US"/>
              <a:t>	Facial expressions</a:t>
            </a:r>
            <a:endParaRPr/>
          </a:p>
          <a:p>
            <a:pPr marL="285750" lvl="0" indent="-285750" algn="l" rtl="0">
              <a:spcBef>
                <a:spcPts val="1100"/>
              </a:spcBef>
              <a:spcAft>
                <a:spcPts val="0"/>
              </a:spcAft>
              <a:buSzPts val="2400"/>
              <a:buChar char="▪"/>
            </a:pPr>
            <a:r>
              <a:rPr lang="en-US"/>
              <a:t>	Gestures</a:t>
            </a:r>
            <a:endParaRPr/>
          </a:p>
          <a:p>
            <a:pPr marL="285750" lvl="0" indent="-285750" algn="l" rtl="0">
              <a:spcBef>
                <a:spcPts val="1100"/>
              </a:spcBef>
              <a:spcAft>
                <a:spcPts val="0"/>
              </a:spcAft>
              <a:buSzPts val="2400"/>
              <a:buChar char="▪"/>
            </a:pPr>
            <a:r>
              <a:rPr lang="en-US"/>
              <a:t>	Paralinguistics</a:t>
            </a:r>
            <a:endParaRPr/>
          </a:p>
          <a:p>
            <a:pPr marL="285750" lvl="0" indent="-285750" algn="l" rtl="0">
              <a:spcBef>
                <a:spcPts val="1100"/>
              </a:spcBef>
              <a:spcAft>
                <a:spcPts val="0"/>
              </a:spcAft>
              <a:buSzPts val="2400"/>
              <a:buChar char="▪"/>
            </a:pPr>
            <a:r>
              <a:rPr lang="en-US"/>
              <a:t>	Body language</a:t>
            </a:r>
            <a:endParaRPr/>
          </a:p>
          <a:p>
            <a:pPr marL="285750" lvl="0" indent="-285750" algn="l" rtl="0">
              <a:spcBef>
                <a:spcPts val="1100"/>
              </a:spcBef>
              <a:spcAft>
                <a:spcPts val="0"/>
              </a:spcAft>
              <a:buSzPts val="2400"/>
              <a:buChar char="▪"/>
            </a:pPr>
            <a:r>
              <a:rPr lang="en-US"/>
              <a:t>	</a:t>
            </a:r>
            <a:r>
              <a:rPr lang="en-US" b="1"/>
              <a:t>Proxemics or personal space</a:t>
            </a:r>
            <a:endParaRPr b="1"/>
          </a:p>
          <a:p>
            <a:pPr marL="285750" lvl="0" indent="-285750" algn="l" rtl="0">
              <a:spcBef>
                <a:spcPts val="1100"/>
              </a:spcBef>
              <a:spcAft>
                <a:spcPts val="0"/>
              </a:spcAft>
              <a:buSzPts val="2400"/>
              <a:buChar char="▪"/>
            </a:pPr>
            <a:r>
              <a:rPr lang="en-US"/>
              <a:t>	Eye gaze, haptics (touch)</a:t>
            </a:r>
            <a:endParaRPr/>
          </a:p>
          <a:p>
            <a:pPr marL="285750" lvl="0" indent="-285750" algn="l" rtl="0">
              <a:spcBef>
                <a:spcPts val="1100"/>
              </a:spcBef>
              <a:spcAft>
                <a:spcPts val="0"/>
              </a:spcAft>
              <a:buSzPts val="2400"/>
              <a:buChar char="▪"/>
            </a:pPr>
            <a:r>
              <a:rPr lang="en-US"/>
              <a:t>	Appearance</a:t>
            </a:r>
            <a:endParaRPr/>
          </a:p>
          <a:p>
            <a:pPr marL="285750" lvl="0" indent="-285750" algn="l" rtl="0">
              <a:lnSpc>
                <a:spcPct val="90000"/>
              </a:lnSpc>
              <a:spcBef>
                <a:spcPts val="1100"/>
              </a:spcBef>
              <a:spcAft>
                <a:spcPts val="0"/>
              </a:spcAft>
              <a:buSzPts val="2400"/>
              <a:buChar char="▪"/>
            </a:pPr>
            <a:r>
              <a:rPr lang="en-US"/>
              <a:t>	Artifacts (objects and images)</a:t>
            </a:r>
            <a:endParaRPr/>
          </a:p>
        </p:txBody>
      </p:sp>
      <p:sp>
        <p:nvSpPr>
          <p:cNvPr id="798" name="Google Shape;798;g2ae1b673055_6_33"/>
          <p:cNvSpPr txBox="1"/>
          <p:nvPr/>
        </p:nvSpPr>
        <p:spPr>
          <a:xfrm>
            <a:off x="826450" y="5660900"/>
            <a:ext cx="926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solidFill>
                  <a:schemeClr val="dk1"/>
                </a:solidFill>
              </a:rPr>
              <a:t>Hall, Judith A., and Mark L. Knapp, eds. </a:t>
            </a:r>
            <a:r>
              <a:rPr lang="en-US" sz="1100" i="1">
                <a:solidFill>
                  <a:schemeClr val="dk1"/>
                </a:solidFill>
              </a:rPr>
              <a:t>Nonverbal communication</a:t>
            </a:r>
            <a:r>
              <a:rPr lang="en-US" sz="1100">
                <a:solidFill>
                  <a:schemeClr val="dk1"/>
                </a:solidFill>
              </a:rPr>
              <a:t>. Vol. 2. Walter de Gruyter, 2013.</a:t>
            </a:r>
            <a:endParaRPr sz="11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ae1b673055_1_0"/>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Proxemics in HRI</a:t>
            </a:r>
            <a:endParaRPr/>
          </a:p>
        </p:txBody>
      </p:sp>
      <p:sp>
        <p:nvSpPr>
          <p:cNvPr id="805" name="Google Shape;805;g2ae1b673055_1_0"/>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806" name="Google Shape;806;g2ae1b673055_1_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sp>
        <p:nvSpPr>
          <p:cNvPr id="807" name="Google Shape;807;g2ae1b673055_1_0"/>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Origins</a:t>
            </a:r>
            <a:endParaRPr/>
          </a:p>
        </p:txBody>
      </p:sp>
      <p:sp>
        <p:nvSpPr>
          <p:cNvPr id="808" name="Google Shape;808;g2ae1b673055_1_0"/>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100"/>
              </a:spcBef>
              <a:spcAft>
                <a:spcPts val="0"/>
              </a:spcAft>
              <a:buSzPts val="2400"/>
              <a:buChar char="▪"/>
            </a:pPr>
            <a:r>
              <a:rPr lang="en-US"/>
              <a:t>The study of the cultural, behavioral, and sociological aspects of spatial distances between individuals.</a:t>
            </a:r>
            <a:endParaRPr/>
          </a:p>
        </p:txBody>
      </p:sp>
      <p:sp>
        <p:nvSpPr>
          <p:cNvPr id="809" name="Google Shape;809;g2ae1b673055_1_0"/>
          <p:cNvSpPr txBox="1"/>
          <p:nvPr/>
        </p:nvSpPr>
        <p:spPr>
          <a:xfrm>
            <a:off x="379425" y="5722400"/>
            <a:ext cx="11665200" cy="582600"/>
          </a:xfrm>
          <a:prstGeom prst="rect">
            <a:avLst/>
          </a:prstGeom>
          <a:noFill/>
          <a:ln>
            <a:noFill/>
          </a:ln>
        </p:spPr>
        <p:txBody>
          <a:bodyPr spcFirstLastPara="1" wrap="square" lIns="91425" tIns="91425" rIns="91425" bIns="91425" anchor="t" anchorCtr="0">
            <a:spAutoFit/>
          </a:bodyPr>
          <a:lstStyle/>
          <a:p>
            <a:pPr marL="0" marR="50800" lvl="0" indent="0" algn="l" rtl="0">
              <a:lnSpc>
                <a:spcPct val="135000"/>
              </a:lnSpc>
              <a:spcBef>
                <a:spcPts val="0"/>
              </a:spcBef>
              <a:spcAft>
                <a:spcPts val="0"/>
              </a:spcAft>
              <a:buNone/>
            </a:pPr>
            <a:r>
              <a:rPr lang="en-US" sz="1100">
                <a:solidFill>
                  <a:schemeClr val="dk1"/>
                </a:solidFill>
              </a:rPr>
              <a:t>The American Heritage® Dictionary of the English Language, 5th Edition.</a:t>
            </a:r>
            <a:endParaRPr sz="1100">
              <a:solidFill>
                <a:schemeClr val="dk1"/>
              </a:solidFill>
            </a:endParaRPr>
          </a:p>
          <a:p>
            <a:pPr marL="0" marR="50800" lvl="0" indent="0" algn="l" rtl="0">
              <a:lnSpc>
                <a:spcPct val="135000"/>
              </a:lnSpc>
              <a:spcBef>
                <a:spcPts val="0"/>
              </a:spcBef>
              <a:spcAft>
                <a:spcPts val="0"/>
              </a:spcAft>
              <a:buNone/>
            </a:pPr>
            <a:r>
              <a:rPr lang="en-US" sz="1100">
                <a:solidFill>
                  <a:schemeClr val="dk1"/>
                </a:solidFill>
              </a:rPr>
              <a:t>Edward Twitchell Hall. 1966. </a:t>
            </a:r>
            <a:r>
              <a:rPr lang="en-US" sz="1100" i="1">
                <a:solidFill>
                  <a:schemeClr val="dk1"/>
                </a:solidFill>
              </a:rPr>
              <a:t>The hidden dimension</a:t>
            </a:r>
            <a:r>
              <a:rPr lang="en-US" sz="1100">
                <a:solidFill>
                  <a:schemeClr val="dk1"/>
                </a:solidFill>
              </a:rPr>
              <a:t> (Anchor Books, 1990 ed.). Doubleday, New York.</a:t>
            </a:r>
            <a:endParaRPr sz="1100">
              <a:solidFill>
                <a:schemeClr val="dk1"/>
              </a:solidFill>
            </a:endParaRPr>
          </a:p>
        </p:txBody>
      </p:sp>
      <p:grpSp>
        <p:nvGrpSpPr>
          <p:cNvPr id="810" name="Google Shape;810;g2ae1b673055_1_0"/>
          <p:cNvGrpSpPr/>
          <p:nvPr/>
        </p:nvGrpSpPr>
        <p:grpSpPr>
          <a:xfrm>
            <a:off x="1790632" y="2452843"/>
            <a:ext cx="8209254" cy="3046323"/>
            <a:chOff x="2074725" y="2492925"/>
            <a:chExt cx="8274623" cy="3174575"/>
          </a:xfrm>
        </p:grpSpPr>
        <p:pic>
          <p:nvPicPr>
            <p:cNvPr id="811" name="Google Shape;811;g2ae1b673055_1_0"/>
            <p:cNvPicPr preferRelativeResize="0"/>
            <p:nvPr/>
          </p:nvPicPr>
          <p:blipFill rotWithShape="1">
            <a:blip r:embed="rId3">
              <a:alphaModFix/>
            </a:blip>
            <a:srcRect b="38732"/>
            <a:stretch/>
          </p:blipFill>
          <p:spPr>
            <a:xfrm>
              <a:off x="2074725" y="2492925"/>
              <a:ext cx="8274623" cy="3174575"/>
            </a:xfrm>
            <a:prstGeom prst="rect">
              <a:avLst/>
            </a:prstGeom>
            <a:noFill/>
            <a:ln>
              <a:noFill/>
            </a:ln>
          </p:spPr>
        </p:pic>
        <p:sp>
          <p:nvSpPr>
            <p:cNvPr id="812" name="Google Shape;812;g2ae1b673055_1_0"/>
            <p:cNvSpPr/>
            <p:nvPr/>
          </p:nvSpPr>
          <p:spPr>
            <a:xfrm>
              <a:off x="3266775" y="3236625"/>
              <a:ext cx="606900" cy="156000"/>
            </a:xfrm>
            <a:prstGeom prst="rect">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3" name="Google Shape;813;g2ae1b673055_1_0"/>
            <p:cNvSpPr/>
            <p:nvPr/>
          </p:nvSpPr>
          <p:spPr>
            <a:xfrm>
              <a:off x="3873675" y="3236625"/>
              <a:ext cx="931200" cy="156000"/>
            </a:xfrm>
            <a:prstGeom prst="rect">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4" name="Google Shape;814;g2ae1b673055_1_0"/>
            <p:cNvSpPr/>
            <p:nvPr/>
          </p:nvSpPr>
          <p:spPr>
            <a:xfrm>
              <a:off x="4804925" y="3236625"/>
              <a:ext cx="1952700" cy="156000"/>
            </a:xfrm>
            <a:prstGeom prst="rect">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5" name="Google Shape;815;g2ae1b673055_1_0"/>
            <p:cNvSpPr/>
            <p:nvPr/>
          </p:nvSpPr>
          <p:spPr>
            <a:xfrm>
              <a:off x="6757625" y="3236625"/>
              <a:ext cx="2737800" cy="156000"/>
            </a:xfrm>
            <a:prstGeom prst="rect">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6" name="Google Shape;816;g2ae1b673055_1_0"/>
            <p:cNvSpPr txBox="1"/>
            <p:nvPr/>
          </p:nvSpPr>
          <p:spPr>
            <a:xfrm>
              <a:off x="3707275" y="2784275"/>
              <a:ext cx="606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000FF"/>
                  </a:solidFill>
                </a:rPr>
                <a:t>45</a:t>
              </a:r>
              <a:endParaRPr sz="1200">
                <a:solidFill>
                  <a:srgbClr val="0000FF"/>
                </a:solidFill>
              </a:endParaRPr>
            </a:p>
          </p:txBody>
        </p:sp>
        <p:sp>
          <p:nvSpPr>
            <p:cNvPr id="817" name="Google Shape;817;g2ae1b673055_1_0"/>
            <p:cNvSpPr txBox="1"/>
            <p:nvPr/>
          </p:nvSpPr>
          <p:spPr>
            <a:xfrm>
              <a:off x="4597375" y="2784275"/>
              <a:ext cx="606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000FF"/>
                  </a:solidFill>
                </a:rPr>
                <a:t>120</a:t>
              </a:r>
              <a:endParaRPr sz="1200">
                <a:solidFill>
                  <a:srgbClr val="0000FF"/>
                </a:solidFill>
              </a:endParaRPr>
            </a:p>
          </p:txBody>
        </p:sp>
        <p:sp>
          <p:nvSpPr>
            <p:cNvPr id="818" name="Google Shape;818;g2ae1b673055_1_0"/>
            <p:cNvSpPr txBox="1"/>
            <p:nvPr/>
          </p:nvSpPr>
          <p:spPr>
            <a:xfrm>
              <a:off x="6757500" y="2784275"/>
              <a:ext cx="1086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000FF"/>
                  </a:solidFill>
                </a:rPr>
                <a:t>300 cm</a:t>
              </a:r>
              <a:endParaRPr sz="1200">
                <a:solidFill>
                  <a:srgbClr val="0000FF"/>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ad4a74f2a1_0_557"/>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1800"/>
              <a:buNone/>
            </a:pPr>
            <a:r>
              <a:rPr lang="en-US"/>
              <a:t>Motivation of PhD Topic</a:t>
            </a:r>
            <a:endParaRPr/>
          </a:p>
        </p:txBody>
      </p:sp>
      <p:sp>
        <p:nvSpPr>
          <p:cNvPr id="301" name="Google Shape;301;g2ad4a74f2a1_0_557"/>
          <p:cNvSpPr txBox="1">
            <a:spLocks noGrp="1"/>
          </p:cNvSpPr>
          <p:nvPr>
            <p:ph type="body" idx="2"/>
          </p:nvPr>
        </p:nvSpPr>
        <p:spPr>
          <a:xfrm>
            <a:off x="696000" y="1365600"/>
            <a:ext cx="10800000" cy="362400"/>
          </a:xfrm>
          <a:prstGeom prst="rect">
            <a:avLst/>
          </a:prstGeom>
          <a:noFill/>
          <a:ln>
            <a:noFill/>
          </a:ln>
        </p:spPr>
        <p:txBody>
          <a:bodyPr spcFirstLastPara="1" wrap="square" lIns="0" tIns="0" rIns="0" bIns="0" anchor="ctr" anchorCtr="0">
            <a:normAutofit fontScale="92500" lnSpcReduction="10000"/>
          </a:bodyPr>
          <a:lstStyle/>
          <a:p>
            <a:pPr marL="457200" lvl="0" indent="-228600" algn="l" rtl="0">
              <a:lnSpc>
                <a:spcPct val="90000"/>
              </a:lnSpc>
              <a:spcBef>
                <a:spcPts val="1000"/>
              </a:spcBef>
              <a:spcAft>
                <a:spcPts val="0"/>
              </a:spcAft>
              <a:buSzPts val="2162"/>
              <a:buNone/>
            </a:pPr>
            <a:endParaRPr/>
          </a:p>
        </p:txBody>
      </p:sp>
      <p:pic>
        <p:nvPicPr>
          <p:cNvPr id="302" name="Google Shape;302;g2ad4a74f2a1_0_557"/>
          <p:cNvPicPr preferRelativeResize="0"/>
          <p:nvPr/>
        </p:nvPicPr>
        <p:blipFill rotWithShape="1">
          <a:blip r:embed="rId3">
            <a:alphaModFix/>
          </a:blip>
          <a:srcRect r="1565"/>
          <a:stretch/>
        </p:blipFill>
        <p:spPr>
          <a:xfrm>
            <a:off x="0" y="-637867"/>
            <a:ext cx="12192000" cy="749586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2ade22e9b41_0_11"/>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Proxemics in HRI</a:t>
            </a:r>
            <a:endParaRPr/>
          </a:p>
        </p:txBody>
      </p:sp>
      <p:sp>
        <p:nvSpPr>
          <p:cNvPr id="825" name="Google Shape;825;g2ade22e9b41_0_11"/>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826" name="Google Shape;826;g2ade22e9b41_0_1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
        <p:nvSpPr>
          <p:cNvPr id="827" name="Google Shape;827;g2ade22e9b41_0_11"/>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Personal Space</a:t>
            </a:r>
            <a:endParaRPr/>
          </a:p>
        </p:txBody>
      </p:sp>
      <p:pic>
        <p:nvPicPr>
          <p:cNvPr id="828" name="Google Shape;828;g2ade22e9b41_0_11"/>
          <p:cNvPicPr preferRelativeResize="0"/>
          <p:nvPr/>
        </p:nvPicPr>
        <p:blipFill>
          <a:blip r:embed="rId3">
            <a:alphaModFix/>
          </a:blip>
          <a:stretch>
            <a:fillRect/>
          </a:stretch>
        </p:blipFill>
        <p:spPr>
          <a:xfrm>
            <a:off x="152400" y="1744525"/>
            <a:ext cx="11887203" cy="2702290"/>
          </a:xfrm>
          <a:prstGeom prst="rect">
            <a:avLst/>
          </a:prstGeom>
          <a:noFill/>
          <a:ln>
            <a:noFill/>
          </a:ln>
        </p:spPr>
      </p:pic>
      <p:sp>
        <p:nvSpPr>
          <p:cNvPr id="829" name="Google Shape;829;g2ade22e9b41_0_11"/>
          <p:cNvSpPr txBox="1"/>
          <p:nvPr/>
        </p:nvSpPr>
        <p:spPr>
          <a:xfrm>
            <a:off x="695325" y="5546750"/>
            <a:ext cx="10801200" cy="289500"/>
          </a:xfrm>
          <a:prstGeom prst="rect">
            <a:avLst/>
          </a:prstGeom>
          <a:noFill/>
          <a:ln>
            <a:noFill/>
          </a:ln>
        </p:spPr>
        <p:txBody>
          <a:bodyPr spcFirstLastPara="1" wrap="square" lIns="0" tIns="0" rIns="0" bIns="0" anchor="t" anchorCtr="0">
            <a:spAutoFit/>
          </a:bodyPr>
          <a:lstStyle/>
          <a:p>
            <a:pPr marL="0" marR="50800" lvl="0" indent="0" algn="l" rtl="0">
              <a:lnSpc>
                <a:spcPct val="135000"/>
              </a:lnSpc>
              <a:spcBef>
                <a:spcPts val="0"/>
              </a:spcBef>
              <a:spcAft>
                <a:spcPts val="0"/>
              </a:spcAft>
              <a:buNone/>
            </a:pPr>
            <a:r>
              <a:rPr lang="en-US" sz="800">
                <a:solidFill>
                  <a:schemeClr val="dk1"/>
                </a:solidFill>
              </a:rPr>
              <a:t>Margot M. E. Neggers, Raymond H. Cuijpers, Peter A. M. Ruijten, and Wijnand A. IJsselsteijn. 2022. Determining Shape and Size of Personal Space of a Human when Passed by a Robot. </a:t>
            </a:r>
            <a:r>
              <a:rPr lang="en-US" sz="800" i="1">
                <a:solidFill>
                  <a:schemeClr val="dk1"/>
                </a:solidFill>
              </a:rPr>
              <a:t>Int J of Soc Robotics</a:t>
            </a:r>
            <a:r>
              <a:rPr lang="en-US" sz="800">
                <a:solidFill>
                  <a:schemeClr val="dk1"/>
                </a:solidFill>
              </a:rPr>
              <a:t> 14, 2 (March 2022), 561–572.</a:t>
            </a:r>
            <a:r>
              <a:rPr lang="en-US" sz="800">
                <a:solidFill>
                  <a:schemeClr val="dk1"/>
                </a:solidFill>
                <a:uFill>
                  <a:noFill/>
                </a:uFill>
                <a:hlinkClick r:id="rId4">
                  <a:extLst>
                    <a:ext uri="{A12FA001-AC4F-418D-AE19-62706E023703}">
                      <ahyp:hlinkClr xmlns:ahyp="http://schemas.microsoft.com/office/drawing/2018/hyperlinkcolor" val="tx"/>
                    </a:ext>
                  </a:extLst>
                </a:hlinkClick>
              </a:rPr>
              <a:t> </a:t>
            </a:r>
            <a:r>
              <a:rPr lang="en-US" sz="800" u="sng">
                <a:solidFill>
                  <a:schemeClr val="hlink"/>
                </a:solidFill>
                <a:hlinkClick r:id="rId4"/>
              </a:rPr>
              <a:t>https://doi.org/10.1007/s12369-021-00805-6</a:t>
            </a:r>
            <a:endParaRPr sz="800" u="sng">
              <a:solidFill>
                <a:schemeClr val="hlink"/>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g2add3181053_1_0"/>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Proxemics in HRI</a:t>
            </a:r>
            <a:endParaRPr/>
          </a:p>
        </p:txBody>
      </p:sp>
      <p:sp>
        <p:nvSpPr>
          <p:cNvPr id="836" name="Google Shape;836;g2add3181053_1_0"/>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837" name="Google Shape;837;g2add3181053_1_0"/>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
        <p:nvSpPr>
          <p:cNvPr id="838" name="Google Shape;838;g2add3181053_1_0"/>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839" name="Google Shape;839;g2add3181053_1_0"/>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r>
              <a:rPr lang="en-US"/>
              <a:t>Do we also need this for (non-humanoid) robots?  → Yes</a:t>
            </a:r>
            <a:endParaRPr/>
          </a:p>
          <a:p>
            <a:pPr marL="285750" lvl="0" indent="-285750" algn="l" rtl="0">
              <a:spcBef>
                <a:spcPts val="1100"/>
              </a:spcBef>
              <a:spcAft>
                <a:spcPts val="0"/>
              </a:spcAft>
              <a:buSzPts val="2400"/>
              <a:buChar char="▪"/>
            </a:pPr>
            <a:r>
              <a:rPr lang="en-US"/>
              <a:t>Can we apply the same rules to robots? → 🤷‍♀️ possibly no</a:t>
            </a:r>
            <a:endParaRPr/>
          </a:p>
          <a:p>
            <a:pPr marL="285750" lvl="0" indent="-285750" algn="l" rtl="0">
              <a:spcBef>
                <a:spcPts val="1100"/>
              </a:spcBef>
              <a:spcAft>
                <a:spcPts val="0"/>
              </a:spcAft>
              <a:buSzPts val="2400"/>
              <a:buChar char="▪"/>
            </a:pPr>
            <a:r>
              <a:rPr lang="en-US"/>
              <a:t>Study Designs:</a:t>
            </a:r>
            <a:endParaRPr/>
          </a:p>
          <a:p>
            <a:pPr marL="538162" lvl="1" indent="-180975" algn="l" rtl="0">
              <a:spcBef>
                <a:spcPts val="1100"/>
              </a:spcBef>
              <a:spcAft>
                <a:spcPts val="0"/>
              </a:spcAft>
              <a:buSzPts val="1800"/>
              <a:buChar char="▪"/>
            </a:pPr>
            <a:r>
              <a:rPr lang="en-US"/>
              <a:t>Robot approaches Human [1]</a:t>
            </a:r>
            <a:endParaRPr/>
          </a:p>
          <a:p>
            <a:pPr marL="538162" lvl="1" indent="-180975" algn="l" rtl="0">
              <a:spcBef>
                <a:spcPts val="1100"/>
              </a:spcBef>
              <a:spcAft>
                <a:spcPts val="0"/>
              </a:spcAft>
              <a:buSzPts val="1800"/>
              <a:buChar char="▪"/>
            </a:pPr>
            <a:r>
              <a:rPr lang="en-US"/>
              <a:t>Human stops Robot [2]</a:t>
            </a:r>
            <a:endParaRPr/>
          </a:p>
          <a:p>
            <a:pPr marL="538162" lvl="1" indent="-180975" algn="l" rtl="0">
              <a:spcBef>
                <a:spcPts val="1100"/>
              </a:spcBef>
              <a:spcAft>
                <a:spcPts val="0"/>
              </a:spcAft>
              <a:buSzPts val="1800"/>
              <a:buChar char="▪"/>
            </a:pPr>
            <a:r>
              <a:rPr lang="en-US"/>
              <a:t>Robot passes Human [3]</a:t>
            </a:r>
            <a:endParaRPr/>
          </a:p>
          <a:p>
            <a:pPr marL="538162" lvl="1" indent="-180975" algn="l" rtl="0">
              <a:spcBef>
                <a:spcPts val="1100"/>
              </a:spcBef>
              <a:spcAft>
                <a:spcPts val="0"/>
              </a:spcAft>
              <a:buSzPts val="1800"/>
              <a:buChar char="▪"/>
            </a:pPr>
            <a:r>
              <a:rPr lang="en-US"/>
              <a:t>Robot crosses path with Human [4,5]</a:t>
            </a:r>
            <a:endParaRPr/>
          </a:p>
          <a:p>
            <a:pPr marL="538162" lvl="1" indent="-180975" algn="l" rtl="0">
              <a:spcBef>
                <a:spcPts val="1100"/>
              </a:spcBef>
              <a:spcAft>
                <a:spcPts val="0"/>
              </a:spcAft>
              <a:buSzPts val="1800"/>
              <a:buChar char="▪"/>
            </a:pPr>
            <a:r>
              <a:rPr lang="en-US"/>
              <a:t>Robot hands over to Human</a:t>
            </a:r>
            <a:endParaRPr/>
          </a:p>
        </p:txBody>
      </p:sp>
      <p:sp>
        <p:nvSpPr>
          <p:cNvPr id="840" name="Google Shape;840;g2add3181053_1_0"/>
          <p:cNvSpPr txBox="1"/>
          <p:nvPr/>
        </p:nvSpPr>
        <p:spPr>
          <a:xfrm>
            <a:off x="695325" y="5589750"/>
            <a:ext cx="10801200" cy="289500"/>
          </a:xfrm>
          <a:prstGeom prst="rect">
            <a:avLst/>
          </a:prstGeom>
          <a:noFill/>
          <a:ln>
            <a:noFill/>
          </a:ln>
        </p:spPr>
        <p:txBody>
          <a:bodyPr spcFirstLastPara="1" wrap="square" lIns="0" tIns="0" rIns="0" bIns="0" anchor="t" anchorCtr="0">
            <a:spAutoFit/>
          </a:bodyPr>
          <a:lstStyle/>
          <a:p>
            <a:pPr marL="0" marR="76200" lvl="0" indent="0" algn="l" rtl="0">
              <a:lnSpc>
                <a:spcPct val="135000"/>
              </a:lnSpc>
              <a:spcBef>
                <a:spcPts val="0"/>
              </a:spcBef>
              <a:spcAft>
                <a:spcPts val="0"/>
              </a:spcAft>
              <a:buNone/>
            </a:pPr>
            <a:r>
              <a:rPr lang="en-US" sz="800">
                <a:solidFill>
                  <a:schemeClr val="dk1"/>
                </a:solidFill>
              </a:rPr>
              <a:t>Matthias Luber, Luciano Spinello, Jens Silva, and Kai O. Arras. 2012. Socially-aware robot navigation: A learning approach. In </a:t>
            </a:r>
            <a:r>
              <a:rPr lang="en-US" sz="800" i="1">
                <a:solidFill>
                  <a:schemeClr val="dk1"/>
                </a:solidFill>
              </a:rPr>
              <a:t>2012 IEEE/RSJ International Conference on Intelligent Robots and Systems</a:t>
            </a:r>
            <a:r>
              <a:rPr lang="en-US" sz="800">
                <a:solidFill>
                  <a:schemeClr val="dk1"/>
                </a:solidFill>
              </a:rPr>
              <a:t>, October 2012, Vilamoura-Algarve, Portugal. IEEE, Vilamoura-Algarve, Portugal, 902–907. .</a:t>
            </a:r>
            <a:r>
              <a:rPr lang="en-US" sz="800">
                <a:solidFill>
                  <a:schemeClr val="dk1"/>
                </a:solidFill>
                <a:uFill>
                  <a:noFill/>
                </a:uFill>
                <a:hlinkClick r:id="rId3">
                  <a:extLst>
                    <a:ext uri="{A12FA001-AC4F-418D-AE19-62706E023703}">
                      <ahyp:hlinkClr xmlns:ahyp="http://schemas.microsoft.com/office/drawing/2018/hyperlinkcolor" val="tx"/>
                    </a:ext>
                  </a:extLst>
                </a:hlinkClick>
              </a:rPr>
              <a:t> </a:t>
            </a:r>
            <a:r>
              <a:rPr lang="en-US" sz="800" u="sng">
                <a:solidFill>
                  <a:schemeClr val="hlink"/>
                </a:solidFill>
                <a:hlinkClick r:id="rId3"/>
              </a:rPr>
              <a:t>https://doi.org/10.1109/IROS.2012.6385716</a:t>
            </a:r>
            <a:endParaRPr sz="800" u="sng">
              <a:solidFill>
                <a:schemeClr val="hlink"/>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2ade22e9b41_0_69"/>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Proxemics in HRI</a:t>
            </a:r>
            <a:endParaRPr/>
          </a:p>
        </p:txBody>
      </p:sp>
      <p:sp>
        <p:nvSpPr>
          <p:cNvPr id="847" name="Google Shape;847;g2ade22e9b41_0_69"/>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848" name="Google Shape;848;g2ade22e9b41_0_6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
        <p:nvSpPr>
          <p:cNvPr id="849" name="Google Shape;849;g2ade22e9b41_0_69"/>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Validity of Results</a:t>
            </a:r>
            <a:endParaRPr/>
          </a:p>
        </p:txBody>
      </p:sp>
      <p:sp>
        <p:nvSpPr>
          <p:cNvPr id="850" name="Google Shape;850;g2ade22e9b41_0_69"/>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endParaRPr/>
          </a:p>
        </p:txBody>
      </p:sp>
      <p:pic>
        <p:nvPicPr>
          <p:cNvPr id="851" name="Google Shape;851;g2ade22e9b41_0_69"/>
          <p:cNvPicPr preferRelativeResize="0"/>
          <p:nvPr/>
        </p:nvPicPr>
        <p:blipFill>
          <a:blip r:embed="rId3">
            <a:alphaModFix/>
          </a:blip>
          <a:stretch>
            <a:fillRect/>
          </a:stretch>
        </p:blipFill>
        <p:spPr>
          <a:xfrm>
            <a:off x="695323" y="1592275"/>
            <a:ext cx="1987900" cy="2979125"/>
          </a:xfrm>
          <a:prstGeom prst="rect">
            <a:avLst/>
          </a:prstGeom>
          <a:noFill/>
          <a:ln>
            <a:noFill/>
          </a:ln>
        </p:spPr>
      </p:pic>
      <p:sp>
        <p:nvSpPr>
          <p:cNvPr id="852" name="Google Shape;852;g2ade22e9b41_0_69"/>
          <p:cNvSpPr txBox="1"/>
          <p:nvPr/>
        </p:nvSpPr>
        <p:spPr>
          <a:xfrm>
            <a:off x="695325" y="4664850"/>
            <a:ext cx="1987800" cy="1445400"/>
          </a:xfrm>
          <a:prstGeom prst="rect">
            <a:avLst/>
          </a:prstGeom>
          <a:noFill/>
          <a:ln>
            <a:noFill/>
          </a:ln>
        </p:spPr>
        <p:txBody>
          <a:bodyPr spcFirstLastPara="1" wrap="square" lIns="91425" tIns="91425" rIns="91425" bIns="91425" anchor="t" anchorCtr="0">
            <a:spAutoFit/>
          </a:bodyPr>
          <a:lstStyle/>
          <a:p>
            <a:pPr marL="0" marR="76200" lvl="0" indent="0" algn="l" rtl="0">
              <a:lnSpc>
                <a:spcPct val="135000"/>
              </a:lnSpc>
              <a:spcBef>
                <a:spcPts val="0"/>
              </a:spcBef>
              <a:spcAft>
                <a:spcPts val="0"/>
              </a:spcAft>
              <a:buNone/>
            </a:pPr>
            <a:r>
              <a:rPr lang="en-US" sz="900">
                <a:solidFill>
                  <a:schemeClr val="dk1"/>
                </a:solidFill>
              </a:rPr>
              <a:t>[1] M.L. Walters, et al. 2005. The influence of subjects’ personality traits on personal spatial zones in a human-robot interaction experiment. </a:t>
            </a:r>
            <a:r>
              <a:rPr lang="en-US" sz="900">
                <a:solidFill>
                  <a:schemeClr val="dk1"/>
                </a:solidFill>
                <a:uFill>
                  <a:noFill/>
                </a:uFill>
                <a:hlinkClick r:id="rId4">
                  <a:extLst>
                    <a:ext uri="{A12FA001-AC4F-418D-AE19-62706E023703}">
                      <ahyp:hlinkClr xmlns:ahyp="http://schemas.microsoft.com/office/drawing/2018/hyperlinkcolor" val="tx"/>
                    </a:ext>
                  </a:extLst>
                </a:hlinkClick>
              </a:rPr>
              <a:t> </a:t>
            </a:r>
            <a:r>
              <a:rPr lang="en-US" sz="900" u="sng">
                <a:solidFill>
                  <a:schemeClr val="hlink"/>
                </a:solidFill>
                <a:hlinkClick r:id="rId4"/>
              </a:rPr>
              <a:t>https://doi.org/10.1109/ROMAN.2005.1513803</a:t>
            </a:r>
            <a:endParaRPr sz="900" u="sng">
              <a:solidFill>
                <a:schemeClr val="hlink"/>
              </a:solidFill>
            </a:endParaRPr>
          </a:p>
        </p:txBody>
      </p:sp>
      <p:pic>
        <p:nvPicPr>
          <p:cNvPr id="853" name="Google Shape;853;g2ade22e9b41_0_69"/>
          <p:cNvPicPr preferRelativeResize="0"/>
          <p:nvPr/>
        </p:nvPicPr>
        <p:blipFill>
          <a:blip r:embed="rId5">
            <a:alphaModFix/>
          </a:blip>
          <a:stretch>
            <a:fillRect/>
          </a:stretch>
        </p:blipFill>
        <p:spPr>
          <a:xfrm>
            <a:off x="2938565" y="1592275"/>
            <a:ext cx="1908121" cy="2979125"/>
          </a:xfrm>
          <a:prstGeom prst="rect">
            <a:avLst/>
          </a:prstGeom>
          <a:noFill/>
          <a:ln>
            <a:noFill/>
          </a:ln>
        </p:spPr>
      </p:pic>
      <p:sp>
        <p:nvSpPr>
          <p:cNvPr id="854" name="Google Shape;854;g2ade22e9b41_0_69"/>
          <p:cNvSpPr txBox="1"/>
          <p:nvPr/>
        </p:nvSpPr>
        <p:spPr>
          <a:xfrm>
            <a:off x="2898713" y="4664850"/>
            <a:ext cx="1987800" cy="1258200"/>
          </a:xfrm>
          <a:prstGeom prst="rect">
            <a:avLst/>
          </a:prstGeom>
          <a:noFill/>
          <a:ln>
            <a:noFill/>
          </a:ln>
        </p:spPr>
        <p:txBody>
          <a:bodyPr spcFirstLastPara="1" wrap="square" lIns="91425" tIns="91425" rIns="91425" bIns="91425" anchor="t" anchorCtr="0">
            <a:spAutoFit/>
          </a:bodyPr>
          <a:lstStyle/>
          <a:p>
            <a:pPr marL="0" marR="76200" lvl="0" indent="0" algn="l" rtl="0">
              <a:lnSpc>
                <a:spcPct val="135000"/>
              </a:lnSpc>
              <a:spcBef>
                <a:spcPts val="0"/>
              </a:spcBef>
              <a:spcAft>
                <a:spcPts val="0"/>
              </a:spcAft>
              <a:buNone/>
            </a:pPr>
            <a:r>
              <a:rPr lang="en-US" sz="900">
                <a:solidFill>
                  <a:schemeClr val="dk1"/>
                </a:solidFill>
              </a:rPr>
              <a:t>[2] Elena Torta, et al. 2013. Design of a Parametric Model of Personal Space for Robotic Social Navigation. </a:t>
            </a:r>
            <a:r>
              <a:rPr lang="en-US" sz="900" u="sng">
                <a:solidFill>
                  <a:schemeClr val="hlink"/>
                </a:solidFill>
                <a:hlinkClick r:id="rId6"/>
              </a:rPr>
              <a:t>https://doi.org/10.1007/s12369-013-0188-9</a:t>
            </a:r>
            <a:endParaRPr sz="900" u="sng">
              <a:solidFill>
                <a:schemeClr val="hlink"/>
              </a:solidFill>
            </a:endParaRPr>
          </a:p>
        </p:txBody>
      </p:sp>
      <p:pic>
        <p:nvPicPr>
          <p:cNvPr id="855" name="Google Shape;855;g2ade22e9b41_0_69"/>
          <p:cNvPicPr preferRelativeResize="0"/>
          <p:nvPr/>
        </p:nvPicPr>
        <p:blipFill>
          <a:blip r:embed="rId7">
            <a:alphaModFix/>
          </a:blip>
          <a:stretch>
            <a:fillRect/>
          </a:stretch>
        </p:blipFill>
        <p:spPr>
          <a:xfrm>
            <a:off x="5206891" y="1592275"/>
            <a:ext cx="1778075" cy="2860382"/>
          </a:xfrm>
          <a:prstGeom prst="rect">
            <a:avLst/>
          </a:prstGeom>
          <a:noFill/>
          <a:ln>
            <a:noFill/>
          </a:ln>
        </p:spPr>
      </p:pic>
      <p:sp>
        <p:nvSpPr>
          <p:cNvPr id="856" name="Google Shape;856;g2ade22e9b41_0_69"/>
          <p:cNvSpPr txBox="1"/>
          <p:nvPr/>
        </p:nvSpPr>
        <p:spPr>
          <a:xfrm>
            <a:off x="5102100" y="4664850"/>
            <a:ext cx="1987800" cy="1071300"/>
          </a:xfrm>
          <a:prstGeom prst="rect">
            <a:avLst/>
          </a:prstGeom>
          <a:noFill/>
          <a:ln>
            <a:noFill/>
          </a:ln>
        </p:spPr>
        <p:txBody>
          <a:bodyPr spcFirstLastPara="1" wrap="square" lIns="91425" tIns="91425" rIns="91425" bIns="91425" anchor="t" anchorCtr="0">
            <a:spAutoFit/>
          </a:bodyPr>
          <a:lstStyle/>
          <a:p>
            <a:pPr marL="0" marR="50800" lvl="0" indent="0" algn="l" rtl="0">
              <a:lnSpc>
                <a:spcPct val="135000"/>
              </a:lnSpc>
              <a:spcBef>
                <a:spcPts val="0"/>
              </a:spcBef>
              <a:spcAft>
                <a:spcPts val="0"/>
              </a:spcAft>
              <a:buNone/>
            </a:pPr>
            <a:r>
              <a:rPr lang="en-US" sz="900">
                <a:solidFill>
                  <a:schemeClr val="dk1"/>
                </a:solidFill>
              </a:rPr>
              <a:t>[3] Margot M. E. Neggers, et al. 2018. Comfortable Passing Distances for Robots. </a:t>
            </a:r>
            <a:r>
              <a:rPr lang="en-US" sz="900" u="sng">
                <a:solidFill>
                  <a:schemeClr val="hlink"/>
                </a:solidFill>
                <a:hlinkClick r:id="rId8"/>
              </a:rPr>
              <a:t>https://doi.org/10.1007/978-3-030-05204-1_42</a:t>
            </a:r>
            <a:endParaRPr sz="900" u="sng">
              <a:solidFill>
                <a:schemeClr val="hlink"/>
              </a:solidFill>
            </a:endParaRPr>
          </a:p>
        </p:txBody>
      </p:sp>
      <p:pic>
        <p:nvPicPr>
          <p:cNvPr id="857" name="Google Shape;857;g2ade22e9b41_0_69"/>
          <p:cNvPicPr preferRelativeResize="0"/>
          <p:nvPr/>
        </p:nvPicPr>
        <p:blipFill>
          <a:blip r:embed="rId9">
            <a:alphaModFix/>
          </a:blip>
          <a:stretch>
            <a:fillRect/>
          </a:stretch>
        </p:blipFill>
        <p:spPr>
          <a:xfrm>
            <a:off x="7668734" y="1592275"/>
            <a:ext cx="1261344" cy="2860376"/>
          </a:xfrm>
          <a:prstGeom prst="rect">
            <a:avLst/>
          </a:prstGeom>
          <a:noFill/>
          <a:ln>
            <a:noFill/>
          </a:ln>
        </p:spPr>
      </p:pic>
      <p:sp>
        <p:nvSpPr>
          <p:cNvPr id="858" name="Google Shape;858;g2ade22e9b41_0_69"/>
          <p:cNvSpPr txBox="1"/>
          <p:nvPr/>
        </p:nvSpPr>
        <p:spPr>
          <a:xfrm>
            <a:off x="7305488" y="4664850"/>
            <a:ext cx="1987800" cy="1258200"/>
          </a:xfrm>
          <a:prstGeom prst="rect">
            <a:avLst/>
          </a:prstGeom>
          <a:noFill/>
          <a:ln>
            <a:noFill/>
          </a:ln>
        </p:spPr>
        <p:txBody>
          <a:bodyPr spcFirstLastPara="1" wrap="square" lIns="91425" tIns="91425" rIns="91425" bIns="91425" anchor="t" anchorCtr="0">
            <a:spAutoFit/>
          </a:bodyPr>
          <a:lstStyle/>
          <a:p>
            <a:pPr marL="0" marR="50800" lvl="0" indent="0" algn="l" rtl="0">
              <a:lnSpc>
                <a:spcPct val="135000"/>
              </a:lnSpc>
              <a:spcBef>
                <a:spcPts val="0"/>
              </a:spcBef>
              <a:spcAft>
                <a:spcPts val="0"/>
              </a:spcAft>
              <a:buNone/>
            </a:pPr>
            <a:r>
              <a:rPr lang="en-US" sz="900">
                <a:solidFill>
                  <a:schemeClr val="dk1"/>
                </a:solidFill>
              </a:rPr>
              <a:t>[4] Christina Lichtenthaler,et al. 2013. Be a robot! Robot navigation patterns in a path crossing scenario. </a:t>
            </a:r>
            <a:r>
              <a:rPr lang="en-US" sz="900" u="sng">
                <a:solidFill>
                  <a:schemeClr val="hlink"/>
                </a:solidFill>
                <a:hlinkClick r:id="rId10"/>
              </a:rPr>
              <a:t>https://doi.org/10.1109/HRI.2013.6483561</a:t>
            </a:r>
            <a:endParaRPr sz="900" u="sng">
              <a:solidFill>
                <a:schemeClr val="hlink"/>
              </a:solidFill>
            </a:endParaRPr>
          </a:p>
        </p:txBody>
      </p:sp>
      <p:pic>
        <p:nvPicPr>
          <p:cNvPr id="859" name="Google Shape;859;g2ade22e9b41_0_69"/>
          <p:cNvPicPr preferRelativeResize="0"/>
          <p:nvPr/>
        </p:nvPicPr>
        <p:blipFill>
          <a:blip r:embed="rId11">
            <a:alphaModFix/>
          </a:blip>
          <a:stretch>
            <a:fillRect/>
          </a:stretch>
        </p:blipFill>
        <p:spPr>
          <a:xfrm>
            <a:off x="9726633" y="1592275"/>
            <a:ext cx="1552291" cy="2860377"/>
          </a:xfrm>
          <a:prstGeom prst="rect">
            <a:avLst/>
          </a:prstGeom>
          <a:noFill/>
          <a:ln>
            <a:noFill/>
          </a:ln>
        </p:spPr>
      </p:pic>
      <p:sp>
        <p:nvSpPr>
          <p:cNvPr id="860" name="Google Shape;860;g2ade22e9b41_0_69"/>
          <p:cNvSpPr txBox="1"/>
          <p:nvPr/>
        </p:nvSpPr>
        <p:spPr>
          <a:xfrm>
            <a:off x="9508875" y="4664850"/>
            <a:ext cx="1987800" cy="1258200"/>
          </a:xfrm>
          <a:prstGeom prst="rect">
            <a:avLst/>
          </a:prstGeom>
          <a:noFill/>
          <a:ln>
            <a:noFill/>
          </a:ln>
        </p:spPr>
        <p:txBody>
          <a:bodyPr spcFirstLastPara="1" wrap="square" lIns="91425" tIns="91425" rIns="91425" bIns="91425" anchor="t" anchorCtr="0">
            <a:spAutoFit/>
          </a:bodyPr>
          <a:lstStyle/>
          <a:p>
            <a:pPr marL="0" marR="76200" lvl="0" indent="0" algn="l" rtl="0">
              <a:lnSpc>
                <a:spcPct val="135000"/>
              </a:lnSpc>
              <a:spcBef>
                <a:spcPts val="0"/>
              </a:spcBef>
              <a:spcAft>
                <a:spcPts val="0"/>
              </a:spcAft>
              <a:buNone/>
            </a:pPr>
            <a:r>
              <a:rPr lang="en-US" sz="900">
                <a:solidFill>
                  <a:schemeClr val="dk1"/>
                </a:solidFill>
              </a:rPr>
              <a:t>[5] Shih-Yun Lo,et al.  2019. Perception of Pedestrian Avoidance Strategies of a Self-Balancing Mobile Robot. </a:t>
            </a:r>
            <a:r>
              <a:rPr lang="en-US" sz="900" u="sng">
                <a:solidFill>
                  <a:schemeClr val="hlink"/>
                </a:solidFill>
                <a:hlinkClick r:id="rId12"/>
              </a:rPr>
              <a:t>https://doi.org/10.1109/IROS40897.2019.8968191</a:t>
            </a:r>
            <a:endParaRPr sz="900" u="sng">
              <a:solidFill>
                <a:schemeClr val="hlink"/>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2ade22e9b41_0_98"/>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Proxemics in HRI</a:t>
            </a:r>
            <a:endParaRPr/>
          </a:p>
        </p:txBody>
      </p:sp>
      <p:sp>
        <p:nvSpPr>
          <p:cNvPr id="867" name="Google Shape;867;g2ade22e9b41_0_98"/>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868" name="Google Shape;868;g2ade22e9b41_0_98"/>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869" name="Google Shape;869;g2ade22e9b41_0_98"/>
          <p:cNvSpPr txBox="1">
            <a:spLocks noGrp="1"/>
          </p:cNvSpPr>
          <p:nvPr>
            <p:ph type="body" idx="2"/>
          </p:nvPr>
        </p:nvSpPr>
        <p:spPr>
          <a:xfrm>
            <a:off x="695325" y="1089025"/>
            <a:ext cx="6927300" cy="5826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r>
              <a:rPr lang="en-US"/>
              <a:t>Influence of Anthropomorphism on User Comfort while Passing</a:t>
            </a:r>
            <a:endParaRPr/>
          </a:p>
        </p:txBody>
      </p:sp>
      <p:sp>
        <p:nvSpPr>
          <p:cNvPr id="870" name="Google Shape;870;g2ade22e9b41_0_98"/>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0" lvl="0" indent="0" algn="l" rtl="0">
              <a:spcBef>
                <a:spcPts val="1100"/>
              </a:spcBef>
              <a:spcAft>
                <a:spcPts val="0"/>
              </a:spcAft>
              <a:buNone/>
            </a:pPr>
            <a:endParaRPr/>
          </a:p>
        </p:txBody>
      </p:sp>
      <p:pic>
        <p:nvPicPr>
          <p:cNvPr id="871" name="Google Shape;871;g2ade22e9b41_0_98"/>
          <p:cNvPicPr preferRelativeResize="0"/>
          <p:nvPr/>
        </p:nvPicPr>
        <p:blipFill>
          <a:blip r:embed="rId3">
            <a:alphaModFix/>
          </a:blip>
          <a:stretch>
            <a:fillRect/>
          </a:stretch>
        </p:blipFill>
        <p:spPr>
          <a:xfrm>
            <a:off x="695325" y="1668325"/>
            <a:ext cx="6496249" cy="4124700"/>
          </a:xfrm>
          <a:prstGeom prst="rect">
            <a:avLst/>
          </a:prstGeom>
          <a:noFill/>
          <a:ln>
            <a:noFill/>
          </a:ln>
        </p:spPr>
      </p:pic>
      <p:sp>
        <p:nvSpPr>
          <p:cNvPr id="872" name="Google Shape;872;g2ade22e9b41_0_98"/>
          <p:cNvSpPr txBox="1"/>
          <p:nvPr/>
        </p:nvSpPr>
        <p:spPr>
          <a:xfrm>
            <a:off x="695400" y="5822988"/>
            <a:ext cx="10801200" cy="289500"/>
          </a:xfrm>
          <a:prstGeom prst="rect">
            <a:avLst/>
          </a:prstGeom>
          <a:noFill/>
          <a:ln>
            <a:noFill/>
          </a:ln>
        </p:spPr>
        <p:txBody>
          <a:bodyPr spcFirstLastPara="1" wrap="square" lIns="0" tIns="0" rIns="0" bIns="0" anchor="t" anchorCtr="0">
            <a:spAutoFit/>
          </a:bodyPr>
          <a:lstStyle/>
          <a:p>
            <a:pPr marL="0" marR="50800" lvl="0" indent="0" algn="l" rtl="0">
              <a:lnSpc>
                <a:spcPct val="135000"/>
              </a:lnSpc>
              <a:spcBef>
                <a:spcPts val="0"/>
              </a:spcBef>
              <a:spcAft>
                <a:spcPts val="0"/>
              </a:spcAft>
              <a:buNone/>
            </a:pPr>
            <a:r>
              <a:rPr lang="en-US" sz="800">
                <a:solidFill>
                  <a:schemeClr val="dk1"/>
                </a:solidFill>
              </a:rPr>
              <a:t>Raymond H. Cuijpers, Peter A. M. Ruijten, and Wijnand A. IJsselsteijn. 2022. Determining Shape and Size of Personal Space of a Human when Passed by a Robot. </a:t>
            </a:r>
            <a:r>
              <a:rPr lang="en-US" sz="800" i="1">
                <a:solidFill>
                  <a:schemeClr val="dk1"/>
                </a:solidFill>
              </a:rPr>
              <a:t>Int J of Soc Robotics</a:t>
            </a:r>
            <a:r>
              <a:rPr lang="en-US" sz="800">
                <a:solidFill>
                  <a:schemeClr val="dk1"/>
                </a:solidFill>
              </a:rPr>
              <a:t> 14, 2 (March 2022), 561–572.</a:t>
            </a:r>
            <a:r>
              <a:rPr lang="en-US" sz="800">
                <a:solidFill>
                  <a:schemeClr val="dk1"/>
                </a:solidFill>
                <a:uFill>
                  <a:noFill/>
                </a:uFill>
                <a:hlinkClick r:id="rId4">
                  <a:extLst>
                    <a:ext uri="{A12FA001-AC4F-418D-AE19-62706E023703}">
                      <ahyp:hlinkClr xmlns:ahyp="http://schemas.microsoft.com/office/drawing/2018/hyperlinkcolor" val="tx"/>
                    </a:ext>
                  </a:extLst>
                </a:hlinkClick>
              </a:rPr>
              <a:t> </a:t>
            </a:r>
            <a:r>
              <a:rPr lang="en-US" sz="800" u="sng">
                <a:solidFill>
                  <a:schemeClr val="hlink"/>
                </a:solidFill>
                <a:hlinkClick r:id="rId4"/>
              </a:rPr>
              <a:t>https://doi.org/10.1007/s12369-021-00805-6</a:t>
            </a:r>
            <a:endParaRPr sz="800" u="sng">
              <a:solidFill>
                <a:schemeClr val="hlink"/>
              </a:solidFill>
            </a:endParaRPr>
          </a:p>
        </p:txBody>
      </p:sp>
      <p:pic>
        <p:nvPicPr>
          <p:cNvPr id="873" name="Google Shape;873;g2ade22e9b41_0_98"/>
          <p:cNvPicPr preferRelativeResize="0"/>
          <p:nvPr/>
        </p:nvPicPr>
        <p:blipFill>
          <a:blip r:embed="rId5">
            <a:alphaModFix/>
          </a:blip>
          <a:stretch>
            <a:fillRect/>
          </a:stretch>
        </p:blipFill>
        <p:spPr>
          <a:xfrm>
            <a:off x="7686825" y="298166"/>
            <a:ext cx="3809850" cy="2938330"/>
          </a:xfrm>
          <a:prstGeom prst="rect">
            <a:avLst/>
          </a:prstGeom>
          <a:noFill/>
          <a:ln>
            <a:noFill/>
          </a:ln>
        </p:spPr>
      </p:pic>
      <p:pic>
        <p:nvPicPr>
          <p:cNvPr id="874" name="Google Shape;874;g2ade22e9b41_0_98"/>
          <p:cNvPicPr preferRelativeResize="0"/>
          <p:nvPr/>
        </p:nvPicPr>
        <p:blipFill rotWithShape="1">
          <a:blip r:embed="rId6">
            <a:alphaModFix/>
          </a:blip>
          <a:srcRect b="8792"/>
          <a:stretch/>
        </p:blipFill>
        <p:spPr>
          <a:xfrm>
            <a:off x="7686675" y="2820650"/>
            <a:ext cx="3809850" cy="2754937"/>
          </a:xfrm>
          <a:prstGeom prst="rect">
            <a:avLst/>
          </a:prstGeom>
          <a:noFill/>
          <a:ln>
            <a:noFill/>
          </a:ln>
        </p:spPr>
      </p:pic>
      <p:sp>
        <p:nvSpPr>
          <p:cNvPr id="875" name="Google Shape;875;g2ade22e9b41_0_98"/>
          <p:cNvSpPr txBox="1"/>
          <p:nvPr/>
        </p:nvSpPr>
        <p:spPr>
          <a:xfrm>
            <a:off x="7332850" y="1330675"/>
            <a:ext cx="566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(a)</a:t>
            </a:r>
            <a:endParaRPr sz="2200">
              <a:solidFill>
                <a:schemeClr val="dk1"/>
              </a:solidFill>
            </a:endParaRPr>
          </a:p>
        </p:txBody>
      </p:sp>
      <p:sp>
        <p:nvSpPr>
          <p:cNvPr id="876" name="Google Shape;876;g2ade22e9b41_0_98"/>
          <p:cNvSpPr txBox="1"/>
          <p:nvPr/>
        </p:nvSpPr>
        <p:spPr>
          <a:xfrm>
            <a:off x="7332850" y="3754163"/>
            <a:ext cx="566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(b)</a:t>
            </a:r>
            <a:endParaRPr sz="220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2ade22e9b41_0_37"/>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Proxemics in HRI</a:t>
            </a:r>
            <a:endParaRPr/>
          </a:p>
        </p:txBody>
      </p:sp>
      <p:sp>
        <p:nvSpPr>
          <p:cNvPr id="883" name="Google Shape;883;g2ade22e9b41_0_37"/>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884" name="Google Shape;884;g2ade22e9b41_0_37"/>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885" name="Google Shape;885;g2ade22e9b41_0_37"/>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Clr>
                <a:schemeClr val="dk1"/>
              </a:buClr>
              <a:buSzPts val="2400"/>
              <a:buFont typeface="Arial"/>
              <a:buNone/>
            </a:pPr>
            <a:r>
              <a:rPr lang="en-US"/>
              <a:t>Validity of Results</a:t>
            </a:r>
            <a:endParaRPr/>
          </a:p>
          <a:p>
            <a:pPr marL="0" lvl="0" indent="0" algn="l" rtl="0">
              <a:lnSpc>
                <a:spcPct val="90000"/>
              </a:lnSpc>
              <a:spcBef>
                <a:spcPts val="0"/>
              </a:spcBef>
              <a:spcAft>
                <a:spcPts val="0"/>
              </a:spcAft>
              <a:buSzPts val="2400"/>
              <a:buNone/>
            </a:pPr>
            <a:endParaRPr/>
          </a:p>
        </p:txBody>
      </p:sp>
      <p:sp>
        <p:nvSpPr>
          <p:cNvPr id="886" name="Google Shape;886;g2ade22e9b41_0_37"/>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lnSpcReduction="10000"/>
          </a:bodyPr>
          <a:lstStyle/>
          <a:p>
            <a:pPr marL="285750" lvl="0" indent="-285750" algn="l" rtl="0">
              <a:spcBef>
                <a:spcPts val="1100"/>
              </a:spcBef>
              <a:spcAft>
                <a:spcPts val="0"/>
              </a:spcAft>
              <a:buSzPts val="2400"/>
              <a:buChar char="▪"/>
            </a:pPr>
            <a:r>
              <a:rPr lang="en-US"/>
              <a:t>Effects on User Comfort</a:t>
            </a:r>
            <a:endParaRPr/>
          </a:p>
          <a:p>
            <a:pPr marL="538162" lvl="1" indent="-180975" algn="l" rtl="0">
              <a:spcBef>
                <a:spcPts val="1100"/>
              </a:spcBef>
              <a:spcAft>
                <a:spcPts val="0"/>
              </a:spcAft>
              <a:buSzPts val="1800"/>
              <a:buChar char="▪"/>
            </a:pPr>
            <a:r>
              <a:rPr lang="en-US"/>
              <a:t>Robot Appearance</a:t>
            </a:r>
            <a:endParaRPr/>
          </a:p>
          <a:p>
            <a:pPr marL="538162" lvl="1" indent="-180975" algn="l" rtl="0">
              <a:spcBef>
                <a:spcPts val="1100"/>
              </a:spcBef>
              <a:spcAft>
                <a:spcPts val="0"/>
              </a:spcAft>
              <a:buSzPts val="1800"/>
              <a:buChar char="▪"/>
            </a:pPr>
            <a:r>
              <a:rPr lang="en-US"/>
              <a:t>Novelty Effect</a:t>
            </a:r>
            <a:endParaRPr/>
          </a:p>
          <a:p>
            <a:pPr marL="538162" lvl="1" indent="-180975" algn="l" rtl="0">
              <a:spcBef>
                <a:spcPts val="1100"/>
              </a:spcBef>
              <a:spcAft>
                <a:spcPts val="0"/>
              </a:spcAft>
              <a:buSzPts val="1800"/>
              <a:buChar char="▪"/>
            </a:pPr>
            <a:r>
              <a:rPr lang="en-US"/>
              <a:t>Trust ← Predictability of Actions</a:t>
            </a:r>
            <a:endParaRPr/>
          </a:p>
          <a:p>
            <a:pPr marL="538162" lvl="1" indent="-180975" algn="l" rtl="0">
              <a:spcBef>
                <a:spcPts val="1100"/>
              </a:spcBef>
              <a:spcAft>
                <a:spcPts val="0"/>
              </a:spcAft>
              <a:buSzPts val="1800"/>
              <a:buChar char="▪"/>
            </a:pPr>
            <a:r>
              <a:rPr lang="en-US"/>
              <a:t>(Laboratory) Setting</a:t>
            </a:r>
            <a:endParaRPr/>
          </a:p>
          <a:p>
            <a:pPr marL="538162" lvl="1" indent="-180975" algn="l" rtl="0">
              <a:spcBef>
                <a:spcPts val="1100"/>
              </a:spcBef>
              <a:spcAft>
                <a:spcPts val="0"/>
              </a:spcAft>
              <a:buSzPts val="1800"/>
              <a:buChar char="▪"/>
            </a:pPr>
            <a:r>
              <a:rPr lang="en-US"/>
              <a:t>Type of Interaction</a:t>
            </a:r>
            <a:endParaRPr/>
          </a:p>
          <a:p>
            <a:pPr marL="285750" lvl="0" indent="-285750" algn="l" rtl="0">
              <a:spcBef>
                <a:spcPts val="1100"/>
              </a:spcBef>
              <a:spcAft>
                <a:spcPts val="0"/>
              </a:spcAft>
              <a:buSzPts val="2400"/>
              <a:buChar char="▪"/>
            </a:pPr>
            <a:r>
              <a:rPr lang="en-US"/>
              <a:t>Challenges</a:t>
            </a:r>
            <a:endParaRPr/>
          </a:p>
          <a:p>
            <a:pPr marL="538162" lvl="1" indent="-180975" algn="l" rtl="0">
              <a:spcBef>
                <a:spcPts val="1100"/>
              </a:spcBef>
              <a:spcAft>
                <a:spcPts val="0"/>
              </a:spcAft>
              <a:buSzPts val="1800"/>
              <a:buChar char="▪"/>
            </a:pPr>
            <a:r>
              <a:rPr lang="en-US"/>
              <a:t>Reproducibility</a:t>
            </a:r>
            <a:endParaRPr/>
          </a:p>
          <a:p>
            <a:pPr marL="538162" lvl="1" indent="-180975" algn="l" rtl="0">
              <a:spcBef>
                <a:spcPts val="1100"/>
              </a:spcBef>
              <a:spcAft>
                <a:spcPts val="0"/>
              </a:spcAft>
              <a:buSzPts val="1800"/>
              <a:buChar char="▪"/>
            </a:pPr>
            <a:r>
              <a:rPr lang="en-US"/>
              <a:t>Cost &amp; Effort</a:t>
            </a:r>
            <a:endParaRPr/>
          </a:p>
          <a:p>
            <a:pPr marL="538162" lvl="1" indent="-180975" algn="l" rtl="0">
              <a:spcBef>
                <a:spcPts val="1100"/>
              </a:spcBef>
              <a:spcAft>
                <a:spcPts val="0"/>
              </a:spcAft>
              <a:buSzPts val="1800"/>
              <a:buChar char="▪"/>
            </a:pPr>
            <a:r>
              <a:rPr lang="en-US"/>
              <a:t>Safety</a:t>
            </a:r>
            <a:endParaRPr/>
          </a:p>
          <a:p>
            <a:pPr marL="538162" lvl="1" indent="-180975" algn="l" rtl="0">
              <a:spcBef>
                <a:spcPts val="1100"/>
              </a:spcBef>
              <a:spcAft>
                <a:spcPts val="0"/>
              </a:spcAft>
              <a:buSzPts val="1800"/>
              <a:buChar char="▪"/>
            </a:pPr>
            <a:r>
              <a:rPr lang="en-US"/>
              <a:t>Physics</a:t>
            </a:r>
            <a:endParaRPr/>
          </a:p>
          <a:p>
            <a:pPr marL="0" lvl="0" indent="0" algn="l" rtl="0">
              <a:spcBef>
                <a:spcPts val="1100"/>
              </a:spcBef>
              <a:spcAft>
                <a:spcPts val="0"/>
              </a:spcAft>
              <a:buNone/>
            </a:pPr>
            <a:endParaRPr/>
          </a:p>
        </p:txBody>
      </p:sp>
      <p:pic>
        <p:nvPicPr>
          <p:cNvPr id="887" name="Google Shape;887;g2ade22e9b41_0_37"/>
          <p:cNvPicPr preferRelativeResize="0"/>
          <p:nvPr/>
        </p:nvPicPr>
        <p:blipFill>
          <a:blip r:embed="rId3">
            <a:alphaModFix/>
          </a:blip>
          <a:stretch>
            <a:fillRect/>
          </a:stretch>
        </p:blipFill>
        <p:spPr>
          <a:xfrm>
            <a:off x="7221723" y="102713"/>
            <a:ext cx="1987900" cy="2979125"/>
          </a:xfrm>
          <a:prstGeom prst="rect">
            <a:avLst/>
          </a:prstGeom>
          <a:noFill/>
          <a:ln>
            <a:noFill/>
          </a:ln>
        </p:spPr>
      </p:pic>
      <p:pic>
        <p:nvPicPr>
          <p:cNvPr id="888" name="Google Shape;888;g2ade22e9b41_0_37"/>
          <p:cNvPicPr preferRelativeResize="0"/>
          <p:nvPr/>
        </p:nvPicPr>
        <p:blipFill>
          <a:blip r:embed="rId4">
            <a:alphaModFix/>
          </a:blip>
          <a:stretch>
            <a:fillRect/>
          </a:stretch>
        </p:blipFill>
        <p:spPr>
          <a:xfrm>
            <a:off x="9209615" y="102712"/>
            <a:ext cx="1908121" cy="2979125"/>
          </a:xfrm>
          <a:prstGeom prst="rect">
            <a:avLst/>
          </a:prstGeom>
          <a:noFill/>
          <a:ln>
            <a:noFill/>
          </a:ln>
        </p:spPr>
      </p:pic>
      <p:pic>
        <p:nvPicPr>
          <p:cNvPr id="889" name="Google Shape;889;g2ade22e9b41_0_37"/>
          <p:cNvPicPr preferRelativeResize="0"/>
          <p:nvPr/>
        </p:nvPicPr>
        <p:blipFill>
          <a:blip r:embed="rId5">
            <a:alphaModFix/>
          </a:blip>
          <a:stretch>
            <a:fillRect/>
          </a:stretch>
        </p:blipFill>
        <p:spPr>
          <a:xfrm>
            <a:off x="7326629" y="3081825"/>
            <a:ext cx="1778075" cy="2860382"/>
          </a:xfrm>
          <a:prstGeom prst="rect">
            <a:avLst/>
          </a:prstGeom>
          <a:noFill/>
          <a:ln>
            <a:noFill/>
          </a:ln>
        </p:spPr>
      </p:pic>
      <p:pic>
        <p:nvPicPr>
          <p:cNvPr id="890" name="Google Shape;890;g2ade22e9b41_0_37"/>
          <p:cNvPicPr preferRelativeResize="0"/>
          <p:nvPr/>
        </p:nvPicPr>
        <p:blipFill>
          <a:blip r:embed="rId6">
            <a:alphaModFix/>
          </a:blip>
          <a:stretch>
            <a:fillRect/>
          </a:stretch>
        </p:blipFill>
        <p:spPr>
          <a:xfrm>
            <a:off x="9209634" y="3081825"/>
            <a:ext cx="1261344" cy="2860376"/>
          </a:xfrm>
          <a:prstGeom prst="rect">
            <a:avLst/>
          </a:prstGeom>
          <a:noFill/>
          <a:ln>
            <a:noFill/>
          </a:ln>
        </p:spPr>
      </p:pic>
      <p:pic>
        <p:nvPicPr>
          <p:cNvPr id="891" name="Google Shape;891;g2ade22e9b41_0_37"/>
          <p:cNvPicPr preferRelativeResize="0"/>
          <p:nvPr/>
        </p:nvPicPr>
        <p:blipFill>
          <a:blip r:embed="rId7">
            <a:alphaModFix/>
          </a:blip>
          <a:stretch>
            <a:fillRect/>
          </a:stretch>
        </p:blipFill>
        <p:spPr>
          <a:xfrm>
            <a:off x="10470983" y="3081825"/>
            <a:ext cx="1552291" cy="286037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g2ade22e9b41_0_89"/>
          <p:cNvPicPr preferRelativeResize="0"/>
          <p:nvPr/>
        </p:nvPicPr>
        <p:blipFill rotWithShape="1">
          <a:blip r:embed="rId3">
            <a:alphaModFix/>
          </a:blip>
          <a:srcRect t="20534"/>
          <a:stretch/>
        </p:blipFill>
        <p:spPr>
          <a:xfrm>
            <a:off x="0" y="1495625"/>
            <a:ext cx="12192000" cy="5798099"/>
          </a:xfrm>
          <a:prstGeom prst="rect">
            <a:avLst/>
          </a:prstGeom>
          <a:noFill/>
          <a:ln>
            <a:noFill/>
          </a:ln>
        </p:spPr>
      </p:pic>
      <p:sp>
        <p:nvSpPr>
          <p:cNvPr id="898" name="Google Shape;898;g2ade22e9b41_0_89"/>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Proxemics in HRI</a:t>
            </a:r>
            <a:endParaRPr/>
          </a:p>
        </p:txBody>
      </p:sp>
      <p:sp>
        <p:nvSpPr>
          <p:cNvPr id="899" name="Google Shape;899;g2ade22e9b41_0_89"/>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900" name="Google Shape;900;g2ade22e9b41_0_8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901" name="Google Shape;901;g2ade22e9b41_0_89"/>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SzPts val="2400"/>
              <a:buNone/>
            </a:pPr>
            <a:r>
              <a:rPr lang="en-US"/>
              <a:t>Media Informatics Robot Lab</a:t>
            </a:r>
            <a:endParaRPr/>
          </a:p>
          <a:p>
            <a:pPr marL="0" lvl="0" indent="0" algn="l" rtl="0">
              <a:lnSpc>
                <a:spcPct val="90000"/>
              </a:lnSpc>
              <a:spcBef>
                <a:spcPts val="0"/>
              </a:spcBef>
              <a:spcAft>
                <a:spcPts val="0"/>
              </a:spcAft>
              <a:buSzPts val="2400"/>
              <a:buNone/>
            </a:pPr>
            <a:endParaRPr/>
          </a:p>
        </p:txBody>
      </p:sp>
      <p:sp>
        <p:nvSpPr>
          <p:cNvPr id="902" name="Google Shape;902;g2ade22e9b41_0_89"/>
          <p:cNvSpPr txBox="1">
            <a:spLocks noGrp="1"/>
          </p:cNvSpPr>
          <p:nvPr>
            <p:ph type="body" idx="3"/>
          </p:nvPr>
        </p:nvSpPr>
        <p:spPr>
          <a:xfrm>
            <a:off x="695325" y="1832024"/>
            <a:ext cx="10801200" cy="4297500"/>
          </a:xfrm>
          <a:prstGeom prst="rect">
            <a:avLst/>
          </a:prstGeom>
          <a:noFill/>
          <a:ln>
            <a:noFill/>
          </a:ln>
        </p:spPr>
        <p:txBody>
          <a:bodyPr spcFirstLastPara="1" wrap="square" lIns="91425" tIns="45700" rIns="91425" bIns="45700" anchor="t" anchorCtr="0">
            <a:normAutofit/>
          </a:bodyPr>
          <a:lstStyle/>
          <a:p>
            <a:pPr marL="0" lvl="0" indent="0" algn="l" rtl="0">
              <a:spcBef>
                <a:spcPts val="110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g2ae1b673055_6_1"/>
          <p:cNvPicPr preferRelativeResize="0"/>
          <p:nvPr/>
        </p:nvPicPr>
        <p:blipFill rotWithShape="1">
          <a:blip r:embed="rId3">
            <a:alphaModFix/>
          </a:blip>
          <a:srcRect t="20534"/>
          <a:stretch/>
        </p:blipFill>
        <p:spPr>
          <a:xfrm>
            <a:off x="0" y="1495625"/>
            <a:ext cx="12192000" cy="5798099"/>
          </a:xfrm>
          <a:prstGeom prst="rect">
            <a:avLst/>
          </a:prstGeom>
          <a:noFill/>
          <a:ln>
            <a:noFill/>
          </a:ln>
        </p:spPr>
      </p:pic>
      <p:sp>
        <p:nvSpPr>
          <p:cNvPr id="909" name="Google Shape;909;g2ae1b673055_6_1"/>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Proxemics in HRI</a:t>
            </a:r>
            <a:endParaRPr/>
          </a:p>
        </p:txBody>
      </p:sp>
      <p:sp>
        <p:nvSpPr>
          <p:cNvPr id="910" name="Google Shape;910;g2ae1b673055_6_1"/>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911" name="Google Shape;911;g2ae1b673055_6_1"/>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
        <p:nvSpPr>
          <p:cNvPr id="912" name="Google Shape;912;g2ae1b673055_6_1"/>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SzPts val="2400"/>
              <a:buNone/>
            </a:pPr>
            <a:r>
              <a:rPr lang="en-US"/>
              <a:t>Media Informatics Robot Lab</a:t>
            </a:r>
            <a:endParaRPr/>
          </a:p>
          <a:p>
            <a:pPr marL="0" lvl="0" indent="0" algn="l" rtl="0">
              <a:lnSpc>
                <a:spcPct val="90000"/>
              </a:lnSpc>
              <a:spcBef>
                <a:spcPts val="0"/>
              </a:spcBef>
              <a:spcAft>
                <a:spcPts val="0"/>
              </a:spcAft>
              <a:buSzPts val="2400"/>
              <a:buNone/>
            </a:pPr>
            <a:endParaRPr/>
          </a:p>
        </p:txBody>
      </p:sp>
      <p:sp>
        <p:nvSpPr>
          <p:cNvPr id="913" name="Google Shape;913;g2ae1b673055_6_1"/>
          <p:cNvSpPr txBox="1">
            <a:spLocks noGrp="1"/>
          </p:cNvSpPr>
          <p:nvPr>
            <p:ph type="body" idx="3"/>
          </p:nvPr>
        </p:nvSpPr>
        <p:spPr>
          <a:xfrm>
            <a:off x="695325" y="1832024"/>
            <a:ext cx="10801200" cy="42975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endParaRPr/>
          </a:p>
        </p:txBody>
      </p:sp>
      <p:pic>
        <p:nvPicPr>
          <p:cNvPr id="914" name="Google Shape;914;g2ae1b673055_6_1"/>
          <p:cNvPicPr preferRelativeResize="0"/>
          <p:nvPr/>
        </p:nvPicPr>
        <p:blipFill>
          <a:blip r:embed="rId4">
            <a:alphaModFix/>
          </a:blip>
          <a:stretch>
            <a:fillRect/>
          </a:stretch>
        </p:blipFill>
        <p:spPr>
          <a:xfrm>
            <a:off x="1533525" y="1686275"/>
            <a:ext cx="2732975" cy="4979176"/>
          </a:xfrm>
          <a:prstGeom prst="rect">
            <a:avLst/>
          </a:prstGeom>
          <a:noFill/>
          <a:ln>
            <a:noFill/>
          </a:ln>
        </p:spPr>
      </p:pic>
      <p:pic>
        <p:nvPicPr>
          <p:cNvPr id="915" name="Google Shape;915;g2ae1b673055_6_1" title="IMG_9993.MOV">
            <a:hlinkClick r:id="rId5"/>
          </p:cNvPr>
          <p:cNvPicPr preferRelativeResize="0"/>
          <p:nvPr/>
        </p:nvPicPr>
        <p:blipFill>
          <a:blip r:embed="rId6">
            <a:alphaModFix/>
          </a:blip>
          <a:stretch>
            <a:fillRect/>
          </a:stretch>
        </p:blipFill>
        <p:spPr>
          <a:xfrm>
            <a:off x="6096000" y="27005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fade">
                                      <p:cBhvr>
                                        <p:cTn id="7" dur="1000"/>
                                        <p:tgtEl>
                                          <p:spTgt spid="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2ade22e9b41_0_11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200"/>
              <a:buFont typeface="Arial"/>
              <a:buNone/>
            </a:pPr>
            <a:r>
              <a:rPr lang="en-US"/>
              <a:t>Proxemics in HRI</a:t>
            </a:r>
            <a:endParaRPr/>
          </a:p>
        </p:txBody>
      </p:sp>
      <p:sp>
        <p:nvSpPr>
          <p:cNvPr id="922" name="Google Shape;922;g2ade22e9b41_0_11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923" name="Google Shape;923;g2ade22e9b41_0_11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924" name="Google Shape;924;g2ade22e9b41_0_114"/>
          <p:cNvSpPr txBox="1">
            <a:spLocks noGrp="1"/>
          </p:cNvSpPr>
          <p:nvPr>
            <p:ph type="body" idx="2"/>
          </p:nvPr>
        </p:nvSpPr>
        <p:spPr>
          <a:xfrm>
            <a:off x="695325" y="1089025"/>
            <a:ext cx="6833100" cy="1140600"/>
          </a:xfrm>
          <a:prstGeom prst="rect">
            <a:avLst/>
          </a:prstGeom>
          <a:noFill/>
          <a:ln>
            <a:noFill/>
          </a:ln>
        </p:spPr>
        <p:txBody>
          <a:bodyPr spcFirstLastPara="1" wrap="square" lIns="0" tIns="36000" rIns="0" bIns="0" anchor="t" anchorCtr="0">
            <a:noAutofit/>
          </a:bodyPr>
          <a:lstStyle/>
          <a:p>
            <a:pPr marL="0" lvl="0" indent="0" algn="l" rtl="0">
              <a:spcBef>
                <a:spcPts val="0"/>
              </a:spcBef>
              <a:spcAft>
                <a:spcPts val="0"/>
              </a:spcAft>
              <a:buClr>
                <a:schemeClr val="dk1"/>
              </a:buClr>
              <a:buSzPts val="1100"/>
              <a:buFont typeface="Arial"/>
              <a:buNone/>
            </a:pPr>
            <a:r>
              <a:rPr lang="en-US"/>
              <a:t>Investigating the effect of robot movement speed and velocity on user comfort and perceived danger during the handover of everyday kitchen objects</a:t>
            </a:r>
            <a:endParaRPr/>
          </a:p>
          <a:p>
            <a:pPr marL="0" lvl="0" indent="0" algn="l" rtl="0">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SzPts val="2400"/>
              <a:buNone/>
            </a:pPr>
            <a:endParaRPr/>
          </a:p>
        </p:txBody>
      </p:sp>
      <p:sp>
        <p:nvSpPr>
          <p:cNvPr id="925" name="Google Shape;925;g2ade22e9b41_0_114"/>
          <p:cNvSpPr txBox="1">
            <a:spLocks noGrp="1"/>
          </p:cNvSpPr>
          <p:nvPr>
            <p:ph type="body" idx="3"/>
          </p:nvPr>
        </p:nvSpPr>
        <p:spPr>
          <a:xfrm>
            <a:off x="695325" y="2229625"/>
            <a:ext cx="9279000" cy="3900000"/>
          </a:xfrm>
          <a:prstGeom prst="rect">
            <a:avLst/>
          </a:prstGeom>
          <a:noFill/>
          <a:ln>
            <a:noFill/>
          </a:ln>
        </p:spPr>
        <p:txBody>
          <a:bodyPr spcFirstLastPara="1" wrap="square" lIns="91425" tIns="45700" rIns="91425" bIns="45700" anchor="t" anchorCtr="0">
            <a:normAutofit/>
          </a:bodyPr>
          <a:lstStyle/>
          <a:p>
            <a:pPr marL="285750" lvl="0" indent="-285750" algn="l" rtl="0">
              <a:spcBef>
                <a:spcPts val="1100"/>
              </a:spcBef>
              <a:spcAft>
                <a:spcPts val="0"/>
              </a:spcAft>
              <a:buSzPts val="2400"/>
              <a:buChar char="▪"/>
            </a:pPr>
            <a:r>
              <a:rPr lang="en-US" dirty="0"/>
              <a:t>User comfort depends on: context, speed, distance</a:t>
            </a:r>
            <a:endParaRPr dirty="0"/>
          </a:p>
          <a:p>
            <a:pPr marL="285750" lvl="0" indent="-285750" algn="l" rtl="0">
              <a:spcBef>
                <a:spcPts val="1100"/>
              </a:spcBef>
              <a:spcAft>
                <a:spcPts val="0"/>
              </a:spcAft>
              <a:buSzPts val="2400"/>
              <a:buChar char="▪"/>
            </a:pPr>
            <a:r>
              <a:rPr lang="en-US" dirty="0"/>
              <a:t>Approach the user with different objects, 3 of each group</a:t>
            </a:r>
            <a:endParaRPr dirty="0"/>
          </a:p>
          <a:p>
            <a:pPr marL="285750" lvl="0" indent="-285750" algn="l" rtl="0">
              <a:spcBef>
                <a:spcPts val="1100"/>
              </a:spcBef>
              <a:spcAft>
                <a:spcPts val="0"/>
              </a:spcAft>
              <a:buSzPts val="2400"/>
              <a:buChar char="▪"/>
            </a:pPr>
            <a:r>
              <a:rPr lang="en-US" dirty="0"/>
              <a:t>Let the user decide on speed </a:t>
            </a:r>
            <a:r>
              <a:rPr lang="en-US" dirty="0">
                <a:latin typeface="Arial" panose="020B0604020202020204" pitchFamily="34" charset="0"/>
                <a:ea typeface="Alegreya"/>
                <a:cs typeface="Arial" panose="020B0604020202020204" pitchFamily="34" charset="0"/>
                <a:sym typeface="Alegreya"/>
              </a:rPr>
              <a:t>v </a:t>
            </a:r>
            <a:r>
              <a:rPr lang="en-US" dirty="0"/>
              <a:t>and handover distance </a:t>
            </a:r>
            <a:r>
              <a:rPr lang="en-US" dirty="0">
                <a:latin typeface="Arial" panose="020B0604020202020204" pitchFamily="34" charset="0"/>
                <a:ea typeface="Alegreya"/>
                <a:cs typeface="Arial" panose="020B0604020202020204" pitchFamily="34" charset="0"/>
                <a:sym typeface="Alegreya"/>
              </a:rPr>
              <a:t>d</a:t>
            </a:r>
            <a:endParaRPr dirty="0">
              <a:latin typeface="Arial" panose="020B0604020202020204" pitchFamily="34" charset="0"/>
              <a:ea typeface="Alegreya"/>
              <a:cs typeface="Arial" panose="020B0604020202020204" pitchFamily="34" charset="0"/>
              <a:sym typeface="Alegreya"/>
            </a:endParaRPr>
          </a:p>
          <a:p>
            <a:pPr marL="285750" lvl="0" indent="-285750" algn="l" rtl="0">
              <a:spcBef>
                <a:spcPts val="1100"/>
              </a:spcBef>
              <a:spcAft>
                <a:spcPts val="0"/>
              </a:spcAft>
              <a:buSzPts val="2400"/>
              <a:buChar char="▪"/>
            </a:pPr>
            <a:r>
              <a:rPr lang="en-US" dirty="0"/>
              <a:t>Goal: get average kinetic and proxemic settings depending on “danger index”, starting point for interactions that don’t startle the user</a:t>
            </a:r>
            <a:endParaRPr dirty="0"/>
          </a:p>
        </p:txBody>
      </p:sp>
      <p:pic>
        <p:nvPicPr>
          <p:cNvPr id="926" name="Google Shape;926;g2ade22e9b41_0_114" descr="Ein Bild, das Logo, Kalender enthält.&#10;&#10;Automatisch generierte Beschreibung"/>
          <p:cNvPicPr preferRelativeResize="0"/>
          <p:nvPr/>
        </p:nvPicPr>
        <p:blipFill rotWithShape="1">
          <a:blip r:embed="rId3">
            <a:alphaModFix/>
          </a:blip>
          <a:srcRect/>
          <a:stretch/>
        </p:blipFill>
        <p:spPr>
          <a:xfrm>
            <a:off x="7607858" y="125428"/>
            <a:ext cx="3888668" cy="1476226"/>
          </a:xfrm>
          <a:prstGeom prst="rect">
            <a:avLst/>
          </a:prstGeom>
          <a:noFill/>
          <a:ln>
            <a:noFill/>
          </a:ln>
        </p:spPr>
      </p:pic>
      <p:pic>
        <p:nvPicPr>
          <p:cNvPr id="927" name="Google Shape;927;g2ade22e9b41_0_114"/>
          <p:cNvPicPr preferRelativeResize="0"/>
          <p:nvPr/>
        </p:nvPicPr>
        <p:blipFill>
          <a:blip r:embed="rId4">
            <a:alphaModFix/>
          </a:blip>
          <a:stretch>
            <a:fillRect/>
          </a:stretch>
        </p:blipFill>
        <p:spPr>
          <a:xfrm>
            <a:off x="10097202" y="1832018"/>
            <a:ext cx="1399473" cy="1923175"/>
          </a:xfrm>
          <a:prstGeom prst="rect">
            <a:avLst/>
          </a:prstGeom>
          <a:noFill/>
          <a:ln>
            <a:noFill/>
          </a:ln>
        </p:spPr>
      </p:pic>
      <p:pic>
        <p:nvPicPr>
          <p:cNvPr id="928" name="Google Shape;928;g2ade22e9b41_0_114"/>
          <p:cNvPicPr preferRelativeResize="0"/>
          <p:nvPr/>
        </p:nvPicPr>
        <p:blipFill>
          <a:blip r:embed="rId5">
            <a:alphaModFix/>
          </a:blip>
          <a:stretch>
            <a:fillRect/>
          </a:stretch>
        </p:blipFill>
        <p:spPr>
          <a:xfrm>
            <a:off x="10097200" y="3968750"/>
            <a:ext cx="1399475" cy="1918777"/>
          </a:xfrm>
          <a:prstGeom prst="rect">
            <a:avLst/>
          </a:prstGeom>
          <a:noFill/>
          <a:ln>
            <a:noFill/>
          </a:ln>
        </p:spPr>
      </p:pic>
      <p:pic>
        <p:nvPicPr>
          <p:cNvPr id="929" name="Google Shape;929;g2ade22e9b41_0_114"/>
          <p:cNvPicPr preferRelativeResize="0"/>
          <p:nvPr/>
        </p:nvPicPr>
        <p:blipFill rotWithShape="1">
          <a:blip r:embed="rId6">
            <a:alphaModFix/>
          </a:blip>
          <a:srcRect l="31914" t="24493" r="10184" b="44167"/>
          <a:stretch/>
        </p:blipFill>
        <p:spPr>
          <a:xfrm>
            <a:off x="2277888" y="4303625"/>
            <a:ext cx="6113874" cy="1826001"/>
          </a:xfrm>
          <a:prstGeom prst="rect">
            <a:avLst/>
          </a:prstGeom>
          <a:noFill/>
          <a:ln>
            <a:noFill/>
          </a:ln>
        </p:spPr>
      </p:pic>
      <p:cxnSp>
        <p:nvCxnSpPr>
          <p:cNvPr id="930" name="Google Shape;930;g2ade22e9b41_0_114"/>
          <p:cNvCxnSpPr/>
          <p:nvPr/>
        </p:nvCxnSpPr>
        <p:spPr>
          <a:xfrm rot="10800000">
            <a:off x="6755775" y="5548650"/>
            <a:ext cx="930900" cy="0"/>
          </a:xfrm>
          <a:prstGeom prst="straightConnector1">
            <a:avLst/>
          </a:prstGeom>
          <a:noFill/>
          <a:ln w="28575" cap="flat" cmpd="sng">
            <a:solidFill>
              <a:srgbClr val="0000FF"/>
            </a:solidFill>
            <a:prstDash val="solid"/>
            <a:round/>
            <a:headEnd type="none" w="med" len="med"/>
            <a:tailEnd type="triangle" w="med" len="med"/>
          </a:ln>
        </p:spPr>
      </p:cxnSp>
      <p:cxnSp>
        <p:nvCxnSpPr>
          <p:cNvPr id="931" name="Google Shape;931;g2ade22e9b41_0_114"/>
          <p:cNvCxnSpPr/>
          <p:nvPr/>
        </p:nvCxnSpPr>
        <p:spPr>
          <a:xfrm rot="10800000">
            <a:off x="3959325" y="5699900"/>
            <a:ext cx="2373000" cy="0"/>
          </a:xfrm>
          <a:prstGeom prst="straightConnector1">
            <a:avLst/>
          </a:prstGeom>
          <a:noFill/>
          <a:ln w="28575" cap="flat" cmpd="sng">
            <a:solidFill>
              <a:srgbClr val="FF00FF"/>
            </a:solidFill>
            <a:prstDash val="dash"/>
            <a:round/>
            <a:headEnd type="none" w="med" len="med"/>
            <a:tailEnd type="triangle" w="med" len="med"/>
          </a:ln>
        </p:spPr>
      </p:cxnSp>
      <p:sp>
        <p:nvSpPr>
          <p:cNvPr id="932" name="Google Shape;932;g2ade22e9b41_0_114"/>
          <p:cNvSpPr txBox="1"/>
          <p:nvPr/>
        </p:nvSpPr>
        <p:spPr>
          <a:xfrm>
            <a:off x="5059750" y="5287050"/>
            <a:ext cx="312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solidFill>
                  <a:schemeClr val="dk1"/>
                </a:solidFill>
                <a:latin typeface="Arial" panose="020B0604020202020204" pitchFamily="34" charset="0"/>
                <a:ea typeface="Alegreya"/>
                <a:cs typeface="Arial" panose="020B0604020202020204" pitchFamily="34" charset="0"/>
                <a:sym typeface="Alegreya"/>
              </a:rPr>
              <a:t>d</a:t>
            </a:r>
            <a:endParaRPr sz="2200" dirty="0">
              <a:solidFill>
                <a:schemeClr val="dk1"/>
              </a:solidFill>
              <a:latin typeface="Arial" panose="020B0604020202020204" pitchFamily="34" charset="0"/>
              <a:ea typeface="Alegreya"/>
              <a:cs typeface="Arial" panose="020B0604020202020204" pitchFamily="34" charset="0"/>
              <a:sym typeface="Alegreya"/>
            </a:endParaRPr>
          </a:p>
        </p:txBody>
      </p:sp>
      <p:sp>
        <p:nvSpPr>
          <p:cNvPr id="933" name="Google Shape;933;g2ade22e9b41_0_114"/>
          <p:cNvSpPr txBox="1"/>
          <p:nvPr/>
        </p:nvSpPr>
        <p:spPr>
          <a:xfrm>
            <a:off x="7123250" y="5163487"/>
            <a:ext cx="312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solidFill>
                  <a:schemeClr val="dk1"/>
                </a:solidFill>
                <a:latin typeface="Arial" panose="020B0604020202020204" pitchFamily="34" charset="0"/>
                <a:ea typeface="Alegreya"/>
                <a:cs typeface="Arial" panose="020B0604020202020204" pitchFamily="34" charset="0"/>
                <a:sym typeface="Alegreya"/>
              </a:rPr>
              <a:t>v</a:t>
            </a:r>
            <a:endParaRPr sz="2200" dirty="0">
              <a:solidFill>
                <a:schemeClr val="dk1"/>
              </a:solidFill>
              <a:latin typeface="Arial" panose="020B0604020202020204" pitchFamily="34" charset="0"/>
              <a:ea typeface="Alegreya"/>
              <a:cs typeface="Arial" panose="020B0604020202020204" pitchFamily="34" charset="0"/>
              <a:sym typeface="Alegreya"/>
            </a:endParaRPr>
          </a:p>
        </p:txBody>
      </p:sp>
      <p:sp>
        <p:nvSpPr>
          <p:cNvPr id="934" name="Google Shape;934;g2ade22e9b41_0_114"/>
          <p:cNvSpPr/>
          <p:nvPr/>
        </p:nvSpPr>
        <p:spPr>
          <a:xfrm>
            <a:off x="3659825" y="5566100"/>
            <a:ext cx="267600" cy="267600"/>
          </a:xfrm>
          <a:prstGeom prst="smileyFace">
            <a:avLst>
              <a:gd name="adj" fmla="val 4653"/>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g2acd5be1732_0_72"/>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Communicating Robot’s Intentions while Assisting Users via Augmented Reality</a:t>
            </a:r>
            <a:endParaRPr/>
          </a:p>
        </p:txBody>
      </p:sp>
      <p:sp>
        <p:nvSpPr>
          <p:cNvPr id="941" name="Google Shape;941;g2acd5be1732_0_72"/>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942" name="Google Shape;942;g2acd5be1732_0_7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
        <p:nvSpPr>
          <p:cNvPr id="943" name="Google Shape;943;g2acd5be1732_0_72"/>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44" name="Google Shape;944;g2acd5be1732_0_72"/>
          <p:cNvSpPr txBox="1"/>
          <p:nvPr/>
        </p:nvSpPr>
        <p:spPr>
          <a:xfrm>
            <a:off x="9655775" y="5205950"/>
            <a:ext cx="1840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222222"/>
                </a:solidFill>
                <a:highlight>
                  <a:srgbClr val="FFFFFF"/>
                </a:highlight>
              </a:rPr>
              <a:t>Wang, C., Stouraitis, T., Belardinelli, A., Hasler, S., &amp; Gienger, M. (2023). Communicating Robot's Intentions while Assisting Users via Augmented Reality. </a:t>
            </a:r>
            <a:r>
              <a:rPr lang="en-US" sz="800" i="1">
                <a:solidFill>
                  <a:srgbClr val="222222"/>
                </a:solidFill>
                <a:highlight>
                  <a:srgbClr val="FFFFFF"/>
                </a:highlight>
              </a:rPr>
              <a:t>arXiv preprint arXiv:2308.10552</a:t>
            </a:r>
            <a:r>
              <a:rPr lang="en-US" sz="800">
                <a:solidFill>
                  <a:srgbClr val="222222"/>
                </a:solidFill>
                <a:highlight>
                  <a:srgbClr val="FFFFFF"/>
                </a:highlight>
              </a:rPr>
              <a:t>.</a:t>
            </a:r>
            <a:endParaRPr sz="800"/>
          </a:p>
        </p:txBody>
      </p:sp>
      <p:pic>
        <p:nvPicPr>
          <p:cNvPr id="945" name="Google Shape;945;g2acd5be1732_0_72" descr="The current spread of social and assistive robotics applications is increasingly highlighting the need for robots that can be easily taught and interacted with, even by users with no technical background. Still, it is often difficult to grasp what such robots know or to assess if a correct representation of the task is being formed. Augmented Reality (AR) has the potential to bridge this gap. We demonstrate three use cases where AR design elements enhance the explainability and efficiency of human-robot interaction: 1) a human teaching a robot some simple kitchen tasks by demonstration, 2) the robot showing its plan for solving novel tasks in AR to a human for validation, and 3) a robot communicating its intentions via AR while assisting people with limited mobility during daily activities.&#10;&#10;Please check our paper: https://dl.acm.org/doi/abs/10.1145/3544549.3583889" title="AR + Robot Demo @CHI2023">
            <a:hlinkClick r:id="rId3"/>
          </p:cNvPr>
          <p:cNvPicPr preferRelativeResize="0"/>
          <p:nvPr/>
        </p:nvPicPr>
        <p:blipFill>
          <a:blip r:embed="rId4">
            <a:alphaModFix/>
          </a:blip>
          <a:stretch>
            <a:fillRect/>
          </a:stretch>
        </p:blipFill>
        <p:spPr>
          <a:xfrm>
            <a:off x="695325" y="1089100"/>
            <a:ext cx="8960445" cy="5040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5"/>
                                        </p:tgtEl>
                                        <p:attrNameLst>
                                          <p:attrName>style.visibility</p:attrName>
                                        </p:attrNameLst>
                                      </p:cBhvr>
                                      <p:to>
                                        <p:strVal val="visible"/>
                                      </p:to>
                                    </p:set>
                                    <p:animEffect transition="in" filter="fade">
                                      <p:cBhvr>
                                        <p:cTn id="7" dur="1000"/>
                                        <p:tgtEl>
                                          <p:spTgt spid="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g2acd5be1732_0_5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LLMs + Robots</a:t>
            </a:r>
            <a:endParaRPr/>
          </a:p>
        </p:txBody>
      </p:sp>
      <p:sp>
        <p:nvSpPr>
          <p:cNvPr id="952" name="Google Shape;952;g2acd5be1732_0_5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953" name="Google Shape;953;g2acd5be1732_0_5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
        <p:nvSpPr>
          <p:cNvPr id="954" name="Google Shape;954;g2acd5be1732_0_5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955" name="Google Shape;955;g2acd5be1732_0_54" descr="We created a robot tour guide using Spot integrated with Chat GPT and other AI models as a proof of concept for the robotics applications of foundational models. Learn more: https://bostondynamics.com/blog/robots-that-can-chat/&#10;&#10;Project Team: &#10;Matt Klingensmith&#10;Michael McDonald&#10;Radhika Agrawal&#10;Chris Allum&#10;Rosalind Shinkle&#10;&#10;#BostonDynamics #chatgpt &#10;&#10;00:00: Introduction&#10;01:08: Making Chat (ro)Bots&#10;01:39: Precious Metal Cowgirl&#10;02:38: A Robot Tour Guide&#10;03:07: How does it work?&#10;04:19: Shakespearean Time Traveler&#10;04:36: Creating Personalities&#10;04:54: &quot;Josh&quot;&#10;05:23: Lateral Thinking&#10;06:03: Teenage Robot&#10;06:43: Nature Documentary&#10;07:32: What's next?" title="Making Chat (ro)Bots">
            <a:hlinkClick r:id="rId3"/>
          </p:cNvPr>
          <p:cNvPicPr preferRelativeResize="0"/>
          <p:nvPr/>
        </p:nvPicPr>
        <p:blipFill>
          <a:blip r:embed="rId4">
            <a:alphaModFix/>
          </a:blip>
          <a:stretch>
            <a:fillRect/>
          </a:stretch>
        </p:blipFill>
        <p:spPr>
          <a:xfrm>
            <a:off x="695325" y="1089100"/>
            <a:ext cx="9152355" cy="5148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5"/>
                                        </p:tgtEl>
                                        <p:attrNameLst>
                                          <p:attrName>style.visibility</p:attrName>
                                        </p:attrNameLst>
                                      </p:cBhvr>
                                      <p:to>
                                        <p:strVal val="visible"/>
                                      </p:to>
                                    </p:set>
                                    <p:animEffect transition="in" filter="fade">
                                      <p:cBhvr>
                                        <p:cTn id="7" dur="1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ad4a74f2a1_0_677"/>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1800"/>
              <a:buNone/>
            </a:pPr>
            <a:endParaRPr/>
          </a:p>
        </p:txBody>
      </p:sp>
      <p:sp>
        <p:nvSpPr>
          <p:cNvPr id="308" name="Google Shape;308;g2ad4a74f2a1_0_677"/>
          <p:cNvSpPr txBox="1">
            <a:spLocks noGrp="1"/>
          </p:cNvSpPr>
          <p:nvPr>
            <p:ph type="body" idx="1"/>
          </p:nvPr>
        </p:nvSpPr>
        <p:spPr>
          <a:xfrm>
            <a:off x="696000" y="1800000"/>
            <a:ext cx="10800000" cy="4500000"/>
          </a:xfrm>
          <a:prstGeom prst="rect">
            <a:avLst/>
          </a:prstGeom>
          <a:noFill/>
          <a:ln>
            <a:noFill/>
          </a:ln>
        </p:spPr>
        <p:txBody>
          <a:bodyPr spcFirstLastPara="1" wrap="square" lIns="0" tIns="0" rIns="0" bIns="45700" anchor="t" anchorCtr="0">
            <a:normAutofit/>
          </a:bodyPr>
          <a:lstStyle/>
          <a:p>
            <a:pPr marL="457200" lvl="0" indent="-228600" algn="l" rtl="0">
              <a:lnSpc>
                <a:spcPct val="90000"/>
              </a:lnSpc>
              <a:spcBef>
                <a:spcPts val="1000"/>
              </a:spcBef>
              <a:spcAft>
                <a:spcPts val="0"/>
              </a:spcAft>
              <a:buSzPts val="1800"/>
              <a:buNone/>
            </a:pPr>
            <a:endParaRPr/>
          </a:p>
        </p:txBody>
      </p:sp>
      <p:sp>
        <p:nvSpPr>
          <p:cNvPr id="309" name="Google Shape;309;g2ad4a74f2a1_0_677"/>
          <p:cNvSpPr txBox="1">
            <a:spLocks noGrp="1"/>
          </p:cNvSpPr>
          <p:nvPr>
            <p:ph type="body" idx="2"/>
          </p:nvPr>
        </p:nvSpPr>
        <p:spPr>
          <a:xfrm>
            <a:off x="696000" y="1365600"/>
            <a:ext cx="10800000" cy="362400"/>
          </a:xfrm>
          <a:prstGeom prst="rect">
            <a:avLst/>
          </a:prstGeom>
          <a:noFill/>
          <a:ln>
            <a:noFill/>
          </a:ln>
        </p:spPr>
        <p:txBody>
          <a:bodyPr spcFirstLastPara="1" wrap="square" lIns="0" tIns="0" rIns="0" bIns="0" anchor="ctr" anchorCtr="0">
            <a:normAutofit fontScale="92500" lnSpcReduction="10000"/>
          </a:bodyPr>
          <a:lstStyle/>
          <a:p>
            <a:pPr marL="457200" lvl="0" indent="-228600" algn="l" rtl="0">
              <a:lnSpc>
                <a:spcPct val="90000"/>
              </a:lnSpc>
              <a:spcBef>
                <a:spcPts val="1000"/>
              </a:spcBef>
              <a:spcAft>
                <a:spcPts val="0"/>
              </a:spcAft>
              <a:buSzPts val="2162"/>
              <a:buNone/>
            </a:pPr>
            <a:endParaRPr/>
          </a:p>
        </p:txBody>
      </p:sp>
      <p:pic>
        <p:nvPicPr>
          <p:cNvPr id="310" name="Google Shape;310;g2ad4a74f2a1_0_677" descr="Kostenlos Kostenloses Stock Foto zu artikulierter roboter, aufheben, bekommen Stock-Foto"/>
          <p:cNvPicPr preferRelativeResize="0"/>
          <p:nvPr/>
        </p:nvPicPr>
        <p:blipFill rotWithShape="1">
          <a:blip r:embed="rId3">
            <a:alphaModFix/>
          </a:blip>
          <a:srcRect/>
          <a:stretch/>
        </p:blipFill>
        <p:spPr>
          <a:xfrm>
            <a:off x="-206614" y="-428626"/>
            <a:ext cx="12605227" cy="841127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g2ad4a74f2a1_0_1169"/>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CoPAL: Corrective Planning of Robot Actions with Large Language Models</a:t>
            </a:r>
            <a:endParaRPr/>
          </a:p>
        </p:txBody>
      </p:sp>
      <p:sp>
        <p:nvSpPr>
          <p:cNvPr id="962" name="Google Shape;962;g2ad4a74f2a1_0_1169"/>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963" name="Google Shape;963;g2ad4a74f2a1_0_116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sp>
        <p:nvSpPr>
          <p:cNvPr id="964" name="Google Shape;964;g2ad4a74f2a1_0_1169"/>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65" name="Google Shape;965;g2ad4a74f2a1_0_1169"/>
          <p:cNvSpPr txBox="1">
            <a:spLocks noGrp="1"/>
          </p:cNvSpPr>
          <p:nvPr>
            <p:ph type="body" idx="3"/>
          </p:nvPr>
        </p:nvSpPr>
        <p:spPr>
          <a:xfrm>
            <a:off x="7559700" y="6015350"/>
            <a:ext cx="1944600" cy="2280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100"/>
              </a:spcBef>
              <a:spcAft>
                <a:spcPts val="0"/>
              </a:spcAft>
              <a:buNone/>
            </a:pPr>
            <a:r>
              <a:rPr lang="en-US" sz="800" u="sng">
                <a:solidFill>
                  <a:schemeClr val="hlink"/>
                </a:solidFill>
                <a:hlinkClick r:id="rId3"/>
              </a:rPr>
              <a:t>https://hri-eu.github.io/Loom/index.html</a:t>
            </a:r>
            <a:r>
              <a:rPr lang="en-US" sz="800"/>
              <a:t> </a:t>
            </a:r>
            <a:endParaRPr sz="800"/>
          </a:p>
        </p:txBody>
      </p:sp>
      <p:pic>
        <p:nvPicPr>
          <p:cNvPr id="966" name="Google Shape;966;g2ad4a74f2a1_0_1169" title="vegasLastWithConclusion_h264_960x540.mp4">
            <a:hlinkClick r:id="rId4"/>
          </p:cNvPr>
          <p:cNvPicPr preferRelativeResize="0"/>
          <p:nvPr/>
        </p:nvPicPr>
        <p:blipFill>
          <a:blip r:embed="rId5">
            <a:alphaModFix/>
          </a:blip>
          <a:stretch>
            <a:fillRect/>
          </a:stretch>
        </p:blipFill>
        <p:spPr>
          <a:xfrm>
            <a:off x="695325" y="1089025"/>
            <a:ext cx="6864367" cy="5148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g2acd5be1732_0_85"/>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When are Robots coming to Households? </a:t>
            </a:r>
            <a:endParaRPr/>
          </a:p>
        </p:txBody>
      </p:sp>
      <p:sp>
        <p:nvSpPr>
          <p:cNvPr id="973" name="Google Shape;973;g2acd5be1732_0_85"/>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chemeClr val="dk1"/>
              </a:buClr>
              <a:buSzPts val="2400"/>
              <a:buFont typeface="Arial"/>
              <a:buNone/>
            </a:pPr>
            <a:r>
              <a:rPr lang="en-US"/>
              <a:t>Human-Robot Interaction</a:t>
            </a:r>
            <a:endParaRPr/>
          </a:p>
        </p:txBody>
      </p:sp>
      <p:sp>
        <p:nvSpPr>
          <p:cNvPr id="974" name="Google Shape;974;g2acd5be1732_0_85"/>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sp>
        <p:nvSpPr>
          <p:cNvPr id="975" name="Google Shape;975;g2acd5be1732_0_85"/>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976" name="Google Shape;976;g2acd5be1732_0_85"/>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100"/>
              </a:spcBef>
              <a:spcAft>
                <a:spcPts val="0"/>
              </a:spcAft>
              <a:buSzPts val="2400"/>
              <a:buChar char="▪"/>
            </a:pPr>
            <a:endParaRPr/>
          </a:p>
        </p:txBody>
      </p:sp>
      <p:pic>
        <p:nvPicPr>
          <p:cNvPr id="977" name="Google Shape;977;g2acd5be1732_0_85"/>
          <p:cNvPicPr preferRelativeResize="0"/>
          <p:nvPr/>
        </p:nvPicPr>
        <p:blipFill rotWithShape="1">
          <a:blip r:embed="rId3">
            <a:alphaModFix/>
          </a:blip>
          <a:srcRect l="31467" r="16313"/>
          <a:stretch/>
        </p:blipFill>
        <p:spPr>
          <a:xfrm>
            <a:off x="695325" y="1592125"/>
            <a:ext cx="4738626" cy="4537200"/>
          </a:xfrm>
          <a:prstGeom prst="rect">
            <a:avLst/>
          </a:prstGeom>
          <a:noFill/>
          <a:ln>
            <a:noFill/>
          </a:ln>
        </p:spPr>
      </p:pic>
      <p:pic>
        <p:nvPicPr>
          <p:cNvPr id="978" name="Google Shape;978;g2acd5be1732_0_85"/>
          <p:cNvPicPr preferRelativeResize="0"/>
          <p:nvPr/>
        </p:nvPicPr>
        <p:blipFill>
          <a:blip r:embed="rId4">
            <a:alphaModFix/>
          </a:blip>
          <a:stretch>
            <a:fillRect/>
          </a:stretch>
        </p:blipFill>
        <p:spPr>
          <a:xfrm>
            <a:off x="6487539" y="1592275"/>
            <a:ext cx="5009137" cy="45371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g2ad9376bd6a_0_0"/>
          <p:cNvSpPr txBox="1">
            <a:spLocks noGrp="1"/>
          </p:cNvSpPr>
          <p:nvPr>
            <p:ph type="title"/>
          </p:nvPr>
        </p:nvSpPr>
        <p:spPr>
          <a:xfrm>
            <a:off x="695327" y="115888"/>
            <a:ext cx="10801200" cy="9732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Conclusion</a:t>
            </a:r>
            <a:endParaRPr/>
          </a:p>
        </p:txBody>
      </p:sp>
      <p:sp>
        <p:nvSpPr>
          <p:cNvPr id="985" name="Google Shape;985;g2ad9376bd6a_0_0"/>
          <p:cNvSpPr txBox="1">
            <a:spLocks noGrp="1"/>
          </p:cNvSpPr>
          <p:nvPr>
            <p:ph type="body" idx="1"/>
          </p:nvPr>
        </p:nvSpPr>
        <p:spPr>
          <a:xfrm>
            <a:off x="695325" y="6356350"/>
            <a:ext cx="5610300" cy="3651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986" name="Google Shape;986;g2ad9376bd6a_0_0"/>
          <p:cNvSpPr txBox="1">
            <a:spLocks noGrp="1"/>
          </p:cNvSpPr>
          <p:nvPr>
            <p:ph type="sldNum" idx="12"/>
          </p:nvPr>
        </p:nvSpPr>
        <p:spPr>
          <a:xfrm>
            <a:off x="7686675" y="6359905"/>
            <a:ext cx="783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
        <p:nvSpPr>
          <p:cNvPr id="987" name="Google Shape;987;g2ad9376bd6a_0_0"/>
          <p:cNvSpPr txBox="1">
            <a:spLocks noGrp="1"/>
          </p:cNvSpPr>
          <p:nvPr>
            <p:ph type="body" idx="2"/>
          </p:nvPr>
        </p:nvSpPr>
        <p:spPr>
          <a:xfrm>
            <a:off x="695326" y="1089025"/>
            <a:ext cx="10801200" cy="503100"/>
          </a:xfrm>
          <a:prstGeom prst="rect">
            <a:avLst/>
          </a:prstGeom>
        </p:spPr>
        <p:txBody>
          <a:bodyPr spcFirstLastPara="1" wrap="square" lIns="0" tIns="36000" rIns="0" bIns="0" anchor="t" anchorCtr="0">
            <a:noAutofit/>
          </a:bodyPr>
          <a:lstStyle/>
          <a:p>
            <a:pPr marL="0" lvl="0" indent="0" algn="l" rtl="0">
              <a:spcBef>
                <a:spcPts val="500"/>
              </a:spcBef>
              <a:spcAft>
                <a:spcPts val="600"/>
              </a:spcAft>
              <a:buNone/>
            </a:pPr>
            <a:r>
              <a:rPr lang="en-US"/>
              <a:t>Human-Robot Interaction</a:t>
            </a:r>
            <a:endParaRPr/>
          </a:p>
        </p:txBody>
      </p:sp>
      <p:sp>
        <p:nvSpPr>
          <p:cNvPr id="988" name="Google Shape;988;g2ad9376bd6a_0_0"/>
          <p:cNvSpPr txBox="1">
            <a:spLocks noGrp="1"/>
          </p:cNvSpPr>
          <p:nvPr>
            <p:ph type="body" idx="3"/>
          </p:nvPr>
        </p:nvSpPr>
        <p:spPr>
          <a:xfrm>
            <a:off x="695324" y="1592264"/>
            <a:ext cx="10801200" cy="4537200"/>
          </a:xfrm>
          <a:prstGeom prst="rect">
            <a:avLst/>
          </a:prstGeom>
        </p:spPr>
        <p:txBody>
          <a:bodyPr spcFirstLastPara="1" wrap="square" lIns="91425" tIns="45700" rIns="91425" bIns="45700" anchor="t" anchorCtr="0">
            <a:normAutofit/>
          </a:bodyPr>
          <a:lstStyle/>
          <a:p>
            <a:pPr marL="457200" lvl="0" indent="-381000" algn="l" rtl="0">
              <a:lnSpc>
                <a:spcPct val="150000"/>
              </a:lnSpc>
              <a:spcBef>
                <a:spcPts val="500"/>
              </a:spcBef>
              <a:spcAft>
                <a:spcPts val="0"/>
              </a:spcAft>
              <a:buSzPts val="2400"/>
              <a:buChar char="▪"/>
            </a:pPr>
            <a:r>
              <a:rPr lang="en-US"/>
              <a:t>Application areas for HRI</a:t>
            </a:r>
            <a:endParaRPr/>
          </a:p>
          <a:p>
            <a:pPr marL="457200" lvl="0" indent="-381000" algn="l" rtl="0">
              <a:lnSpc>
                <a:spcPct val="150000"/>
              </a:lnSpc>
              <a:spcBef>
                <a:spcPts val="0"/>
              </a:spcBef>
              <a:spcAft>
                <a:spcPts val="0"/>
              </a:spcAft>
              <a:buSzPts val="2400"/>
              <a:buChar char="▪"/>
            </a:pPr>
            <a:r>
              <a:rPr lang="en-US"/>
              <a:t>Anthropomorphism </a:t>
            </a:r>
            <a:endParaRPr/>
          </a:p>
          <a:p>
            <a:pPr marL="457200" lvl="0" indent="-381000" algn="l" rtl="0">
              <a:lnSpc>
                <a:spcPct val="150000"/>
              </a:lnSpc>
              <a:spcBef>
                <a:spcPts val="0"/>
              </a:spcBef>
              <a:spcAft>
                <a:spcPts val="0"/>
              </a:spcAft>
              <a:buSzPts val="2400"/>
              <a:buChar char="▪"/>
            </a:pPr>
            <a:r>
              <a:rPr lang="en-US"/>
              <a:t>Robot gesture generation</a:t>
            </a:r>
            <a:endParaRPr/>
          </a:p>
          <a:p>
            <a:pPr marL="457200" lvl="0" indent="-381000" algn="l" rtl="0">
              <a:lnSpc>
                <a:spcPct val="150000"/>
              </a:lnSpc>
              <a:spcBef>
                <a:spcPts val="0"/>
              </a:spcBef>
              <a:spcAft>
                <a:spcPts val="0"/>
              </a:spcAft>
              <a:buSzPts val="2400"/>
              <a:buChar char="▪"/>
            </a:pPr>
            <a:r>
              <a:rPr lang="en-US"/>
              <a:t>Human-robot collaboration</a:t>
            </a:r>
            <a:endParaRPr/>
          </a:p>
          <a:p>
            <a:pPr marL="457200" lvl="0" indent="-381000" algn="l" rtl="0">
              <a:lnSpc>
                <a:spcPct val="150000"/>
              </a:lnSpc>
              <a:spcBef>
                <a:spcPts val="0"/>
              </a:spcBef>
              <a:spcAft>
                <a:spcPts val="0"/>
              </a:spcAft>
              <a:buSzPts val="2400"/>
              <a:buChar char="▪"/>
            </a:pPr>
            <a:r>
              <a:rPr lang="en-US"/>
              <a:t>Human-robot handovers</a:t>
            </a:r>
            <a:endParaRPr/>
          </a:p>
          <a:p>
            <a:pPr marL="457200" lvl="0" indent="-381000" algn="l" rtl="0">
              <a:lnSpc>
                <a:spcPct val="150000"/>
              </a:lnSpc>
              <a:spcBef>
                <a:spcPts val="0"/>
              </a:spcBef>
              <a:spcAft>
                <a:spcPts val="0"/>
              </a:spcAft>
              <a:buSzPts val="2400"/>
              <a:buChar char="▪"/>
            </a:pPr>
            <a:r>
              <a:rPr lang="en-US"/>
              <a:t>Teaching robots: Robot learning from demonstration</a:t>
            </a:r>
            <a:endParaRPr/>
          </a:p>
          <a:p>
            <a:pPr marL="457200" lvl="0" indent="-381000" algn="l" rtl="0">
              <a:lnSpc>
                <a:spcPct val="150000"/>
              </a:lnSpc>
              <a:spcBef>
                <a:spcPts val="0"/>
              </a:spcBef>
              <a:spcAft>
                <a:spcPts val="0"/>
              </a:spcAft>
              <a:buSzPts val="2400"/>
              <a:buChar char="▪"/>
            </a:pPr>
            <a:r>
              <a:rPr lang="en-US"/>
              <a:t>Visualizing robot intent</a:t>
            </a:r>
            <a:endParaRPr/>
          </a:p>
          <a:p>
            <a:pPr marL="457200" lvl="0" indent="-381000" algn="l" rtl="0">
              <a:lnSpc>
                <a:spcPct val="150000"/>
              </a:lnSpc>
              <a:spcBef>
                <a:spcPts val="0"/>
              </a:spcBef>
              <a:spcAft>
                <a:spcPts val="0"/>
              </a:spcAft>
              <a:buSzPts val="2400"/>
              <a:buChar char="▪"/>
            </a:pPr>
            <a:r>
              <a:rPr lang="en-US"/>
              <a:t>LLMs + robots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72"/>
          <p:cNvSpPr txBox="1">
            <a:spLocks noGrp="1"/>
          </p:cNvSpPr>
          <p:nvPr>
            <p:ph type="title"/>
          </p:nvPr>
        </p:nvSpPr>
        <p:spPr>
          <a:xfrm>
            <a:off x="695327" y="115888"/>
            <a:ext cx="79566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License</a:t>
            </a:r>
            <a:endParaRPr/>
          </a:p>
        </p:txBody>
      </p:sp>
      <p:sp>
        <p:nvSpPr>
          <p:cNvPr id="1007" name="Google Shape;1007;p72"/>
          <p:cNvSpPr txBox="1">
            <a:spLocks noGrp="1"/>
          </p:cNvSpPr>
          <p:nvPr>
            <p:ph type="body" idx="1"/>
          </p:nvPr>
        </p:nvSpPr>
        <p:spPr>
          <a:xfrm>
            <a:off x="695325" y="1592275"/>
            <a:ext cx="10643100" cy="4537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2400"/>
              <a:buNone/>
            </a:pPr>
            <a:r>
              <a:rPr lang="en-US" sz="2000"/>
              <a:t>This file is licensed under the Creative Commons Attribution-Share Alike 4.0 (CC BY-SA) license:</a:t>
            </a:r>
            <a:endParaRPr sz="1800"/>
          </a:p>
          <a:p>
            <a:pPr marL="0" lvl="0" indent="0" algn="l" rtl="0">
              <a:lnSpc>
                <a:spcPct val="150000"/>
              </a:lnSpc>
              <a:spcBef>
                <a:spcPts val="1100"/>
              </a:spcBef>
              <a:spcAft>
                <a:spcPts val="0"/>
              </a:spcAft>
              <a:buSzPts val="2400"/>
              <a:buNone/>
            </a:pPr>
            <a:r>
              <a:rPr lang="en-US" sz="2000"/>
              <a:t>https://creativecommons.org/licenses/by-sa/4.0</a:t>
            </a:r>
            <a:endParaRPr sz="1800"/>
          </a:p>
          <a:p>
            <a:pPr marL="0" lvl="0" indent="0" algn="l" rtl="0">
              <a:lnSpc>
                <a:spcPct val="150000"/>
              </a:lnSpc>
              <a:spcBef>
                <a:spcPts val="1100"/>
              </a:spcBef>
              <a:spcAft>
                <a:spcPts val="0"/>
              </a:spcAft>
              <a:buSzPts val="2400"/>
              <a:buNone/>
            </a:pPr>
            <a:r>
              <a:rPr lang="en-US" sz="2000"/>
              <a:t>Attribution: Jan Leusmann, Sven Mayer</a:t>
            </a:r>
            <a:endParaRPr sz="2000"/>
          </a:p>
          <a:p>
            <a:pPr marL="0" lvl="0" indent="0" algn="l" rtl="0">
              <a:lnSpc>
                <a:spcPct val="150000"/>
              </a:lnSpc>
              <a:spcBef>
                <a:spcPts val="1100"/>
              </a:spcBef>
              <a:spcAft>
                <a:spcPts val="0"/>
              </a:spcAft>
              <a:buSzPts val="2400"/>
              <a:buNone/>
            </a:pPr>
            <a:endParaRPr/>
          </a:p>
          <a:p>
            <a:pPr marL="0" lvl="0" indent="0" algn="l" rtl="0">
              <a:lnSpc>
                <a:spcPct val="150000"/>
              </a:lnSpc>
              <a:spcBef>
                <a:spcPts val="1100"/>
              </a:spcBef>
              <a:spcAft>
                <a:spcPts val="0"/>
              </a:spcAft>
              <a:buSzPts val="2400"/>
              <a:buNone/>
            </a:pPr>
            <a:endParaRPr sz="2000"/>
          </a:p>
          <a:p>
            <a:pPr marL="0" lvl="0" indent="0" algn="l" rtl="0">
              <a:lnSpc>
                <a:spcPct val="90000"/>
              </a:lnSpc>
              <a:spcBef>
                <a:spcPts val="1100"/>
              </a:spcBef>
              <a:spcAft>
                <a:spcPts val="0"/>
              </a:spcAft>
              <a:buSzPts val="2400"/>
              <a:buNone/>
            </a:pPr>
            <a:endParaRPr sz="1800"/>
          </a:p>
        </p:txBody>
      </p:sp>
      <p:sp>
        <p:nvSpPr>
          <p:cNvPr id="1008" name="Google Shape;1008;p72"/>
          <p:cNvSpPr txBox="1">
            <a:spLocks noGrp="1"/>
          </p:cNvSpPr>
          <p:nvPr>
            <p:ph type="body" idx="2"/>
          </p:nvPr>
        </p:nvSpPr>
        <p:spPr>
          <a:xfrm>
            <a:off x="695326" y="1089025"/>
            <a:ext cx="79566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pic>
        <p:nvPicPr>
          <p:cNvPr id="1009" name="Google Shape;1009;p72" descr="https://upload.wikimedia.org/wikipedia/commons/thumb/5/57/CC-BY-SA_icon_white.svg/800px-CC-BY-SA_icon_white.svg.png"/>
          <p:cNvPicPr preferRelativeResize="0"/>
          <p:nvPr/>
        </p:nvPicPr>
        <p:blipFill rotWithShape="1">
          <a:blip r:embed="rId3">
            <a:alphaModFix/>
          </a:blip>
          <a:srcRect/>
          <a:stretch/>
        </p:blipFill>
        <p:spPr>
          <a:xfrm>
            <a:off x="695328" y="6299798"/>
            <a:ext cx="1399149" cy="493200"/>
          </a:xfrm>
          <a:prstGeom prst="rect">
            <a:avLst/>
          </a:prstGeom>
          <a:noFill/>
          <a:ln>
            <a:noFill/>
          </a:ln>
        </p:spPr>
      </p:pic>
      <p:sp>
        <p:nvSpPr>
          <p:cNvPr id="1010" name="Google Shape;1010;p72"/>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1600"/>
              <a:buFont typeface="Arial"/>
              <a:buNone/>
            </a:pPr>
            <a:fld id="{00000000-1234-1234-1234-123412341234}" type="slidenum">
              <a:rPr lang="en-US"/>
              <a:t>63</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ad4a74f2a1_0_798"/>
          <p:cNvSpPr txBox="1">
            <a:spLocks noGrp="1"/>
          </p:cNvSpPr>
          <p:nvPr>
            <p:ph type="title"/>
          </p:nvPr>
        </p:nvSpPr>
        <p:spPr>
          <a:xfrm>
            <a:off x="696000" y="120875"/>
            <a:ext cx="10800000" cy="12447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1800"/>
              <a:buNone/>
            </a:pPr>
            <a:r>
              <a:rPr lang="en-US"/>
              <a:t>Motivation of PhD Topic</a:t>
            </a:r>
            <a:endParaRPr/>
          </a:p>
        </p:txBody>
      </p:sp>
      <p:sp>
        <p:nvSpPr>
          <p:cNvPr id="316" name="Google Shape;316;g2ad4a74f2a1_0_798"/>
          <p:cNvSpPr txBox="1">
            <a:spLocks noGrp="1"/>
          </p:cNvSpPr>
          <p:nvPr>
            <p:ph type="body" idx="2"/>
          </p:nvPr>
        </p:nvSpPr>
        <p:spPr>
          <a:xfrm>
            <a:off x="696000" y="1365600"/>
            <a:ext cx="10800000" cy="362400"/>
          </a:xfrm>
          <a:prstGeom prst="rect">
            <a:avLst/>
          </a:prstGeom>
          <a:noFill/>
          <a:ln>
            <a:noFill/>
          </a:ln>
        </p:spPr>
        <p:txBody>
          <a:bodyPr spcFirstLastPara="1" wrap="square" lIns="0" tIns="0" rIns="0" bIns="0" anchor="ctr" anchorCtr="0">
            <a:normAutofit fontScale="92500" lnSpcReduction="10000"/>
          </a:bodyPr>
          <a:lstStyle/>
          <a:p>
            <a:pPr marL="457200" lvl="0" indent="-228600" algn="l" rtl="0">
              <a:lnSpc>
                <a:spcPct val="90000"/>
              </a:lnSpc>
              <a:spcBef>
                <a:spcPts val="1000"/>
              </a:spcBef>
              <a:spcAft>
                <a:spcPts val="0"/>
              </a:spcAft>
              <a:buSzPts val="2162"/>
              <a:buNone/>
            </a:pPr>
            <a:endParaRPr/>
          </a:p>
        </p:txBody>
      </p:sp>
      <p:pic>
        <p:nvPicPr>
          <p:cNvPr id="317" name="Google Shape;317;g2ad4a74f2a1_0_79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18" name="Google Shape;318;g2ad4a74f2a1_0_798"/>
          <p:cNvSpPr/>
          <p:nvPr/>
        </p:nvSpPr>
        <p:spPr>
          <a:xfrm>
            <a:off x="0" y="6217920"/>
            <a:ext cx="12192000" cy="640200"/>
          </a:xfrm>
          <a:prstGeom prst="rect">
            <a:avLst/>
          </a:prstGeom>
          <a:solidFill>
            <a:schemeClr val="accent1"/>
          </a:solidFill>
          <a:ln>
            <a:noFill/>
          </a:ln>
        </p:spPr>
        <p:txBody>
          <a:bodyPr spcFirstLastPara="1" wrap="square" lIns="91425" tIns="45700" rIns="91425" bIns="45700" anchor="ctr" anchorCtr="0">
            <a:noAutofit/>
          </a:bodyPr>
          <a:lstStyle/>
          <a:p>
            <a:pPr marL="266700" marR="0" lvl="0" indent="0" algn="l"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Carl Oechsner, Sven Mayer, Andreas Butz (2022) Challenges and Opportunities of Cooperative Robots as Cooking Appliances. In Proc. of the 2022 Workshop on Engaging with Automation.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ad4a74f2a1_0_19"/>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Human-Robot Interaction != Robotics</a:t>
            </a:r>
            <a:endParaRPr/>
          </a:p>
        </p:txBody>
      </p:sp>
      <p:sp>
        <p:nvSpPr>
          <p:cNvPr id="325" name="Google Shape;325;g2ad4a74f2a1_0_19"/>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SzPts val="2400"/>
              <a:buNone/>
            </a:pPr>
            <a:r>
              <a:rPr lang="en-US"/>
              <a:t>Human-Robot Interaction</a:t>
            </a:r>
            <a:endParaRPr/>
          </a:p>
        </p:txBody>
      </p:sp>
      <p:sp>
        <p:nvSpPr>
          <p:cNvPr id="326" name="Google Shape;326;g2ad4a74f2a1_0_19"/>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327" name="Google Shape;327;g2ad4a74f2a1_0_19"/>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328" name="Google Shape;328;g2ad4a74f2a1_0_19"/>
          <p:cNvSpPr/>
          <p:nvPr/>
        </p:nvSpPr>
        <p:spPr>
          <a:xfrm>
            <a:off x="1847700" y="2645975"/>
            <a:ext cx="3181500" cy="186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Interaction, communication, and collaboration between humans and robots in the social world</a:t>
            </a:r>
            <a:endParaRPr sz="1800"/>
          </a:p>
        </p:txBody>
      </p:sp>
      <p:sp>
        <p:nvSpPr>
          <p:cNvPr id="329" name="Google Shape;329;g2ad4a74f2a1_0_19"/>
          <p:cNvSpPr/>
          <p:nvPr/>
        </p:nvSpPr>
        <p:spPr>
          <a:xfrm>
            <a:off x="7162800" y="2645975"/>
            <a:ext cx="3181500" cy="186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Creation, design, construction, and operation of robots</a:t>
            </a:r>
            <a:endParaRPr sz="1800"/>
          </a:p>
        </p:txBody>
      </p:sp>
      <p:sp>
        <p:nvSpPr>
          <p:cNvPr id="330" name="Google Shape;330;g2ad4a74f2a1_0_19"/>
          <p:cNvSpPr txBox="1"/>
          <p:nvPr/>
        </p:nvSpPr>
        <p:spPr>
          <a:xfrm>
            <a:off x="1840000" y="2122775"/>
            <a:ext cx="3181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HRI</a:t>
            </a:r>
            <a:endParaRPr sz="2200">
              <a:solidFill>
                <a:schemeClr val="dk1"/>
              </a:solidFill>
            </a:endParaRPr>
          </a:p>
        </p:txBody>
      </p:sp>
      <p:sp>
        <p:nvSpPr>
          <p:cNvPr id="331" name="Google Shape;331;g2ad4a74f2a1_0_19"/>
          <p:cNvSpPr txBox="1"/>
          <p:nvPr/>
        </p:nvSpPr>
        <p:spPr>
          <a:xfrm>
            <a:off x="7162800" y="2122775"/>
            <a:ext cx="3181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rPr>
              <a:t>Robotics</a:t>
            </a:r>
            <a:endParaRPr sz="2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acd5be1732_0_94"/>
          <p:cNvSpPr txBox="1">
            <a:spLocks noGrp="1"/>
          </p:cNvSpPr>
          <p:nvPr>
            <p:ph type="title"/>
          </p:nvPr>
        </p:nvSpPr>
        <p:spPr>
          <a:xfrm>
            <a:off x="695327" y="115888"/>
            <a:ext cx="10801200" cy="973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a:t>Human-Robot Interaction</a:t>
            </a:r>
            <a:endParaRPr/>
          </a:p>
        </p:txBody>
      </p:sp>
      <p:sp>
        <p:nvSpPr>
          <p:cNvPr id="338" name="Google Shape;338;g2acd5be1732_0_94"/>
          <p:cNvSpPr txBox="1">
            <a:spLocks noGrp="1"/>
          </p:cNvSpPr>
          <p:nvPr>
            <p:ph type="body" idx="1"/>
          </p:nvPr>
        </p:nvSpPr>
        <p:spPr>
          <a:xfrm>
            <a:off x="695325" y="6356350"/>
            <a:ext cx="5610300" cy="3651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SzPts val="2400"/>
              <a:buNone/>
            </a:pPr>
            <a:r>
              <a:rPr lang="en-US"/>
              <a:t>Human-Robot Interaction</a:t>
            </a:r>
            <a:endParaRPr/>
          </a:p>
        </p:txBody>
      </p:sp>
      <p:sp>
        <p:nvSpPr>
          <p:cNvPr id="339" name="Google Shape;339;g2acd5be1732_0_94"/>
          <p:cNvSpPr txBox="1">
            <a:spLocks noGrp="1"/>
          </p:cNvSpPr>
          <p:nvPr>
            <p:ph type="sldNum" idx="12"/>
          </p:nvPr>
        </p:nvSpPr>
        <p:spPr>
          <a:xfrm>
            <a:off x="7686675" y="6359905"/>
            <a:ext cx="783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340" name="Google Shape;340;g2acd5be1732_0_94"/>
          <p:cNvSpPr txBox="1">
            <a:spLocks noGrp="1"/>
          </p:cNvSpPr>
          <p:nvPr>
            <p:ph type="body" idx="2"/>
          </p:nvPr>
        </p:nvSpPr>
        <p:spPr>
          <a:xfrm>
            <a:off x="695326" y="1089025"/>
            <a:ext cx="10801200" cy="503100"/>
          </a:xfrm>
          <a:prstGeom prst="rect">
            <a:avLst/>
          </a:prstGeom>
          <a:noFill/>
          <a:ln>
            <a:noFill/>
          </a:ln>
        </p:spPr>
        <p:txBody>
          <a:bodyPr spcFirstLastPara="1" wrap="square" lIns="0" tIns="36000" rIns="0" bIns="0" anchor="t" anchorCtr="0">
            <a:noAutofit/>
          </a:bodyPr>
          <a:lstStyle/>
          <a:p>
            <a:pPr marL="0" lvl="0" indent="0" algn="l" rtl="0">
              <a:lnSpc>
                <a:spcPct val="90000"/>
              </a:lnSpc>
              <a:spcBef>
                <a:spcPts val="0"/>
              </a:spcBef>
              <a:spcAft>
                <a:spcPts val="0"/>
              </a:spcAft>
              <a:buSzPts val="2400"/>
              <a:buNone/>
            </a:pPr>
            <a:endParaRPr/>
          </a:p>
        </p:txBody>
      </p:sp>
      <p:sp>
        <p:nvSpPr>
          <p:cNvPr id="341" name="Google Shape;341;g2acd5be1732_0_94"/>
          <p:cNvSpPr txBox="1">
            <a:spLocks noGrp="1"/>
          </p:cNvSpPr>
          <p:nvPr>
            <p:ph type="body" idx="3"/>
          </p:nvPr>
        </p:nvSpPr>
        <p:spPr>
          <a:xfrm>
            <a:off x="695324" y="1592264"/>
            <a:ext cx="10801200" cy="4537200"/>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1100"/>
              </a:spcBef>
              <a:spcAft>
                <a:spcPts val="0"/>
              </a:spcAft>
              <a:buSzPts val="2400"/>
              <a:buChar char="▪"/>
            </a:pPr>
            <a:r>
              <a:rPr lang="en-US"/>
              <a:t>HRI is a subfield of HCI, which includes a physical, embodied entity - robots.</a:t>
            </a:r>
            <a:endParaRPr/>
          </a:p>
          <a:p>
            <a:pPr marL="285750" lvl="0" indent="-285750" algn="l" rtl="0">
              <a:lnSpc>
                <a:spcPct val="90000"/>
              </a:lnSpc>
              <a:spcBef>
                <a:spcPts val="1100"/>
              </a:spcBef>
              <a:spcAft>
                <a:spcPts val="0"/>
              </a:spcAft>
              <a:buSzPts val="2400"/>
              <a:buChar char="▪"/>
            </a:pPr>
            <a:r>
              <a:rPr lang="en-US"/>
              <a:t>Challenges of HRI are often times more diverse due to the inclusion of physical movements, sensors, and the need to understand human social cues.</a:t>
            </a:r>
            <a:endParaRPr/>
          </a:p>
          <a:p>
            <a:pPr marL="285750" lvl="0" indent="-285750" algn="l" rtl="0">
              <a:lnSpc>
                <a:spcPct val="90000"/>
              </a:lnSpc>
              <a:spcBef>
                <a:spcPts val="1100"/>
              </a:spcBef>
              <a:spcAft>
                <a:spcPts val="0"/>
              </a:spcAft>
              <a:buSzPts val="2400"/>
              <a:buChar char="▪"/>
            </a:pPr>
            <a:r>
              <a:rPr lang="en-US"/>
              <a:t>Main differences:</a:t>
            </a:r>
            <a:endParaRPr/>
          </a:p>
          <a:p>
            <a:pPr marL="538162" lvl="1" indent="-180975" algn="l" rtl="0">
              <a:lnSpc>
                <a:spcPct val="90000"/>
              </a:lnSpc>
              <a:spcBef>
                <a:spcPts val="1100"/>
              </a:spcBef>
              <a:spcAft>
                <a:spcPts val="0"/>
              </a:spcAft>
              <a:buSzPts val="1800"/>
              <a:buChar char="▪"/>
            </a:pPr>
            <a:r>
              <a:rPr lang="en-US" b="1"/>
              <a:t>Interaction Entity</a:t>
            </a:r>
            <a:r>
              <a:rPr lang="en-US"/>
              <a:t>: Robotic systems instead of traditional computing devices</a:t>
            </a:r>
            <a:endParaRPr/>
          </a:p>
          <a:p>
            <a:pPr marL="538162" lvl="1" indent="-180975" algn="l" rtl="0">
              <a:lnSpc>
                <a:spcPct val="90000"/>
              </a:lnSpc>
              <a:spcBef>
                <a:spcPts val="1100"/>
              </a:spcBef>
              <a:spcAft>
                <a:spcPts val="0"/>
              </a:spcAft>
              <a:buSzPts val="1800"/>
              <a:buChar char="▪"/>
            </a:pPr>
            <a:r>
              <a:rPr lang="en-US" b="1"/>
              <a:t>Communication Medium</a:t>
            </a:r>
            <a:r>
              <a:rPr lang="en-US"/>
              <a:t>: verbal communication, gestures, physical manipulation, AR instead of GUIs, touchscreens, and keyboards &amp; mice</a:t>
            </a:r>
            <a:endParaRPr/>
          </a:p>
          <a:p>
            <a:pPr marL="538162" lvl="1" indent="-180975" algn="l" rtl="0">
              <a:lnSpc>
                <a:spcPct val="90000"/>
              </a:lnSpc>
              <a:spcBef>
                <a:spcPts val="1100"/>
              </a:spcBef>
              <a:spcAft>
                <a:spcPts val="0"/>
              </a:spcAft>
              <a:buSzPts val="1800"/>
              <a:buChar char="▪"/>
            </a:pPr>
            <a:r>
              <a:rPr lang="en-US" b="1"/>
              <a:t>Purpose</a:t>
            </a:r>
            <a:r>
              <a:rPr lang="en-US"/>
              <a:t>: Emphasis on integration of robots into human environments. Aim is to create effective, safe, and intuitive interactions between humans and robots</a:t>
            </a:r>
            <a:endParaRPr/>
          </a:p>
          <a:p>
            <a:pPr marL="538162" lvl="1" indent="-180975" algn="l" rtl="0">
              <a:lnSpc>
                <a:spcPct val="90000"/>
              </a:lnSpc>
              <a:spcBef>
                <a:spcPts val="1100"/>
              </a:spcBef>
              <a:spcAft>
                <a:spcPts val="0"/>
              </a:spcAft>
              <a:buSzPts val="1800"/>
              <a:buChar char="▪"/>
            </a:pPr>
            <a:r>
              <a:rPr lang="en-US" b="1"/>
              <a:t>Scope</a:t>
            </a:r>
            <a:r>
              <a:rPr lang="en-US"/>
              <a:t>: Applied domains like healthcare, manufacturing, entertainment, and domestic settings in shared spaces</a:t>
            </a:r>
            <a:endParaRPr/>
          </a:p>
          <a:p>
            <a:pPr marL="285750" lvl="0" indent="-285750" algn="l" rtl="0">
              <a:lnSpc>
                <a:spcPct val="90000"/>
              </a:lnSpc>
              <a:spcBef>
                <a:spcPts val="1100"/>
              </a:spcBef>
              <a:spcAft>
                <a:spcPts val="0"/>
              </a:spcAft>
              <a:buSzPts val="2400"/>
              <a:buChar char="▪"/>
            </a:pPr>
            <a:r>
              <a:rPr lang="en-US"/>
              <a:t>HRI focuses on developing robots that can interact with people in various everyday environments. </a:t>
            </a:r>
            <a:endParaRPr/>
          </a:p>
        </p:txBody>
      </p:sp>
    </p:spTree>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edInf 1">
      <a:dk1>
        <a:srgbClr val="000000"/>
      </a:dk1>
      <a:lt1>
        <a:srgbClr val="FFFFFF"/>
      </a:lt1>
      <a:dk2>
        <a:srgbClr val="44546A"/>
      </a:dk2>
      <a:lt2>
        <a:srgbClr val="E7E6E6"/>
      </a:lt2>
      <a:accent1>
        <a:srgbClr val="00963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4488</Words>
  <Application>Microsoft Macintosh PowerPoint</Application>
  <PresentationFormat>Widescreen</PresentationFormat>
  <Paragraphs>516</Paragraphs>
  <Slides>63</Slides>
  <Notes>63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63</vt:i4>
      </vt:variant>
    </vt:vector>
  </HeadingPairs>
  <TitlesOfParts>
    <vt:vector size="70" baseType="lpstr">
      <vt:lpstr>Calibri</vt:lpstr>
      <vt:lpstr>Noto Sans Symbols</vt:lpstr>
      <vt:lpstr>Helvetica Neue</vt:lpstr>
      <vt:lpstr>Arial</vt:lpstr>
      <vt:lpstr>Noto Sans</vt:lpstr>
      <vt:lpstr>Office Theme</vt:lpstr>
      <vt:lpstr>Office Theme</vt:lpstr>
      <vt:lpstr>Introduction to Intelligent User Interfaces</vt:lpstr>
      <vt:lpstr>Motivation of PhD Topic</vt:lpstr>
      <vt:lpstr>Motivation of PhD Topic</vt:lpstr>
      <vt:lpstr>PowerPoint Presentation</vt:lpstr>
      <vt:lpstr>Motivation of PhD Topic</vt:lpstr>
      <vt:lpstr>PowerPoint Presentation</vt:lpstr>
      <vt:lpstr>Motivation of PhD Topic</vt:lpstr>
      <vt:lpstr>Human-Robot Interaction != Robotics</vt:lpstr>
      <vt:lpstr>Human-Robot Interaction</vt:lpstr>
      <vt:lpstr>Advances in Robotics enable HRI Research</vt:lpstr>
      <vt:lpstr>Domains of HRI Research</vt:lpstr>
      <vt:lpstr>Accessibility </vt:lpstr>
      <vt:lpstr>Accessibility </vt:lpstr>
      <vt:lpstr>Supporting Elderly People</vt:lpstr>
      <vt:lpstr>Supporting &amp; Educating Children</vt:lpstr>
      <vt:lpstr>Robots in Domestic Settings</vt:lpstr>
      <vt:lpstr>What is a Robot?</vt:lpstr>
      <vt:lpstr>Humanoid Robots</vt:lpstr>
      <vt:lpstr>Non-humanoid Robots</vt:lpstr>
      <vt:lpstr>Anthropomorphism</vt:lpstr>
      <vt:lpstr>PowerPoint Presentation</vt:lpstr>
      <vt:lpstr>Trust in Human-Robot Interaction</vt:lpstr>
      <vt:lpstr>Trust in Human-Robot Interaction</vt:lpstr>
      <vt:lpstr>Trust and Anthropomorphism</vt:lpstr>
      <vt:lpstr>How can we use this Information? How can robots communicate their intents? </vt:lpstr>
      <vt:lpstr>Understandability of Robot Expressions</vt:lpstr>
      <vt:lpstr>Understandability of Robot Expressions</vt:lpstr>
      <vt:lpstr>Generating Robot Gestures</vt:lpstr>
      <vt:lpstr>Generating Robot Gestures for Non-Verbal Communication</vt:lpstr>
      <vt:lpstr>Humorous Robotic Behavior as a New Approach to Mitigating Social Awkwardness</vt:lpstr>
      <vt:lpstr>Creating Understandable Robotic Expressions</vt:lpstr>
      <vt:lpstr>How can we teach robots new tasks? </vt:lpstr>
      <vt:lpstr>Robot Learning From Demonstration</vt:lpstr>
      <vt:lpstr>Explainable Human-Robot Training</vt:lpstr>
      <vt:lpstr>Making Robots Learn Implicitly </vt:lpstr>
      <vt:lpstr>Investigating Opportunities for Active Smart Assistants to Initiate Interactions With Users</vt:lpstr>
      <vt:lpstr>Investigating Opportunities for Active Smart Assistants to Initiate Interactions With Users</vt:lpstr>
      <vt:lpstr>Human-Robot Collaboration</vt:lpstr>
      <vt:lpstr>Human-Robot Handovers</vt:lpstr>
      <vt:lpstr>Learning Human-to-Robot Handovers from Point Clouds</vt:lpstr>
      <vt:lpstr>A Database for Kitchen Objects: Investigating Danger Perception in the Context of Human-Robot Interaction </vt:lpstr>
      <vt:lpstr>A Database for Kitchen Objects: Investigating Danger Perception in the Context of Human-Robot Interaction </vt:lpstr>
      <vt:lpstr>Timing in Human-Robot Handovers</vt:lpstr>
      <vt:lpstr>Predictive Human-Robot Handovers</vt:lpstr>
      <vt:lpstr>Predictive Human-Robot Handovers</vt:lpstr>
      <vt:lpstr>Predictive Human-Robot Handovers</vt:lpstr>
      <vt:lpstr>Proxemics in HRI</vt:lpstr>
      <vt:lpstr>Proxemics in HRI</vt:lpstr>
      <vt:lpstr>Proxemics in HRI</vt:lpstr>
      <vt:lpstr>Proxemics in HRI</vt:lpstr>
      <vt:lpstr>Proxemics in HRI</vt:lpstr>
      <vt:lpstr>Proxemics in HRI</vt:lpstr>
      <vt:lpstr>Proxemics in HRI</vt:lpstr>
      <vt:lpstr>Proxemics in HRI</vt:lpstr>
      <vt:lpstr>Proxemics in HRI</vt:lpstr>
      <vt:lpstr>Proxemics in HRI</vt:lpstr>
      <vt:lpstr>Proxemics in HRI</vt:lpstr>
      <vt:lpstr>Communicating Robot’s Intentions while Assisting Users via Augmented Reality</vt:lpstr>
      <vt:lpstr>LLMs + Robots</vt:lpstr>
      <vt:lpstr>CoPAL: Corrective Planning of Robot Actions with Large Language Models</vt:lpstr>
      <vt:lpstr>When are Robots coming to Households? </vt:lpstr>
      <vt:lpstr>Conclusion</vt:lpstr>
      <vt:lpstr>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Intelligent User Interfaces</dc:title>
  <dc:creator>Valentin Schwind</dc:creator>
  <cp:lastModifiedBy>Sven Mayer</cp:lastModifiedBy>
  <cp:revision>2</cp:revision>
  <dcterms:created xsi:type="dcterms:W3CDTF">2017-10-10T14:10:45Z</dcterms:created>
  <dcterms:modified xsi:type="dcterms:W3CDTF">2024-01-14T23:00:37Z</dcterms:modified>
</cp:coreProperties>
</file>